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2" autoAdjust="0"/>
  </p:normalViewPr>
  <p:slideViewPr>
    <p:cSldViewPr>
      <p:cViewPr varScale="1">
        <p:scale>
          <a:sx n="57" d="100"/>
          <a:sy n="57" d="100"/>
        </p:scale>
        <p:origin x="590" y="86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openxmlformats.org/officeDocument/2006/relationships/image" Target="../media/image22.png"/><Relationship Id="rId21" Type="http://schemas.openxmlformats.org/officeDocument/2006/relationships/image" Target="../media/image50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image" Target="../media/image34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23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24.png"/><Relationship Id="rId19" Type="http://schemas.openxmlformats.org/officeDocument/2006/relationships/image" Target="../media/image48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59165" y="3100577"/>
            <a:ext cx="6406976" cy="4085846"/>
            <a:chOff x="0" y="0"/>
            <a:chExt cx="8542634" cy="5447795"/>
          </a:xfrm>
        </p:grpSpPr>
        <p:sp>
          <p:nvSpPr>
            <p:cNvPr id="3" name="TextBox 3"/>
            <p:cNvSpPr txBox="1"/>
            <p:nvPr/>
          </p:nvSpPr>
          <p:spPr>
            <a:xfrm>
              <a:off x="0" y="86995"/>
              <a:ext cx="8542634" cy="275484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15400"/>
                </a:lnSpc>
                <a:defRPr/>
              </a:pPr>
              <a:r>
                <a:rPr lang="en-US" sz="14000" spc="-140">
                  <a:solidFill>
                    <a:srgbClr val="3884FD"/>
                  </a:solidFill>
                  <a:ea typeface="Nanum Square Round Ultra-Bold"/>
                </a:rPr>
                <a:t>파란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618784"/>
              <a:ext cx="8542634" cy="145690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4480"/>
                </a:lnSpc>
                <a:defRPr/>
              </a:pPr>
              <a:r>
                <a:rPr lang="en-US" sz="3200">
                  <a:solidFill>
                    <a:srgbClr val="243762"/>
                  </a:solidFill>
                  <a:ea typeface="Nanum Square Round Bold"/>
                </a:rPr>
                <a:t>언제 어디서나 간편하게 </a:t>
              </a:r>
            </a:p>
            <a:p>
              <a:pPr>
                <a:lnSpc>
                  <a:spcPts val="4480"/>
                </a:lnSpc>
                <a:defRPr/>
              </a:pPr>
              <a:r>
                <a:rPr lang="en-US" sz="3200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송금, 입금, 이체 서비스를 이용하세요.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9144000" y="9239250"/>
            <a:ext cx="7589385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w="sm" len="sm"/>
            <a:tailEnd w="sm" len="sm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 flipH="1">
            <a:off x="9510269" y="1655716"/>
            <a:ext cx="7749031" cy="7664497"/>
          </a:xfrm>
          <a:custGeom>
            <a:avLst/>
            <a:gdLst/>
            <a:ahLst/>
            <a:cxnLst/>
            <a:rect l="l" t="t" r="r" b="b"/>
            <a:pathLst>
              <a:path w="7749031" h="7664497">
                <a:moveTo>
                  <a:pt x="7749031" y="0"/>
                </a:moveTo>
                <a:lnTo>
                  <a:pt x="0" y="0"/>
                </a:lnTo>
                <a:lnTo>
                  <a:pt x="0" y="7664496"/>
                </a:lnTo>
                <a:lnTo>
                  <a:pt x="7749031" y="7664496"/>
                </a:lnTo>
                <a:lnTo>
                  <a:pt x="7749031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46688" y="6255778"/>
            <a:ext cx="227361" cy="22736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84FD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0046688" y="7123786"/>
            <a:ext cx="227361" cy="227361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84FD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046688" y="7964138"/>
            <a:ext cx="227361" cy="227361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84FD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92846" y="6118106"/>
            <a:ext cx="227361" cy="227361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84FD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92846" y="6986115"/>
            <a:ext cx="227361" cy="227361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84FD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982200" y="4914900"/>
            <a:ext cx="4267200" cy="885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6999"/>
              </a:lnSpc>
              <a:spcBef>
                <a:spcPct val="0"/>
              </a:spcBef>
              <a:defRPr/>
            </a:pPr>
            <a:r>
              <a:rPr lang="ko-KR" altLang="en-US" sz="4999">
                <a:solidFill>
                  <a:srgbClr val="243762"/>
                </a:solidFill>
                <a:ea typeface="Nanum Square Bold"/>
              </a:rPr>
              <a:t>또 하나의 가족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649240" y="6089564"/>
            <a:ext cx="4057360" cy="5711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  <a:defRPr/>
            </a:pPr>
            <a:r>
              <a:rPr lang="ko-KR" altLang="en-US" sz="3200">
                <a:solidFill>
                  <a:srgbClr val="243762"/>
                </a:solidFill>
                <a:ea typeface="Nanum Square Round Bold"/>
              </a:rPr>
              <a:t>요양 시설 소개 서비스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49240" y="6957572"/>
            <a:ext cx="6343360" cy="537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  <a:defRPr/>
            </a:pPr>
            <a:r>
              <a:rPr lang="ko-KR" altLang="en-US" sz="3200" dirty="0">
                <a:solidFill>
                  <a:srgbClr val="243762"/>
                </a:solidFill>
                <a:ea typeface="Nanum Square Round Bold"/>
              </a:rPr>
              <a:t>건강 관련 용어 사전 </a:t>
            </a:r>
            <a:r>
              <a:rPr lang="en-US" altLang="ko-KR" sz="3200" dirty="0">
                <a:solidFill>
                  <a:srgbClr val="243762"/>
                </a:solidFill>
                <a:ea typeface="Nanum Square Round Bold"/>
              </a:rPr>
              <a:t>&amp;</a:t>
            </a:r>
            <a:r>
              <a:rPr lang="ko-KR" altLang="en-US" sz="3200" dirty="0">
                <a:solidFill>
                  <a:srgbClr val="243762"/>
                </a:solidFill>
                <a:ea typeface="Nanum Square Round Bold"/>
              </a:rPr>
              <a:t> 퀴즈 서비스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649240" y="7797922"/>
            <a:ext cx="7638760" cy="5650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  <a:defRPr/>
            </a:pPr>
            <a:r>
              <a:rPr lang="ko-KR" altLang="en-US" sz="3200">
                <a:solidFill>
                  <a:srgbClr val="243762"/>
                </a:solidFill>
                <a:ea typeface="Nanum Square Round Bold"/>
              </a:rPr>
              <a:t>주 </a:t>
            </a:r>
            <a:r>
              <a:rPr lang="en-US" altLang="ko-KR" sz="3200">
                <a:solidFill>
                  <a:srgbClr val="243762"/>
                </a:solidFill>
                <a:ea typeface="Nanum Square Round Bold"/>
              </a:rPr>
              <a:t>/</a:t>
            </a:r>
            <a:r>
              <a:rPr lang="ko-KR" altLang="en-US" sz="3200">
                <a:solidFill>
                  <a:srgbClr val="243762"/>
                </a:solidFill>
                <a:ea typeface="Nanum Square Round Bold"/>
              </a:rPr>
              <a:t> 월간 단위 요양 연관 뉴스 제공 서비스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95400" y="5951892"/>
            <a:ext cx="4191000" cy="5672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  <a:defRPr/>
            </a:pPr>
            <a:r>
              <a:rPr lang="ko-KR" altLang="en-US" sz="3200">
                <a:solidFill>
                  <a:srgbClr val="243762"/>
                </a:solidFill>
                <a:ea typeface="Nanum Square Round Bold"/>
              </a:rPr>
              <a:t>요양 시설 소개 서비스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95400" y="6819900"/>
            <a:ext cx="3657600" cy="5715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  <a:defRPr/>
            </a:pPr>
            <a:r>
              <a:rPr lang="en-US" altLang="ko-KR" sz="3200">
                <a:solidFill>
                  <a:srgbClr val="243762"/>
                </a:solidFill>
                <a:ea typeface="Nanum Square Round Bold"/>
              </a:rPr>
              <a:t>AI </a:t>
            </a:r>
            <a:r>
              <a:rPr lang="ko-KR" altLang="en-US" sz="3200">
                <a:solidFill>
                  <a:srgbClr val="243762"/>
                </a:solidFill>
                <a:ea typeface="Nanum Square Round Bold"/>
              </a:rPr>
              <a:t>요양 상담 서비스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95400" y="7660253"/>
            <a:ext cx="5868368" cy="56934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  <a:defRPr/>
            </a:pPr>
            <a:endParaRPr lang="en-US" sz="3200">
              <a:solidFill>
                <a:srgbClr val="243762"/>
              </a:solidFill>
              <a:ea typeface="Nanum Square Round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257800" y="447675"/>
            <a:ext cx="6096000" cy="8362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6999"/>
              </a:lnSpc>
              <a:spcBef>
                <a:spcPct val="0"/>
              </a:spcBef>
              <a:defRPr/>
            </a:pPr>
            <a:r>
              <a:rPr lang="ko-KR" altLang="en-US" sz="4999" dirty="0">
                <a:solidFill>
                  <a:srgbClr val="243762"/>
                </a:solidFill>
                <a:ea typeface="Nanum Square Bold"/>
              </a:rPr>
              <a:t>타 업체 서비스 현황</a:t>
            </a:r>
          </a:p>
        </p:txBody>
      </p:sp>
      <p:sp>
        <p:nvSpPr>
          <p:cNvPr id="25" name="TextBox 21"/>
          <p:cNvSpPr txBox="1"/>
          <p:nvPr/>
        </p:nvSpPr>
        <p:spPr>
          <a:xfrm>
            <a:off x="707424" y="4880882"/>
            <a:ext cx="3712176" cy="885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6999"/>
              </a:lnSpc>
              <a:spcBef>
                <a:spcPct val="0"/>
              </a:spcBef>
              <a:defRPr/>
            </a:pPr>
            <a:r>
              <a:rPr lang="ko-KR" altLang="en-US" sz="4999">
                <a:solidFill>
                  <a:srgbClr val="243762"/>
                </a:solidFill>
                <a:ea typeface="Nanum Square Bold"/>
              </a:rPr>
              <a:t>시니어 톡톡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5024" y="1804307"/>
            <a:ext cx="5562600" cy="28194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77400" y="1714500"/>
            <a:ext cx="55626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46688" y="6255778"/>
            <a:ext cx="227361" cy="22736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84FD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92846" y="6118106"/>
            <a:ext cx="227361" cy="227361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84FD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046688" y="4877476"/>
            <a:ext cx="7022112" cy="88514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6999"/>
              </a:lnSpc>
              <a:spcBef>
                <a:spcPct val="0"/>
              </a:spcBef>
              <a:defRPr/>
            </a:pPr>
            <a:r>
              <a:rPr lang="ko-KR" altLang="en-US" sz="4999">
                <a:solidFill>
                  <a:srgbClr val="243762"/>
                </a:solidFill>
                <a:ea typeface="Nanum Square Bold"/>
              </a:rPr>
              <a:t>실버넷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649240" y="6089564"/>
            <a:ext cx="3981160" cy="5711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  <a:defRPr/>
            </a:pPr>
            <a:r>
              <a:rPr lang="ko-KR" altLang="en-US" sz="3200">
                <a:solidFill>
                  <a:srgbClr val="243762"/>
                </a:solidFill>
                <a:ea typeface="Nanum Square Round Bold"/>
              </a:rPr>
              <a:t>요양 시설 소개 서비스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95400" y="5951892"/>
            <a:ext cx="4343400" cy="5672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  <a:defRPr/>
            </a:pPr>
            <a:r>
              <a:rPr lang="ko-KR" altLang="en-US" sz="3200">
                <a:solidFill>
                  <a:srgbClr val="243762"/>
                </a:solidFill>
                <a:ea typeface="Nanum Square Round Bold"/>
              </a:rPr>
              <a:t>간병 출장</a:t>
            </a:r>
            <a:r>
              <a:rPr lang="en-US" altLang="ko-KR" sz="3200">
                <a:solidFill>
                  <a:srgbClr val="243762"/>
                </a:solidFill>
                <a:ea typeface="Nanum Square Round Bold"/>
              </a:rPr>
              <a:t>(</a:t>
            </a:r>
            <a:r>
              <a:rPr lang="ko-KR" altLang="en-US" sz="3200">
                <a:solidFill>
                  <a:srgbClr val="243762"/>
                </a:solidFill>
                <a:ea typeface="Nanum Square Round Bold"/>
              </a:rPr>
              <a:t>예약</a:t>
            </a:r>
            <a:r>
              <a:rPr lang="en-US" altLang="ko-KR" sz="3200">
                <a:solidFill>
                  <a:srgbClr val="243762"/>
                </a:solidFill>
                <a:ea typeface="Nanum Square Round Bold"/>
              </a:rPr>
              <a:t>)</a:t>
            </a:r>
            <a:r>
              <a:rPr lang="ko-KR" altLang="en-US" sz="3200">
                <a:solidFill>
                  <a:srgbClr val="243762"/>
                </a:solidFill>
                <a:ea typeface="Nanum Square Round Bold"/>
              </a:rPr>
              <a:t> 서비스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95400" y="7660253"/>
            <a:ext cx="5868368" cy="56934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  <a:defRPr/>
            </a:pPr>
            <a:endParaRPr lang="en-US" sz="3200">
              <a:solidFill>
                <a:srgbClr val="243762"/>
              </a:solidFill>
              <a:ea typeface="Nanum Square Round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257800" y="447675"/>
            <a:ext cx="5867400" cy="8362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6999"/>
              </a:lnSpc>
              <a:spcBef>
                <a:spcPct val="0"/>
              </a:spcBef>
              <a:defRPr/>
            </a:pPr>
            <a:r>
              <a:rPr lang="ko-KR" altLang="en-US" sz="4999" dirty="0">
                <a:solidFill>
                  <a:srgbClr val="243762"/>
                </a:solidFill>
                <a:ea typeface="Nanum Square Bold"/>
              </a:rPr>
              <a:t>타 업체 서비스 현황</a:t>
            </a:r>
          </a:p>
        </p:txBody>
      </p:sp>
      <p:sp>
        <p:nvSpPr>
          <p:cNvPr id="25" name="TextBox 21"/>
          <p:cNvSpPr txBox="1"/>
          <p:nvPr/>
        </p:nvSpPr>
        <p:spPr>
          <a:xfrm>
            <a:off x="707423" y="4880882"/>
            <a:ext cx="7239001" cy="885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6999"/>
              </a:lnSpc>
              <a:spcBef>
                <a:spcPct val="0"/>
              </a:spcBef>
              <a:defRPr/>
            </a:pPr>
            <a:r>
              <a:rPr lang="ko-KR" altLang="en-US" sz="4999">
                <a:solidFill>
                  <a:srgbClr val="243762"/>
                </a:solidFill>
                <a:ea typeface="Nanum Square Bold"/>
              </a:rPr>
              <a:t>케어닥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3399" y="1790700"/>
            <a:ext cx="5867400" cy="28956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15500" y="1790700"/>
            <a:ext cx="5676900" cy="2971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90422" y="6815010"/>
            <a:ext cx="227361" cy="22736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84FD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890422" y="7683018"/>
            <a:ext cx="227361" cy="227361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84FD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90422" y="8523370"/>
            <a:ext cx="227361" cy="227361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84FD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90422" y="2599299"/>
            <a:ext cx="227361" cy="227361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84FD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890422" y="3467308"/>
            <a:ext cx="227361" cy="227361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84FD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890422" y="4307660"/>
            <a:ext cx="227361" cy="227361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84FD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90422" y="5436708"/>
            <a:ext cx="7022113" cy="87466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6999"/>
              </a:lnSpc>
              <a:spcBef>
                <a:spcPct val="0"/>
              </a:spcBef>
              <a:defRPr/>
            </a:pPr>
            <a:r>
              <a:rPr lang="en-US" sz="4999">
                <a:solidFill>
                  <a:srgbClr val="243762"/>
                </a:solidFill>
                <a:ea typeface="Nanum Square Bold"/>
              </a:rPr>
              <a:t>직접적 경쟁자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92975" y="6648796"/>
            <a:ext cx="5851091" cy="55292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  <a:defRPr/>
            </a:pPr>
            <a:r>
              <a:rPr lang="en-US" sz="3200">
                <a:solidFill>
                  <a:srgbClr val="243762"/>
                </a:solidFill>
                <a:ea typeface="Nanum Square Round Bold"/>
              </a:rPr>
              <a:t>아람시스템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492975" y="7516804"/>
            <a:ext cx="5851091" cy="55292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  <a:defRPr/>
            </a:pPr>
            <a:r>
              <a:rPr lang="en-US" sz="3200">
                <a:solidFill>
                  <a:srgbClr val="243762"/>
                </a:solidFill>
                <a:ea typeface="Nanum Square Round Bold"/>
              </a:rPr>
              <a:t>숲 커뮤니케이션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492975" y="8357156"/>
            <a:ext cx="5851091" cy="55292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  <a:defRPr/>
            </a:pPr>
            <a:r>
              <a:rPr lang="en-US" sz="3200">
                <a:solidFill>
                  <a:srgbClr val="243762"/>
                </a:solidFill>
                <a:ea typeface="Nanum Square Round Bold"/>
              </a:rPr>
              <a:t>휴텍 디지털 미디어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92975" y="2433085"/>
            <a:ext cx="5868368" cy="55292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  <a:defRPr/>
            </a:pPr>
            <a:r>
              <a:rPr lang="en-US" sz="3200">
                <a:solidFill>
                  <a:srgbClr val="243762"/>
                </a:solidFill>
                <a:ea typeface="Nanum Square Round Bold"/>
              </a:rPr>
              <a:t>코업 그룹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92975" y="3301093"/>
            <a:ext cx="5868368" cy="55292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  <a:defRPr/>
            </a:pPr>
            <a:r>
              <a:rPr lang="en-US" sz="3200">
                <a:solidFill>
                  <a:srgbClr val="243762"/>
                </a:solidFill>
                <a:ea typeface="Nanum Square Round Bold"/>
              </a:rPr>
              <a:t>글로브 커뮤니케이션스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492975" y="4141446"/>
            <a:ext cx="5868368" cy="551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  <a:defRPr/>
            </a:pPr>
            <a:r>
              <a:rPr lang="en-US" sz="3200">
                <a:solidFill>
                  <a:srgbClr val="243762"/>
                </a:solidFill>
                <a:ea typeface="Nanum Square Round Bold"/>
              </a:rPr>
              <a:t>우진 금융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890422" y="1220997"/>
            <a:ext cx="7022113" cy="87466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6999"/>
              </a:lnSpc>
              <a:spcBef>
                <a:spcPct val="0"/>
              </a:spcBef>
              <a:defRPr/>
            </a:pPr>
            <a:r>
              <a:rPr lang="en-US" sz="4999">
                <a:solidFill>
                  <a:srgbClr val="243762"/>
                </a:solidFill>
                <a:ea typeface="Nanum Square Bold"/>
              </a:rPr>
              <a:t>간접적 경쟁자</a:t>
            </a:r>
          </a:p>
        </p:txBody>
      </p:sp>
      <p:sp>
        <p:nvSpPr>
          <p:cNvPr id="22" name="Freeform 22"/>
          <p:cNvSpPr/>
          <p:nvPr/>
        </p:nvSpPr>
        <p:spPr>
          <a:xfrm>
            <a:off x="12416775" y="4660578"/>
            <a:ext cx="4461525" cy="4603826"/>
          </a:xfrm>
          <a:custGeom>
            <a:avLst/>
            <a:gdLst/>
            <a:ahLst/>
            <a:cxnLst/>
            <a:rect l="l" t="t" r="r" b="b"/>
            <a:pathLst>
              <a:path w="4461525" h="4603826">
                <a:moveTo>
                  <a:pt x="0" y="0"/>
                </a:moveTo>
                <a:lnTo>
                  <a:pt x="4461525" y="0"/>
                </a:lnTo>
                <a:lnTo>
                  <a:pt x="4461525" y="4603825"/>
                </a:lnTo>
                <a:lnTo>
                  <a:pt x="0" y="46038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AutoShape 23"/>
          <p:cNvSpPr/>
          <p:nvPr/>
        </p:nvSpPr>
        <p:spPr>
          <a:xfrm>
            <a:off x="8912535" y="9239250"/>
            <a:ext cx="8346765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w="sm" len="sm"/>
            <a:tailEnd w="sm" len="sm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Freeform 24"/>
          <p:cNvSpPr/>
          <p:nvPr/>
        </p:nvSpPr>
        <p:spPr>
          <a:xfrm flipH="1">
            <a:off x="9496105" y="6833226"/>
            <a:ext cx="5078409" cy="2493037"/>
          </a:xfrm>
          <a:custGeom>
            <a:avLst/>
            <a:gdLst/>
            <a:ahLst/>
            <a:cxnLst/>
            <a:rect l="l" t="t" r="r" b="b"/>
            <a:pathLst>
              <a:path w="5078409" h="2493037">
                <a:moveTo>
                  <a:pt x="5078409" y="0"/>
                </a:moveTo>
                <a:lnTo>
                  <a:pt x="0" y="0"/>
                </a:lnTo>
                <a:lnTo>
                  <a:pt x="0" y="2493037"/>
                </a:lnTo>
                <a:lnTo>
                  <a:pt x="5078409" y="2493037"/>
                </a:lnTo>
                <a:lnTo>
                  <a:pt x="5078409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8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22874" y="2512874"/>
            <a:ext cx="6636426" cy="125793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9460"/>
              </a:lnSpc>
              <a:defRPr/>
            </a:pPr>
            <a:r>
              <a:rPr lang="en-US" sz="8600" spc="-86">
                <a:solidFill>
                  <a:srgbClr val="FFFFFF"/>
                </a:solidFill>
                <a:ea typeface="Nanum Square Round Ultra-Bold"/>
              </a:rPr>
              <a:t>경쟁 우위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8635737"/>
            <a:ext cx="16230600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w="sm" len="sm"/>
            <a:tailEnd w="sm" len="sm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1028700" y="3118029"/>
            <a:ext cx="9594174" cy="6140271"/>
          </a:xfrm>
          <a:custGeom>
            <a:avLst/>
            <a:gdLst/>
            <a:ahLst/>
            <a:cxnLst/>
            <a:rect l="l" t="t" r="r" b="b"/>
            <a:pathLst>
              <a:path w="9594174" h="6140271">
                <a:moveTo>
                  <a:pt x="0" y="0"/>
                </a:moveTo>
                <a:lnTo>
                  <a:pt x="9594174" y="0"/>
                </a:lnTo>
                <a:lnTo>
                  <a:pt x="9594174" y="6140271"/>
                </a:lnTo>
                <a:lnTo>
                  <a:pt x="0" y="61402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5133975"/>
            <a:ext cx="18288000" cy="0"/>
          </a:xfrm>
          <a:prstGeom prst="line">
            <a:avLst/>
          </a:prstGeom>
          <a:ln w="9525" cap="rnd">
            <a:solidFill>
              <a:srgbClr val="243762"/>
            </a:solidFill>
            <a:prstDash val="solid"/>
            <a:headEnd w="sm" len="sm"/>
            <a:tailEnd w="sm" len="sm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rot="16200000">
            <a:off x="4000500" y="5138738"/>
            <a:ext cx="10287000" cy="0"/>
          </a:xfrm>
          <a:prstGeom prst="line">
            <a:avLst/>
          </a:prstGeom>
          <a:ln w="9525" cap="flat">
            <a:solidFill>
              <a:srgbClr val="243762"/>
            </a:solidFill>
            <a:prstDash val="solid"/>
            <a:headEnd w="sm" len="sm"/>
            <a:tailEnd w="sm" len="sm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1282101" y="2176462"/>
            <a:ext cx="6398005" cy="1948745"/>
            <a:chOff x="0" y="0"/>
            <a:chExt cx="8530673" cy="2598327"/>
          </a:xfrm>
        </p:grpSpPr>
        <p:sp>
          <p:nvSpPr>
            <p:cNvPr id="5" name="TextBox 5"/>
            <p:cNvSpPr txBox="1"/>
            <p:nvPr/>
          </p:nvSpPr>
          <p:spPr>
            <a:xfrm>
              <a:off x="0" y="805722"/>
              <a:ext cx="8530673" cy="179260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ea typeface="Nanum Square Round Bold"/>
                </a:rPr>
                <a:t>파란은 직관적이고 사용자 친화적인 인터페이스로 프로세스를 단순하고 간편하게 만들어 사용하기 </a:t>
              </a:r>
            </a:p>
            <a:p>
              <a:pPr marL="0" lvl="0" indent="0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쉽습니다.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8530673" cy="6572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3884FD"/>
                  </a:solidFill>
                  <a:ea typeface="Nanum Square Ultra-Bold"/>
                </a:rPr>
                <a:t>사용 편의성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480295" y="2176462"/>
            <a:ext cx="6398005" cy="1948745"/>
            <a:chOff x="0" y="0"/>
            <a:chExt cx="8530673" cy="2598327"/>
          </a:xfrm>
        </p:grpSpPr>
        <p:sp>
          <p:nvSpPr>
            <p:cNvPr id="8" name="TextBox 8"/>
            <p:cNvSpPr txBox="1"/>
            <p:nvPr/>
          </p:nvSpPr>
          <p:spPr>
            <a:xfrm>
              <a:off x="0" y="805722"/>
              <a:ext cx="8530673" cy="118300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개인 및 금융 데이터는 거래 중 노출되지 않으며, </a:t>
              </a:r>
            </a:p>
            <a:p>
              <a:pPr marL="0" lvl="0" indent="0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소비자, 비즈니스, 은행 간에 공유되지 않습니다.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8530673" cy="6572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3884FD"/>
                  </a:solidFill>
                  <a:ea typeface="Nanum Square Ultra-Bold"/>
                </a:rPr>
                <a:t>보안과 개인정보보호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09700" y="7442384"/>
            <a:ext cx="6398005" cy="2048758"/>
            <a:chOff x="0" y="0"/>
            <a:chExt cx="8530673" cy="273167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939072"/>
              <a:ext cx="8530673" cy="179260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파란은 무료로 다운로드해 사용할 수 있으며, </a:t>
              </a:r>
            </a:p>
            <a:p>
              <a:pPr marL="0" lvl="0" indent="0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ea typeface="Nanum Square Round Bold"/>
                </a:rPr>
                <a:t>특정 유형의 거래에만 최소한의 수수료를 </a:t>
              </a:r>
            </a:p>
            <a:p>
              <a:pPr marL="0" lvl="0" indent="0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부과합니다.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8530673" cy="6572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3884FD"/>
                  </a:solidFill>
                  <a:ea typeface="Nanum Square Ultra-Bold"/>
                </a:rPr>
                <a:t>저렴한 가격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485058" y="7442384"/>
            <a:ext cx="6398005" cy="1591558"/>
            <a:chOff x="0" y="0"/>
            <a:chExt cx="8530673" cy="2122077"/>
          </a:xfrm>
        </p:grpSpPr>
        <p:sp>
          <p:nvSpPr>
            <p:cNvPr id="14" name="TextBox 14"/>
            <p:cNvSpPr txBox="1"/>
            <p:nvPr/>
          </p:nvSpPr>
          <p:spPr>
            <a:xfrm>
              <a:off x="0" y="939072"/>
              <a:ext cx="8530673" cy="118300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ea typeface="Nanum Square Round Bold"/>
                </a:rPr>
                <a:t>파란은 모바일 기기나 노트북과 같은 다양한 </a:t>
              </a:r>
            </a:p>
            <a:p>
              <a:pPr marL="0" lvl="0" indent="0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기기에서 사용할 수 있습니다.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8530673" cy="6572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3884FD"/>
                  </a:solidFill>
                  <a:ea typeface="Nanum Square Ultra-Bold"/>
                </a:rPr>
                <a:t>접근성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82101" y="925317"/>
            <a:ext cx="915398" cy="915398"/>
            <a:chOff x="0" y="0"/>
            <a:chExt cx="1220531" cy="1220531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220531" cy="1220531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884FD"/>
              </a:solidFill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139679" y="219741"/>
              <a:ext cx="941174" cy="6953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  <a:defRPr/>
              </a:pPr>
              <a:r>
                <a:rPr lang="en-US" sz="3000">
                  <a:solidFill>
                    <a:srgbClr val="FFFFFF"/>
                  </a:solidFill>
                  <a:latin typeface="Nanum Square Round Ultra-Bold"/>
                </a:rPr>
                <a:t>01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480295" y="925317"/>
            <a:ext cx="915398" cy="915398"/>
            <a:chOff x="0" y="0"/>
            <a:chExt cx="1220531" cy="1220531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1220531" cy="1220531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884FD"/>
              </a:solidFill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139679" y="219741"/>
              <a:ext cx="941174" cy="6953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  <a:defRPr/>
              </a:pPr>
              <a:r>
                <a:rPr lang="en-US" sz="3000">
                  <a:solidFill>
                    <a:srgbClr val="FFFFFF"/>
                  </a:solidFill>
                  <a:latin typeface="Nanum Square Round Ultra-Bold"/>
                </a:rPr>
                <a:t>02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09700" y="6050736"/>
            <a:ext cx="915398" cy="915398"/>
            <a:chOff x="0" y="0"/>
            <a:chExt cx="1220531" cy="1220531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1220531" cy="1220531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884FD"/>
              </a:solidFill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139679" y="219741"/>
              <a:ext cx="941174" cy="6953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  <a:defRPr/>
              </a:pPr>
              <a:r>
                <a:rPr lang="en-US" sz="3000">
                  <a:solidFill>
                    <a:srgbClr val="FFFFFF"/>
                  </a:solidFill>
                  <a:latin typeface="Nanum Square Round Ultra-Bold"/>
                </a:rPr>
                <a:t>03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485058" y="6050736"/>
            <a:ext cx="915398" cy="915398"/>
            <a:chOff x="0" y="0"/>
            <a:chExt cx="1220531" cy="1220531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1220531" cy="1220531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884FD"/>
              </a:solidFill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1" name="TextBox 31"/>
            <p:cNvSpPr txBox="1"/>
            <p:nvPr/>
          </p:nvSpPr>
          <p:spPr>
            <a:xfrm>
              <a:off x="139679" y="219741"/>
              <a:ext cx="941174" cy="6953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  <a:defRPr/>
              </a:pPr>
              <a:r>
                <a:rPr lang="en-US" sz="3000">
                  <a:solidFill>
                    <a:srgbClr val="FFFFFF"/>
                  </a:solidFill>
                  <a:latin typeface="Nanum Square Round Ultra-Bold"/>
                </a:rPr>
                <a:t>04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83204"/>
            <a:ext cx="5950690" cy="255651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9944"/>
              </a:lnSpc>
              <a:defRPr/>
            </a:pPr>
            <a:r>
              <a:rPr lang="en-US" sz="8499" spc="-84">
                <a:solidFill>
                  <a:srgbClr val="3884FD"/>
                </a:solidFill>
                <a:ea typeface="Nanum Square Round Ultra-Bold"/>
              </a:rPr>
              <a:t>경쟁시장</a:t>
            </a:r>
          </a:p>
          <a:p>
            <a:pPr>
              <a:lnSpc>
                <a:spcPts val="9944"/>
              </a:lnSpc>
              <a:defRPr/>
            </a:pPr>
            <a:r>
              <a:rPr lang="en-US" sz="8499" spc="-84">
                <a:solidFill>
                  <a:srgbClr val="3884FD"/>
                </a:solidFill>
                <a:ea typeface="Nanum Square Round Ultra-Bold"/>
              </a:rPr>
              <a:t>진입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887568" y="1510682"/>
            <a:ext cx="7987039" cy="1738755"/>
            <a:chOff x="0" y="0"/>
            <a:chExt cx="10649385" cy="2318340"/>
          </a:xfrm>
        </p:grpSpPr>
        <p:sp>
          <p:nvSpPr>
            <p:cNvPr id="4" name="TextBox 4"/>
            <p:cNvSpPr txBox="1"/>
            <p:nvPr/>
          </p:nvSpPr>
          <p:spPr>
            <a:xfrm>
              <a:off x="0" y="1157524"/>
              <a:ext cx="10649385" cy="1154329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3599"/>
                </a:lnSpc>
                <a:defRPr/>
              </a:pPr>
              <a:r>
                <a:rPr lang="en-US" sz="2399" u="none">
                  <a:solidFill>
                    <a:srgbClr val="243762"/>
                  </a:solidFill>
                  <a:ea typeface="Nanum Square Round Bold"/>
                </a:rPr>
                <a:t>소규모 비즈니스와 파트너십을 체결해 매장에서 파란을 </a:t>
              </a:r>
            </a:p>
            <a:p>
              <a:pPr marL="0" lvl="0" indent="0">
                <a:lnSpc>
                  <a:spcPts val="3599"/>
                </a:lnSpc>
                <a:defRPr/>
              </a:pPr>
              <a:r>
                <a:rPr lang="en-US" sz="2399" u="none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홍보합니다.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0649385" cy="6572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3884FD"/>
                  </a:solidFill>
                  <a:ea typeface="Nanum Square Ultra-Bold"/>
                </a:rPr>
                <a:t>판매자와 파트너십 체결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887568" y="4285895"/>
            <a:ext cx="7987039" cy="1570012"/>
            <a:chOff x="0" y="0"/>
            <a:chExt cx="10649385" cy="2093350"/>
          </a:xfrm>
        </p:grpSpPr>
        <p:sp>
          <p:nvSpPr>
            <p:cNvPr id="7" name="TextBox 7"/>
            <p:cNvSpPr txBox="1"/>
            <p:nvPr/>
          </p:nvSpPr>
          <p:spPr>
            <a:xfrm>
              <a:off x="0" y="932534"/>
              <a:ext cx="10649385" cy="1154329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3599"/>
                </a:lnSpc>
                <a:defRPr/>
              </a:pPr>
              <a:r>
                <a:rPr lang="en-US" sz="2399" u="none">
                  <a:solidFill>
                    <a:srgbClr val="243762"/>
                  </a:solidFill>
                  <a:ea typeface="Nanum Square Round Bold"/>
                </a:rPr>
                <a:t>필수 업종과 파트너십을 체결해 해당 업종의 제품 및 서비스에</a:t>
              </a:r>
            </a:p>
            <a:p>
              <a:pPr marL="0" lvl="0" indent="0">
                <a:lnSpc>
                  <a:spcPts val="3599"/>
                </a:lnSpc>
                <a:defRPr/>
              </a:pPr>
              <a:r>
                <a:rPr lang="en-US" sz="2399" u="none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파란을 사용한 사례를 널리 알립니다.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10649385" cy="6572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3884FD"/>
                  </a:solidFill>
                  <a:ea typeface="Nanum Square Ultra-Bold"/>
                </a:rPr>
                <a:t>필수 업종과 파트너십 체결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887568" y="6892366"/>
            <a:ext cx="7987039" cy="1577637"/>
            <a:chOff x="0" y="0"/>
            <a:chExt cx="10649385" cy="210351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942700"/>
              <a:ext cx="10649385" cy="1154329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3599"/>
                </a:lnSpc>
                <a:defRPr/>
              </a:pPr>
              <a:r>
                <a:rPr lang="en-US" sz="2399" u="none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소셜 미디어 광고와 SEO 최적화된 게시물을 통해 파란을 </a:t>
              </a:r>
            </a:p>
            <a:p>
              <a:pPr marL="0" lvl="0" indent="0">
                <a:lnSpc>
                  <a:spcPts val="3599"/>
                </a:lnSpc>
                <a:defRPr/>
              </a:pPr>
              <a:r>
                <a:rPr lang="en-US" sz="2399" u="none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홍보합니다.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10649385" cy="6572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3884FD"/>
                  </a:solidFill>
                  <a:ea typeface="Nanum Square Ultra-Bold"/>
                </a:rPr>
                <a:t>온라인 마케팅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>
            <a:off x="1028700" y="9234488"/>
            <a:ext cx="5950690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w="sm" len="sm"/>
            <a:tailEnd w="sm" len="sm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Freeform 13"/>
          <p:cNvSpPr/>
          <p:nvPr/>
        </p:nvSpPr>
        <p:spPr>
          <a:xfrm>
            <a:off x="731732" y="5013555"/>
            <a:ext cx="3272312" cy="4244745"/>
          </a:xfrm>
          <a:custGeom>
            <a:avLst/>
            <a:gdLst/>
            <a:ahLst/>
            <a:cxnLst/>
            <a:rect l="l" t="t" r="r" b="b"/>
            <a:pathLst>
              <a:path w="3272312" h="4244745">
                <a:moveTo>
                  <a:pt x="0" y="0"/>
                </a:moveTo>
                <a:lnTo>
                  <a:pt x="3272313" y="0"/>
                </a:lnTo>
                <a:lnTo>
                  <a:pt x="3272313" y="4244745"/>
                </a:lnTo>
                <a:lnTo>
                  <a:pt x="0" y="42447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Freeform 14"/>
          <p:cNvSpPr/>
          <p:nvPr/>
        </p:nvSpPr>
        <p:spPr>
          <a:xfrm>
            <a:off x="2805161" y="7231178"/>
            <a:ext cx="1103634" cy="2122372"/>
          </a:xfrm>
          <a:custGeom>
            <a:avLst/>
            <a:gdLst/>
            <a:ahLst/>
            <a:cxnLst/>
            <a:rect l="l" t="t" r="r" b="b"/>
            <a:pathLst>
              <a:path w="1103634" h="2122372">
                <a:moveTo>
                  <a:pt x="0" y="0"/>
                </a:moveTo>
                <a:lnTo>
                  <a:pt x="1103634" y="0"/>
                </a:lnTo>
                <a:lnTo>
                  <a:pt x="1103634" y="2122372"/>
                </a:lnTo>
                <a:lnTo>
                  <a:pt x="0" y="21223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64578"/>
            <a:ext cx="11425723" cy="124587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9349"/>
              </a:lnSpc>
              <a:defRPr/>
            </a:pPr>
            <a:r>
              <a:rPr lang="en-US" sz="8499" spc="-84">
                <a:solidFill>
                  <a:srgbClr val="3884FD"/>
                </a:solidFill>
                <a:ea typeface="Nanum Square Round Ultra-Bold"/>
              </a:rPr>
              <a:t>비즈니스 모델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432744"/>
            <a:ext cx="10404491" cy="54737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  <a:defRPr/>
            </a:pPr>
            <a:r>
              <a:rPr lang="en-US" sz="3200">
                <a:solidFill>
                  <a:srgbClr val="243762"/>
                </a:solidFill>
                <a:ea typeface="Nanum Square Round Bold"/>
              </a:rPr>
              <a:t>파란이 제공하는 서비스 패키지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5562343"/>
            <a:ext cx="4804877" cy="3501909"/>
            <a:chOff x="0" y="0"/>
            <a:chExt cx="6406503" cy="4669212"/>
          </a:xfrm>
        </p:grpSpPr>
        <p:sp>
          <p:nvSpPr>
            <p:cNvPr id="5" name="TextBox 5"/>
            <p:cNvSpPr txBox="1"/>
            <p:nvPr/>
          </p:nvSpPr>
          <p:spPr>
            <a:xfrm>
              <a:off x="0" y="2905128"/>
              <a:ext cx="6406503" cy="1754354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599"/>
                </a:lnSpc>
                <a:defRPr/>
              </a:pPr>
              <a:r>
                <a:rPr lang="en-US" sz="2399">
                  <a:solidFill>
                    <a:srgbClr val="243762"/>
                  </a:solidFill>
                  <a:ea typeface="Nanum Square Round Bold"/>
                </a:rPr>
                <a:t>기본 거래에 서비스를 사용하려는 </a:t>
              </a:r>
            </a:p>
            <a:p>
              <a:pPr marL="0" lvl="0" indent="0">
                <a:lnSpc>
                  <a:spcPts val="3599"/>
                </a:lnSpc>
                <a:defRPr/>
              </a:pPr>
              <a:r>
                <a:rPr lang="en-US" sz="2399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개인 사업자와 소규모 비즈니스를 위한 무료 플랜입니다.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489336"/>
              <a:ext cx="6406503" cy="95313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5880"/>
                </a:lnSpc>
                <a:spcBef>
                  <a:spcPct val="0"/>
                </a:spcBef>
                <a:defRPr/>
              </a:pPr>
              <a:r>
                <a:rPr lang="en-US" sz="4200">
                  <a:solidFill>
                    <a:srgbClr val="3884FD"/>
                  </a:solidFill>
                  <a:ea typeface="Nanum Square Ultra-Bold"/>
                </a:rPr>
                <a:t>기본 플랜</a:t>
              </a:r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814167" cy="904630"/>
            </a:xfrm>
            <a:custGeom>
              <a:avLst/>
              <a:gdLst/>
              <a:ahLst/>
              <a:cxnLst/>
              <a:rect l="l" t="t" r="r" b="b"/>
              <a:pathLst>
                <a:path w="814167" h="904630">
                  <a:moveTo>
                    <a:pt x="0" y="0"/>
                  </a:moveTo>
                  <a:lnTo>
                    <a:pt x="814167" y="0"/>
                  </a:lnTo>
                  <a:lnTo>
                    <a:pt x="814167" y="904630"/>
                  </a:lnTo>
                  <a:lnTo>
                    <a:pt x="0" y="90463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tretch>
                <a:fillRect/>
              </a:stretch>
            </a:blip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741561" y="5575587"/>
            <a:ext cx="4804877" cy="3481367"/>
            <a:chOff x="0" y="0"/>
            <a:chExt cx="6406503" cy="4641823"/>
          </a:xfrm>
        </p:grpSpPr>
        <p:sp>
          <p:nvSpPr>
            <p:cNvPr id="9" name="TextBox 9"/>
            <p:cNvSpPr txBox="1"/>
            <p:nvPr/>
          </p:nvSpPr>
          <p:spPr>
            <a:xfrm>
              <a:off x="0" y="2887470"/>
              <a:ext cx="6406503" cy="1754354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3599"/>
                </a:lnSpc>
                <a:defRPr/>
              </a:pPr>
              <a:r>
                <a:rPr lang="en-US" sz="2399" u="none">
                  <a:solidFill>
                    <a:srgbClr val="243762"/>
                  </a:solidFill>
                  <a:ea typeface="Nanum Square Round Bold"/>
                </a:rPr>
                <a:t>추가 기능이 필요한 개인 사업자 또는 소규모 비즈니스를 위한 프리미엄 </a:t>
              </a:r>
            </a:p>
            <a:p>
              <a:pPr marL="0" lvl="0" indent="0">
                <a:lnSpc>
                  <a:spcPts val="3599"/>
                </a:lnSpc>
                <a:defRPr/>
              </a:pPr>
              <a:r>
                <a:rPr lang="en-US" sz="2399" u="none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요금제입니다.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471677"/>
              <a:ext cx="6406503" cy="95313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5880"/>
                </a:lnSpc>
                <a:spcBef>
                  <a:spcPct val="0"/>
                </a:spcBef>
                <a:defRPr/>
              </a:pPr>
              <a:r>
                <a:rPr lang="en-US" sz="4200">
                  <a:solidFill>
                    <a:srgbClr val="3884FD"/>
                  </a:solidFill>
                  <a:ea typeface="Nanum Square Ultra-Bold"/>
                </a:rPr>
                <a:t>프리미엄 플랜</a:t>
              </a:r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869313" cy="869313"/>
            </a:xfrm>
            <a:custGeom>
              <a:avLst/>
              <a:gdLst/>
              <a:ahLst/>
              <a:cxnLst/>
              <a:rect l="l" t="t" r="r" b="b"/>
              <a:pathLst>
                <a:path w="869313" h="869313">
                  <a:moveTo>
                    <a:pt x="0" y="0"/>
                  </a:moveTo>
                  <a:lnTo>
                    <a:pt x="869313" y="0"/>
                  </a:lnTo>
                  <a:lnTo>
                    <a:pt x="869313" y="869313"/>
                  </a:lnTo>
                  <a:lnTo>
                    <a:pt x="0" y="86931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454423" y="5562343"/>
            <a:ext cx="4804877" cy="3501909"/>
            <a:chOff x="0" y="0"/>
            <a:chExt cx="6406503" cy="4669212"/>
          </a:xfrm>
        </p:grpSpPr>
        <p:sp>
          <p:nvSpPr>
            <p:cNvPr id="13" name="TextBox 13"/>
            <p:cNvSpPr txBox="1"/>
            <p:nvPr/>
          </p:nvSpPr>
          <p:spPr>
            <a:xfrm>
              <a:off x="0" y="2905128"/>
              <a:ext cx="6406503" cy="1754354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3599"/>
                </a:lnSpc>
                <a:defRPr/>
              </a:pPr>
              <a:r>
                <a:rPr lang="en-US" sz="2399">
                  <a:solidFill>
                    <a:srgbClr val="243762"/>
                  </a:solidFill>
                  <a:ea typeface="Nanum Square Round Bold"/>
                </a:rPr>
                <a:t>간편하고</a:t>
              </a:r>
              <a:r>
                <a:rPr lang="en-US" sz="2399" u="none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 안전한 결제 시스템이 필요한 </a:t>
              </a:r>
            </a:p>
            <a:p>
              <a:pPr marL="0" lvl="0" indent="0">
                <a:lnSpc>
                  <a:spcPts val="3599"/>
                </a:lnSpc>
                <a:defRPr/>
              </a:pPr>
              <a:r>
                <a:rPr lang="en-US" sz="2399" u="none">
                  <a:solidFill>
                    <a:srgbClr val="243762"/>
                  </a:solidFill>
                  <a:ea typeface="Nanum Square Round Bold"/>
                </a:rPr>
                <a:t>판매자와 소규모 비즈니스를 위한 </a:t>
              </a:r>
            </a:p>
            <a:p>
              <a:pPr marL="0" lvl="0" indent="0">
                <a:lnSpc>
                  <a:spcPts val="3599"/>
                </a:lnSpc>
                <a:defRPr/>
              </a:pPr>
              <a:r>
                <a:rPr lang="en-US" sz="2399" u="none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플랜입니다.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89336"/>
              <a:ext cx="6406503" cy="95313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5880"/>
                </a:lnSpc>
                <a:spcBef>
                  <a:spcPct val="0"/>
                </a:spcBef>
                <a:defRPr/>
              </a:pPr>
              <a:r>
                <a:rPr lang="en-US" sz="4200">
                  <a:solidFill>
                    <a:srgbClr val="3884FD"/>
                  </a:solidFill>
                  <a:ea typeface="Nanum Square Ultra-Bold"/>
                </a:rPr>
                <a:t>비즈니스 플랜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0"/>
              <a:ext cx="799364" cy="904630"/>
            </a:xfrm>
            <a:custGeom>
              <a:avLst/>
              <a:gdLst/>
              <a:ahLst/>
              <a:cxnLst/>
              <a:rect l="l" t="t" r="r" b="b"/>
              <a:pathLst>
                <a:path w="799364" h="904630">
                  <a:moveTo>
                    <a:pt x="0" y="0"/>
                  </a:moveTo>
                  <a:lnTo>
                    <a:pt x="799364" y="0"/>
                  </a:lnTo>
                  <a:lnTo>
                    <a:pt x="799364" y="904630"/>
                  </a:lnTo>
                  <a:lnTo>
                    <a:pt x="0" y="90463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tretch>
                <a:fillRect/>
              </a:stretch>
            </a:blip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8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576109"/>
            <a:ext cx="5950690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w="sm" len="sm"/>
            <a:tailEnd w="sm" len="sm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1590623" y="3743844"/>
            <a:ext cx="2126772" cy="4853630"/>
          </a:xfrm>
          <a:custGeom>
            <a:avLst/>
            <a:gdLst/>
            <a:ahLst/>
            <a:cxnLst/>
            <a:rect l="l" t="t" r="r" b="b"/>
            <a:pathLst>
              <a:path w="2126772" h="4853630">
                <a:moveTo>
                  <a:pt x="0" y="0"/>
                </a:moveTo>
                <a:lnTo>
                  <a:pt x="2126773" y="0"/>
                </a:lnTo>
                <a:lnTo>
                  <a:pt x="2126773" y="4853630"/>
                </a:lnTo>
                <a:lnTo>
                  <a:pt x="0" y="48536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2867387" y="5994278"/>
            <a:ext cx="2266588" cy="2883022"/>
          </a:xfrm>
          <a:custGeom>
            <a:avLst/>
            <a:gdLst/>
            <a:ahLst/>
            <a:cxnLst/>
            <a:rect l="l" t="t" r="r" b="b"/>
            <a:pathLst>
              <a:path w="2266588" h="2883022">
                <a:moveTo>
                  <a:pt x="0" y="0"/>
                </a:moveTo>
                <a:lnTo>
                  <a:pt x="2266588" y="0"/>
                </a:lnTo>
                <a:lnTo>
                  <a:pt x="2266588" y="2883022"/>
                </a:lnTo>
                <a:lnTo>
                  <a:pt x="0" y="28830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r="-83400" b="-31870"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>
            <a:off x="4752157" y="6358075"/>
            <a:ext cx="1685892" cy="2599686"/>
          </a:xfrm>
          <a:custGeom>
            <a:avLst/>
            <a:gdLst/>
            <a:ahLst/>
            <a:cxnLst/>
            <a:rect l="l" t="t" r="r" b="b"/>
            <a:pathLst>
              <a:path w="1685892" h="2599686">
                <a:moveTo>
                  <a:pt x="0" y="0"/>
                </a:moveTo>
                <a:lnTo>
                  <a:pt x="1685893" y="0"/>
                </a:lnTo>
                <a:lnTo>
                  <a:pt x="1685893" y="2599686"/>
                </a:lnTo>
                <a:lnTo>
                  <a:pt x="0" y="2599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l="-120420" t="-30730"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479153" y="1154739"/>
            <a:ext cx="2009131" cy="2009131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quadBezTo>
                    <a:pt x="6350000" y="394970"/>
                    <a:pt x="6350000" y="394970"/>
                  </a:quad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quadBezTo>
                    <a:pt x="0" y="5955030"/>
                    <a:pt x="0" y="5955030"/>
                  </a:quadBezTo>
                  <a:close/>
                </a:path>
              </a:pathLst>
            </a:custGeom>
            <a:blipFill rotWithShape="1">
              <a:blip r:embed="rId4"/>
              <a:stretch>
                <a:fillRect l="-50710" t="-62730" r="-66260" b="-162870"/>
              </a:stretch>
            </a:blip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0479153" y="4138935"/>
            <a:ext cx="2009131" cy="2009131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quadBezTo>
                    <a:pt x="6350000" y="394970"/>
                    <a:pt x="6350000" y="394970"/>
                  </a:quad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quadBezTo>
                    <a:pt x="0" y="5955030"/>
                    <a:pt x="0" y="5955030"/>
                  </a:quadBezTo>
                  <a:close/>
                </a:path>
              </a:pathLst>
            </a:custGeom>
            <a:blipFill rotWithShape="1">
              <a:blip r:embed="rId5"/>
              <a:stretch>
                <a:fillRect l="-35370" t="-58830" r="-15600" b="-67720"/>
              </a:stretch>
            </a:blip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479153" y="7123130"/>
            <a:ext cx="2009131" cy="2009131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quadBezTo>
                    <a:pt x="6350000" y="394970"/>
                    <a:pt x="6350000" y="394970"/>
                  </a:quad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quadBezTo>
                    <a:pt x="0" y="5955030"/>
                    <a:pt x="0" y="5955030"/>
                  </a:quadBezTo>
                  <a:close/>
                </a:path>
              </a:pathLst>
            </a:custGeom>
            <a:blipFill rotWithShape="1">
              <a:blip r:embed="rId6"/>
              <a:stretch>
                <a:fillRect l="-62440" t="-15600" r="-82960" b="-64730"/>
              </a:stretch>
            </a:blip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28700" y="1561945"/>
            <a:ext cx="7446914" cy="12414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9349"/>
              </a:lnSpc>
              <a:defRPr/>
            </a:pPr>
            <a:r>
              <a:rPr lang="en-US" sz="8499" spc="-84">
                <a:solidFill>
                  <a:srgbClr val="FFFFFF"/>
                </a:solidFill>
                <a:ea typeface="Nanum Square Round Ultra-Bold"/>
              </a:rPr>
              <a:t>팀 소개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3092589" y="1689526"/>
            <a:ext cx="3890860" cy="939556"/>
            <a:chOff x="0" y="0"/>
            <a:chExt cx="5187813" cy="1252741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57150"/>
              <a:ext cx="5187813" cy="50410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  <a:defRPr/>
              </a:pPr>
              <a:r>
                <a:rPr lang="en-US" sz="2199">
                  <a:solidFill>
                    <a:srgbClr val="FFFFFF"/>
                  </a:solidFill>
                  <a:ea typeface="Nanum Square Ultra-Bold"/>
                </a:rPr>
                <a:t>오희진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690025"/>
              <a:ext cx="5187813" cy="56185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3599"/>
                </a:lnSpc>
                <a:defRPr/>
              </a:pPr>
              <a:r>
                <a:rPr lang="en-US" sz="2399" u="none">
                  <a:solidFill>
                    <a:srgbClr val="FFFFFF"/>
                  </a:solidFill>
                  <a:ea typeface="Nanum Square Round Bold"/>
                </a:rPr>
                <a:t>최고 경영자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092589" y="4673722"/>
            <a:ext cx="3890860" cy="939556"/>
            <a:chOff x="0" y="0"/>
            <a:chExt cx="5187813" cy="1252741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57150"/>
              <a:ext cx="5187813" cy="50410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l">
                <a:lnSpc>
                  <a:spcPts val="3079"/>
                </a:lnSpc>
                <a:spcBef>
                  <a:spcPct val="0"/>
                </a:spcBef>
                <a:defRPr/>
              </a:pPr>
              <a:r>
                <a:rPr lang="en-US" sz="2199">
                  <a:solidFill>
                    <a:srgbClr val="FFFFFF"/>
                  </a:solidFill>
                  <a:ea typeface="Nanum Square Bold"/>
                </a:rPr>
                <a:t>홍지연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690025"/>
              <a:ext cx="5187813" cy="56185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3599"/>
                </a:lnSpc>
                <a:defRPr/>
              </a:pPr>
              <a:r>
                <a:rPr lang="en-US" sz="2399" u="none">
                  <a:solidFill>
                    <a:srgbClr val="FFFFFF"/>
                  </a:solidFill>
                  <a:ea typeface="Nanum Square Round Bold"/>
                </a:rPr>
                <a:t>최고 운영 책임자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092589" y="7657918"/>
            <a:ext cx="3890860" cy="939556"/>
            <a:chOff x="0" y="0"/>
            <a:chExt cx="5187813" cy="1252741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57150"/>
              <a:ext cx="5187813" cy="50410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l">
                <a:lnSpc>
                  <a:spcPts val="3079"/>
                </a:lnSpc>
                <a:spcBef>
                  <a:spcPct val="0"/>
                </a:spcBef>
                <a:defRPr/>
              </a:pPr>
              <a:r>
                <a:rPr lang="en-US" sz="2199">
                  <a:solidFill>
                    <a:srgbClr val="FFFFFF"/>
                  </a:solidFill>
                  <a:ea typeface="Nanum Square Bold"/>
                </a:rPr>
                <a:t>반진원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690025"/>
              <a:ext cx="5187813" cy="56185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3599"/>
                </a:lnSpc>
                <a:defRPr/>
              </a:pPr>
              <a:r>
                <a:rPr lang="en-US" sz="2399" u="none">
                  <a:solidFill>
                    <a:srgbClr val="FFFFFF"/>
                  </a:solidFill>
                  <a:ea typeface="Nanum Square Round Bold"/>
                </a:rPr>
                <a:t>최고 제품 책임자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76325"/>
            <a:ext cx="11373981" cy="124587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9349"/>
              </a:lnSpc>
              <a:defRPr/>
            </a:pPr>
            <a:r>
              <a:rPr lang="en-US" sz="8499" spc="-84">
                <a:solidFill>
                  <a:srgbClr val="3884FD"/>
                </a:solidFill>
                <a:ea typeface="Nanum Square Round Ultra-Bold"/>
              </a:rPr>
              <a:t>미래 로드맵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432744"/>
            <a:ext cx="11373981" cy="54736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  <a:defRPr/>
            </a:pPr>
            <a:r>
              <a:rPr lang="en-US" sz="3200">
                <a:solidFill>
                  <a:srgbClr val="243762"/>
                </a:solidFill>
                <a:ea typeface="Nanum Square Round Bold"/>
              </a:rPr>
              <a:t>향후 몇 년간 우리가 나아가야 할 방향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5487335"/>
            <a:ext cx="17259300" cy="0"/>
          </a:xfrm>
          <a:prstGeom prst="line">
            <a:avLst/>
          </a:prstGeom>
          <a:ln w="9525" cap="rnd">
            <a:solidFill>
              <a:srgbClr val="243762"/>
            </a:solidFill>
            <a:prstDash val="solid"/>
            <a:headEnd w="sm" len="sm"/>
            <a:tailEnd w="sm" len="sm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" name="Group 5"/>
          <p:cNvGrpSpPr/>
          <p:nvPr/>
        </p:nvGrpSpPr>
        <p:grpSpPr>
          <a:xfrm>
            <a:off x="1028700" y="5496860"/>
            <a:ext cx="4240718" cy="2773459"/>
            <a:chOff x="0" y="0"/>
            <a:chExt cx="5654291" cy="3697946"/>
          </a:xfrm>
        </p:grpSpPr>
        <p:sp>
          <p:nvSpPr>
            <p:cNvPr id="6" name="TextBox 6"/>
            <p:cNvSpPr txBox="1"/>
            <p:nvPr/>
          </p:nvSpPr>
          <p:spPr>
            <a:xfrm>
              <a:off x="0" y="1542353"/>
              <a:ext cx="5654291" cy="113559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  <a:defRPr/>
              </a:pPr>
              <a:r>
                <a:rPr lang="en-US" sz="5000">
                  <a:solidFill>
                    <a:srgbClr val="3884FD"/>
                  </a:solidFill>
                  <a:latin typeface="Nanum Square Ultra-Bold"/>
                </a:rPr>
                <a:t>2025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038219"/>
              <a:ext cx="5654291" cy="659727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243762"/>
                  </a:solidFill>
                  <a:latin typeface="Nanum Square Bold"/>
                  <a:ea typeface="Nanum Square Bold"/>
                </a:rPr>
                <a:t>시리즈 B 펀딩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5400000">
              <a:off x="-316565" y="316565"/>
              <a:ext cx="658530" cy="0"/>
            </a:xfrm>
            <a:prstGeom prst="line">
              <a:avLst/>
            </a:prstGeom>
            <a:ln w="25400" cap="rnd">
              <a:solidFill>
                <a:srgbClr val="243762"/>
              </a:solidFill>
              <a:prstDash val="solid"/>
              <a:headEnd w="sm" len="sm"/>
              <a:tailEnd type="oval" w="lg" len="lg"/>
            </a:ln>
          </p:spPr>
          <p:txBody>
            <a:bodyPr wrap="square"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715691" y="5487335"/>
            <a:ext cx="4240718" cy="2782984"/>
            <a:chOff x="0" y="0"/>
            <a:chExt cx="5654291" cy="371064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555053"/>
              <a:ext cx="5654291" cy="113559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  <a:defRPr/>
              </a:pPr>
              <a:r>
                <a:rPr lang="en-US" sz="5000">
                  <a:solidFill>
                    <a:srgbClr val="3884FD"/>
                  </a:solidFill>
                  <a:latin typeface="Nanum Square Ultra-Bold"/>
                </a:rPr>
                <a:t>2027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050919"/>
              <a:ext cx="5654291" cy="659727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243762"/>
                  </a:solidFill>
                  <a:latin typeface="Nanum Square Bold"/>
                  <a:ea typeface="Nanum Square Bold"/>
                </a:rPr>
                <a:t>시리즈 C 펀딩</a:t>
              </a:r>
            </a:p>
          </p:txBody>
        </p:sp>
        <p:sp>
          <p:nvSpPr>
            <p:cNvPr id="12" name="AutoShape 12"/>
            <p:cNvSpPr/>
            <p:nvPr/>
          </p:nvSpPr>
          <p:spPr>
            <a:xfrm rot="5400000">
              <a:off x="-316565" y="316565"/>
              <a:ext cx="658530" cy="0"/>
            </a:xfrm>
            <a:prstGeom prst="line">
              <a:avLst/>
            </a:prstGeom>
            <a:ln w="25400" cap="rnd">
              <a:solidFill>
                <a:srgbClr val="243762"/>
              </a:solidFill>
              <a:prstDash val="solid"/>
              <a:headEnd w="sm" len="sm"/>
              <a:tailEnd type="oval" w="lg" len="lg"/>
            </a:ln>
          </p:spPr>
          <p:txBody>
            <a:bodyPr wrap="square"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402681" y="5487335"/>
            <a:ext cx="4240718" cy="2782984"/>
            <a:chOff x="0" y="0"/>
            <a:chExt cx="5654291" cy="3710646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555053"/>
              <a:ext cx="5654291" cy="113559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  <a:defRPr/>
              </a:pPr>
              <a:r>
                <a:rPr lang="en-US" sz="5000">
                  <a:solidFill>
                    <a:srgbClr val="3884FD"/>
                  </a:solidFill>
                  <a:latin typeface="Nanum Square Ultra-Bold"/>
                </a:rPr>
                <a:t>2028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3050919"/>
              <a:ext cx="5654291" cy="659727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243762"/>
                  </a:solidFill>
                  <a:ea typeface="Nanum Square Bold"/>
                </a:rPr>
                <a:t>개인 펀딩</a:t>
              </a:r>
            </a:p>
          </p:txBody>
        </p:sp>
        <p:sp>
          <p:nvSpPr>
            <p:cNvPr id="16" name="AutoShape 16"/>
            <p:cNvSpPr/>
            <p:nvPr/>
          </p:nvSpPr>
          <p:spPr>
            <a:xfrm rot="5400000">
              <a:off x="-316565" y="316565"/>
              <a:ext cx="658530" cy="0"/>
            </a:xfrm>
            <a:prstGeom prst="line">
              <a:avLst/>
            </a:prstGeom>
            <a:ln w="25400" cap="rnd">
              <a:solidFill>
                <a:srgbClr val="243762"/>
              </a:solidFill>
              <a:prstDash val="solid"/>
              <a:headEnd w="sm" len="sm"/>
              <a:tailEnd type="oval" w="lg" len="lg"/>
            </a:ln>
          </p:spPr>
          <p:txBody>
            <a:bodyPr wrap="square"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381415"/>
            <a:ext cx="7706365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w="sm" len="sm"/>
            <a:tailEnd w="sm" len="sm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1028700" y="2896490"/>
            <a:ext cx="7144038" cy="5806154"/>
          </a:xfrm>
          <a:custGeom>
            <a:avLst/>
            <a:gdLst/>
            <a:ahLst/>
            <a:cxnLst/>
            <a:rect l="l" t="t" r="r" b="b"/>
            <a:pathLst>
              <a:path w="7144038" h="5806154">
                <a:moveTo>
                  <a:pt x="7144038" y="0"/>
                </a:moveTo>
                <a:lnTo>
                  <a:pt x="0" y="0"/>
                </a:lnTo>
                <a:lnTo>
                  <a:pt x="0" y="5806155"/>
                </a:lnTo>
                <a:lnTo>
                  <a:pt x="7144038" y="5806155"/>
                </a:lnTo>
                <a:lnTo>
                  <a:pt x="7144038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10380226" y="4284667"/>
            <a:ext cx="915398" cy="91539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84FD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380226" y="5875342"/>
            <a:ext cx="915398" cy="91539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84FD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380226" y="7466017"/>
            <a:ext cx="915398" cy="91539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84FD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0594745" y="4586644"/>
            <a:ext cx="410160" cy="410160"/>
          </a:xfrm>
          <a:custGeom>
            <a:avLst/>
            <a:gdLst/>
            <a:ahLst/>
            <a:cxnLst/>
            <a:rect l="l" t="t" r="r" b="b"/>
            <a:pathLst>
              <a:path w="410160" h="410160">
                <a:moveTo>
                  <a:pt x="0" y="0"/>
                </a:moveTo>
                <a:lnTo>
                  <a:pt x="410160" y="0"/>
                </a:lnTo>
                <a:lnTo>
                  <a:pt x="410160" y="410160"/>
                </a:lnTo>
                <a:lnTo>
                  <a:pt x="0" y="4101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Freeform 11"/>
          <p:cNvSpPr/>
          <p:nvPr/>
        </p:nvSpPr>
        <p:spPr>
          <a:xfrm>
            <a:off x="10654285" y="6201345"/>
            <a:ext cx="367279" cy="263392"/>
          </a:xfrm>
          <a:custGeom>
            <a:avLst/>
            <a:gdLst/>
            <a:ahLst/>
            <a:cxnLst/>
            <a:rect l="l" t="t" r="r" b="b"/>
            <a:pathLst>
              <a:path w="367279" h="263392">
                <a:moveTo>
                  <a:pt x="0" y="0"/>
                </a:moveTo>
                <a:lnTo>
                  <a:pt x="367280" y="0"/>
                </a:lnTo>
                <a:lnTo>
                  <a:pt x="367280" y="263392"/>
                </a:lnTo>
                <a:lnTo>
                  <a:pt x="0" y="2633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Freeform 12"/>
          <p:cNvSpPr/>
          <p:nvPr/>
        </p:nvSpPr>
        <p:spPr>
          <a:xfrm>
            <a:off x="10625407" y="7773407"/>
            <a:ext cx="425036" cy="300617"/>
          </a:xfrm>
          <a:custGeom>
            <a:avLst/>
            <a:gdLst/>
            <a:ahLst/>
            <a:cxnLst/>
            <a:rect l="l" t="t" r="r" b="b"/>
            <a:pathLst>
              <a:path w="425036" h="300617">
                <a:moveTo>
                  <a:pt x="0" y="0"/>
                </a:moveTo>
                <a:lnTo>
                  <a:pt x="425036" y="0"/>
                </a:lnTo>
                <a:lnTo>
                  <a:pt x="425036" y="300617"/>
                </a:lnTo>
                <a:lnTo>
                  <a:pt x="0" y="3006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10380226" y="1655065"/>
            <a:ext cx="6879074" cy="12414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9349"/>
              </a:lnSpc>
              <a:defRPr/>
            </a:pPr>
            <a:r>
              <a:rPr lang="en-US" sz="8499" spc="-84">
                <a:solidFill>
                  <a:srgbClr val="3884FD"/>
                </a:solidFill>
                <a:ea typeface="Nanum Square Round Ultra-Bold"/>
              </a:rPr>
              <a:t>연락처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788925" y="4433980"/>
            <a:ext cx="5068330" cy="55009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4479"/>
              </a:lnSpc>
              <a:spcBef>
                <a:spcPct val="0"/>
              </a:spcBef>
              <a:defRPr/>
            </a:pPr>
            <a:r>
              <a:rPr lang="en-US" sz="3199">
                <a:solidFill>
                  <a:srgbClr val="243762"/>
                </a:solidFill>
                <a:latin typeface="Nanum Square Round Bold"/>
              </a:rPr>
              <a:t>+82-2-345-6789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788925" y="6024655"/>
            <a:ext cx="5068330" cy="55009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4479"/>
              </a:lnSpc>
              <a:spcBef>
                <a:spcPct val="0"/>
              </a:spcBef>
              <a:defRPr/>
            </a:pPr>
            <a:r>
              <a:rPr lang="en-US" sz="3199">
                <a:solidFill>
                  <a:srgbClr val="243762"/>
                </a:solidFill>
                <a:latin typeface="Nanum Square Round Bold"/>
              </a:rPr>
              <a:t>hello@umchungjoeun.kr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88925" y="7615330"/>
            <a:ext cx="5068330" cy="55009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4479"/>
              </a:lnSpc>
              <a:spcBef>
                <a:spcPct val="0"/>
              </a:spcBef>
              <a:defRPr/>
            </a:pPr>
            <a:r>
              <a:rPr lang="en-US" sz="3199">
                <a:solidFill>
                  <a:srgbClr val="243762"/>
                </a:solidFill>
                <a:latin typeface="Nanum Square Round Bold"/>
              </a:rPr>
              <a:t>www.umchungjoeun.kr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601822"/>
            <a:ext cx="7589385" cy="3656478"/>
            <a:chOff x="0" y="0"/>
            <a:chExt cx="10119180" cy="4875304"/>
          </a:xfrm>
        </p:grpSpPr>
        <p:sp>
          <p:nvSpPr>
            <p:cNvPr id="3" name="Freeform 3"/>
            <p:cNvSpPr/>
            <p:nvPr/>
          </p:nvSpPr>
          <p:spPr>
            <a:xfrm flipH="1">
              <a:off x="1013570" y="0"/>
              <a:ext cx="4175033" cy="4875304"/>
            </a:xfrm>
            <a:custGeom>
              <a:avLst/>
              <a:gdLst/>
              <a:ahLst/>
              <a:cxnLst/>
              <a:rect l="l" t="t" r="r" b="b"/>
              <a:pathLst>
                <a:path w="4175033" h="4875304">
                  <a:moveTo>
                    <a:pt x="4175033" y="0"/>
                  </a:moveTo>
                  <a:lnTo>
                    <a:pt x="0" y="0"/>
                  </a:lnTo>
                  <a:lnTo>
                    <a:pt x="0" y="4875304"/>
                  </a:lnTo>
                  <a:lnTo>
                    <a:pt x="4175033" y="4875304"/>
                  </a:lnTo>
                  <a:lnTo>
                    <a:pt x="4175033" y="0"/>
                  </a:lnTo>
                  <a:close/>
                </a:path>
              </a:pathLst>
            </a:custGeom>
            <a:blipFill rotWithShape="1">
              <a:blip r:embed="rId2"/>
              <a:stretch>
                <a:fillRect/>
              </a:stretch>
            </a:blip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4843554"/>
              <a:ext cx="10119180" cy="0"/>
            </a:xfrm>
            <a:prstGeom prst="line">
              <a:avLst/>
            </a:prstGeom>
            <a:ln w="25400" cap="rnd">
              <a:solidFill>
                <a:srgbClr val="243762"/>
              </a:solidFill>
              <a:prstDash val="solid"/>
              <a:headEnd w="sm" len="sm"/>
              <a:tailEnd w="sm" len="sm"/>
            </a:ln>
          </p:spPr>
          <p:txBody>
            <a:bodyPr wrap="square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3514001" y="2601194"/>
              <a:ext cx="4632446" cy="2274110"/>
            </a:xfrm>
            <a:custGeom>
              <a:avLst/>
              <a:gdLst/>
              <a:ahLst/>
              <a:cxnLst/>
              <a:rect l="l" t="t" r="r" b="b"/>
              <a:pathLst>
                <a:path w="4632446" h="2274110">
                  <a:moveTo>
                    <a:pt x="0" y="0"/>
                  </a:moveTo>
                  <a:lnTo>
                    <a:pt x="4632445" y="0"/>
                  </a:lnTo>
                  <a:lnTo>
                    <a:pt x="4632445" y="2274110"/>
                  </a:lnTo>
                  <a:lnTo>
                    <a:pt x="0" y="22741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7670568" y="3094808"/>
              <a:ext cx="951756" cy="1780496"/>
            </a:xfrm>
            <a:custGeom>
              <a:avLst/>
              <a:gdLst/>
              <a:ahLst/>
              <a:cxnLst/>
              <a:rect l="l" t="t" r="r" b="b"/>
              <a:pathLst>
                <a:path w="951756" h="1780496">
                  <a:moveTo>
                    <a:pt x="0" y="0"/>
                  </a:moveTo>
                  <a:lnTo>
                    <a:pt x="951756" y="0"/>
                  </a:lnTo>
                  <a:lnTo>
                    <a:pt x="951756" y="1780496"/>
                  </a:lnTo>
                  <a:lnTo>
                    <a:pt x="0" y="178049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tretch>
                <a:fillRect/>
              </a:stretch>
            </a:blip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424677" y="1404482"/>
            <a:ext cx="6532867" cy="7478037"/>
            <a:chOff x="0" y="0"/>
            <a:chExt cx="8710489" cy="9970716"/>
          </a:xfrm>
        </p:grpSpPr>
        <p:sp>
          <p:nvSpPr>
            <p:cNvPr id="8" name="Freeform 8"/>
            <p:cNvSpPr/>
            <p:nvPr/>
          </p:nvSpPr>
          <p:spPr>
            <a:xfrm>
              <a:off x="0" y="99306"/>
              <a:ext cx="704678" cy="717728"/>
            </a:xfrm>
            <a:custGeom>
              <a:avLst/>
              <a:gdLst/>
              <a:ahLst/>
              <a:cxnLst/>
              <a:rect l="l" t="t" r="r" b="b"/>
              <a:pathLst>
                <a:path w="704678" h="717728">
                  <a:moveTo>
                    <a:pt x="0" y="0"/>
                  </a:moveTo>
                  <a:lnTo>
                    <a:pt x="704678" y="0"/>
                  </a:lnTo>
                  <a:lnTo>
                    <a:pt x="704678" y="717727"/>
                  </a:lnTo>
                  <a:lnTo>
                    <a:pt x="0" y="71772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/>
              <a:stretch>
                <a:fillRect/>
              </a:stretch>
            </a:blip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444281" y="1444286"/>
              <a:ext cx="7266207" cy="118300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ea typeface="Nanum Square Round Bold"/>
                </a:rPr>
                <a:t>신용 카드나 은행 계좌가 없는 사람도 </a:t>
              </a:r>
            </a:p>
            <a:p>
              <a:pPr marL="0" lvl="0" indent="0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있습니다.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444281" y="-9525"/>
              <a:ext cx="7266207" cy="13049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40"/>
                </a:lnSpc>
                <a:defRPr/>
              </a:pPr>
              <a:r>
                <a:rPr lang="en-US" sz="3200">
                  <a:solidFill>
                    <a:srgbClr val="243762"/>
                  </a:solidFill>
                  <a:ea typeface="Nanum Square Ultra-Bold"/>
                </a:rPr>
                <a:t>은행 또는 카드 서비스에 대한</a:t>
              </a:r>
            </a:p>
            <a:p>
              <a:pPr>
                <a:lnSpc>
                  <a:spcPts val="3840"/>
                </a:lnSpc>
                <a:defRPr/>
              </a:pPr>
              <a:r>
                <a:rPr lang="en-US" sz="3200">
                  <a:solidFill>
                    <a:srgbClr val="243762"/>
                  </a:solidFill>
                  <a:ea typeface="Nanum Square Ultra-Bold"/>
                </a:rPr>
                <a:t>접근성 부족</a:t>
              </a:r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7364882"/>
              <a:ext cx="704678" cy="717728"/>
            </a:xfrm>
            <a:custGeom>
              <a:avLst/>
              <a:gdLst/>
              <a:ahLst/>
              <a:cxnLst/>
              <a:rect l="l" t="t" r="r" b="b"/>
              <a:pathLst>
                <a:path w="704678" h="717728">
                  <a:moveTo>
                    <a:pt x="0" y="0"/>
                  </a:moveTo>
                  <a:lnTo>
                    <a:pt x="704678" y="0"/>
                  </a:lnTo>
                  <a:lnTo>
                    <a:pt x="704678" y="717727"/>
                  </a:lnTo>
                  <a:lnTo>
                    <a:pt x="0" y="71772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/>
              <a:stretch>
                <a:fillRect/>
              </a:stretch>
            </a:blip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444281" y="8203448"/>
              <a:ext cx="7266207" cy="176726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599"/>
                </a:lnSpc>
                <a:defRPr/>
              </a:pPr>
              <a:r>
                <a:rPr lang="en-US" sz="2399">
                  <a:solidFill>
                    <a:srgbClr val="243762"/>
                  </a:solidFill>
                  <a:ea typeface="Nanum Square Round Bold"/>
                </a:rPr>
                <a:t>모든 사업자가 전문적인 결제 수단이나 </a:t>
              </a:r>
            </a:p>
            <a:p>
              <a:pPr>
                <a:lnSpc>
                  <a:spcPts val="3599"/>
                </a:lnSpc>
                <a:defRPr/>
              </a:pPr>
              <a:r>
                <a:rPr lang="en-US" sz="2399">
                  <a:solidFill>
                    <a:srgbClr val="243762"/>
                  </a:solidFill>
                  <a:ea typeface="Nanum Square Round Bold"/>
                </a:rPr>
                <a:t>금융 플랫폼을 제공할 여건을 갖춘 것은 </a:t>
              </a:r>
            </a:p>
            <a:p>
              <a:pPr marL="0" lvl="0" indent="0">
                <a:lnSpc>
                  <a:spcPts val="3599"/>
                </a:lnSpc>
                <a:defRPr/>
              </a:pPr>
              <a:r>
                <a:rPr lang="en-US" sz="2399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아닙니다.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444281" y="7352475"/>
              <a:ext cx="7266207" cy="6572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243762"/>
                  </a:solidFill>
                  <a:ea typeface="Nanum Square Ultra-Bold"/>
                </a:rPr>
                <a:t>금융 솔루션의 운영비용 문제</a:t>
              </a:r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4066014"/>
              <a:ext cx="704678" cy="717728"/>
            </a:xfrm>
            <a:custGeom>
              <a:avLst/>
              <a:gdLst/>
              <a:ahLst/>
              <a:cxnLst/>
              <a:rect l="l" t="t" r="r" b="b"/>
              <a:pathLst>
                <a:path w="704678" h="717728">
                  <a:moveTo>
                    <a:pt x="0" y="0"/>
                  </a:moveTo>
                  <a:lnTo>
                    <a:pt x="704678" y="0"/>
                  </a:lnTo>
                  <a:lnTo>
                    <a:pt x="704678" y="717728"/>
                  </a:lnTo>
                  <a:lnTo>
                    <a:pt x="0" y="7177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/>
              <a:stretch>
                <a:fillRect/>
              </a:stretch>
            </a:blip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444281" y="4837800"/>
              <a:ext cx="7266207" cy="1162939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3599"/>
                </a:lnSpc>
                <a:defRPr/>
              </a:pPr>
              <a:r>
                <a:rPr lang="en-US" sz="2399">
                  <a:solidFill>
                    <a:srgbClr val="243762"/>
                  </a:solidFill>
                  <a:ea typeface="Nanum Square Round Bold"/>
                </a:rPr>
                <a:t>수많은 </a:t>
              </a:r>
              <a:r>
                <a:rPr lang="en-US" sz="2399" u="none">
                  <a:solidFill>
                    <a:srgbClr val="243762"/>
                  </a:solidFill>
                  <a:ea typeface="Nanum Square Round Bold"/>
                </a:rPr>
                <a:t>소비자는 전통적인 결제 옵션보다 </a:t>
              </a:r>
            </a:p>
            <a:p>
              <a:pPr marL="0" lvl="0" indent="0">
                <a:lnSpc>
                  <a:spcPts val="3599"/>
                </a:lnSpc>
                <a:defRPr/>
              </a:pPr>
              <a:r>
                <a:rPr lang="en-US" sz="2399" u="none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모바일 결제 옵션을 선호합니다.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444281" y="3979027"/>
              <a:ext cx="7266207" cy="6572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243762"/>
                  </a:solidFill>
                  <a:ea typeface="Nanum Square Ultra-Bold"/>
                </a:rPr>
                <a:t>관심 상승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28700" y="1177819"/>
            <a:ext cx="6795645" cy="3135185"/>
            <a:chOff x="0" y="0"/>
            <a:chExt cx="9060860" cy="4180247"/>
          </a:xfrm>
        </p:grpSpPr>
        <p:sp>
          <p:nvSpPr>
            <p:cNvPr id="18" name="TextBox 18"/>
            <p:cNvSpPr txBox="1"/>
            <p:nvPr/>
          </p:nvSpPr>
          <p:spPr>
            <a:xfrm>
              <a:off x="0" y="47625"/>
              <a:ext cx="9060860" cy="167110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9349"/>
                </a:lnSpc>
                <a:defRPr/>
              </a:pPr>
              <a:r>
                <a:rPr lang="en-US" sz="8499" spc="-84">
                  <a:solidFill>
                    <a:srgbClr val="3884FD"/>
                  </a:solidFill>
                  <a:ea typeface="Nanum Square Round Bold"/>
                </a:rPr>
                <a:t>현재 실태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979125"/>
              <a:ext cx="8146446" cy="145690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  <a:defRPr/>
              </a:pPr>
              <a:r>
                <a:rPr lang="en-US" sz="3200">
                  <a:solidFill>
                    <a:srgbClr val="243762"/>
                  </a:solidFill>
                  <a:ea typeface="Nanum Square Round Bold"/>
                </a:rPr>
                <a:t>모바일 결제 산업은 앞으로 발전할 </a:t>
              </a:r>
            </a:p>
            <a:p>
              <a:pPr>
                <a:lnSpc>
                  <a:spcPts val="4480"/>
                </a:lnSpc>
                <a:spcBef>
                  <a:spcPct val="0"/>
                </a:spcBef>
                <a:defRPr/>
              </a:pPr>
              <a:r>
                <a:rPr lang="en-US" sz="3200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무궁한 잠재력이 있습니다.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64819" y="7955691"/>
            <a:ext cx="682532" cy="834206"/>
          </a:xfrm>
          <a:custGeom>
            <a:avLst/>
            <a:gdLst/>
            <a:ahLst/>
            <a:cxnLst/>
            <a:rect l="l" t="t" r="r" b="b"/>
            <a:pathLst>
              <a:path w="682532" h="834206">
                <a:moveTo>
                  <a:pt x="0" y="0"/>
                </a:moveTo>
                <a:lnTo>
                  <a:pt x="682532" y="0"/>
                </a:lnTo>
                <a:lnTo>
                  <a:pt x="682532" y="834206"/>
                </a:lnTo>
                <a:lnTo>
                  <a:pt x="0" y="8342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8289593" y="7938746"/>
            <a:ext cx="781287" cy="868097"/>
          </a:xfrm>
          <a:custGeom>
            <a:avLst/>
            <a:gdLst/>
            <a:ahLst/>
            <a:cxnLst/>
            <a:rect l="l" t="t" r="r" b="b"/>
            <a:pathLst>
              <a:path w="781287" h="868097">
                <a:moveTo>
                  <a:pt x="0" y="0"/>
                </a:moveTo>
                <a:lnTo>
                  <a:pt x="781288" y="0"/>
                </a:lnTo>
                <a:lnTo>
                  <a:pt x="781288" y="868097"/>
                </a:lnTo>
                <a:lnTo>
                  <a:pt x="0" y="8680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13977274" y="7955691"/>
            <a:ext cx="873930" cy="834206"/>
          </a:xfrm>
          <a:custGeom>
            <a:avLst/>
            <a:gdLst/>
            <a:ahLst/>
            <a:cxnLst/>
            <a:rect l="l" t="t" r="r" b="b"/>
            <a:pathLst>
              <a:path w="873930" h="834206">
                <a:moveTo>
                  <a:pt x="0" y="0"/>
                </a:moveTo>
                <a:lnTo>
                  <a:pt x="873930" y="0"/>
                </a:lnTo>
                <a:lnTo>
                  <a:pt x="873930" y="834206"/>
                </a:lnTo>
                <a:lnTo>
                  <a:pt x="0" y="8342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>
            <a:off x="15745758" y="7955691"/>
            <a:ext cx="834206" cy="834206"/>
          </a:xfrm>
          <a:custGeom>
            <a:avLst/>
            <a:gdLst/>
            <a:ahLst/>
            <a:cxnLst/>
            <a:rect l="l" t="t" r="r" b="b"/>
            <a:pathLst>
              <a:path w="834206" h="834206">
                <a:moveTo>
                  <a:pt x="0" y="0"/>
                </a:moveTo>
                <a:lnTo>
                  <a:pt x="834206" y="0"/>
                </a:lnTo>
                <a:lnTo>
                  <a:pt x="834206" y="834206"/>
                </a:lnTo>
                <a:lnTo>
                  <a:pt x="0" y="8342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0015312" y="7955691"/>
            <a:ext cx="1019585" cy="834206"/>
          </a:xfrm>
          <a:custGeom>
            <a:avLst/>
            <a:gdLst/>
            <a:ahLst/>
            <a:cxnLst/>
            <a:rect l="l" t="t" r="r" b="b"/>
            <a:pathLst>
              <a:path w="1019585" h="834206">
                <a:moveTo>
                  <a:pt x="0" y="0"/>
                </a:moveTo>
                <a:lnTo>
                  <a:pt x="1019585" y="0"/>
                </a:lnTo>
                <a:lnTo>
                  <a:pt x="1019585" y="834206"/>
                </a:lnTo>
                <a:lnTo>
                  <a:pt x="0" y="8342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11891224" y="6201651"/>
            <a:ext cx="1153269" cy="868097"/>
          </a:xfrm>
          <a:custGeom>
            <a:avLst/>
            <a:gdLst/>
            <a:ahLst/>
            <a:cxnLst/>
            <a:rect l="l" t="t" r="r" b="b"/>
            <a:pathLst>
              <a:path w="1153269" h="868097">
                <a:moveTo>
                  <a:pt x="0" y="0"/>
                </a:moveTo>
                <a:lnTo>
                  <a:pt x="1153269" y="0"/>
                </a:lnTo>
                <a:lnTo>
                  <a:pt x="1153269" y="868097"/>
                </a:lnTo>
                <a:lnTo>
                  <a:pt x="0" y="8680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>
            <a:off x="8289593" y="6283283"/>
            <a:ext cx="704834" cy="704834"/>
          </a:xfrm>
          <a:custGeom>
            <a:avLst/>
            <a:gdLst/>
            <a:ahLst/>
            <a:cxnLst/>
            <a:rect l="l" t="t" r="r" b="b"/>
            <a:pathLst>
              <a:path w="704834" h="704834">
                <a:moveTo>
                  <a:pt x="0" y="0"/>
                </a:moveTo>
                <a:lnTo>
                  <a:pt x="704834" y="0"/>
                </a:lnTo>
                <a:lnTo>
                  <a:pt x="704834" y="704833"/>
                </a:lnTo>
                <a:lnTo>
                  <a:pt x="0" y="704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14119529" y="6201651"/>
            <a:ext cx="512966" cy="868097"/>
          </a:xfrm>
          <a:custGeom>
            <a:avLst/>
            <a:gdLst/>
            <a:ahLst/>
            <a:cxnLst/>
            <a:rect l="l" t="t" r="r" b="b"/>
            <a:pathLst>
              <a:path w="512966" h="868097">
                <a:moveTo>
                  <a:pt x="0" y="0"/>
                </a:moveTo>
                <a:lnTo>
                  <a:pt x="512966" y="0"/>
                </a:lnTo>
                <a:lnTo>
                  <a:pt x="512966" y="868097"/>
                </a:lnTo>
                <a:lnTo>
                  <a:pt x="0" y="8680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Freeform 10"/>
          <p:cNvSpPr/>
          <p:nvPr/>
        </p:nvSpPr>
        <p:spPr>
          <a:xfrm>
            <a:off x="15741093" y="6201651"/>
            <a:ext cx="767082" cy="868097"/>
          </a:xfrm>
          <a:custGeom>
            <a:avLst/>
            <a:gdLst/>
            <a:ahLst/>
            <a:cxnLst/>
            <a:rect l="l" t="t" r="r" b="b"/>
            <a:pathLst>
              <a:path w="767082" h="868097">
                <a:moveTo>
                  <a:pt x="0" y="0"/>
                </a:moveTo>
                <a:lnTo>
                  <a:pt x="767082" y="0"/>
                </a:lnTo>
                <a:lnTo>
                  <a:pt x="767082" y="868097"/>
                </a:lnTo>
                <a:lnTo>
                  <a:pt x="0" y="8680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Freeform 11"/>
          <p:cNvSpPr/>
          <p:nvPr/>
        </p:nvSpPr>
        <p:spPr>
          <a:xfrm>
            <a:off x="10149749" y="6298571"/>
            <a:ext cx="674258" cy="674258"/>
          </a:xfrm>
          <a:custGeom>
            <a:avLst/>
            <a:gdLst/>
            <a:ahLst/>
            <a:cxnLst/>
            <a:rect l="l" t="t" r="r" b="b"/>
            <a:pathLst>
              <a:path w="674258" h="674258">
                <a:moveTo>
                  <a:pt x="0" y="0"/>
                </a:moveTo>
                <a:lnTo>
                  <a:pt x="674258" y="0"/>
                </a:lnTo>
                <a:lnTo>
                  <a:pt x="674258" y="674257"/>
                </a:lnTo>
                <a:lnTo>
                  <a:pt x="0" y="674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Freeform 12"/>
          <p:cNvSpPr/>
          <p:nvPr/>
        </p:nvSpPr>
        <p:spPr>
          <a:xfrm>
            <a:off x="12198740" y="3053989"/>
            <a:ext cx="538237" cy="704834"/>
          </a:xfrm>
          <a:custGeom>
            <a:avLst/>
            <a:gdLst/>
            <a:ahLst/>
            <a:cxnLst/>
            <a:rect l="l" t="t" r="r" b="b"/>
            <a:pathLst>
              <a:path w="538237" h="704834">
                <a:moveTo>
                  <a:pt x="0" y="0"/>
                </a:moveTo>
                <a:lnTo>
                  <a:pt x="538237" y="0"/>
                </a:lnTo>
                <a:lnTo>
                  <a:pt x="538237" y="704833"/>
                </a:lnTo>
                <a:lnTo>
                  <a:pt x="0" y="704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Freeform 13"/>
          <p:cNvSpPr/>
          <p:nvPr/>
        </p:nvSpPr>
        <p:spPr>
          <a:xfrm>
            <a:off x="8201489" y="3053989"/>
            <a:ext cx="881042" cy="704834"/>
          </a:xfrm>
          <a:custGeom>
            <a:avLst/>
            <a:gdLst/>
            <a:ahLst/>
            <a:cxnLst/>
            <a:rect l="l" t="t" r="r" b="b"/>
            <a:pathLst>
              <a:path w="881042" h="704834">
                <a:moveTo>
                  <a:pt x="0" y="0"/>
                </a:moveTo>
                <a:lnTo>
                  <a:pt x="881042" y="0"/>
                </a:lnTo>
                <a:lnTo>
                  <a:pt x="881042" y="704833"/>
                </a:lnTo>
                <a:lnTo>
                  <a:pt x="0" y="704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Freeform 14"/>
          <p:cNvSpPr/>
          <p:nvPr/>
        </p:nvSpPr>
        <p:spPr>
          <a:xfrm>
            <a:off x="14023595" y="3053989"/>
            <a:ext cx="704834" cy="704834"/>
          </a:xfrm>
          <a:custGeom>
            <a:avLst/>
            <a:gdLst/>
            <a:ahLst/>
            <a:cxnLst/>
            <a:rect l="l" t="t" r="r" b="b"/>
            <a:pathLst>
              <a:path w="704834" h="704834">
                <a:moveTo>
                  <a:pt x="0" y="0"/>
                </a:moveTo>
                <a:lnTo>
                  <a:pt x="704834" y="0"/>
                </a:lnTo>
                <a:lnTo>
                  <a:pt x="704834" y="704833"/>
                </a:lnTo>
                <a:lnTo>
                  <a:pt x="0" y="704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Freeform 15"/>
          <p:cNvSpPr/>
          <p:nvPr/>
        </p:nvSpPr>
        <p:spPr>
          <a:xfrm>
            <a:off x="15772217" y="3053989"/>
            <a:ext cx="704834" cy="704834"/>
          </a:xfrm>
          <a:custGeom>
            <a:avLst/>
            <a:gdLst/>
            <a:ahLst/>
            <a:cxnLst/>
            <a:rect l="l" t="t" r="r" b="b"/>
            <a:pathLst>
              <a:path w="704834" h="704834">
                <a:moveTo>
                  <a:pt x="0" y="0"/>
                </a:moveTo>
                <a:lnTo>
                  <a:pt x="704834" y="0"/>
                </a:lnTo>
                <a:lnTo>
                  <a:pt x="704834" y="704833"/>
                </a:lnTo>
                <a:lnTo>
                  <a:pt x="0" y="704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Freeform 16"/>
          <p:cNvSpPr/>
          <p:nvPr/>
        </p:nvSpPr>
        <p:spPr>
          <a:xfrm>
            <a:off x="10071826" y="3053989"/>
            <a:ext cx="830104" cy="704834"/>
          </a:xfrm>
          <a:custGeom>
            <a:avLst/>
            <a:gdLst/>
            <a:ahLst/>
            <a:cxnLst/>
            <a:rect l="l" t="t" r="r" b="b"/>
            <a:pathLst>
              <a:path w="830104" h="704834">
                <a:moveTo>
                  <a:pt x="0" y="0"/>
                </a:moveTo>
                <a:lnTo>
                  <a:pt x="830104" y="0"/>
                </a:lnTo>
                <a:lnTo>
                  <a:pt x="830104" y="704833"/>
                </a:lnTo>
                <a:lnTo>
                  <a:pt x="0" y="704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Freeform 17"/>
          <p:cNvSpPr/>
          <p:nvPr/>
        </p:nvSpPr>
        <p:spPr>
          <a:xfrm>
            <a:off x="12115442" y="4627820"/>
            <a:ext cx="704834" cy="704834"/>
          </a:xfrm>
          <a:custGeom>
            <a:avLst/>
            <a:gdLst/>
            <a:ahLst/>
            <a:cxnLst/>
            <a:rect l="l" t="t" r="r" b="b"/>
            <a:pathLst>
              <a:path w="704834" h="704834">
                <a:moveTo>
                  <a:pt x="0" y="0"/>
                </a:moveTo>
                <a:lnTo>
                  <a:pt x="704833" y="0"/>
                </a:lnTo>
                <a:lnTo>
                  <a:pt x="704833" y="704834"/>
                </a:lnTo>
                <a:lnTo>
                  <a:pt x="0" y="7048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Freeform 18"/>
          <p:cNvSpPr/>
          <p:nvPr/>
        </p:nvSpPr>
        <p:spPr>
          <a:xfrm>
            <a:off x="8289593" y="4627820"/>
            <a:ext cx="704834" cy="704834"/>
          </a:xfrm>
          <a:custGeom>
            <a:avLst/>
            <a:gdLst/>
            <a:ahLst/>
            <a:cxnLst/>
            <a:rect l="l" t="t" r="r" b="b"/>
            <a:pathLst>
              <a:path w="704834" h="704834">
                <a:moveTo>
                  <a:pt x="0" y="0"/>
                </a:moveTo>
                <a:lnTo>
                  <a:pt x="704834" y="0"/>
                </a:lnTo>
                <a:lnTo>
                  <a:pt x="704834" y="704834"/>
                </a:lnTo>
                <a:lnTo>
                  <a:pt x="0" y="7048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Freeform 19"/>
          <p:cNvSpPr/>
          <p:nvPr/>
        </p:nvSpPr>
        <p:spPr>
          <a:xfrm>
            <a:off x="14023595" y="4627820"/>
            <a:ext cx="704834" cy="704834"/>
          </a:xfrm>
          <a:custGeom>
            <a:avLst/>
            <a:gdLst/>
            <a:ahLst/>
            <a:cxnLst/>
            <a:rect l="l" t="t" r="r" b="b"/>
            <a:pathLst>
              <a:path w="704834" h="704834">
                <a:moveTo>
                  <a:pt x="0" y="0"/>
                </a:moveTo>
                <a:lnTo>
                  <a:pt x="704834" y="0"/>
                </a:lnTo>
                <a:lnTo>
                  <a:pt x="704834" y="704834"/>
                </a:lnTo>
                <a:lnTo>
                  <a:pt x="0" y="7048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9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Freeform 20"/>
          <p:cNvSpPr/>
          <p:nvPr/>
        </p:nvSpPr>
        <p:spPr>
          <a:xfrm>
            <a:off x="15772217" y="4627820"/>
            <a:ext cx="704834" cy="704834"/>
          </a:xfrm>
          <a:custGeom>
            <a:avLst/>
            <a:gdLst/>
            <a:ahLst/>
            <a:cxnLst/>
            <a:rect l="l" t="t" r="r" b="b"/>
            <a:pathLst>
              <a:path w="704834" h="704834">
                <a:moveTo>
                  <a:pt x="0" y="0"/>
                </a:moveTo>
                <a:lnTo>
                  <a:pt x="704834" y="0"/>
                </a:lnTo>
                <a:lnTo>
                  <a:pt x="704834" y="704834"/>
                </a:lnTo>
                <a:lnTo>
                  <a:pt x="0" y="7048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0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Freeform 21"/>
          <p:cNvSpPr/>
          <p:nvPr/>
        </p:nvSpPr>
        <p:spPr>
          <a:xfrm>
            <a:off x="10134461" y="4627820"/>
            <a:ext cx="704834" cy="704834"/>
          </a:xfrm>
          <a:custGeom>
            <a:avLst/>
            <a:gdLst/>
            <a:ahLst/>
            <a:cxnLst/>
            <a:rect l="l" t="t" r="r" b="b"/>
            <a:pathLst>
              <a:path w="704834" h="704834">
                <a:moveTo>
                  <a:pt x="0" y="0"/>
                </a:moveTo>
                <a:lnTo>
                  <a:pt x="704833" y="0"/>
                </a:lnTo>
                <a:lnTo>
                  <a:pt x="704833" y="704834"/>
                </a:lnTo>
                <a:lnTo>
                  <a:pt x="0" y="7048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1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Freeform 22"/>
          <p:cNvSpPr/>
          <p:nvPr/>
        </p:nvSpPr>
        <p:spPr>
          <a:xfrm>
            <a:off x="12043725" y="1480157"/>
            <a:ext cx="848268" cy="704834"/>
          </a:xfrm>
          <a:custGeom>
            <a:avLst/>
            <a:gdLst/>
            <a:ahLst/>
            <a:cxnLst/>
            <a:rect l="l" t="t" r="r" b="b"/>
            <a:pathLst>
              <a:path w="848268" h="704834">
                <a:moveTo>
                  <a:pt x="0" y="0"/>
                </a:moveTo>
                <a:lnTo>
                  <a:pt x="848268" y="0"/>
                </a:lnTo>
                <a:lnTo>
                  <a:pt x="848268" y="704834"/>
                </a:lnTo>
                <a:lnTo>
                  <a:pt x="0" y="7048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2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Freeform 23"/>
          <p:cNvSpPr/>
          <p:nvPr/>
        </p:nvSpPr>
        <p:spPr>
          <a:xfrm>
            <a:off x="8201489" y="1480157"/>
            <a:ext cx="881042" cy="704834"/>
          </a:xfrm>
          <a:custGeom>
            <a:avLst/>
            <a:gdLst/>
            <a:ahLst/>
            <a:cxnLst/>
            <a:rect l="l" t="t" r="r" b="b"/>
            <a:pathLst>
              <a:path w="881042" h="704834">
                <a:moveTo>
                  <a:pt x="0" y="0"/>
                </a:moveTo>
                <a:lnTo>
                  <a:pt x="881042" y="0"/>
                </a:lnTo>
                <a:lnTo>
                  <a:pt x="881042" y="704834"/>
                </a:lnTo>
                <a:lnTo>
                  <a:pt x="0" y="7048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3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Freeform 24"/>
          <p:cNvSpPr/>
          <p:nvPr/>
        </p:nvSpPr>
        <p:spPr>
          <a:xfrm>
            <a:off x="14004692" y="1480157"/>
            <a:ext cx="742641" cy="704834"/>
          </a:xfrm>
          <a:custGeom>
            <a:avLst/>
            <a:gdLst/>
            <a:ahLst/>
            <a:cxnLst/>
            <a:rect l="l" t="t" r="r" b="b"/>
            <a:pathLst>
              <a:path w="742641" h="704834">
                <a:moveTo>
                  <a:pt x="0" y="0"/>
                </a:moveTo>
                <a:lnTo>
                  <a:pt x="742640" y="0"/>
                </a:lnTo>
                <a:lnTo>
                  <a:pt x="742640" y="704834"/>
                </a:lnTo>
                <a:lnTo>
                  <a:pt x="0" y="7048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4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Freeform 25"/>
          <p:cNvSpPr/>
          <p:nvPr/>
        </p:nvSpPr>
        <p:spPr>
          <a:xfrm>
            <a:off x="15811303" y="1480157"/>
            <a:ext cx="626661" cy="704834"/>
          </a:xfrm>
          <a:custGeom>
            <a:avLst/>
            <a:gdLst/>
            <a:ahLst/>
            <a:cxnLst/>
            <a:rect l="l" t="t" r="r" b="b"/>
            <a:pathLst>
              <a:path w="626661" h="704834">
                <a:moveTo>
                  <a:pt x="0" y="0"/>
                </a:moveTo>
                <a:lnTo>
                  <a:pt x="626661" y="0"/>
                </a:lnTo>
                <a:lnTo>
                  <a:pt x="626661" y="704834"/>
                </a:lnTo>
                <a:lnTo>
                  <a:pt x="0" y="7048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5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Freeform 26"/>
          <p:cNvSpPr/>
          <p:nvPr/>
        </p:nvSpPr>
        <p:spPr>
          <a:xfrm>
            <a:off x="10217759" y="1480157"/>
            <a:ext cx="538237" cy="704834"/>
          </a:xfrm>
          <a:custGeom>
            <a:avLst/>
            <a:gdLst/>
            <a:ahLst/>
            <a:cxnLst/>
            <a:rect l="l" t="t" r="r" b="b"/>
            <a:pathLst>
              <a:path w="538237" h="704834">
                <a:moveTo>
                  <a:pt x="0" y="0"/>
                </a:moveTo>
                <a:lnTo>
                  <a:pt x="538237" y="0"/>
                </a:lnTo>
                <a:lnTo>
                  <a:pt x="538237" y="704834"/>
                </a:lnTo>
                <a:lnTo>
                  <a:pt x="0" y="7048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6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7" name="Group 27"/>
          <p:cNvGrpSpPr/>
          <p:nvPr/>
        </p:nvGrpSpPr>
        <p:grpSpPr>
          <a:xfrm>
            <a:off x="1028700" y="3150987"/>
            <a:ext cx="5131515" cy="3985026"/>
            <a:chOff x="0" y="0"/>
            <a:chExt cx="6842020" cy="5313369"/>
          </a:xfrm>
        </p:grpSpPr>
        <p:sp>
          <p:nvSpPr>
            <p:cNvPr id="28" name="TextBox 28"/>
            <p:cNvSpPr txBox="1"/>
            <p:nvPr/>
          </p:nvSpPr>
          <p:spPr>
            <a:xfrm>
              <a:off x="0" y="2119954"/>
              <a:ext cx="6842020" cy="319341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4800"/>
                </a:lnSpc>
                <a:defRPr/>
              </a:pPr>
              <a:r>
                <a:rPr lang="en-US" sz="3200">
                  <a:solidFill>
                    <a:srgbClr val="243762"/>
                  </a:solidFill>
                  <a:ea typeface="Nanum Square Round Bold"/>
                </a:rPr>
                <a:t>다음의 무료 아이콘과 </a:t>
              </a:r>
            </a:p>
            <a:p>
              <a:pPr>
                <a:lnSpc>
                  <a:spcPts val="4800"/>
                </a:lnSpc>
                <a:defRPr/>
              </a:pPr>
              <a:r>
                <a:rPr lang="en-US" sz="3200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색상 변경이 가능한 일러스트를 여러분의 Canva 디자인에</a:t>
              </a:r>
            </a:p>
            <a:p>
              <a:pPr>
                <a:lnSpc>
                  <a:spcPts val="4800"/>
                </a:lnSpc>
                <a:defRPr/>
              </a:pPr>
              <a:r>
                <a:rPr lang="en-US" sz="3200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활용하세요.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0"/>
              <a:ext cx="6842020" cy="1909234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11899"/>
                </a:lnSpc>
                <a:spcBef>
                  <a:spcPct val="0"/>
                </a:spcBef>
                <a:defRPr/>
              </a:pPr>
              <a:r>
                <a:rPr lang="en-US" sz="8499">
                  <a:solidFill>
                    <a:srgbClr val="3884FD"/>
                  </a:solidFill>
                  <a:ea typeface="Nanum Square Round Ultra-Bold"/>
                </a:rPr>
                <a:t>무료 자료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3903876" cy="2707407"/>
            <a:chOff x="0" y="0"/>
            <a:chExt cx="18538500" cy="3609875"/>
          </a:xfrm>
        </p:grpSpPr>
        <p:sp>
          <p:nvSpPr>
            <p:cNvPr id="3" name="TextBox 3"/>
            <p:cNvSpPr txBox="1"/>
            <p:nvPr/>
          </p:nvSpPr>
          <p:spPr>
            <a:xfrm>
              <a:off x="0" y="47625"/>
              <a:ext cx="18538500" cy="167110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9349"/>
                </a:lnSpc>
                <a:defRPr/>
              </a:pPr>
              <a:r>
                <a:rPr lang="en-US" sz="8499" spc="-84">
                  <a:solidFill>
                    <a:srgbClr val="3884FD"/>
                  </a:solidFill>
                  <a:ea typeface="Nanum Square Round Ultra-Bold"/>
                </a:rPr>
                <a:t>솔루션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158054"/>
              <a:ext cx="14937998" cy="145690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  <a:defRPr/>
              </a:pPr>
              <a:r>
                <a:rPr lang="en-US" sz="3200">
                  <a:solidFill>
                    <a:srgbClr val="243762"/>
                  </a:solidFill>
                  <a:ea typeface="Nanum Square Round Bold"/>
                </a:rPr>
                <a:t>파란의 목표는 모바일 결제 솔루션의 </a:t>
              </a:r>
            </a:p>
            <a:p>
              <a:pPr>
                <a:lnSpc>
                  <a:spcPts val="4480"/>
                </a:lnSpc>
                <a:spcBef>
                  <a:spcPct val="0"/>
                </a:spcBef>
                <a:defRPr/>
              </a:pPr>
              <a:r>
                <a:rPr lang="en-US" sz="3200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현재와 미래를 잇는 것입니다.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6607729"/>
            <a:ext cx="4628483" cy="1953964"/>
            <a:chOff x="0" y="0"/>
            <a:chExt cx="6171311" cy="2605285"/>
          </a:xfrm>
        </p:grpSpPr>
        <p:sp>
          <p:nvSpPr>
            <p:cNvPr id="6" name="AutoShape 6"/>
            <p:cNvSpPr/>
            <p:nvPr/>
          </p:nvSpPr>
          <p:spPr>
            <a:xfrm>
              <a:off x="0" y="1063505"/>
              <a:ext cx="6171311" cy="0"/>
            </a:xfrm>
            <a:prstGeom prst="line">
              <a:avLst/>
            </a:prstGeom>
            <a:ln w="25400" cap="rnd">
              <a:solidFill>
                <a:srgbClr val="243762"/>
              </a:solidFill>
              <a:prstDash val="solid"/>
              <a:headEnd w="sm" len="sm"/>
              <a:tailEnd w="sm" len="sm"/>
            </a:ln>
          </p:spPr>
          <p:txBody>
            <a:bodyPr wrap="square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22280"/>
              <a:ext cx="6171311" cy="118300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ea typeface="Nanum Square Round Bold"/>
                </a:rPr>
                <a:t>기기만 있다면 누구나 파란 모바일 </a:t>
              </a:r>
            </a:p>
            <a:p>
              <a:pPr marL="0" lvl="0" indent="0" algn="ctr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결제 앱을 사용할 수 있습니다.</a:t>
              </a:r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720996" cy="720996"/>
            </a:xfrm>
            <a:custGeom>
              <a:avLst/>
              <a:gdLst/>
              <a:ahLst/>
              <a:cxnLst/>
              <a:rect l="l" t="t" r="r" b="b"/>
              <a:pathLst>
                <a:path w="720996" h="720996">
                  <a:moveTo>
                    <a:pt x="0" y="0"/>
                  </a:moveTo>
                  <a:lnTo>
                    <a:pt x="720996" y="0"/>
                  </a:lnTo>
                  <a:lnTo>
                    <a:pt x="720996" y="720996"/>
                  </a:lnTo>
                  <a:lnTo>
                    <a:pt x="0" y="72099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tretch>
                <a:fillRect/>
              </a:stretch>
            </a:blip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815004" y="27123"/>
              <a:ext cx="4657808" cy="6572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840"/>
                </a:lnSpc>
                <a:defRPr/>
              </a:pPr>
              <a:r>
                <a:rPr lang="en-US" sz="3200">
                  <a:solidFill>
                    <a:srgbClr val="243762"/>
                  </a:solidFill>
                  <a:ea typeface="Nanum Square Ultra-Bold"/>
                </a:rPr>
                <a:t>접근성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804794" y="6607729"/>
            <a:ext cx="4653448" cy="1953964"/>
            <a:chOff x="0" y="0"/>
            <a:chExt cx="6204598" cy="260528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422280"/>
              <a:ext cx="6204598" cy="118300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사용자는 실시간으로 송금, 입금, 이체 서비스를 이용하실 수 있습니다.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27704" y="27123"/>
              <a:ext cx="4657808" cy="6572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840"/>
                </a:lnSpc>
                <a:defRPr/>
              </a:pPr>
              <a:r>
                <a:rPr lang="en-US" sz="3200">
                  <a:solidFill>
                    <a:srgbClr val="243762"/>
                  </a:solidFill>
                  <a:ea typeface="Nanum Square Ultra-Bold"/>
                </a:rPr>
                <a:t>편의성</a:t>
              </a:r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20996" cy="720996"/>
            </a:xfrm>
            <a:custGeom>
              <a:avLst/>
              <a:gdLst/>
              <a:ahLst/>
              <a:cxnLst/>
              <a:rect l="l" t="t" r="r" b="b"/>
              <a:pathLst>
                <a:path w="720996" h="720996">
                  <a:moveTo>
                    <a:pt x="0" y="0"/>
                  </a:moveTo>
                  <a:lnTo>
                    <a:pt x="720996" y="0"/>
                  </a:lnTo>
                  <a:lnTo>
                    <a:pt x="720996" y="720996"/>
                  </a:lnTo>
                  <a:lnTo>
                    <a:pt x="0" y="72099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tretch>
                <a:fillRect/>
              </a:stretch>
            </a:blip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AutoShape 14"/>
            <p:cNvSpPr/>
            <p:nvPr/>
          </p:nvSpPr>
          <p:spPr>
            <a:xfrm>
              <a:off x="0" y="1063505"/>
              <a:ext cx="6171311" cy="0"/>
            </a:xfrm>
            <a:prstGeom prst="line">
              <a:avLst/>
            </a:prstGeom>
            <a:ln w="25400" cap="rnd">
              <a:solidFill>
                <a:srgbClr val="243762"/>
              </a:solidFill>
              <a:prstDash val="solid"/>
              <a:headEnd w="sm" len="sm"/>
              <a:tailEnd w="sm" len="sm"/>
            </a:ln>
          </p:spPr>
          <p:txBody>
            <a:bodyPr wrap="square"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605852" y="6607729"/>
            <a:ext cx="4653448" cy="2411164"/>
            <a:chOff x="0" y="0"/>
            <a:chExt cx="6204598" cy="3214885"/>
          </a:xfrm>
        </p:grpSpPr>
        <p:sp>
          <p:nvSpPr>
            <p:cNvPr id="16" name="TextBox 16"/>
            <p:cNvSpPr txBox="1"/>
            <p:nvPr/>
          </p:nvSpPr>
          <p:spPr>
            <a:xfrm>
              <a:off x="0" y="1422280"/>
              <a:ext cx="6204598" cy="179260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ea typeface="Nanum Square Round Bold"/>
                </a:rPr>
                <a:t>소규모 비즈니스의 경우 </a:t>
              </a:r>
            </a:p>
            <a:p>
              <a:pPr marL="0" lvl="0" indent="0" algn="ctr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ea typeface="Nanum Square Round Bold"/>
                </a:rPr>
                <a:t>결제 플랫폼을 마련하기 위해 </a:t>
              </a:r>
            </a:p>
            <a:p>
              <a:pPr marL="0" lvl="0" indent="0" algn="ctr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추가 비용을 지불할 필요가 없습니다.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929304" y="27123"/>
              <a:ext cx="4657808" cy="6572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840"/>
                </a:lnSpc>
                <a:defRPr/>
              </a:pPr>
              <a:r>
                <a:rPr lang="en-US" sz="3200">
                  <a:solidFill>
                    <a:srgbClr val="243762"/>
                  </a:solidFill>
                  <a:ea typeface="Nanum Square Ultra-Bold"/>
                </a:rPr>
                <a:t>비용의 효율성</a:t>
              </a:r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0"/>
              <a:ext cx="720996" cy="720996"/>
            </a:xfrm>
            <a:custGeom>
              <a:avLst/>
              <a:gdLst/>
              <a:ahLst/>
              <a:cxnLst/>
              <a:rect l="l" t="t" r="r" b="b"/>
              <a:pathLst>
                <a:path w="720996" h="720996">
                  <a:moveTo>
                    <a:pt x="0" y="0"/>
                  </a:moveTo>
                  <a:lnTo>
                    <a:pt x="720996" y="0"/>
                  </a:lnTo>
                  <a:lnTo>
                    <a:pt x="720996" y="720996"/>
                  </a:lnTo>
                  <a:lnTo>
                    <a:pt x="0" y="72099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tretch>
                <a:fillRect/>
              </a:stretch>
            </a:blip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AutoShape 19"/>
            <p:cNvSpPr/>
            <p:nvPr/>
          </p:nvSpPr>
          <p:spPr>
            <a:xfrm>
              <a:off x="0" y="1063505"/>
              <a:ext cx="6171311" cy="0"/>
            </a:xfrm>
            <a:prstGeom prst="line">
              <a:avLst/>
            </a:prstGeom>
            <a:ln w="25400" cap="rnd">
              <a:solidFill>
                <a:srgbClr val="243762"/>
              </a:solidFill>
              <a:prstDash val="solid"/>
              <a:headEnd w="sm" len="sm"/>
              <a:tailEnd w="sm" len="sm"/>
            </a:ln>
          </p:spPr>
          <p:txBody>
            <a:bodyPr wrap="square"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8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43830" y="3204369"/>
            <a:ext cx="5031416" cy="3878262"/>
            <a:chOff x="0" y="0"/>
            <a:chExt cx="6708554" cy="5171017"/>
          </a:xfrm>
        </p:grpSpPr>
        <p:sp>
          <p:nvSpPr>
            <p:cNvPr id="3" name="TextBox 3"/>
            <p:cNvSpPr txBox="1"/>
            <p:nvPr/>
          </p:nvSpPr>
          <p:spPr>
            <a:xfrm>
              <a:off x="0" y="2220595"/>
              <a:ext cx="6220805" cy="295550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4480"/>
                </a:lnSpc>
                <a:defRPr/>
              </a:pPr>
              <a:r>
                <a:rPr lang="en-US" sz="3200">
                  <a:solidFill>
                    <a:srgbClr val="FFFFFF"/>
                  </a:solidFill>
                  <a:ea typeface="Nanum Square Round Bold"/>
                </a:rPr>
                <a:t>우리의 목표는 보안과 </a:t>
              </a:r>
            </a:p>
            <a:p>
              <a:pPr>
                <a:lnSpc>
                  <a:spcPts val="4480"/>
                </a:lnSpc>
                <a:defRPr/>
              </a:pPr>
              <a:r>
                <a:rPr lang="en-US" sz="3200">
                  <a:solidFill>
                    <a:srgbClr val="FFFFFF"/>
                  </a:solidFill>
                  <a:ea typeface="Nanum Square Round Bold"/>
                </a:rPr>
                <a:t>합리적인 비용의 모바일 </a:t>
              </a:r>
            </a:p>
            <a:p>
              <a:pPr>
                <a:lnSpc>
                  <a:spcPts val="4480"/>
                </a:lnSpc>
                <a:spcBef>
                  <a:spcPct val="0"/>
                </a:spcBef>
                <a:defRPr/>
              </a:pPr>
              <a:r>
                <a:rPr lang="en-US" sz="3200">
                  <a:solidFill>
                    <a:srgbClr val="FFFFFF"/>
                  </a:solidFill>
                  <a:latin typeface="Nanum Square Round Bold"/>
                  <a:ea typeface="Nanum Square Round Bold"/>
                </a:rPr>
                <a:t>금용 솔루션을 지속적으로 제공하는 일입니다.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6708554" cy="167110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9349"/>
                </a:lnSpc>
                <a:defRPr/>
              </a:pPr>
              <a:r>
                <a:rPr lang="en-US" sz="8499" spc="-84">
                  <a:solidFill>
                    <a:srgbClr val="FFFFFF"/>
                  </a:solidFill>
                  <a:ea typeface="Nanum Square Round Ultra-Bold"/>
                </a:rPr>
                <a:t>파란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7994297"/>
            <a:ext cx="9474296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w="sm" len="sm"/>
            <a:tailEnd w="sm" len="sm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412754" y="1680944"/>
            <a:ext cx="9090242" cy="6925112"/>
          </a:xfrm>
          <a:custGeom>
            <a:avLst/>
            <a:gdLst/>
            <a:ahLst/>
            <a:cxnLst/>
            <a:rect l="l" t="t" r="r" b="b"/>
            <a:pathLst>
              <a:path w="9090242" h="6925112">
                <a:moveTo>
                  <a:pt x="0" y="0"/>
                </a:moveTo>
                <a:lnTo>
                  <a:pt x="9090242" y="0"/>
                </a:lnTo>
                <a:lnTo>
                  <a:pt x="9090242" y="6925112"/>
                </a:lnTo>
                <a:lnTo>
                  <a:pt x="0" y="692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6200000">
            <a:off x="8370464" y="6044362"/>
            <a:ext cx="8467172" cy="0"/>
          </a:xfrm>
          <a:prstGeom prst="line">
            <a:avLst/>
          </a:prstGeom>
          <a:ln w="19050" cap="flat">
            <a:solidFill>
              <a:srgbClr val="243762"/>
            </a:solidFill>
            <a:prstDash val="solid"/>
            <a:headEnd w="sm" len="sm"/>
            <a:tailEnd w="sm" len="sm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8320014" y="7688162"/>
            <a:ext cx="3498188" cy="49673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3839"/>
              </a:lnSpc>
              <a:defRPr/>
            </a:pPr>
            <a:r>
              <a:rPr lang="en-US" sz="3199">
                <a:solidFill>
                  <a:srgbClr val="243762"/>
                </a:solidFill>
                <a:ea typeface="Nanum Square Bold"/>
              </a:rPr>
              <a:t>다음 단계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393598" y="1597528"/>
            <a:ext cx="3498188" cy="1453991"/>
            <a:chOff x="0" y="0"/>
            <a:chExt cx="4664251" cy="1938655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"/>
              <a:ext cx="4664251" cy="65914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243762"/>
                  </a:solidFill>
                  <a:ea typeface="Nanum Square Bold"/>
                </a:rPr>
                <a:t>프리시드 펀딩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03063"/>
              <a:ext cx="4664251" cy="113305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  <a:defRPr/>
              </a:pPr>
              <a:r>
                <a:rPr lang="en-US" sz="5000">
                  <a:solidFill>
                    <a:srgbClr val="3884FD"/>
                  </a:solidFill>
                  <a:latin typeface="Nanum Square Bold"/>
                </a:rPr>
                <a:t>2017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320014" y="3640899"/>
            <a:ext cx="3498188" cy="1499146"/>
            <a:chOff x="0" y="0"/>
            <a:chExt cx="4664251" cy="1998861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4664251" cy="65453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r"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243762"/>
                  </a:solidFill>
                  <a:ea typeface="Nanum Square Bold"/>
                </a:rPr>
                <a:t>시드 펀딩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63269"/>
              <a:ext cx="4664251" cy="113305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r">
                <a:lnSpc>
                  <a:spcPts val="7000"/>
                </a:lnSpc>
                <a:spcBef>
                  <a:spcPct val="0"/>
                </a:spcBef>
                <a:defRPr/>
              </a:pPr>
              <a:r>
                <a:rPr lang="en-US" sz="5000">
                  <a:solidFill>
                    <a:srgbClr val="3884FD"/>
                  </a:solidFill>
                  <a:latin typeface="Nanum Square Bold"/>
                </a:rPr>
                <a:t>2019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393598" y="5662713"/>
            <a:ext cx="3498188" cy="1502601"/>
            <a:chOff x="0" y="0"/>
            <a:chExt cx="4664251" cy="200346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4664251" cy="65914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243762"/>
                  </a:solidFill>
                  <a:latin typeface="Nanum Square Bold"/>
                  <a:ea typeface="Nanum Square Bold"/>
                </a:rPr>
                <a:t>시리즈 A 펀딩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67876"/>
              <a:ext cx="4664251" cy="113305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  <a:defRPr/>
              </a:pPr>
              <a:r>
                <a:rPr lang="en-US" sz="5000">
                  <a:solidFill>
                    <a:srgbClr val="3884FD"/>
                  </a:solidFill>
                  <a:latin typeface="Nanum Square Bold"/>
                </a:rPr>
                <a:t>2021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>
            <a:off x="12599287" y="1815538"/>
            <a:ext cx="493897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w="sm" len="sm"/>
            <a:tailEnd type="oval" w="lg" len="lg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AutoShape 14"/>
          <p:cNvSpPr/>
          <p:nvPr/>
        </p:nvSpPr>
        <p:spPr>
          <a:xfrm>
            <a:off x="12105390" y="3855331"/>
            <a:ext cx="493897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oval" w="lg" len="lg"/>
            <a:tailEnd w="sm" len="sm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AutoShape 15"/>
          <p:cNvSpPr/>
          <p:nvPr/>
        </p:nvSpPr>
        <p:spPr>
          <a:xfrm>
            <a:off x="12608812" y="5885485"/>
            <a:ext cx="484372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w="sm" len="sm"/>
            <a:tailEnd type="oval" w="lg" len="lg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AutoShape 16"/>
          <p:cNvSpPr/>
          <p:nvPr/>
        </p:nvSpPr>
        <p:spPr>
          <a:xfrm>
            <a:off x="12105390" y="7934803"/>
            <a:ext cx="493897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oval" w="lg" len="lg"/>
            <a:tailEnd w="sm" len="sm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7"/>
          <p:cNvSpPr txBox="1"/>
          <p:nvPr/>
        </p:nvSpPr>
        <p:spPr>
          <a:xfrm>
            <a:off x="1028700" y="2479416"/>
            <a:ext cx="5984034" cy="255651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9944"/>
              </a:lnSpc>
              <a:defRPr/>
            </a:pPr>
            <a:r>
              <a:rPr lang="en-US" sz="8499" spc="-84">
                <a:solidFill>
                  <a:srgbClr val="3884FD"/>
                </a:solidFill>
                <a:ea typeface="Nanum Square Round Ultra-Bold"/>
              </a:rPr>
              <a:t>파란의 </a:t>
            </a:r>
          </a:p>
          <a:p>
            <a:pPr>
              <a:lnSpc>
                <a:spcPts val="9944"/>
              </a:lnSpc>
              <a:defRPr/>
            </a:pPr>
            <a:r>
              <a:rPr lang="en-US" sz="8499" spc="-84">
                <a:solidFill>
                  <a:srgbClr val="3884FD"/>
                </a:solidFill>
                <a:ea typeface="Nanum Square Round Ultra-Bold"/>
              </a:rPr>
              <a:t>창립 배경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5815243"/>
            <a:ext cx="5564934" cy="167132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  <a:defRPr/>
            </a:pPr>
            <a:r>
              <a:rPr lang="en-US" sz="3200">
                <a:solidFill>
                  <a:srgbClr val="243762"/>
                </a:solidFill>
                <a:ea typeface="Nanum Square Round Bold"/>
              </a:rPr>
              <a:t>파란은 서로에게 돈을 더 쉽게 </a:t>
            </a:r>
          </a:p>
          <a:p>
            <a:pPr>
              <a:lnSpc>
                <a:spcPts val="4480"/>
              </a:lnSpc>
              <a:spcBef>
                <a:spcPct val="0"/>
              </a:spcBef>
              <a:defRPr/>
            </a:pPr>
            <a:r>
              <a:rPr lang="en-US" sz="3200">
                <a:solidFill>
                  <a:srgbClr val="243762"/>
                </a:solidFill>
                <a:ea typeface="Nanum Square Round Bold"/>
              </a:rPr>
              <a:t>보낼 수 있길 바랐던 세 명의 </a:t>
            </a:r>
          </a:p>
          <a:p>
            <a:pPr>
              <a:lnSpc>
                <a:spcPts val="4480"/>
              </a:lnSpc>
              <a:spcBef>
                <a:spcPct val="0"/>
              </a:spcBef>
              <a:defRPr/>
            </a:pPr>
            <a:r>
              <a:rPr lang="en-US" sz="3200">
                <a:solidFill>
                  <a:srgbClr val="243762"/>
                </a:solidFill>
                <a:latin typeface="Nanum Square Round Bold"/>
                <a:ea typeface="Nanum Square Round Bold"/>
              </a:rPr>
              <a:t>친구들이 고안했습니다.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76325"/>
            <a:ext cx="10140706" cy="124234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9349"/>
              </a:lnSpc>
              <a:defRPr/>
            </a:pPr>
            <a:r>
              <a:rPr lang="en-US" sz="8499" spc="-84">
                <a:solidFill>
                  <a:srgbClr val="243762"/>
                </a:solidFill>
                <a:latin typeface="Nanum Square Round Ultra-Bold"/>
                <a:ea typeface="Nanum Square Round Ultra-Bold"/>
              </a:rPr>
              <a:t>이제 성장할 때입니다.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3533941"/>
            <a:ext cx="9247269" cy="1453319"/>
            <a:chOff x="0" y="0"/>
            <a:chExt cx="12329691" cy="1937759"/>
          </a:xfrm>
        </p:grpSpPr>
        <p:sp>
          <p:nvSpPr>
            <p:cNvPr id="4" name="TextBox 4"/>
            <p:cNvSpPr txBox="1"/>
            <p:nvPr/>
          </p:nvSpPr>
          <p:spPr>
            <a:xfrm>
              <a:off x="1736915" y="-9525"/>
              <a:ext cx="10592777" cy="6572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3884FD"/>
                  </a:solidFill>
                  <a:ea typeface="Nanum Square Ultra-Bold"/>
                </a:rPr>
                <a:t>시장 규모의 증가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736915" y="754754"/>
              <a:ext cx="10592777" cy="118300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ea typeface="Nanum Square Round Bold"/>
                </a:rPr>
                <a:t>모바일 결제 솔루션에 대한 수요와 </a:t>
              </a:r>
            </a:p>
            <a:p>
              <a:pPr marL="0" lvl="0" indent="0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필요성은 꾸준히 증가하고 있습니다.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103633" cy="6572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3884FD"/>
                  </a:solidFill>
                  <a:latin typeface="Nanum Square Ultra-Bold"/>
                </a:rPr>
                <a:t>01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5669461"/>
            <a:ext cx="9247269" cy="1453319"/>
            <a:chOff x="0" y="0"/>
            <a:chExt cx="12329691" cy="1937759"/>
          </a:xfrm>
        </p:grpSpPr>
        <p:sp>
          <p:nvSpPr>
            <p:cNvPr id="8" name="TextBox 8"/>
            <p:cNvSpPr txBox="1"/>
            <p:nvPr/>
          </p:nvSpPr>
          <p:spPr>
            <a:xfrm>
              <a:off x="1736915" y="-9525"/>
              <a:ext cx="10592777" cy="6572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3884FD"/>
                  </a:solidFill>
                  <a:ea typeface="Nanum Square Ultra-Bold"/>
                </a:rPr>
                <a:t>단순화된 시스템 필요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736915" y="754754"/>
              <a:ext cx="10592777" cy="118300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ea typeface="Nanum Square Round Bold"/>
                </a:rPr>
                <a:t>소비자와 비즈니스는 빠르고 단순한 </a:t>
              </a:r>
            </a:p>
            <a:p>
              <a:pPr marL="0" lvl="0" indent="0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프로세스를 원합니다.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1103633" cy="6572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3884FD"/>
                  </a:solidFill>
                  <a:latin typeface="Nanum Square Ultra-Bold"/>
                </a:rPr>
                <a:t>02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7804981"/>
            <a:ext cx="9247269" cy="1453319"/>
            <a:chOff x="0" y="0"/>
            <a:chExt cx="12329691" cy="1937759"/>
          </a:xfrm>
        </p:grpSpPr>
        <p:sp>
          <p:nvSpPr>
            <p:cNvPr id="12" name="TextBox 12"/>
            <p:cNvSpPr txBox="1"/>
            <p:nvPr/>
          </p:nvSpPr>
          <p:spPr>
            <a:xfrm>
              <a:off x="1736915" y="-9525"/>
              <a:ext cx="10592777" cy="6572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3884FD"/>
                  </a:solidFill>
                  <a:ea typeface="Nanum Square Ultra-Bold"/>
                </a:rPr>
                <a:t>융통성의 필요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736915" y="754754"/>
              <a:ext cx="10592777" cy="118300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ea typeface="Nanum Square Round Bold"/>
                </a:rPr>
                <a:t>사용자는 다양한 장소와 다양한 기기에서 </a:t>
              </a:r>
            </a:p>
            <a:p>
              <a:pPr marL="0" lvl="0" indent="0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이용할 수 있는 서비스를 필요로 합니다.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1103633" cy="6572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3884FD"/>
                  </a:solidFill>
                  <a:latin typeface="Nanum Square Ultra-Bold"/>
                </a:rPr>
                <a:t>03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1615021" y="3305462"/>
            <a:ext cx="5644279" cy="5981413"/>
          </a:xfrm>
          <a:custGeom>
            <a:avLst/>
            <a:gdLst/>
            <a:ahLst/>
            <a:cxnLst/>
            <a:rect l="l" t="t" r="r" b="b"/>
            <a:pathLst>
              <a:path w="5644279" h="5981413">
                <a:moveTo>
                  <a:pt x="0" y="0"/>
                </a:moveTo>
                <a:lnTo>
                  <a:pt x="5644279" y="0"/>
                </a:lnTo>
                <a:lnTo>
                  <a:pt x="5644279" y="5981413"/>
                </a:lnTo>
                <a:lnTo>
                  <a:pt x="0" y="59814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AutoShape 16"/>
          <p:cNvSpPr/>
          <p:nvPr/>
        </p:nvSpPr>
        <p:spPr>
          <a:xfrm>
            <a:off x="11427073" y="9258300"/>
            <a:ext cx="5832227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w="sm" len="sm"/>
            <a:tailEnd w="sm" len="sm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05227" y="1028700"/>
            <a:ext cx="7354073" cy="8215312"/>
            <a:chOff x="0" y="0"/>
            <a:chExt cx="9805430" cy="10953750"/>
          </a:xfrm>
        </p:grpSpPr>
        <p:sp>
          <p:nvSpPr>
            <p:cNvPr id="3" name="TextBox 3"/>
            <p:cNvSpPr txBox="1"/>
            <p:nvPr/>
          </p:nvSpPr>
          <p:spPr>
            <a:xfrm>
              <a:off x="1361326" y="10474167"/>
              <a:ext cx="993402" cy="47958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029"/>
                </a:lnSpc>
                <a:defRPr/>
              </a:pPr>
              <a:r>
                <a:rPr lang="en-US" sz="2163">
                  <a:solidFill>
                    <a:srgbClr val="243762"/>
                  </a:solidFill>
                  <a:latin typeface="Nunito Bold"/>
                  <a:ea typeface="Nunito Bold"/>
                </a:rPr>
                <a:t>항목 1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631828" y="10474167"/>
              <a:ext cx="993772" cy="47958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029"/>
                </a:lnSpc>
                <a:defRPr/>
              </a:pPr>
              <a:r>
                <a:rPr lang="en-US" sz="2163">
                  <a:solidFill>
                    <a:srgbClr val="243762"/>
                  </a:solidFill>
                  <a:latin typeface="Nunito Bold"/>
                  <a:ea typeface="Nunito Bold"/>
                </a:rPr>
                <a:t>항목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5902700" y="10474167"/>
              <a:ext cx="993402" cy="47958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029"/>
                </a:lnSpc>
                <a:defRPr/>
              </a:pPr>
              <a:r>
                <a:rPr lang="en-US" sz="2163">
                  <a:solidFill>
                    <a:srgbClr val="243762"/>
                  </a:solidFill>
                  <a:latin typeface="Nunito Bold"/>
                  <a:ea typeface="Nunito Bold"/>
                </a:rPr>
                <a:t>항목 3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173386" y="10474167"/>
              <a:ext cx="993402" cy="47958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029"/>
                </a:lnSpc>
                <a:defRPr/>
              </a:pPr>
              <a:r>
                <a:rPr lang="en-US" sz="2163">
                  <a:solidFill>
                    <a:srgbClr val="243762"/>
                  </a:solidFill>
                  <a:latin typeface="Nunito Bold"/>
                  <a:ea typeface="Nunito Bold"/>
                </a:rPr>
                <a:t>항목 4</a:t>
              </a:r>
            </a:p>
          </p:txBody>
        </p:sp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722684" y="215979"/>
              <a:ext cx="9082747" cy="10122601"/>
              <a:chOff x="0" y="0"/>
              <a:chExt cx="14611699" cy="1628454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-6350"/>
                <a:ext cx="1461169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611699" h="12700">
                    <a:moveTo>
                      <a:pt x="0" y="0"/>
                    </a:moveTo>
                    <a:lnTo>
                      <a:pt x="14611699" y="0"/>
                    </a:lnTo>
                    <a:lnTo>
                      <a:pt x="1461169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243762">
                  <a:alpha val="24710"/>
                </a:srgbClr>
              </a:solidFill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0" y="4064786"/>
                <a:ext cx="1461169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611699" h="12700">
                    <a:moveTo>
                      <a:pt x="0" y="0"/>
                    </a:moveTo>
                    <a:lnTo>
                      <a:pt x="14611699" y="0"/>
                    </a:lnTo>
                    <a:lnTo>
                      <a:pt x="1461169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243762">
                  <a:alpha val="24710"/>
                </a:srgbClr>
              </a:solidFill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0" y="8135923"/>
                <a:ext cx="1461169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611699" h="12700">
                    <a:moveTo>
                      <a:pt x="0" y="0"/>
                    </a:moveTo>
                    <a:lnTo>
                      <a:pt x="14611699" y="0"/>
                    </a:lnTo>
                    <a:lnTo>
                      <a:pt x="1461169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243762">
                  <a:alpha val="24710"/>
                </a:srgbClr>
              </a:solidFill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0" y="12207060"/>
                <a:ext cx="1461169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611699" h="12700">
                    <a:moveTo>
                      <a:pt x="0" y="0"/>
                    </a:moveTo>
                    <a:lnTo>
                      <a:pt x="14611699" y="0"/>
                    </a:lnTo>
                    <a:lnTo>
                      <a:pt x="1461169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243762">
                  <a:alpha val="24710"/>
                </a:srgbClr>
              </a:solidFill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0" y="16278196"/>
                <a:ext cx="1461169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611699" h="12700">
                    <a:moveTo>
                      <a:pt x="0" y="0"/>
                    </a:moveTo>
                    <a:lnTo>
                      <a:pt x="14611699" y="0"/>
                    </a:lnTo>
                    <a:lnTo>
                      <a:pt x="1461169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243762">
                  <a:alpha val="60000"/>
                </a:srgbClr>
              </a:solidFill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370" y="-47625"/>
              <a:ext cx="539103" cy="47958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r">
                <a:lnSpc>
                  <a:spcPts val="3029"/>
                </a:lnSpc>
                <a:defRPr/>
              </a:pPr>
              <a:r>
                <a:rPr lang="en-US" sz="2163">
                  <a:solidFill>
                    <a:srgbClr val="243762"/>
                  </a:solidFill>
                  <a:latin typeface="Nunito Bold"/>
                </a:rPr>
                <a:t>40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70" y="2483025"/>
              <a:ext cx="539103" cy="47958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r">
                <a:lnSpc>
                  <a:spcPts val="3029"/>
                </a:lnSpc>
                <a:defRPr/>
              </a:pPr>
              <a:r>
                <a:rPr lang="en-US" sz="2163">
                  <a:solidFill>
                    <a:srgbClr val="243762"/>
                  </a:solidFill>
                  <a:latin typeface="Nunito Bold"/>
                </a:rPr>
                <a:t>30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5013676"/>
              <a:ext cx="539473" cy="47958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r">
                <a:lnSpc>
                  <a:spcPts val="3029"/>
                </a:lnSpc>
                <a:defRPr/>
              </a:pPr>
              <a:r>
                <a:rPr lang="en-US" sz="2163">
                  <a:solidFill>
                    <a:srgbClr val="243762"/>
                  </a:solidFill>
                  <a:latin typeface="Nunito Bold"/>
                </a:rPr>
                <a:t>20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370" y="7544326"/>
              <a:ext cx="539103" cy="47958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r">
                <a:lnSpc>
                  <a:spcPts val="3029"/>
                </a:lnSpc>
                <a:defRPr/>
              </a:pPr>
              <a:r>
                <a:rPr lang="en-US" sz="2163">
                  <a:solidFill>
                    <a:srgbClr val="243762"/>
                  </a:solidFill>
                  <a:latin typeface="Nunito Bold"/>
                </a:rPr>
                <a:t>10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20242" y="10074976"/>
              <a:ext cx="319231" cy="47958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r">
                <a:lnSpc>
                  <a:spcPts val="3029"/>
                </a:lnSpc>
                <a:defRPr/>
              </a:pPr>
              <a:r>
                <a:rPr lang="en-US" sz="2163">
                  <a:solidFill>
                    <a:srgbClr val="243762"/>
                  </a:solidFill>
                  <a:latin typeface="Nunito Bold"/>
                </a:rPr>
                <a:t>0 </a:t>
              </a:r>
            </a:p>
          </p:txBody>
        </p:sp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1818555" y="1441832"/>
              <a:ext cx="6891004" cy="6405570"/>
              <a:chOff x="1762962" y="1972068"/>
              <a:chExt cx="11085774" cy="10304841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762962" y="5667846"/>
                <a:ext cx="3748128" cy="3351871"/>
              </a:xfrm>
              <a:custGeom>
                <a:avLst/>
                <a:gdLst/>
                <a:ahLst/>
                <a:cxnLst/>
                <a:rect l="l" t="t" r="r" b="b"/>
                <a:pathLst>
                  <a:path w="3748128" h="3351871">
                    <a:moveTo>
                      <a:pt x="127000" y="3288654"/>
                    </a:moveTo>
                    <a:cubicBezTo>
                      <a:pt x="126844" y="3253695"/>
                      <a:pt x="98460" y="3225438"/>
                      <a:pt x="63500" y="3225438"/>
                    </a:cubicBezTo>
                    <a:cubicBezTo>
                      <a:pt x="28541" y="3225438"/>
                      <a:pt x="157" y="3253695"/>
                      <a:pt x="0" y="3288654"/>
                    </a:cubicBezTo>
                    <a:cubicBezTo>
                      <a:pt x="157" y="3323613"/>
                      <a:pt x="28541" y="3351870"/>
                      <a:pt x="63500" y="3351870"/>
                    </a:cubicBezTo>
                    <a:cubicBezTo>
                      <a:pt x="98460" y="3351870"/>
                      <a:pt x="126844" y="3323613"/>
                      <a:pt x="127000" y="3288654"/>
                    </a:cubicBezTo>
                    <a:close/>
                    <a:moveTo>
                      <a:pt x="44484" y="3267326"/>
                    </a:moveTo>
                    <a:cubicBezTo>
                      <a:pt x="32789" y="3277847"/>
                      <a:pt x="31798" y="3295843"/>
                      <a:pt x="42267" y="3307586"/>
                    </a:cubicBezTo>
                    <a:cubicBezTo>
                      <a:pt x="52736" y="3319328"/>
                      <a:pt x="70728" y="3320399"/>
                      <a:pt x="82517" y="3309983"/>
                    </a:cubicBezTo>
                    <a:lnTo>
                      <a:pt x="3735442" y="53074"/>
                    </a:lnTo>
                    <a:cubicBezTo>
                      <a:pt x="3747137" y="42552"/>
                      <a:pt x="3748128" y="24556"/>
                      <a:pt x="3737659" y="12813"/>
                    </a:cubicBezTo>
                    <a:cubicBezTo>
                      <a:pt x="3727189" y="1071"/>
                      <a:pt x="3709198" y="0"/>
                      <a:pt x="3697409" y="10416"/>
                    </a:cubicBezTo>
                    <a:close/>
                  </a:path>
                </a:pathLst>
              </a:custGeom>
              <a:solidFill>
                <a:srgbClr val="F9A159"/>
              </a:solidFill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5415887" y="5636374"/>
                <a:ext cx="3748393" cy="1316580"/>
              </a:xfrm>
              <a:custGeom>
                <a:avLst/>
                <a:gdLst/>
                <a:ahLst/>
                <a:cxnLst/>
                <a:rect l="l" t="t" r="r" b="b"/>
                <a:pathLst>
                  <a:path w="3748393" h="1316580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72561" y="36117"/>
                    </a:moveTo>
                    <a:cubicBezTo>
                      <a:pt x="57619" y="31195"/>
                      <a:pt x="41509" y="39276"/>
                      <a:pt x="36521" y="54196"/>
                    </a:cubicBezTo>
                    <a:cubicBezTo>
                      <a:pt x="31532" y="69117"/>
                      <a:pt x="39542" y="85262"/>
                      <a:pt x="54439" y="90318"/>
                    </a:cubicBezTo>
                    <a:lnTo>
                      <a:pt x="3707364" y="1311658"/>
                    </a:lnTo>
                    <a:cubicBezTo>
                      <a:pt x="3722306" y="1316580"/>
                      <a:pt x="3738415" y="1308499"/>
                      <a:pt x="3743404" y="1293579"/>
                    </a:cubicBezTo>
                    <a:cubicBezTo>
                      <a:pt x="3748393" y="1278659"/>
                      <a:pt x="3740384" y="1262513"/>
                      <a:pt x="3725486" y="1257458"/>
                    </a:cubicBezTo>
                    <a:close/>
                  </a:path>
                </a:pathLst>
              </a:custGeom>
              <a:solidFill>
                <a:srgbClr val="F9A159"/>
              </a:solidFill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1" name="Freeform 21"/>
              <p:cNvSpPr/>
              <p:nvPr/>
            </p:nvSpPr>
            <p:spPr>
              <a:xfrm>
                <a:off x="9068812" y="1972352"/>
                <a:ext cx="3779924" cy="5011797"/>
              </a:xfrm>
              <a:custGeom>
                <a:avLst/>
                <a:gdLst/>
                <a:ahLst/>
                <a:cxnLst/>
                <a:rect l="l" t="t" r="r" b="b"/>
                <a:pathLst>
                  <a:path w="3779924" h="5011797">
                    <a:moveTo>
                      <a:pt x="127000" y="4948580"/>
                    </a:moveTo>
                    <a:cubicBezTo>
                      <a:pt x="126844" y="4913621"/>
                      <a:pt x="98460" y="4885364"/>
                      <a:pt x="63500" y="4885364"/>
                    </a:cubicBezTo>
                    <a:cubicBezTo>
                      <a:pt x="28540" y="4885364"/>
                      <a:pt x="157" y="4913621"/>
                      <a:pt x="0" y="4948580"/>
                    </a:cubicBezTo>
                    <a:cubicBezTo>
                      <a:pt x="157" y="4983539"/>
                      <a:pt x="28540" y="5011796"/>
                      <a:pt x="63500" y="5011796"/>
                    </a:cubicBezTo>
                    <a:cubicBezTo>
                      <a:pt x="98460" y="5011796"/>
                      <a:pt x="126844" y="4983539"/>
                      <a:pt x="127000" y="4948580"/>
                    </a:cubicBezTo>
                    <a:close/>
                    <a:moveTo>
                      <a:pt x="40615" y="4931468"/>
                    </a:moveTo>
                    <a:cubicBezTo>
                      <a:pt x="31250" y="4944110"/>
                      <a:pt x="33866" y="4961943"/>
                      <a:pt x="46465" y="4971363"/>
                    </a:cubicBezTo>
                    <a:cubicBezTo>
                      <a:pt x="59064" y="4980784"/>
                      <a:pt x="76908" y="4978249"/>
                      <a:pt x="86385" y="4965692"/>
                    </a:cubicBezTo>
                    <a:lnTo>
                      <a:pt x="3739310" y="80328"/>
                    </a:lnTo>
                    <a:cubicBezTo>
                      <a:pt x="3748675" y="67687"/>
                      <a:pt x="3746059" y="49854"/>
                      <a:pt x="3733460" y="40433"/>
                    </a:cubicBezTo>
                    <a:cubicBezTo>
                      <a:pt x="3720861" y="31013"/>
                      <a:pt x="3703017" y="33547"/>
                      <a:pt x="3693540" y="46104"/>
                    </a:cubicBezTo>
                    <a:close/>
                    <a:moveTo>
                      <a:pt x="3779925" y="63216"/>
                    </a:moveTo>
                    <a:cubicBezTo>
                      <a:pt x="3779768" y="28257"/>
                      <a:pt x="3751385" y="0"/>
                      <a:pt x="3716425" y="0"/>
                    </a:cubicBezTo>
                    <a:cubicBezTo>
                      <a:pt x="3681465" y="0"/>
                      <a:pt x="3653081" y="28257"/>
                      <a:pt x="3652925" y="63216"/>
                    </a:cubicBezTo>
                    <a:cubicBezTo>
                      <a:pt x="3653081" y="98175"/>
                      <a:pt x="3681465" y="126433"/>
                      <a:pt x="3716425" y="126433"/>
                    </a:cubicBezTo>
                    <a:cubicBezTo>
                      <a:pt x="3751385" y="126433"/>
                      <a:pt x="3779768" y="98175"/>
                      <a:pt x="3779925" y="63216"/>
                    </a:cubicBezTo>
                    <a:close/>
                  </a:path>
                </a:pathLst>
              </a:custGeom>
              <a:solidFill>
                <a:srgbClr val="F9A159"/>
              </a:solidFill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1762962" y="10145275"/>
                <a:ext cx="3748946" cy="2131351"/>
              </a:xfrm>
              <a:custGeom>
                <a:avLst/>
                <a:gdLst/>
                <a:ahLst/>
                <a:cxnLst/>
                <a:rect l="l" t="t" r="r" b="b"/>
                <a:pathLst>
                  <a:path w="3748946" h="2131351">
                    <a:moveTo>
                      <a:pt x="127000" y="2068135"/>
                    </a:moveTo>
                    <a:cubicBezTo>
                      <a:pt x="126844" y="2033175"/>
                      <a:pt x="98460" y="2004918"/>
                      <a:pt x="63500" y="2004918"/>
                    </a:cubicBezTo>
                    <a:cubicBezTo>
                      <a:pt x="28541" y="2004918"/>
                      <a:pt x="157" y="2033175"/>
                      <a:pt x="0" y="2068135"/>
                    </a:cubicBezTo>
                    <a:cubicBezTo>
                      <a:pt x="157" y="2103094"/>
                      <a:pt x="28541" y="2131351"/>
                      <a:pt x="63500" y="2131351"/>
                    </a:cubicBezTo>
                    <a:cubicBezTo>
                      <a:pt x="98460" y="2131351"/>
                      <a:pt x="126844" y="2103094"/>
                      <a:pt x="127000" y="2068135"/>
                    </a:cubicBezTo>
                    <a:close/>
                    <a:moveTo>
                      <a:pt x="49591" y="2043173"/>
                    </a:moveTo>
                    <a:cubicBezTo>
                      <a:pt x="35883" y="2050892"/>
                      <a:pt x="30993" y="2068240"/>
                      <a:pt x="38651" y="2081982"/>
                    </a:cubicBezTo>
                    <a:cubicBezTo>
                      <a:pt x="46308" y="2095724"/>
                      <a:pt x="63633" y="2100692"/>
                      <a:pt x="77410" y="2093096"/>
                    </a:cubicBezTo>
                    <a:lnTo>
                      <a:pt x="3730334" y="57527"/>
                    </a:lnTo>
                    <a:cubicBezTo>
                      <a:pt x="3744050" y="49812"/>
                      <a:pt x="3748947" y="32459"/>
                      <a:pt x="3741286" y="18712"/>
                    </a:cubicBezTo>
                    <a:cubicBezTo>
                      <a:pt x="3733626" y="4966"/>
                      <a:pt x="3716293" y="0"/>
                      <a:pt x="3702516" y="7605"/>
                    </a:cubicBezTo>
                    <a:close/>
                  </a:path>
                </a:pathLst>
              </a:custGeom>
              <a:solidFill>
                <a:srgbClr val="3884FD"/>
              </a:solidFill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5415887" y="5260273"/>
                <a:ext cx="3748674" cy="4980784"/>
              </a:xfrm>
              <a:custGeom>
                <a:avLst/>
                <a:gdLst/>
                <a:ahLst/>
                <a:cxnLst/>
                <a:rect l="l" t="t" r="r" b="b"/>
                <a:pathLst>
                  <a:path w="3748674" h="4980784">
                    <a:moveTo>
                      <a:pt x="127000" y="4917568"/>
                    </a:moveTo>
                    <a:cubicBezTo>
                      <a:pt x="126844" y="4882609"/>
                      <a:pt x="98460" y="4854351"/>
                      <a:pt x="63500" y="4854351"/>
                    </a:cubicBezTo>
                    <a:cubicBezTo>
                      <a:pt x="28541" y="4854351"/>
                      <a:pt x="156" y="4882609"/>
                      <a:pt x="0" y="4917568"/>
                    </a:cubicBezTo>
                    <a:cubicBezTo>
                      <a:pt x="156" y="4952527"/>
                      <a:pt x="28541" y="4980784"/>
                      <a:pt x="63500" y="4980784"/>
                    </a:cubicBezTo>
                    <a:cubicBezTo>
                      <a:pt x="98460" y="4980784"/>
                      <a:pt x="126844" y="4952527"/>
                      <a:pt x="127000" y="4917568"/>
                    </a:cubicBezTo>
                    <a:close/>
                    <a:moveTo>
                      <a:pt x="40615" y="4900456"/>
                    </a:moveTo>
                    <a:cubicBezTo>
                      <a:pt x="31251" y="4913098"/>
                      <a:pt x="33866" y="4930931"/>
                      <a:pt x="46465" y="4940351"/>
                    </a:cubicBezTo>
                    <a:cubicBezTo>
                      <a:pt x="59064" y="4949772"/>
                      <a:pt x="76908" y="4947237"/>
                      <a:pt x="86385" y="4934680"/>
                    </a:cubicBezTo>
                    <a:lnTo>
                      <a:pt x="3739310" y="49316"/>
                    </a:lnTo>
                    <a:cubicBezTo>
                      <a:pt x="3748675" y="36675"/>
                      <a:pt x="3746059" y="18842"/>
                      <a:pt x="3733460" y="9421"/>
                    </a:cubicBezTo>
                    <a:cubicBezTo>
                      <a:pt x="3720861" y="0"/>
                      <a:pt x="3703017" y="2536"/>
                      <a:pt x="3693540" y="15093"/>
                    </a:cubicBezTo>
                    <a:close/>
                  </a:path>
                </a:pathLst>
              </a:custGeom>
              <a:solidFill>
                <a:srgbClr val="3884FD"/>
              </a:solidFill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4" name="Freeform 24"/>
              <p:cNvSpPr/>
              <p:nvPr/>
            </p:nvSpPr>
            <p:spPr>
              <a:xfrm>
                <a:off x="9068812" y="4007920"/>
                <a:ext cx="3779924" cy="1347774"/>
              </a:xfrm>
              <a:custGeom>
                <a:avLst/>
                <a:gdLst/>
                <a:ahLst/>
                <a:cxnLst/>
                <a:rect l="l" t="t" r="r" b="b"/>
                <a:pathLst>
                  <a:path w="3779924" h="1347774">
                    <a:moveTo>
                      <a:pt x="127000" y="1284557"/>
                    </a:moveTo>
                    <a:cubicBezTo>
                      <a:pt x="126844" y="1249598"/>
                      <a:pt x="98460" y="1221341"/>
                      <a:pt x="63500" y="1221341"/>
                    </a:cubicBezTo>
                    <a:cubicBezTo>
                      <a:pt x="28540" y="1221341"/>
                      <a:pt x="157" y="1249598"/>
                      <a:pt x="0" y="1284557"/>
                    </a:cubicBezTo>
                    <a:cubicBezTo>
                      <a:pt x="157" y="1319516"/>
                      <a:pt x="28540" y="1347774"/>
                      <a:pt x="63500" y="1347774"/>
                    </a:cubicBezTo>
                    <a:cubicBezTo>
                      <a:pt x="98460" y="1347774"/>
                      <a:pt x="126844" y="1319516"/>
                      <a:pt x="127000" y="1284557"/>
                    </a:cubicBezTo>
                    <a:close/>
                    <a:moveTo>
                      <a:pt x="54439" y="1257457"/>
                    </a:moveTo>
                    <a:cubicBezTo>
                      <a:pt x="39541" y="1262512"/>
                      <a:pt x="31532" y="1278658"/>
                      <a:pt x="36521" y="1293578"/>
                    </a:cubicBezTo>
                    <a:cubicBezTo>
                      <a:pt x="41509" y="1308498"/>
                      <a:pt x="57619" y="1316579"/>
                      <a:pt x="72561" y="1311658"/>
                    </a:cubicBezTo>
                    <a:lnTo>
                      <a:pt x="3725486" y="90317"/>
                    </a:lnTo>
                    <a:cubicBezTo>
                      <a:pt x="3740384" y="85262"/>
                      <a:pt x="3748393" y="69116"/>
                      <a:pt x="3743404" y="54196"/>
                    </a:cubicBezTo>
                    <a:cubicBezTo>
                      <a:pt x="3738416" y="39276"/>
                      <a:pt x="3722306" y="31194"/>
                      <a:pt x="3707364" y="36116"/>
                    </a:cubicBezTo>
                    <a:close/>
                    <a:moveTo>
                      <a:pt x="3779925" y="63216"/>
                    </a:moveTo>
                    <a:cubicBezTo>
                      <a:pt x="3779768" y="28257"/>
                      <a:pt x="3751385" y="0"/>
                      <a:pt x="3716425" y="0"/>
                    </a:cubicBezTo>
                    <a:cubicBezTo>
                      <a:pt x="3681465" y="0"/>
                      <a:pt x="3653081" y="28257"/>
                      <a:pt x="3652925" y="63216"/>
                    </a:cubicBezTo>
                    <a:cubicBezTo>
                      <a:pt x="3653081" y="98175"/>
                      <a:pt x="3681465" y="126433"/>
                      <a:pt x="3716425" y="126433"/>
                    </a:cubicBezTo>
                    <a:cubicBezTo>
                      <a:pt x="3751385" y="126433"/>
                      <a:pt x="3779768" y="98175"/>
                      <a:pt x="3779925" y="63216"/>
                    </a:cubicBezTo>
                    <a:close/>
                  </a:path>
                </a:pathLst>
              </a:custGeom>
              <a:solidFill>
                <a:srgbClr val="3884FD"/>
              </a:solidFill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25" name="Group 25"/>
          <p:cNvGrpSpPr/>
          <p:nvPr/>
        </p:nvGrpSpPr>
        <p:grpSpPr>
          <a:xfrm>
            <a:off x="1028700" y="1028700"/>
            <a:ext cx="5984034" cy="3488426"/>
            <a:chOff x="0" y="0"/>
            <a:chExt cx="7978713" cy="4651234"/>
          </a:xfrm>
        </p:grpSpPr>
        <p:sp>
          <p:nvSpPr>
            <p:cNvPr id="26" name="TextBox 26"/>
            <p:cNvSpPr txBox="1"/>
            <p:nvPr/>
          </p:nvSpPr>
          <p:spPr>
            <a:xfrm>
              <a:off x="0" y="47625"/>
              <a:ext cx="7978713" cy="167110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9349"/>
                </a:lnSpc>
                <a:defRPr/>
              </a:pPr>
              <a:r>
                <a:rPr lang="en-US" sz="8499" spc="-84">
                  <a:solidFill>
                    <a:srgbClr val="3884FD"/>
                  </a:solidFill>
                  <a:ea typeface="Nanum Square Round Ultra-Bold"/>
                </a:rPr>
                <a:t>성장성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2452653"/>
              <a:ext cx="7064306" cy="220620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4480"/>
                </a:lnSpc>
                <a:defRPr/>
              </a:pPr>
              <a:r>
                <a:rPr lang="en-US" sz="3200">
                  <a:solidFill>
                    <a:srgbClr val="243762"/>
                  </a:solidFill>
                  <a:ea typeface="Nanum Square Round Bold"/>
                </a:rPr>
                <a:t>다음의 지표는 우리 서비스의</a:t>
              </a:r>
            </a:p>
            <a:p>
              <a:pPr>
                <a:lnSpc>
                  <a:spcPts val="4480"/>
                </a:lnSpc>
                <a:defRPr/>
              </a:pPr>
              <a:r>
                <a:rPr lang="en-US" sz="3200">
                  <a:solidFill>
                    <a:srgbClr val="243762"/>
                  </a:solidFill>
                  <a:ea typeface="Nanum Square Round Bold"/>
                </a:rPr>
                <a:t>사용자 수와 회사의 성장률을 </a:t>
              </a:r>
            </a:p>
            <a:p>
              <a:pPr>
                <a:lnSpc>
                  <a:spcPts val="4480"/>
                </a:lnSpc>
                <a:spcBef>
                  <a:spcPct val="0"/>
                </a:spcBef>
                <a:defRPr/>
              </a:pPr>
              <a:r>
                <a:rPr lang="en-US" sz="3200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보여줍니다.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28700" y="5689202"/>
            <a:ext cx="7589385" cy="3569098"/>
            <a:chOff x="0" y="0"/>
            <a:chExt cx="10119180" cy="4758797"/>
          </a:xfrm>
        </p:grpSpPr>
        <p:sp>
          <p:nvSpPr>
            <p:cNvPr id="29" name="Freeform 29"/>
            <p:cNvSpPr/>
            <p:nvPr/>
          </p:nvSpPr>
          <p:spPr>
            <a:xfrm>
              <a:off x="492373" y="0"/>
              <a:ext cx="4611707" cy="4758797"/>
            </a:xfrm>
            <a:custGeom>
              <a:avLst/>
              <a:gdLst/>
              <a:ahLst/>
              <a:cxnLst/>
              <a:rect l="l" t="t" r="r" b="b"/>
              <a:pathLst>
                <a:path w="4611707" h="4758797">
                  <a:moveTo>
                    <a:pt x="0" y="0"/>
                  </a:moveTo>
                  <a:lnTo>
                    <a:pt x="4611707" y="0"/>
                  </a:lnTo>
                  <a:lnTo>
                    <a:pt x="4611707" y="4758797"/>
                  </a:lnTo>
                  <a:lnTo>
                    <a:pt x="0" y="475879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tretch>
                <a:fillRect/>
              </a:stretch>
            </a:blip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3837594" y="1313164"/>
              <a:ext cx="4633492" cy="3445633"/>
            </a:xfrm>
            <a:custGeom>
              <a:avLst/>
              <a:gdLst/>
              <a:ahLst/>
              <a:cxnLst/>
              <a:rect l="l" t="t" r="r" b="b"/>
              <a:pathLst>
                <a:path w="4633492" h="3445633">
                  <a:moveTo>
                    <a:pt x="0" y="0"/>
                  </a:moveTo>
                  <a:lnTo>
                    <a:pt x="4633491" y="0"/>
                  </a:lnTo>
                  <a:lnTo>
                    <a:pt x="4633491" y="3445633"/>
                  </a:lnTo>
                  <a:lnTo>
                    <a:pt x="0" y="344563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0" y="4727047"/>
              <a:ext cx="10119180" cy="0"/>
            </a:xfrm>
            <a:prstGeom prst="line">
              <a:avLst/>
            </a:prstGeom>
            <a:ln w="25400" cap="rnd">
              <a:solidFill>
                <a:srgbClr val="243762"/>
              </a:solidFill>
              <a:prstDash val="solid"/>
              <a:headEnd w="sm" len="sm"/>
              <a:tailEnd w="sm" len="sm"/>
            </a:ln>
          </p:spPr>
          <p:txBody>
            <a:bodyPr wrap="square"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028700" y="3811361"/>
            <a:ext cx="5840876" cy="3285452"/>
            <a:chOff x="0" y="0"/>
            <a:chExt cx="1128903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l="l" t="t" r="r" b="b"/>
              <a:pathLst>
                <a:path w="11287761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quadBezTo>
                    <a:pt x="0" y="5824220"/>
                    <a:pt x="0" y="5824220"/>
                  </a:quadBezTo>
                  <a:close/>
                </a:path>
              </a:pathLst>
            </a:custGeom>
            <a:blipFill rotWithShape="1">
              <a:blip r:embed="rId2"/>
              <a:stretch>
                <a:fillRect t="-9230" b="-9230"/>
              </a:stretch>
            </a:blip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028700" y="1028700"/>
            <a:ext cx="13970688" cy="1949509"/>
            <a:chOff x="0" y="0"/>
            <a:chExt cx="18627584" cy="2599346"/>
          </a:xfrm>
        </p:grpSpPr>
        <p:sp>
          <p:nvSpPr>
            <p:cNvPr id="5" name="TextBox 5"/>
            <p:cNvSpPr txBox="1"/>
            <p:nvPr/>
          </p:nvSpPr>
          <p:spPr>
            <a:xfrm>
              <a:off x="0" y="47625"/>
              <a:ext cx="18627584" cy="167233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9349"/>
                </a:lnSpc>
                <a:defRPr/>
              </a:pPr>
              <a:r>
                <a:rPr lang="en-US" sz="8499" spc="-84">
                  <a:solidFill>
                    <a:srgbClr val="3884FD"/>
                  </a:solidFill>
                  <a:ea typeface="Nanum Square Round Ultra-Bold"/>
                </a:rPr>
                <a:t>파란의 고객층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894284"/>
              <a:ext cx="18627584" cy="70760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  <a:defRPr/>
              </a:pPr>
              <a:r>
                <a:rPr lang="en-US" sz="3200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다음은 파란이 목표대상으로 생각하는 사용자층입니다.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7668313"/>
            <a:ext cx="6713348" cy="1588336"/>
            <a:chOff x="0" y="0"/>
            <a:chExt cx="8951131" cy="2117782"/>
          </a:xfrm>
        </p:grpSpPr>
        <p:sp>
          <p:nvSpPr>
            <p:cNvPr id="8" name="TextBox 8"/>
            <p:cNvSpPr txBox="1"/>
            <p:nvPr/>
          </p:nvSpPr>
          <p:spPr>
            <a:xfrm>
              <a:off x="0" y="934777"/>
              <a:ext cx="8951131" cy="118300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ea typeface="Nanum Square Round Bold"/>
                </a:rPr>
                <a:t>어디서나 누구에게든 간단하게 돈을 주고 받을 </a:t>
              </a:r>
            </a:p>
            <a:p>
              <a:pPr marL="0" lvl="0" indent="0">
                <a:lnSpc>
                  <a:spcPts val="3600"/>
                </a:lnSpc>
                <a:defRPr/>
              </a:pPr>
              <a:r>
                <a:rPr lang="en-US" sz="2400" u="none">
                  <a:solidFill>
                    <a:srgbClr val="243762"/>
                  </a:solidFill>
                  <a:ea typeface="Nanum Square Round Bold"/>
                </a:rPr>
                <a:t>방법이 필요한 사람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8951131" cy="6572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3884FD"/>
                  </a:solidFill>
                  <a:ea typeface="Nanum Square Ultra-Bold"/>
                </a:rPr>
                <a:t>개인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806348" y="7668313"/>
            <a:ext cx="6713348" cy="1588336"/>
            <a:chOff x="0" y="0"/>
            <a:chExt cx="8951131" cy="211778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934777"/>
              <a:ext cx="8951131" cy="118300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>
                <a:lnSpc>
                  <a:spcPts val="3600"/>
                </a:lnSpc>
                <a:defRPr/>
              </a:pPr>
              <a:r>
                <a:rPr lang="en-US" sz="2400">
                  <a:solidFill>
                    <a:srgbClr val="243762"/>
                  </a:solidFill>
                  <a:latin typeface="Nanum Square Round Bold"/>
                  <a:ea typeface="Nanum Square Round Bold"/>
                </a:rPr>
                <a:t>상품이나 서비스를 판매하며, 저렴한 결제 시스템이 </a:t>
              </a:r>
            </a:p>
            <a:p>
              <a:pPr marL="0" lvl="0" indent="0">
                <a:lnSpc>
                  <a:spcPts val="3600"/>
                </a:lnSpc>
                <a:defRPr/>
              </a:pPr>
              <a:r>
                <a:rPr lang="en-US" sz="2400">
                  <a:solidFill>
                    <a:srgbClr val="243762"/>
                  </a:solidFill>
                  <a:ea typeface="Nanum Square Round Bold"/>
                </a:rPr>
                <a:t>필요한 개인 사업자 또는 기업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8951131" cy="65722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39"/>
                </a:lnSpc>
                <a:defRPr/>
              </a:pPr>
              <a:r>
                <a:rPr lang="en-US" sz="3199">
                  <a:solidFill>
                    <a:srgbClr val="3884FD"/>
                  </a:solidFill>
                  <a:ea typeface="Nanum Square Ultra-Bold"/>
                </a:rPr>
                <a:t>중소기업</a:t>
              </a:r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8806348" y="3811361"/>
            <a:ext cx="5840876" cy="3285452"/>
            <a:chOff x="0" y="0"/>
            <a:chExt cx="1128903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l="l" t="t" r="r" b="b"/>
              <a:pathLst>
                <a:path w="11287761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quadBezTo>
                    <a:pt x="0" y="5824220"/>
                    <a:pt x="0" y="5824220"/>
                  </a:quadBezTo>
                  <a:close/>
                </a:path>
              </a:pathLst>
            </a:custGeom>
            <a:blipFill rotWithShape="1">
              <a:blip r:embed="rId3"/>
              <a:stretch>
                <a:fillRect t="-9230" b="-9230"/>
              </a:stretch>
            </a:blip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922548" y="1514470"/>
            <a:ext cx="4828187" cy="12414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9349"/>
              </a:lnSpc>
              <a:defRPr/>
            </a:pPr>
            <a:r>
              <a:rPr lang="en-US" sz="8499" spc="-84">
                <a:solidFill>
                  <a:srgbClr val="3884FD"/>
                </a:solidFill>
                <a:ea typeface="Nanum Square Round Ultra-Bold"/>
              </a:rPr>
              <a:t>시장 규모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922548" y="3509386"/>
            <a:ext cx="4828187" cy="1196647"/>
            <a:chOff x="0" y="0"/>
            <a:chExt cx="6437583" cy="1595529"/>
          </a:xfrm>
        </p:grpSpPr>
        <p:sp>
          <p:nvSpPr>
            <p:cNvPr id="4" name="TextBox 4"/>
            <p:cNvSpPr txBox="1"/>
            <p:nvPr/>
          </p:nvSpPr>
          <p:spPr>
            <a:xfrm>
              <a:off x="0" y="1092186"/>
              <a:ext cx="6437583" cy="50334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  <a:defRPr/>
              </a:pPr>
              <a:r>
                <a:rPr lang="en-US" sz="2199">
                  <a:solidFill>
                    <a:srgbClr val="243762"/>
                  </a:solidFill>
                  <a:ea typeface="Nanum Square Round Bold"/>
                </a:rPr>
                <a:t>총 가용 시장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23825"/>
              <a:ext cx="6437583" cy="113559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  <a:defRPr/>
              </a:pPr>
              <a:r>
                <a:rPr lang="en-US" sz="5000">
                  <a:solidFill>
                    <a:srgbClr val="3884FD"/>
                  </a:solidFill>
                  <a:latin typeface="Nanum Square Ultra-Bold"/>
                  <a:ea typeface="Nanum Square Ultra-Bold"/>
                </a:rPr>
                <a:t>1.9조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922548" y="5571210"/>
            <a:ext cx="4828187" cy="1196647"/>
            <a:chOff x="0" y="0"/>
            <a:chExt cx="6437583" cy="1595529"/>
          </a:xfrm>
        </p:grpSpPr>
        <p:sp>
          <p:nvSpPr>
            <p:cNvPr id="7" name="TextBox 7"/>
            <p:cNvSpPr txBox="1"/>
            <p:nvPr/>
          </p:nvSpPr>
          <p:spPr>
            <a:xfrm>
              <a:off x="0" y="1092186"/>
              <a:ext cx="6437583" cy="50334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  <a:defRPr/>
              </a:pPr>
              <a:r>
                <a:rPr lang="en-US" sz="2199">
                  <a:solidFill>
                    <a:srgbClr val="243762"/>
                  </a:solidFill>
                  <a:ea typeface="Nanum Square Round Bold"/>
                </a:rPr>
                <a:t>유효 시장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6437583" cy="113559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  <a:defRPr/>
              </a:pPr>
              <a:r>
                <a:rPr lang="en-US" sz="5000">
                  <a:solidFill>
                    <a:srgbClr val="3884FD"/>
                  </a:solidFill>
                  <a:latin typeface="Nanum Square Ultra-Bold"/>
                  <a:ea typeface="Nanum Square Ultra-Bold"/>
                </a:rPr>
                <a:t>530억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922548" y="7633033"/>
            <a:ext cx="4828187" cy="1196647"/>
            <a:chOff x="0" y="0"/>
            <a:chExt cx="6437583" cy="1595529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092186"/>
              <a:ext cx="6437583" cy="50334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  <a:defRPr/>
              </a:pPr>
              <a:r>
                <a:rPr lang="en-US" sz="2199">
                  <a:solidFill>
                    <a:srgbClr val="243762"/>
                  </a:solidFill>
                  <a:ea typeface="Nanum Square Round Bold"/>
                </a:rPr>
                <a:t>시장 점유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23825"/>
              <a:ext cx="6437583" cy="113559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  <a:defRPr/>
              </a:pPr>
              <a:r>
                <a:rPr lang="en-US" sz="5000">
                  <a:solidFill>
                    <a:srgbClr val="3884FD"/>
                  </a:solidFill>
                  <a:latin typeface="Nanum Square Ultra-Bold"/>
                  <a:ea typeface="Nanum Square Ultra-Bold"/>
                </a:rPr>
                <a:t>100억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>
            <a:off x="1028700" y="8855075"/>
            <a:ext cx="7589385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w="sm" len="sm"/>
            <a:tailEnd w="sm" len="sm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Freeform 13"/>
          <p:cNvSpPr/>
          <p:nvPr/>
        </p:nvSpPr>
        <p:spPr>
          <a:xfrm>
            <a:off x="1523872" y="2090893"/>
            <a:ext cx="6599041" cy="6953013"/>
          </a:xfrm>
          <a:custGeom>
            <a:avLst/>
            <a:gdLst/>
            <a:ahLst/>
            <a:cxnLst/>
            <a:rect l="l" t="t" r="r" b="b"/>
            <a:pathLst>
              <a:path w="6599041" h="6953013">
                <a:moveTo>
                  <a:pt x="0" y="0"/>
                </a:moveTo>
                <a:lnTo>
                  <a:pt x="6599041" y="0"/>
                </a:lnTo>
                <a:lnTo>
                  <a:pt x="6599041" y="6953013"/>
                </a:lnTo>
                <a:lnTo>
                  <a:pt x="0" y="6953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Office PowerPoint</Application>
  <PresentationFormat>사용자 지정</PresentationFormat>
  <Paragraphs>171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Nanum Square Bold</vt:lpstr>
      <vt:lpstr>Nanum Square Round Bold</vt:lpstr>
      <vt:lpstr>Nanum Square Round Ultra-Bold</vt:lpstr>
      <vt:lpstr>Nanum Square Ultra-Bold</vt:lpstr>
      <vt:lpstr>Nunito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흰색 파란색 깔끔한 사람 일러스트레이션 금융 투자 유치 프레젠테이션</dc:title>
  <cp:lastModifiedBy>명규 성</cp:lastModifiedBy>
  <cp:revision>22</cp:revision>
  <dcterms:created xsi:type="dcterms:W3CDTF">2006-08-16T00:00:00Z</dcterms:created>
  <dcterms:modified xsi:type="dcterms:W3CDTF">2023-11-08T16:44:13Z</dcterms:modified>
  <cp:version/>
</cp:coreProperties>
</file>