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B8629FE5-A590-4D7B-BB69-1B181815FCAB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000" y="781560"/>
            <a:ext cx="10079640" cy="41187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1620000" y="1260000"/>
            <a:ext cx="3240000" cy="1416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latin typeface="Noto Sans CJK KR"/>
              </a:rPr>
              <a:t>3D</a:t>
            </a:r>
            <a:r>
              <a:rPr b="0" lang="en-US" sz="1200" spc="-1" strike="noStrike">
                <a:latin typeface="Noto Sans CJK KR"/>
              </a:rPr>
              <a:t> model data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Including buildings, facilities, etc.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Introducing </a:t>
            </a:r>
            <a:r>
              <a:rPr b="1" lang="en-US" sz="1200" spc="-1" strike="noStrike">
                <a:latin typeface="Noto Sans CJK KR"/>
              </a:rPr>
              <a:t>data group</a:t>
            </a:r>
            <a:r>
              <a:rPr b="0" lang="en-US" sz="1200" spc="-1" strike="noStrike">
                <a:latin typeface="Noto Sans CJK KR"/>
              </a:rPr>
              <a:t> concept for controlling a number of data together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latin typeface="Noto Sans CJK KR"/>
              </a:rPr>
              <a:t>Smart Tiles</a:t>
            </a:r>
            <a:r>
              <a:rPr b="0" lang="en-US" sz="1200" spc="-1" strike="noStrike">
                <a:latin typeface="Noto Sans CJK KR"/>
              </a:rPr>
              <a:t> for optimizing 3D visualization performance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768000" y="1237320"/>
            <a:ext cx="3240000" cy="1416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latin typeface="Noto Sans CJK KR"/>
              </a:rPr>
              <a:t>2D</a:t>
            </a:r>
            <a:r>
              <a:rPr b="0" lang="en-US" sz="1200" spc="-1" strike="noStrike">
                <a:latin typeface="Noto Sans CJK KR"/>
              </a:rPr>
              <a:t> image data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latin typeface="Noto Sans CJK KR"/>
              </a:rPr>
              <a:t>Layers</a:t>
            </a:r>
            <a:r>
              <a:rPr b="0" lang="en-US" sz="1200" spc="-1" strike="noStrike">
                <a:latin typeface="Noto Sans CJK KR"/>
              </a:rPr>
              <a:t> including background maps, satellite imageries / aerophotos, various thematic maps (cadastral maps), etc.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Introducing </a:t>
            </a:r>
            <a:r>
              <a:rPr b="1" lang="en-US" sz="1200" spc="-1" strike="noStrike">
                <a:latin typeface="Noto Sans CJK KR"/>
              </a:rPr>
              <a:t>layer group</a:t>
            </a:r>
            <a:r>
              <a:rPr b="0" lang="en-US" sz="1200" spc="-1" strike="noStrike">
                <a:latin typeface="Noto Sans CJK KR"/>
              </a:rPr>
              <a:t> concept for controlling related layers together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620000" y="3240000"/>
            <a:ext cx="3240000" cy="1195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Meaning </a:t>
            </a:r>
            <a:r>
              <a:rPr b="1" lang="en-US" sz="1200" spc="-1" strike="noStrike">
                <a:latin typeface="Noto Sans CJK KR"/>
              </a:rPr>
              <a:t>3D data to simulate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3D data used as libraries, such as roadside </a:t>
            </a:r>
            <a:r>
              <a:rPr b="1" lang="en-US" sz="1200" spc="-1" strike="noStrike">
                <a:latin typeface="Noto Sans CJK KR"/>
              </a:rPr>
              <a:t>trees, streetlights, bridges, etc.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Can be </a:t>
            </a:r>
            <a:r>
              <a:rPr b="1" lang="en-US" sz="1200" spc="-1" strike="noStrike">
                <a:latin typeface="Noto Sans CJK KR"/>
              </a:rPr>
              <a:t>placed</a:t>
            </a:r>
            <a:r>
              <a:rPr b="0" lang="en-US" sz="1200" spc="-1" strike="noStrike">
                <a:latin typeface="Noto Sans CJK KR"/>
              </a:rPr>
              <a:t> as points or lines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6768000" y="3240360"/>
            <a:ext cx="3240000" cy="1195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Meaning </a:t>
            </a:r>
            <a:r>
              <a:rPr b="1" lang="en-US" sz="1200" spc="-1" strike="noStrike">
                <a:latin typeface="Noto Sans CJK KR"/>
              </a:rPr>
              <a:t>2D data to simulate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latin typeface="Noto Sans CJK KR"/>
              </a:rPr>
              <a:t>4 types</a:t>
            </a:r>
            <a:r>
              <a:rPr b="0" lang="en-US" sz="1200" spc="-1" strike="noStrike">
                <a:latin typeface="Noto Sans CJK KR"/>
              </a:rPr>
              <a:t> of design group : </a:t>
            </a:r>
            <a:r>
              <a:rPr b="1" lang="en-US" sz="1200" spc="-1" strike="noStrike">
                <a:latin typeface="Noto Sans CJK KR"/>
              </a:rPr>
              <a:t>lot, building, building height, building layout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Can reflects the extrusion (height property) of 2D data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10040" y="887400"/>
            <a:ext cx="900000" cy="421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CJK KR"/>
              </a:rPr>
              <a:t>Data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10040" y="2831400"/>
            <a:ext cx="1029960" cy="75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CJK KR"/>
              </a:rPr>
              <a:t>Data Library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378400" y="2831760"/>
            <a:ext cx="1641600" cy="421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CJK KR"/>
              </a:rPr>
              <a:t>Design Layer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522040" y="887400"/>
            <a:ext cx="900000" cy="421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CJK KR"/>
              </a:rPr>
              <a:t>Layer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2021-11-16T19:33:19Z</dcterms:created>
  <dc:creator/>
  <dc:description/>
  <dc:language>ko-KR</dc:language>
  <cp:lastModifiedBy/>
  <dcterms:modified xsi:type="dcterms:W3CDTF">2021-11-17T13:48:18Z</dcterms:modified>
  <cp:revision>5</cp:revision>
  <dc:subject/>
  <dc:title/>
</cp:coreProperties>
</file>