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7.png" ContentType="image/png"/>
  <Override PartName="/ppt/media/image34.jpeg" ContentType="image/jpe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5.png" ContentType="image/png"/>
  <Override PartName="/ppt/media/image28.png" ContentType="image/png"/>
  <Override PartName="/ppt/media/image4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35.jpeg" ContentType="image/jpeg"/>
  <Override PartName="/ppt/media/image10.png" ContentType="image/png"/>
  <Override PartName="/ppt/media/image4.png" ContentType="image/png"/>
  <Override PartName="/ppt/media/image33.jpeg" ContentType="image/jpeg"/>
  <Override PartName="/ppt/media/image27.png" ContentType="image/png"/>
  <Override PartName="/ppt/media/image3.png" ContentType="image/png"/>
  <Override PartName="/ppt/media/image17.jpeg" ContentType="image/jpeg"/>
  <Override PartName="/ppt/media/image26.png" ContentType="image/png"/>
  <Override PartName="/ppt/media/image32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ko-KR" sz="2000" spc="-1" strike="noStrike">
                <a:latin typeface="Noto Sans CJK KR"/>
              </a:rPr>
              <a:t>메모 서식을 편집하려면 클릭하십시오</a:t>
            </a:r>
            <a:r>
              <a:rPr b="0" lang="en-US" sz="2000" spc="-1" strike="noStrike">
                <a:latin typeface="Noto Sans CJK KR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&lt;머리글&gt;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460421AC-4471-492F-8660-CD86787E5103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74B200C-22CF-48B6-AE90-F53D81E1E46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36394C8-BAC0-42C7-9F50-690758BC5B4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395BFD-3D93-4169-AA7B-1A2CC81758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EF25F3C-0D80-4718-854D-372EE441D5D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프로젝트에 사용되는 주요 개념은 </a:t>
            </a:r>
            <a:r>
              <a:rPr b="0" lang="en-US" sz="900" spc="-1" strike="noStrike">
                <a:latin typeface="Noto Sans CJK KR"/>
              </a:rPr>
              <a:t>“데이터</a:t>
            </a:r>
            <a:r>
              <a:rPr b="0" lang="en-US" sz="900" spc="-1" strike="noStrike">
                <a:latin typeface="Noto Sans CJK KR"/>
              </a:rPr>
              <a:t>, </a:t>
            </a:r>
            <a:r>
              <a:rPr b="0" lang="ko-KR" sz="900" spc="-1" strike="noStrike">
                <a:latin typeface="Noto Sans CJK KR"/>
              </a:rPr>
              <a:t>레이어</a:t>
            </a:r>
            <a:r>
              <a:rPr b="0" lang="en-US" sz="900" spc="-1" strike="noStrike">
                <a:latin typeface="Noto Sans CJK KR"/>
              </a:rPr>
              <a:t>, </a:t>
            </a:r>
            <a:r>
              <a:rPr b="0" lang="ko-KR" sz="900" spc="-1" strike="noStrike">
                <a:latin typeface="Noto Sans CJK KR"/>
              </a:rPr>
              <a:t>데이터 라이브러리</a:t>
            </a:r>
            <a:r>
              <a:rPr b="0" lang="en-US" sz="900" spc="-1" strike="noStrike">
                <a:latin typeface="Noto Sans CJK KR"/>
              </a:rPr>
              <a:t>, </a:t>
            </a:r>
            <a:r>
              <a:rPr b="0" lang="ko-KR" sz="900" spc="-1" strike="noStrike">
                <a:latin typeface="Noto Sans CJK KR"/>
              </a:rPr>
              <a:t>디자인 레이어”가 있습니다</a:t>
            </a:r>
            <a:r>
              <a:rPr b="0" lang="en-US" sz="900" spc="-1" strike="noStrike">
                <a:latin typeface="Noto Sans CJK KR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데이터 라이브러리는 데이터의 하위 개념이고</a:t>
            </a:r>
            <a:r>
              <a:rPr b="0" lang="en-US" sz="900" spc="-1" strike="noStrike">
                <a:latin typeface="Noto Sans CJK KR"/>
              </a:rPr>
              <a:t>, </a:t>
            </a:r>
            <a:r>
              <a:rPr b="0" lang="ko-KR" sz="900" spc="-1" strike="noStrike">
                <a:latin typeface="Noto Sans CJK KR"/>
              </a:rPr>
              <a:t>디자인 레이어는 레이어의 하위 개념입니다</a:t>
            </a:r>
            <a:r>
              <a:rPr b="0" lang="en-US" sz="900" spc="-1" strike="noStrike">
                <a:latin typeface="Noto Sans CJK KR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데이터</a:t>
            </a:r>
            <a:r>
              <a:rPr b="0" lang="en-US" sz="900" spc="-1" strike="noStrike">
                <a:latin typeface="Noto Sans CJK KR"/>
              </a:rPr>
              <a:t>, </a:t>
            </a:r>
            <a:r>
              <a:rPr b="0" lang="ko-KR" sz="900" spc="-1" strike="noStrike">
                <a:latin typeface="Noto Sans CJK KR"/>
              </a:rPr>
              <a:t>레이어라는 단어는 사실 개념이 너무 커서 헷갈리실 수 있습니다만 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본 플랫폼에서 크게 데이터는 </a:t>
            </a:r>
            <a:r>
              <a:rPr b="0" lang="en-US" sz="900" spc="-1" strike="noStrike">
                <a:latin typeface="Noto Sans CJK KR"/>
              </a:rPr>
              <a:t>3D, </a:t>
            </a:r>
            <a:r>
              <a:rPr b="0" lang="ko-KR" sz="900" spc="-1" strike="noStrike">
                <a:latin typeface="Noto Sans CJK KR"/>
              </a:rPr>
              <a:t>레이어는 </a:t>
            </a:r>
            <a:r>
              <a:rPr b="0" lang="en-US" sz="900" spc="-1" strike="noStrike">
                <a:latin typeface="Noto Sans CJK KR"/>
              </a:rPr>
              <a:t>2D</a:t>
            </a:r>
            <a:r>
              <a:rPr b="0" lang="ko-KR" sz="900" spc="-1" strike="noStrike">
                <a:latin typeface="Noto Sans CJK KR"/>
              </a:rPr>
              <a:t>라고 생각하시면 됩니다</a:t>
            </a:r>
            <a:r>
              <a:rPr b="0" lang="en-US" sz="900" spc="-1" strike="noStrike">
                <a:latin typeface="Noto Sans CJK KR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그렇다면 데이터와 데이터 라이브러리의 차이점은 무엇일까요</a:t>
            </a:r>
            <a:r>
              <a:rPr b="0" lang="en-US" sz="900" spc="-1" strike="noStrike">
                <a:latin typeface="Noto Sans CJK KR"/>
              </a:rPr>
              <a:t>?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데이터는 </a:t>
            </a:r>
            <a:r>
              <a:rPr b="0" lang="en-US" sz="900" spc="-1" strike="noStrike">
                <a:latin typeface="Noto Sans CJK KR"/>
              </a:rPr>
              <a:t>3</a:t>
            </a:r>
            <a:r>
              <a:rPr b="0" lang="ko-KR" sz="900" spc="-1" strike="noStrike">
                <a:latin typeface="Noto Sans CJK KR"/>
              </a:rPr>
              <a:t>차원 입체 모델 데이터를 의미하지만 데이터 라이브러리는 시뮬레이션을 위한 </a:t>
            </a:r>
            <a:r>
              <a:rPr b="0" lang="en-US" sz="900" spc="-1" strike="noStrike">
                <a:latin typeface="Noto Sans CJK KR"/>
              </a:rPr>
              <a:t>3</a:t>
            </a:r>
            <a:r>
              <a:rPr b="0" lang="ko-KR" sz="900" spc="-1" strike="noStrike">
                <a:latin typeface="Noto Sans CJK KR"/>
              </a:rPr>
              <a:t>차원 데이터를 지칭합니다</a:t>
            </a:r>
            <a:r>
              <a:rPr b="0" lang="en-US" sz="900" spc="-1" strike="noStrike">
                <a:latin typeface="Noto Sans CJK KR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혹시 심시티라는 게임을 해보신 적있다면 쉽게 이해가 갈텐데요</a:t>
            </a:r>
            <a:r>
              <a:rPr b="0" lang="en-US" sz="900" spc="-1" strike="noStrike">
                <a:latin typeface="Noto Sans CJK KR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웹 페이지 화면에서 원하는 도심 지역에 마우스로 점이나 선으로 그려 변환된 </a:t>
            </a:r>
            <a:r>
              <a:rPr b="0" lang="en-US" sz="900" spc="-1" strike="noStrike">
                <a:latin typeface="Noto Sans CJK KR"/>
              </a:rPr>
              <a:t>3</a:t>
            </a:r>
            <a:r>
              <a:rPr b="0" lang="ko-KR" sz="900" spc="-1" strike="noStrike">
                <a:latin typeface="Noto Sans CJK KR"/>
              </a:rPr>
              <a:t>차원 데이터를 배치해볼 수 있는 데이터를 의미합니다</a:t>
            </a:r>
            <a:r>
              <a:rPr b="0" lang="en-US" sz="900" spc="-1" strike="noStrike">
                <a:latin typeface="Noto Sans CJK KR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이해를 돕기 위해 잠시 데이터 라이브러리 시연이 있겠습니다</a:t>
            </a:r>
            <a:r>
              <a:rPr b="0" lang="en-US" sz="900" spc="-1" strike="noStrike">
                <a:latin typeface="Noto Sans CJK KR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레이어는 옷을 레이어드한다를 생각해보면 쉽게 이해가 가는데요</a:t>
            </a:r>
            <a:r>
              <a:rPr b="0" lang="en-US" sz="900" spc="-1" strike="noStrike">
                <a:latin typeface="Noto Sans CJK KR"/>
              </a:rPr>
              <a:t>. 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본 플랫폼에서는 배경지도</a:t>
            </a:r>
            <a:r>
              <a:rPr b="0" lang="en-US" sz="900" spc="-1" strike="noStrike">
                <a:latin typeface="Noto Sans CJK KR"/>
              </a:rPr>
              <a:t>, </a:t>
            </a:r>
            <a:r>
              <a:rPr b="0" lang="ko-KR" sz="900" spc="-1" strike="noStrike">
                <a:latin typeface="Noto Sans CJK KR"/>
              </a:rPr>
              <a:t>위성</a:t>
            </a:r>
            <a:r>
              <a:rPr b="0" lang="en-US" sz="900" spc="-1" strike="noStrike">
                <a:latin typeface="Noto Sans CJK KR"/>
              </a:rPr>
              <a:t>/</a:t>
            </a:r>
            <a:r>
              <a:rPr b="0" lang="ko-KR" sz="900" spc="-1" strike="noStrike">
                <a:latin typeface="Noto Sans CJK KR"/>
              </a:rPr>
              <a:t>항공영상</a:t>
            </a:r>
            <a:r>
              <a:rPr b="0" lang="en-US" sz="900" spc="-1" strike="noStrike">
                <a:latin typeface="Noto Sans CJK KR"/>
              </a:rPr>
              <a:t>, </a:t>
            </a:r>
            <a:r>
              <a:rPr b="0" lang="ko-KR" sz="900" spc="-1" strike="noStrike">
                <a:latin typeface="Noto Sans CJK KR"/>
              </a:rPr>
              <a:t>지적도와 같은 각종 주제도를 중첩하여 표현할 수 있는데요</a:t>
            </a:r>
            <a:r>
              <a:rPr b="0" lang="en-US" sz="900" spc="-1" strike="noStrike">
                <a:latin typeface="Noto Sans CJK KR"/>
              </a:rPr>
              <a:t>. </a:t>
            </a:r>
            <a:r>
              <a:rPr b="0" lang="ko-KR" sz="900" spc="-1" strike="noStrike">
                <a:latin typeface="Noto Sans CJK KR"/>
              </a:rPr>
              <a:t>이런 데이터를 레이어라고 지칭합니다</a:t>
            </a:r>
            <a:r>
              <a:rPr b="0" lang="en-US" sz="900" spc="-1" strike="noStrike">
                <a:latin typeface="Noto Sans CJK KR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그렇다면 디자인 레이어와는 어떤 차이점이 있을까요</a:t>
            </a:r>
            <a:r>
              <a:rPr b="0" lang="en-US" sz="900" spc="-1" strike="noStrike">
                <a:latin typeface="Noto Sans CJK KR"/>
              </a:rPr>
              <a:t>?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디자인 레이어는 데이터 라이브러리와 마찬가지로 시뮬레이션용 </a:t>
            </a:r>
            <a:r>
              <a:rPr b="0" lang="en-US" sz="900" spc="-1" strike="noStrike">
                <a:latin typeface="Noto Sans CJK KR"/>
              </a:rPr>
              <a:t>2</a:t>
            </a:r>
            <a:r>
              <a:rPr b="0" lang="ko-KR" sz="900" spc="-1" strike="noStrike">
                <a:latin typeface="Noto Sans CJK KR"/>
              </a:rPr>
              <a:t>차원 데이터를 지칭합니다</a:t>
            </a:r>
            <a:r>
              <a:rPr b="0" lang="en-US" sz="900" spc="-1" strike="noStrike">
                <a:latin typeface="Noto Sans CJK KR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기본적인 기능은 레이어와 동일하지만 </a:t>
            </a:r>
            <a:r>
              <a:rPr b="0" lang="en-US" sz="900" spc="-1" strike="noStrike">
                <a:latin typeface="Noto Sans CJK KR"/>
              </a:rPr>
              <a:t>2</a:t>
            </a:r>
            <a:r>
              <a:rPr b="0" lang="ko-KR" sz="900" spc="-1" strike="noStrike">
                <a:latin typeface="Noto Sans CJK KR"/>
              </a:rPr>
              <a:t>차원 도면의 높이를 반영하여 </a:t>
            </a:r>
            <a:r>
              <a:rPr b="0" lang="en-US" sz="900" spc="-1" strike="noStrike">
                <a:latin typeface="Noto Sans CJK KR"/>
              </a:rPr>
              <a:t>Extrusion </a:t>
            </a:r>
            <a:r>
              <a:rPr b="0" lang="ko-KR" sz="900" spc="-1" strike="noStrike">
                <a:latin typeface="Noto Sans CJK KR"/>
              </a:rPr>
              <a:t>하는 것이 가능합니다</a:t>
            </a:r>
            <a:r>
              <a:rPr b="0" lang="en-US" sz="900" spc="-1" strike="noStrike">
                <a:latin typeface="Noto Sans CJK KR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ko-KR" sz="900" spc="-1" strike="noStrike">
                <a:latin typeface="Noto Sans CJK KR"/>
              </a:rPr>
              <a:t>이 디자인 레이어는 지구단위 계획 시뮬레이션에 사용됩니다</a:t>
            </a:r>
            <a:r>
              <a:rPr b="0" lang="en-US" sz="900" spc="-1" strike="noStrike">
                <a:latin typeface="Noto Sans CJK KR"/>
              </a:rPr>
              <a:t>. </a:t>
            </a:r>
            <a:r>
              <a:rPr b="0" lang="ko-KR" sz="900" spc="-1" strike="noStrike">
                <a:latin typeface="Noto Sans CJK KR"/>
              </a:rPr>
              <a:t>이해를 돕기 위해 잠시 시연이 있겠습니다</a:t>
            </a:r>
            <a:r>
              <a:rPr b="0" lang="en-US" sz="900" spc="-1" strike="noStrike">
                <a:latin typeface="Noto Sans CJK KR"/>
              </a:rPr>
              <a:t>.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0B9229F-52D0-48C8-9A03-E59859D313D7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Noto Sans CJK KR"/>
              </a:rPr>
              <a:t>Agent</a:t>
            </a:r>
            <a:endParaRPr b="0" lang="en-US" sz="20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Noto Sans CJK KR"/>
              </a:rPr>
              <a:t>- </a:t>
            </a:r>
            <a:r>
              <a:rPr b="0" lang="ko-KR" sz="2000" spc="-1" strike="noStrike">
                <a:latin typeface="Noto Sans CJK KR"/>
              </a:rPr>
              <a:t>로그를 </a:t>
            </a:r>
            <a:r>
              <a:rPr b="0" lang="en-US" sz="2000" spc="-1" strike="noStrike">
                <a:latin typeface="Noto Sans CJK KR"/>
              </a:rPr>
              <a:t>DB </a:t>
            </a:r>
            <a:r>
              <a:rPr b="0" lang="ko-KR" sz="2000" spc="-1" strike="noStrike">
                <a:latin typeface="Noto Sans CJK KR"/>
              </a:rPr>
              <a:t>에 저장</a:t>
            </a:r>
            <a:r>
              <a:rPr b="0" lang="en-US" sz="2000" spc="-1" strike="noStrike">
                <a:latin typeface="Noto Sans CJK KR"/>
              </a:rPr>
              <a:t>.</a:t>
            </a:r>
            <a:endParaRPr b="0" lang="en-US" sz="20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Noto Sans CJK KR"/>
              </a:rPr>
              <a:t>- citygml </a:t>
            </a:r>
            <a:r>
              <a:rPr b="0" lang="ko-KR" sz="2000" spc="-1" strike="noStrike">
                <a:latin typeface="Noto Sans CJK KR"/>
              </a:rPr>
              <a:t>의 경우 </a:t>
            </a:r>
            <a:r>
              <a:rPr b="0" lang="en-US" sz="2000" spc="-1" strike="noStrike">
                <a:latin typeface="Noto Sans CJK KR"/>
              </a:rPr>
              <a:t>location </a:t>
            </a:r>
            <a:r>
              <a:rPr b="0" lang="ko-KR" sz="2000" spc="-1" strike="noStrike">
                <a:latin typeface="Noto Sans CJK KR"/>
              </a:rPr>
              <a:t>정보와 속성을 </a:t>
            </a:r>
            <a:r>
              <a:rPr b="0" lang="en-US" sz="2000" spc="-1" strike="noStrike">
                <a:latin typeface="Noto Sans CJK KR"/>
              </a:rPr>
              <a:t>DB </a:t>
            </a:r>
            <a:r>
              <a:rPr b="0" lang="ko-KR" sz="2000" spc="-1" strike="noStrike">
                <a:latin typeface="Noto Sans CJK KR"/>
              </a:rPr>
              <a:t>에 저장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FA9FFC3-ADDF-42A3-9A85-6AAC67E2388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9426240" y="6480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69550C2-16B7-45B2-9E0B-50FB32CB9EF8}" type="slidenum">
              <a:rPr b="0" lang="en-US" sz="1000" spc="-1" strike="noStrike">
                <a:solidFill>
                  <a:srgbClr val="404040"/>
                </a:solidFill>
                <a:latin typeface="맑은 고딕"/>
              </a:rPr>
              <a:t>&lt;숫자&gt;</a:t>
            </a:fld>
            <a:endParaRPr b="0" lang="en-US" sz="1000" spc="-1" strike="noStrike">
              <a:latin typeface="Noto Serif CJK KR"/>
            </a:endParaRPr>
          </a:p>
        </p:txBody>
      </p:sp>
      <p:sp>
        <p:nvSpPr>
          <p:cNvPr id="1" name="직사각형 1"/>
          <p:cNvSpPr/>
          <p:nvPr/>
        </p:nvSpPr>
        <p:spPr>
          <a:xfrm>
            <a:off x="0" y="0"/>
            <a:ext cx="12191760" cy="714960"/>
          </a:xfrm>
          <a:prstGeom prst="rect">
            <a:avLst/>
          </a:prstGeom>
          <a:solidFill>
            <a:srgbClr val="4b326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E4B441-7C1F-4EE3-981F-96950625C29B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11/17/21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Noto Serif CJK KR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3D6743-5588-4533-8ECE-E95005A0D7E5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82D3BA6-F589-4733-BCA8-23042F0DAD24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11/17/21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Noto Serif CJK KR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5B299A-4A03-4754-B2D3-C7DD052EED23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jpeg"/><Relationship Id="rId14" Type="http://schemas.openxmlformats.org/officeDocument/2006/relationships/image" Target="../media/image17.jpe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jpeg"/><Relationship Id="rId10" Type="http://schemas.openxmlformats.org/officeDocument/2006/relationships/image" Target="../media/image34.jpeg"/><Relationship Id="rId11" Type="http://schemas.openxmlformats.org/officeDocument/2006/relationships/image" Target="../media/image35.jpe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slideLayout" Target="../slideLayouts/slideLayout13.xml"/><Relationship Id="rId20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4"/>
          <p:cNvSpPr/>
          <p:nvPr/>
        </p:nvSpPr>
        <p:spPr>
          <a:xfrm>
            <a:off x="247680" y="111240"/>
            <a:ext cx="1162008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나눔바른고딕"/>
                <a:ea typeface="나눔바른고딕"/>
              </a:rPr>
              <a:t>mago3D – Overview</a:t>
            </a:r>
            <a:endParaRPr b="0" lang="en-US" sz="2200" spc="-1" strike="noStrike">
              <a:latin typeface="Noto Sans CJK KR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sldNum"/>
          </p:nvPr>
        </p:nvSpPr>
        <p:spPr>
          <a:xfrm>
            <a:off x="9426240" y="6480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CC1811A-370D-456F-8C03-630DC84832EB}" type="slidenum">
              <a:rPr b="0" lang="en-US" sz="1000" spc="-1" strike="noStrike">
                <a:solidFill>
                  <a:srgbClr val="404040"/>
                </a:solidFill>
                <a:latin typeface="맑은 고딕"/>
              </a:rPr>
              <a:t>&lt;숫자&gt;</a:t>
            </a:fld>
            <a:endParaRPr b="0" lang="en-US" sz="1000" spc="-1" strike="noStrike">
              <a:latin typeface="Noto Serif CJK KR"/>
            </a:endParaRPr>
          </a:p>
        </p:txBody>
      </p:sp>
      <p:sp>
        <p:nvSpPr>
          <p:cNvPr id="130" name="제목 1"/>
          <p:cNvSpPr/>
          <p:nvPr/>
        </p:nvSpPr>
        <p:spPr>
          <a:xfrm>
            <a:off x="393840" y="710640"/>
            <a:ext cx="9410400" cy="16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2999"/>
              </a:lnSpc>
            </a:pPr>
            <a:r>
              <a:rPr b="1" lang="en-US" sz="1600" spc="-80" strike="noStrike">
                <a:solidFill>
                  <a:srgbClr val="1a59aa"/>
                </a:solidFill>
                <a:latin typeface="KoPub돋움체 Medium"/>
                <a:ea typeface="KoPub돋움체 Medium"/>
              </a:rPr>
              <a:t>mago3D</a:t>
            </a:r>
            <a:r>
              <a:rPr b="1" lang="en-US" sz="1600" spc="-80" strike="noStrike">
                <a:solidFill>
                  <a:srgbClr val="404040"/>
                </a:solidFill>
                <a:latin typeface="KoPub돋움체 Medium"/>
                <a:ea typeface="KoPub돋움체 Medium"/>
              </a:rPr>
              <a:t> is an open source based </a:t>
            </a:r>
            <a:r>
              <a:rPr b="0" lang="en-US" sz="2400" spc="-80" strike="noStrike">
                <a:solidFill>
                  <a:srgbClr val="512fcf"/>
                </a:solidFill>
                <a:latin typeface="KoPub돋움체 Bold"/>
                <a:ea typeface="KoPub돋움체 Bold"/>
              </a:rPr>
              <a:t>Digital Twin Platform </a:t>
            </a:r>
            <a:r>
              <a:rPr b="1" lang="en-US" sz="1600" spc="-80" strike="noStrike">
                <a:solidFill>
                  <a:srgbClr val="404040"/>
                </a:solidFill>
                <a:latin typeface="KoPub돋움체 Medium"/>
                <a:ea typeface="KoPub돋움체 Medium"/>
              </a:rPr>
              <a:t>that can replicate and simulate the real world objects, processes, and phenomena on the web environment. </a:t>
            </a:r>
            <a:r>
              <a:rPr b="1" lang="en-US" sz="1600" spc="-80" strike="noStrike">
                <a:solidFill>
                  <a:srgbClr val="1a59aa"/>
                </a:solidFill>
                <a:latin typeface="KoPub돋움체 Medium"/>
                <a:ea typeface="KoPub돋움체 Medium"/>
              </a:rPr>
              <a:t>mago3D</a:t>
            </a:r>
            <a:r>
              <a:rPr b="1" lang="en-US" sz="1600" spc="-80" strike="noStrike">
                <a:solidFill>
                  <a:srgbClr val="404040"/>
                </a:solidFill>
                <a:latin typeface="KoPub돋움체 Medium"/>
                <a:ea typeface="KoPub돋움체 Medium"/>
              </a:rPr>
              <a:t> can integrate, manage, and visualize various types of data such as CityGML, IndoorGML, LAS, IFC, 3DS, IoT, and other popular GIS formats.</a:t>
            </a:r>
            <a:endParaRPr b="0" lang="en-US" sz="1600" spc="-1" strike="noStrike">
              <a:latin typeface="Noto Sans CJK KR"/>
            </a:endParaRPr>
          </a:p>
        </p:txBody>
      </p:sp>
      <p:grpSp>
        <p:nvGrpSpPr>
          <p:cNvPr id="131" name="그룹 170"/>
          <p:cNvGrpSpPr/>
          <p:nvPr/>
        </p:nvGrpSpPr>
        <p:grpSpPr>
          <a:xfrm>
            <a:off x="1700640" y="1708200"/>
            <a:ext cx="7069680" cy="3217680"/>
            <a:chOff x="1700640" y="1708200"/>
            <a:chExt cx="7069680" cy="3217680"/>
          </a:xfrm>
        </p:grpSpPr>
        <p:sp>
          <p:nvSpPr>
            <p:cNvPr id="132" name="직사각형 171"/>
            <p:cNvSpPr/>
            <p:nvPr/>
          </p:nvSpPr>
          <p:spPr>
            <a:xfrm flipH="1">
              <a:off x="1961280" y="2449440"/>
              <a:ext cx="1711080" cy="1156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7000" spc="-1" strike="noStrike">
                  <a:solidFill>
                    <a:srgbClr val="000000"/>
                  </a:solidFill>
                  <a:latin typeface="Noto Sans CJK HK Black"/>
                </a:rPr>
                <a:t>GIS</a:t>
              </a:r>
              <a:endParaRPr b="0" lang="en-US" sz="70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33" name="직사각형 172"/>
            <p:cNvSpPr/>
            <p:nvPr/>
          </p:nvSpPr>
          <p:spPr>
            <a:xfrm flipH="1">
              <a:off x="2800080" y="3378600"/>
              <a:ext cx="134532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5000" spc="-1" strike="noStrike">
                  <a:solidFill>
                    <a:srgbClr val="000000"/>
                  </a:solidFill>
                  <a:latin typeface="Arial"/>
                </a:rPr>
                <a:t>BIM</a:t>
              </a:r>
              <a:endParaRPr b="0" lang="en-US" sz="50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34" name="직사각형 173"/>
            <p:cNvSpPr/>
            <p:nvPr/>
          </p:nvSpPr>
          <p:spPr>
            <a:xfrm flipH="1">
              <a:off x="3592440" y="2048760"/>
              <a:ext cx="1775160" cy="100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6000" spc="-1" strike="noStrike">
                  <a:solidFill>
                    <a:srgbClr val="3e3e3e">
                      <a:alpha val="5000"/>
                    </a:srgbClr>
                  </a:solidFill>
                  <a:latin typeface="Arial"/>
                </a:rPr>
                <a:t>Web</a:t>
              </a:r>
              <a:endParaRPr b="0" lang="en-US" sz="60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35" name="직사각형 174"/>
            <p:cNvSpPr/>
            <p:nvPr/>
          </p:nvSpPr>
          <p:spPr>
            <a:xfrm flipH="1">
              <a:off x="4625640" y="2946240"/>
              <a:ext cx="314640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4000" spc="-151" strike="noStrike">
                  <a:solidFill>
                    <a:srgbClr val="000000"/>
                  </a:solidFill>
                  <a:latin typeface="Arial"/>
                </a:rPr>
                <a:t>Open Source</a:t>
              </a:r>
              <a:endParaRPr b="0" lang="en-US" sz="40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pic>
          <p:nvPicPr>
            <p:cNvPr id="136" name="그래픽 175" descr=""/>
            <p:cNvPicPr/>
            <p:nvPr/>
          </p:nvPicPr>
          <p:blipFill>
            <a:blip r:embed="rId1"/>
            <a:stretch/>
          </p:blipFill>
          <p:spPr>
            <a:xfrm>
              <a:off x="2368080" y="1708200"/>
              <a:ext cx="323640" cy="32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7" name="직사각형 176"/>
            <p:cNvSpPr/>
            <p:nvPr/>
          </p:nvSpPr>
          <p:spPr>
            <a:xfrm flipH="1">
              <a:off x="4030920" y="3438000"/>
              <a:ext cx="668880" cy="54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0" spc="-1" strike="noStrike">
                  <a:solidFill>
                    <a:srgbClr val="000000"/>
                  </a:solidFill>
                  <a:latin typeface="Arial"/>
                </a:rPr>
                <a:t>3D</a:t>
              </a:r>
              <a:endParaRPr b="0" lang="en-US" sz="30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38" name="직사각형 177"/>
            <p:cNvSpPr/>
            <p:nvPr/>
          </p:nvSpPr>
          <p:spPr>
            <a:xfrm flipH="1">
              <a:off x="5044320" y="3716280"/>
              <a:ext cx="17326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Arial"/>
                </a:rPr>
                <a:t>Bigdata</a:t>
              </a:r>
              <a:endParaRPr b="0" lang="en-US" sz="36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39" name="직사각형 178"/>
            <p:cNvSpPr/>
            <p:nvPr/>
          </p:nvSpPr>
          <p:spPr>
            <a:xfrm flipH="1">
              <a:off x="6010560" y="2808000"/>
              <a:ext cx="11350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Architecture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40" name="직사각형 179"/>
            <p:cNvSpPr/>
            <p:nvPr/>
          </p:nvSpPr>
          <p:spPr>
            <a:xfrm flipH="1">
              <a:off x="5061600" y="3570840"/>
              <a:ext cx="11322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Engineering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41" name="직사각형 180"/>
            <p:cNvSpPr/>
            <p:nvPr/>
          </p:nvSpPr>
          <p:spPr>
            <a:xfrm flipH="1">
              <a:off x="3634200" y="2866680"/>
              <a:ext cx="11840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Construction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42" name="직사각형 181"/>
            <p:cNvSpPr/>
            <p:nvPr/>
          </p:nvSpPr>
          <p:spPr>
            <a:xfrm flipH="1">
              <a:off x="3552480" y="3945600"/>
              <a:ext cx="11473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000000"/>
                  </a:solidFill>
                  <a:latin typeface="Arial"/>
                </a:rPr>
                <a:t>AEC</a:t>
              </a:r>
              <a:endParaRPr b="0" lang="en-US" sz="36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43" name="직사각형 182"/>
            <p:cNvSpPr/>
            <p:nvPr/>
          </p:nvSpPr>
          <p:spPr>
            <a:xfrm flipH="1">
              <a:off x="5268600" y="2316960"/>
              <a:ext cx="50724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a6a6a6">
                      <a:alpha val="5000"/>
                    </a:srgbClr>
                  </a:solidFill>
                  <a:latin typeface="Arial"/>
                </a:rPr>
                <a:t>2D</a:t>
              </a:r>
              <a:endParaRPr b="0" lang="en-US" sz="20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44" name="직사각형 183"/>
            <p:cNvSpPr/>
            <p:nvPr/>
          </p:nvSpPr>
          <p:spPr>
            <a:xfrm flipH="1">
              <a:off x="3635280" y="3115800"/>
              <a:ext cx="10436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Digital twin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45" name="직사각형 184"/>
            <p:cNvSpPr/>
            <p:nvPr/>
          </p:nvSpPr>
          <p:spPr>
            <a:xfrm flipH="1">
              <a:off x="5274360" y="2607840"/>
              <a:ext cx="10130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Simulation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46" name="직사각형 185"/>
            <p:cNvSpPr/>
            <p:nvPr/>
          </p:nvSpPr>
          <p:spPr>
            <a:xfrm flipH="1">
              <a:off x="2862000" y="4046400"/>
              <a:ext cx="6840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Virtual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47" name="직사각형 186"/>
            <p:cNvSpPr/>
            <p:nvPr/>
          </p:nvSpPr>
          <p:spPr>
            <a:xfrm flipH="1">
              <a:off x="2045880" y="2374200"/>
              <a:ext cx="9644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838383">
                      <a:alpha val="5000"/>
                    </a:srgbClr>
                  </a:solidFill>
                  <a:latin typeface="Arial"/>
                </a:rPr>
                <a:t>Seamless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48" name="직사각형 187"/>
            <p:cNvSpPr/>
            <p:nvPr/>
          </p:nvSpPr>
          <p:spPr>
            <a:xfrm flipH="1" rot="16200000">
              <a:off x="6907320" y="2653560"/>
              <a:ext cx="6454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Cloud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49" name="직사각형 188"/>
            <p:cNvSpPr/>
            <p:nvPr/>
          </p:nvSpPr>
          <p:spPr>
            <a:xfrm flipH="1" rot="16200000">
              <a:off x="2451600" y="3662280"/>
              <a:ext cx="62712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Layer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50" name="직사각형 189"/>
            <p:cNvSpPr/>
            <p:nvPr/>
          </p:nvSpPr>
          <p:spPr>
            <a:xfrm flipH="1">
              <a:off x="6647760" y="3978360"/>
              <a:ext cx="4690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API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51" name="직사각형 190"/>
            <p:cNvSpPr/>
            <p:nvPr/>
          </p:nvSpPr>
          <p:spPr>
            <a:xfrm flipH="1">
              <a:off x="6671520" y="3785760"/>
              <a:ext cx="13042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User Interface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52" name="직사각형 191"/>
            <p:cNvSpPr/>
            <p:nvPr/>
          </p:nvSpPr>
          <p:spPr>
            <a:xfrm flipH="1">
              <a:off x="5068440" y="4240440"/>
              <a:ext cx="18666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Management System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53" name="직사각형 192"/>
            <p:cNvSpPr/>
            <p:nvPr/>
          </p:nvSpPr>
          <p:spPr>
            <a:xfrm flipH="1">
              <a:off x="6536880" y="2520360"/>
              <a:ext cx="58032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WAS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54" name="직사각형 193"/>
            <p:cNvSpPr/>
            <p:nvPr/>
          </p:nvSpPr>
          <p:spPr>
            <a:xfrm flipH="1">
              <a:off x="5270400" y="2855880"/>
              <a:ext cx="7268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Library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55" name="직사각형 194"/>
            <p:cNvSpPr/>
            <p:nvPr/>
          </p:nvSpPr>
          <p:spPr>
            <a:xfrm flipH="1">
              <a:off x="6641640" y="3575520"/>
              <a:ext cx="8060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Reports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56" name="직사각형 195"/>
            <p:cNvSpPr/>
            <p:nvPr/>
          </p:nvSpPr>
          <p:spPr>
            <a:xfrm flipH="1">
              <a:off x="7717680" y="3249720"/>
              <a:ext cx="10526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Dashboard</a:t>
              </a:r>
              <a:endParaRPr b="0" lang="en-US" sz="14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57" name="직사각형 196"/>
            <p:cNvSpPr/>
            <p:nvPr/>
          </p:nvSpPr>
          <p:spPr>
            <a:xfrm flipH="1">
              <a:off x="5059080" y="4472280"/>
              <a:ext cx="665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</a:rPr>
                <a:t>Upload</a:t>
              </a:r>
              <a:endParaRPr b="0" lang="en-US" sz="12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58" name="직사각형 197"/>
            <p:cNvSpPr/>
            <p:nvPr/>
          </p:nvSpPr>
          <p:spPr>
            <a:xfrm flipH="1">
              <a:off x="2054520" y="3767760"/>
              <a:ext cx="676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Must</a:t>
              </a:r>
              <a:endParaRPr b="0" lang="en-US" sz="18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59" name="직사각형 198"/>
            <p:cNvSpPr/>
            <p:nvPr/>
          </p:nvSpPr>
          <p:spPr>
            <a:xfrm flipH="1">
              <a:off x="1700280" y="3472920"/>
              <a:ext cx="10314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Platform</a:t>
              </a:r>
              <a:endParaRPr b="0" lang="en-US" sz="18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60" name="직사각형 199"/>
            <p:cNvSpPr/>
            <p:nvPr/>
          </p:nvSpPr>
          <p:spPr>
            <a:xfrm flipH="1">
              <a:off x="5770440" y="2023200"/>
              <a:ext cx="511920" cy="48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838383">
                      <a:alpha val="5000"/>
                    </a:srgbClr>
                  </a:solidFill>
                  <a:latin typeface="Arial"/>
                </a:rPr>
                <a:t>AI</a:t>
              </a:r>
              <a:endParaRPr b="0" lang="en-US" sz="26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61" name="직사각형 200"/>
            <p:cNvSpPr/>
            <p:nvPr/>
          </p:nvSpPr>
          <p:spPr>
            <a:xfrm flipH="1">
              <a:off x="2570040" y="4209480"/>
              <a:ext cx="1005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Process</a:t>
              </a:r>
              <a:endParaRPr b="0" lang="en-US" sz="18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62" name="직사각형 201"/>
            <p:cNvSpPr/>
            <p:nvPr/>
          </p:nvSpPr>
          <p:spPr>
            <a:xfrm flipH="1">
              <a:off x="5065200" y="4653000"/>
              <a:ext cx="43560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</a:rPr>
                <a:t>IOT</a:t>
              </a:r>
              <a:endParaRPr b="0" lang="en-US" sz="12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63" name="직사각형 202"/>
            <p:cNvSpPr/>
            <p:nvPr/>
          </p:nvSpPr>
          <p:spPr>
            <a:xfrm flipH="1">
              <a:off x="4454640" y="4649040"/>
              <a:ext cx="73260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</a:rPr>
                <a:t>Security</a:t>
              </a:r>
              <a:endParaRPr b="0" lang="en-US" sz="12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64" name="직사각형 203"/>
            <p:cNvSpPr/>
            <p:nvPr/>
          </p:nvSpPr>
          <p:spPr>
            <a:xfrm flipH="1">
              <a:off x="6074280" y="3594960"/>
              <a:ext cx="665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</a:rPr>
                <a:t>Sensor</a:t>
              </a:r>
              <a:endParaRPr b="0" lang="en-US" sz="12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65" name="직사각형 204"/>
            <p:cNvSpPr/>
            <p:nvPr/>
          </p:nvSpPr>
          <p:spPr>
            <a:xfrm flipH="1">
              <a:off x="4065120" y="3845880"/>
              <a:ext cx="7495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</a:rPr>
                <a:t>Analysis</a:t>
              </a:r>
              <a:endParaRPr b="0" lang="en-US" sz="12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66" name="직사각형 205"/>
            <p:cNvSpPr/>
            <p:nvPr/>
          </p:nvSpPr>
          <p:spPr>
            <a:xfrm flipH="1">
              <a:off x="3489840" y="4650840"/>
              <a:ext cx="10360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</a:rPr>
                <a:t>Visualization</a:t>
              </a:r>
              <a:endParaRPr b="0" lang="en-US" sz="12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  <p:sp>
          <p:nvSpPr>
            <p:cNvPr id="167" name="직사각형 206"/>
            <p:cNvSpPr/>
            <p:nvPr/>
          </p:nvSpPr>
          <p:spPr>
            <a:xfrm flipH="1" rot="16200000">
              <a:off x="4448880" y="3934800"/>
              <a:ext cx="109656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0000"/>
                  </a:solidFill>
                  <a:latin typeface="Arial"/>
                </a:rPr>
                <a:t>Geospatial</a:t>
              </a:r>
              <a:endParaRPr b="0" lang="en-US" sz="1500" spc="-1" strike="noStrike">
                <a:solidFill>
                  <a:srgbClr val="000000"/>
                </a:solidFill>
                <a:latin typeface="Noto Sans CJK HK Black"/>
              </a:endParaRPr>
            </a:p>
          </p:txBody>
        </p:sp>
      </p:grpSp>
      <p:pic>
        <p:nvPicPr>
          <p:cNvPr id="168" name="그래픽 207" descr=""/>
          <p:cNvPicPr/>
          <p:nvPr/>
        </p:nvPicPr>
        <p:blipFill>
          <a:blip r:embed="rId2"/>
          <a:stretch/>
        </p:blipFill>
        <p:spPr>
          <a:xfrm>
            <a:off x="7945920" y="3773160"/>
            <a:ext cx="3599640" cy="2903040"/>
          </a:xfrm>
          <a:prstGeom prst="rect">
            <a:avLst/>
          </a:prstGeom>
          <a:ln w="0">
            <a:noFill/>
          </a:ln>
        </p:spPr>
      </p:pic>
      <p:pic>
        <p:nvPicPr>
          <p:cNvPr id="169" name="격자" descr="14.png"/>
          <p:cNvPicPr/>
          <p:nvPr/>
        </p:nvPicPr>
        <p:blipFill>
          <a:blip r:embed="rId3"/>
          <a:srcRect l="0" t="0" r="0" b="15521"/>
          <a:stretch/>
        </p:blipFill>
        <p:spPr>
          <a:xfrm>
            <a:off x="0" y="4043520"/>
            <a:ext cx="10470600" cy="282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Box 4"/>
          <p:cNvSpPr/>
          <p:nvPr/>
        </p:nvSpPr>
        <p:spPr>
          <a:xfrm>
            <a:off x="247680" y="111240"/>
            <a:ext cx="1162008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나눔바른고딕"/>
                <a:ea typeface="나눔바른고딕"/>
              </a:rPr>
              <a:t>mago3D –Overview</a:t>
            </a:r>
            <a:endParaRPr b="0" lang="en-US" sz="2200" spc="-1" strike="noStrike">
              <a:latin typeface="Noto Sans CJK KR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sldNum"/>
          </p:nvPr>
        </p:nvSpPr>
        <p:spPr>
          <a:xfrm>
            <a:off x="9426240" y="6480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F5E651A-A619-416F-BEF0-8AC6CE44DBD6}" type="slidenum">
              <a:rPr b="0" lang="en-US" sz="1000" spc="-1" strike="noStrike">
                <a:solidFill>
                  <a:srgbClr val="404040"/>
                </a:solidFill>
                <a:latin typeface="맑은 고딕"/>
              </a:rPr>
              <a:t>&lt;숫자&gt;</a:t>
            </a:fld>
            <a:endParaRPr b="0" lang="en-US" sz="1000" spc="-1" strike="noStrike">
              <a:latin typeface="Noto Serif CJK KR"/>
            </a:endParaRPr>
          </a:p>
        </p:txBody>
      </p:sp>
      <p:sp>
        <p:nvSpPr>
          <p:cNvPr id="172" name="TextBox 125"/>
          <p:cNvSpPr/>
          <p:nvPr/>
        </p:nvSpPr>
        <p:spPr>
          <a:xfrm>
            <a:off x="1866240" y="3635640"/>
            <a:ext cx="18349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Browser</a:t>
            </a:r>
            <a:endParaRPr b="0" lang="en-US" sz="20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73" name="직사각형 126"/>
          <p:cNvSpPr/>
          <p:nvPr/>
        </p:nvSpPr>
        <p:spPr>
          <a:xfrm flipH="1">
            <a:off x="1313280" y="1917000"/>
            <a:ext cx="307368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5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Integration of BIM/AEC(Architecture, Engineering, Construction)and</a:t>
            </a:r>
            <a:r>
              <a:rPr b="0" lang="en-US" sz="15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 3D GIS</a:t>
            </a:r>
            <a:endParaRPr b="0" lang="en-US" sz="15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74" name="직사각형 127"/>
          <p:cNvSpPr/>
          <p:nvPr/>
        </p:nvSpPr>
        <p:spPr>
          <a:xfrm flipH="1">
            <a:off x="1873800" y="4058640"/>
            <a:ext cx="30736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5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HTML5 based. No need to install additional plug-in or programs</a:t>
            </a:r>
            <a:endParaRPr b="0" lang="en-US" sz="15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75" name="TextBox 128"/>
          <p:cNvSpPr/>
          <p:nvPr/>
        </p:nvSpPr>
        <p:spPr>
          <a:xfrm>
            <a:off x="1314720" y="1497240"/>
            <a:ext cx="18349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BIM/AEC</a:t>
            </a:r>
            <a:endParaRPr b="0" lang="en-US" sz="2000" spc="-1" strike="noStrike">
              <a:solidFill>
                <a:srgbClr val="000000"/>
              </a:solidFill>
              <a:latin typeface="Noto Sans CJK KR"/>
            </a:endParaRPr>
          </a:p>
        </p:txBody>
      </p:sp>
      <p:grpSp>
        <p:nvGrpSpPr>
          <p:cNvPr id="176" name="그룹 129"/>
          <p:cNvGrpSpPr/>
          <p:nvPr/>
        </p:nvGrpSpPr>
        <p:grpSpPr>
          <a:xfrm>
            <a:off x="4363200" y="2111760"/>
            <a:ext cx="2382120" cy="2382120"/>
            <a:chOff x="4363200" y="2111760"/>
            <a:chExt cx="2382120" cy="2382120"/>
          </a:xfrm>
        </p:grpSpPr>
        <p:sp>
          <p:nvSpPr>
            <p:cNvPr id="177" name="타원 130"/>
            <p:cNvSpPr/>
            <p:nvPr/>
          </p:nvSpPr>
          <p:spPr>
            <a:xfrm>
              <a:off x="4363200" y="2111760"/>
              <a:ext cx="2382120" cy="2382120"/>
            </a:xfrm>
            <a:prstGeom prst="ellipse">
              <a:avLst/>
            </a:prstGeom>
            <a:solidFill>
              <a:srgbClr val="a0a6e0">
                <a:alpha val="19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타원 131"/>
            <p:cNvSpPr/>
            <p:nvPr/>
          </p:nvSpPr>
          <p:spPr>
            <a:xfrm>
              <a:off x="4536720" y="2269080"/>
              <a:ext cx="2031120" cy="2031120"/>
            </a:xfrm>
            <a:prstGeom prst="ellipse">
              <a:avLst/>
            </a:prstGeom>
            <a:pattFill prst="ltUpDiag">
              <a:fgClr>
                <a:srgbClr val="7894d2"/>
              </a:fgClr>
              <a:bgClr>
                <a:srgbClr val="486ec4"/>
              </a:bgClr>
            </a:pattFill>
            <a:ln w="9360">
              <a:noFill/>
            </a:ln>
            <a:effectLst>
              <a:outerShdw dist="37674" dir="2700000" blurRad="5076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막힌 원호 132"/>
            <p:cNvSpPr/>
            <p:nvPr/>
          </p:nvSpPr>
          <p:spPr>
            <a:xfrm>
              <a:off x="4536360" y="2269080"/>
              <a:ext cx="2031120" cy="2031120"/>
            </a:xfrm>
            <a:prstGeom prst="blockArc">
              <a:avLst>
                <a:gd name="adj1" fmla="val 8105764"/>
                <a:gd name="adj2" fmla="val 18994910"/>
                <a:gd name="adj3" fmla="val 17198"/>
              </a:avLst>
            </a:prstGeom>
            <a:solidFill>
              <a:srgbClr val="ffffff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타원 133"/>
            <p:cNvSpPr/>
            <p:nvPr/>
          </p:nvSpPr>
          <p:spPr>
            <a:xfrm>
              <a:off x="4760640" y="2493360"/>
              <a:ext cx="1582560" cy="1582560"/>
            </a:xfrm>
            <a:prstGeom prst="ellipse">
              <a:avLst/>
            </a:prstGeom>
            <a:solidFill>
              <a:srgbClr val="ffffff"/>
            </a:solidFill>
            <a:ln w="12600">
              <a:noFill/>
            </a:ln>
            <a:effectLst>
              <a:outerShdw dist="37674" dir="2700000" blurRad="50760" rotWithShape="0">
                <a:srgbClr val="333f4f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직사각형 134"/>
          <p:cNvSpPr/>
          <p:nvPr/>
        </p:nvSpPr>
        <p:spPr>
          <a:xfrm flipH="1">
            <a:off x="4825440" y="2940120"/>
            <a:ext cx="1582560" cy="96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ts val="2299"/>
              </a:lnSpc>
            </a:pPr>
            <a:r>
              <a:rPr b="0" lang="en-US" sz="2300" spc="-15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Open Source</a:t>
            </a:r>
            <a:endParaRPr b="0" lang="en-US" sz="23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ts val="2299"/>
              </a:lnSpc>
            </a:pPr>
            <a:r>
              <a:rPr b="0" lang="en-US" sz="2300" spc="-15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Standards</a:t>
            </a:r>
            <a:endParaRPr b="0" lang="en-US" sz="23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82" name="직선 연결선 135"/>
          <p:cNvSpPr/>
          <p:nvPr/>
        </p:nvSpPr>
        <p:spPr>
          <a:xfrm flipV="1">
            <a:off x="4894920" y="2635560"/>
            <a:ext cx="928800" cy="934920"/>
          </a:xfrm>
          <a:prstGeom prst="line">
            <a:avLst/>
          </a:prstGeom>
          <a:ln w="15840">
            <a:solidFill>
              <a:srgbClr val="bfbfbf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3" name="그룹 136"/>
          <p:cNvGrpSpPr/>
          <p:nvPr/>
        </p:nvGrpSpPr>
        <p:grpSpPr>
          <a:xfrm>
            <a:off x="4901040" y="2631600"/>
            <a:ext cx="521640" cy="500400"/>
            <a:chOff x="4901040" y="2631600"/>
            <a:chExt cx="521640" cy="500400"/>
          </a:xfrm>
        </p:grpSpPr>
        <p:sp>
          <p:nvSpPr>
            <p:cNvPr id="184" name="자유형: 도형 137"/>
            <p:cNvSpPr/>
            <p:nvPr/>
          </p:nvSpPr>
          <p:spPr>
            <a:xfrm>
              <a:off x="4901040" y="2649960"/>
              <a:ext cx="521640" cy="482040"/>
            </a:xfrm>
            <a:custGeom>
              <a:avLst/>
              <a:gdLst/>
              <a:ahLst/>
              <a:rect l="l" t="t" r="r" b="b"/>
              <a:pathLst>
                <a:path w="517867" h="478467">
                  <a:moveTo>
                    <a:pt x="510584" y="266099"/>
                  </a:moveTo>
                  <a:cubicBezTo>
                    <a:pt x="504436" y="255182"/>
                    <a:pt x="494933" y="246817"/>
                    <a:pt x="483794" y="241963"/>
                  </a:cubicBezTo>
                  <a:cubicBezTo>
                    <a:pt x="489677" y="223951"/>
                    <a:pt x="492868" y="204734"/>
                    <a:pt x="492868" y="184781"/>
                  </a:cubicBezTo>
                  <a:cubicBezTo>
                    <a:pt x="492868" y="151041"/>
                    <a:pt x="483771" y="119389"/>
                    <a:pt x="467913" y="92134"/>
                  </a:cubicBezTo>
                  <a:cubicBezTo>
                    <a:pt x="463339" y="101460"/>
                    <a:pt x="457787" y="111060"/>
                    <a:pt x="451851" y="120429"/>
                  </a:cubicBezTo>
                  <a:lnTo>
                    <a:pt x="449235" y="124509"/>
                  </a:lnTo>
                  <a:cubicBezTo>
                    <a:pt x="444153" y="132332"/>
                    <a:pt x="438862" y="139934"/>
                    <a:pt x="433723" y="147011"/>
                  </a:cubicBezTo>
                  <a:cubicBezTo>
                    <a:pt x="454055" y="158339"/>
                    <a:pt x="465611" y="171871"/>
                    <a:pt x="465611" y="184783"/>
                  </a:cubicBezTo>
                  <a:cubicBezTo>
                    <a:pt x="465611" y="204257"/>
                    <a:pt x="439351" y="225144"/>
                    <a:pt x="396296" y="237743"/>
                  </a:cubicBezTo>
                  <a:cubicBezTo>
                    <a:pt x="398611" y="221479"/>
                    <a:pt x="399853" y="204438"/>
                    <a:pt x="399952" y="187025"/>
                  </a:cubicBezTo>
                  <a:cubicBezTo>
                    <a:pt x="398445" y="187587"/>
                    <a:pt x="396838" y="187901"/>
                    <a:pt x="395191" y="187901"/>
                  </a:cubicBezTo>
                  <a:cubicBezTo>
                    <a:pt x="391155" y="187901"/>
                    <a:pt x="387326" y="186112"/>
                    <a:pt x="384736" y="183016"/>
                  </a:cubicBezTo>
                  <a:cubicBezTo>
                    <a:pt x="381653" y="179330"/>
                    <a:pt x="377332" y="174067"/>
                    <a:pt x="372312" y="167691"/>
                  </a:cubicBezTo>
                  <a:cubicBezTo>
                    <a:pt x="372570" y="173276"/>
                    <a:pt x="372714" y="178970"/>
                    <a:pt x="372714" y="184784"/>
                  </a:cubicBezTo>
                  <a:cubicBezTo>
                    <a:pt x="372714" y="206317"/>
                    <a:pt x="370879" y="226332"/>
                    <a:pt x="367683" y="244382"/>
                  </a:cubicBezTo>
                  <a:cubicBezTo>
                    <a:pt x="349634" y="247578"/>
                    <a:pt x="329620" y="249413"/>
                    <a:pt x="308086" y="249413"/>
                  </a:cubicBezTo>
                  <a:cubicBezTo>
                    <a:pt x="286552" y="249413"/>
                    <a:pt x="266536" y="247578"/>
                    <a:pt x="248486" y="244382"/>
                  </a:cubicBezTo>
                  <a:cubicBezTo>
                    <a:pt x="245290" y="226333"/>
                    <a:pt x="243454" y="206317"/>
                    <a:pt x="243454" y="184784"/>
                  </a:cubicBezTo>
                  <a:cubicBezTo>
                    <a:pt x="243454" y="163251"/>
                    <a:pt x="245290" y="143236"/>
                    <a:pt x="248486" y="125188"/>
                  </a:cubicBezTo>
                  <a:cubicBezTo>
                    <a:pt x="266536" y="121991"/>
                    <a:pt x="286552" y="120156"/>
                    <a:pt x="308086" y="120156"/>
                  </a:cubicBezTo>
                  <a:cubicBezTo>
                    <a:pt x="318850" y="120156"/>
                    <a:pt x="329237" y="120614"/>
                    <a:pt x="339187" y="121473"/>
                  </a:cubicBezTo>
                  <a:cubicBezTo>
                    <a:pt x="333227" y="112129"/>
                    <a:pt x="327626" y="102532"/>
                    <a:pt x="322982" y="93191"/>
                  </a:cubicBezTo>
                  <a:cubicBezTo>
                    <a:pt x="318052" y="93003"/>
                    <a:pt x="313085" y="92898"/>
                    <a:pt x="308086" y="92898"/>
                  </a:cubicBezTo>
                  <a:cubicBezTo>
                    <a:pt x="289891" y="92898"/>
                    <a:pt x="272087" y="94158"/>
                    <a:pt x="255123" y="96575"/>
                  </a:cubicBezTo>
                  <a:cubicBezTo>
                    <a:pt x="267723" y="53518"/>
                    <a:pt x="288610" y="27258"/>
                    <a:pt x="308084" y="27257"/>
                  </a:cubicBezTo>
                  <a:lnTo>
                    <a:pt x="308084" y="27257"/>
                  </a:lnTo>
                  <a:cubicBezTo>
                    <a:pt x="310056" y="27257"/>
                    <a:pt x="312043" y="27539"/>
                    <a:pt x="314034" y="28069"/>
                  </a:cubicBezTo>
                  <a:cubicBezTo>
                    <a:pt x="316978" y="18190"/>
                    <a:pt x="321671" y="9063"/>
                    <a:pt x="327765" y="1049"/>
                  </a:cubicBezTo>
                  <a:cubicBezTo>
                    <a:pt x="321297" y="361"/>
                    <a:pt x="314732" y="0"/>
                    <a:pt x="308085" y="0"/>
                  </a:cubicBezTo>
                  <a:lnTo>
                    <a:pt x="308084" y="0"/>
                  </a:lnTo>
                  <a:lnTo>
                    <a:pt x="308082" y="0"/>
                  </a:lnTo>
                  <a:lnTo>
                    <a:pt x="308081" y="0"/>
                  </a:lnTo>
                  <a:cubicBezTo>
                    <a:pt x="206194" y="-1"/>
                    <a:pt x="123300" y="82892"/>
                    <a:pt x="123300" y="184781"/>
                  </a:cubicBezTo>
                  <a:cubicBezTo>
                    <a:pt x="123300" y="209637"/>
                    <a:pt x="128251" y="233354"/>
                    <a:pt x="137193" y="255019"/>
                  </a:cubicBezTo>
                  <a:cubicBezTo>
                    <a:pt x="131268" y="258337"/>
                    <a:pt x="125307" y="262271"/>
                    <a:pt x="119399" y="266947"/>
                  </a:cubicBezTo>
                  <a:cubicBezTo>
                    <a:pt x="119361" y="266977"/>
                    <a:pt x="119323" y="267007"/>
                    <a:pt x="119286" y="267037"/>
                  </a:cubicBezTo>
                  <a:lnTo>
                    <a:pt x="5058" y="359438"/>
                  </a:lnTo>
                  <a:cubicBezTo>
                    <a:pt x="-662" y="364065"/>
                    <a:pt x="-1677" y="372395"/>
                    <a:pt x="2763" y="378260"/>
                  </a:cubicBezTo>
                  <a:lnTo>
                    <a:pt x="74534" y="473065"/>
                  </a:lnTo>
                  <a:cubicBezTo>
                    <a:pt x="76727" y="475961"/>
                    <a:pt x="79987" y="477863"/>
                    <a:pt x="83589" y="478346"/>
                  </a:cubicBezTo>
                  <a:cubicBezTo>
                    <a:pt x="84192" y="478428"/>
                    <a:pt x="84798" y="478467"/>
                    <a:pt x="85400" y="478467"/>
                  </a:cubicBezTo>
                  <a:cubicBezTo>
                    <a:pt x="88391" y="478467"/>
                    <a:pt x="91319" y="477482"/>
                    <a:pt x="93715" y="475637"/>
                  </a:cubicBezTo>
                  <a:lnTo>
                    <a:pt x="171674" y="415608"/>
                  </a:lnTo>
                  <a:lnTo>
                    <a:pt x="283229" y="441971"/>
                  </a:lnTo>
                  <a:cubicBezTo>
                    <a:pt x="287496" y="442978"/>
                    <a:pt x="291882" y="443489"/>
                    <a:pt x="296265" y="443489"/>
                  </a:cubicBezTo>
                  <a:cubicBezTo>
                    <a:pt x="296266" y="443489"/>
                    <a:pt x="296265" y="443489"/>
                    <a:pt x="296266" y="443489"/>
                  </a:cubicBezTo>
                  <a:cubicBezTo>
                    <a:pt x="305996" y="443489"/>
                    <a:pt x="315616" y="440965"/>
                    <a:pt x="324082" y="436195"/>
                  </a:cubicBezTo>
                  <a:lnTo>
                    <a:pt x="489010" y="343311"/>
                  </a:lnTo>
                  <a:cubicBezTo>
                    <a:pt x="516242" y="327973"/>
                    <a:pt x="525921" y="293337"/>
                    <a:pt x="510584" y="266099"/>
                  </a:cubicBezTo>
                  <a:close/>
                  <a:moveTo>
                    <a:pt x="361046" y="272991"/>
                  </a:moveTo>
                  <a:cubicBezTo>
                    <a:pt x="359496" y="278286"/>
                    <a:pt x="357817" y="283312"/>
                    <a:pt x="356034" y="288078"/>
                  </a:cubicBezTo>
                  <a:lnTo>
                    <a:pt x="340022" y="297094"/>
                  </a:lnTo>
                  <a:cubicBezTo>
                    <a:pt x="336989" y="289089"/>
                    <a:pt x="332018" y="281931"/>
                    <a:pt x="325606" y="276260"/>
                  </a:cubicBezTo>
                  <a:cubicBezTo>
                    <a:pt x="337708" y="275717"/>
                    <a:pt x="349572" y="274625"/>
                    <a:pt x="361046" y="272991"/>
                  </a:cubicBezTo>
                  <a:close/>
                  <a:moveTo>
                    <a:pt x="251323" y="37840"/>
                  </a:moveTo>
                  <a:cubicBezTo>
                    <a:pt x="247419" y="43914"/>
                    <a:pt x="243747" y="50667"/>
                    <a:pt x="240353" y="58092"/>
                  </a:cubicBezTo>
                  <a:cubicBezTo>
                    <a:pt x="234311" y="71305"/>
                    <a:pt x="229338" y="86175"/>
                    <a:pt x="225495" y="102190"/>
                  </a:cubicBezTo>
                  <a:cubicBezTo>
                    <a:pt x="209478" y="106033"/>
                    <a:pt x="194607" y="111007"/>
                    <a:pt x="181394" y="117047"/>
                  </a:cubicBezTo>
                  <a:cubicBezTo>
                    <a:pt x="173969" y="120442"/>
                    <a:pt x="167218" y="124114"/>
                    <a:pt x="161143" y="128017"/>
                  </a:cubicBezTo>
                  <a:cubicBezTo>
                    <a:pt x="177142" y="86746"/>
                    <a:pt x="210049" y="53838"/>
                    <a:pt x="251323" y="37840"/>
                  </a:cubicBezTo>
                  <a:close/>
                  <a:moveTo>
                    <a:pt x="219874" y="131821"/>
                  </a:moveTo>
                  <a:cubicBezTo>
                    <a:pt x="217459" y="148784"/>
                    <a:pt x="216197" y="166586"/>
                    <a:pt x="216197" y="184781"/>
                  </a:cubicBezTo>
                  <a:cubicBezTo>
                    <a:pt x="216197" y="202977"/>
                    <a:pt x="217458" y="220778"/>
                    <a:pt x="219873" y="237742"/>
                  </a:cubicBezTo>
                  <a:cubicBezTo>
                    <a:pt x="176815" y="225142"/>
                    <a:pt x="150557" y="204255"/>
                    <a:pt x="150557" y="184781"/>
                  </a:cubicBezTo>
                  <a:cubicBezTo>
                    <a:pt x="150557" y="165308"/>
                    <a:pt x="176816" y="144420"/>
                    <a:pt x="219874" y="131821"/>
                  </a:cubicBezTo>
                  <a:close/>
                  <a:moveTo>
                    <a:pt x="475634" y="319560"/>
                  </a:moveTo>
                  <a:lnTo>
                    <a:pt x="310704" y="412446"/>
                  </a:lnTo>
                  <a:cubicBezTo>
                    <a:pt x="304330" y="416039"/>
                    <a:pt x="296626" y="417126"/>
                    <a:pt x="289498" y="415443"/>
                  </a:cubicBezTo>
                  <a:lnTo>
                    <a:pt x="171633" y="387589"/>
                  </a:lnTo>
                  <a:cubicBezTo>
                    <a:pt x="167640" y="386647"/>
                    <a:pt x="163434" y="387551"/>
                    <a:pt x="160184" y="390055"/>
                  </a:cubicBezTo>
                  <a:lnTo>
                    <a:pt x="87973" y="445656"/>
                  </a:lnTo>
                  <a:lnTo>
                    <a:pt x="32461" y="372329"/>
                  </a:lnTo>
                  <a:lnTo>
                    <a:pt x="136376" y="288271"/>
                  </a:lnTo>
                  <a:cubicBezTo>
                    <a:pt x="160034" y="269574"/>
                    <a:pt x="184740" y="265649"/>
                    <a:pt x="201308" y="265649"/>
                  </a:cubicBezTo>
                  <a:cubicBezTo>
                    <a:pt x="213399" y="265649"/>
                    <a:pt x="221698" y="267748"/>
                    <a:pt x="223952" y="268391"/>
                  </a:cubicBezTo>
                  <a:cubicBezTo>
                    <a:pt x="252117" y="276425"/>
                    <a:pt x="296820" y="291020"/>
                    <a:pt x="297268" y="291166"/>
                  </a:cubicBezTo>
                  <a:cubicBezTo>
                    <a:pt x="297443" y="291223"/>
                    <a:pt x="297618" y="291276"/>
                    <a:pt x="297797" y="291327"/>
                  </a:cubicBezTo>
                  <a:cubicBezTo>
                    <a:pt x="309309" y="294578"/>
                    <a:pt x="316991" y="305573"/>
                    <a:pt x="316078" y="317474"/>
                  </a:cubicBezTo>
                  <a:cubicBezTo>
                    <a:pt x="316001" y="318161"/>
                    <a:pt x="314713" y="328572"/>
                    <a:pt x="307077" y="333930"/>
                  </a:cubicBezTo>
                  <a:cubicBezTo>
                    <a:pt x="301060" y="338149"/>
                    <a:pt x="291867" y="338739"/>
                    <a:pt x="279749" y="335682"/>
                  </a:cubicBezTo>
                  <a:lnTo>
                    <a:pt x="219400" y="316944"/>
                  </a:lnTo>
                  <a:cubicBezTo>
                    <a:pt x="212210" y="314709"/>
                    <a:pt x="204575" y="318731"/>
                    <a:pt x="202342" y="325919"/>
                  </a:cubicBezTo>
                  <a:cubicBezTo>
                    <a:pt x="200110" y="333106"/>
                    <a:pt x="204129" y="340744"/>
                    <a:pt x="211317" y="342976"/>
                  </a:cubicBezTo>
                  <a:lnTo>
                    <a:pt x="272003" y="361819"/>
                  </a:lnTo>
                  <a:cubicBezTo>
                    <a:pt x="272222" y="361886"/>
                    <a:pt x="272440" y="361948"/>
                    <a:pt x="272660" y="362004"/>
                  </a:cubicBezTo>
                  <a:cubicBezTo>
                    <a:pt x="280089" y="363910"/>
                    <a:pt x="287051" y="364861"/>
                    <a:pt x="293523" y="364861"/>
                  </a:cubicBezTo>
                  <a:cubicBezTo>
                    <a:pt x="304957" y="364861"/>
                    <a:pt x="314863" y="361891"/>
                    <a:pt x="323116" y="355970"/>
                  </a:cubicBezTo>
                  <a:cubicBezTo>
                    <a:pt x="334992" y="347448"/>
                    <a:pt x="339894" y="335250"/>
                    <a:pt x="341902" y="327320"/>
                  </a:cubicBezTo>
                  <a:lnTo>
                    <a:pt x="446750" y="268275"/>
                  </a:lnTo>
                  <a:cubicBezTo>
                    <a:pt x="451159" y="265792"/>
                    <a:pt x="456140" y="264478"/>
                    <a:pt x="461156" y="264478"/>
                  </a:cubicBezTo>
                  <a:cubicBezTo>
                    <a:pt x="471786" y="264478"/>
                    <a:pt x="481626" y="270224"/>
                    <a:pt x="486834" y="279473"/>
                  </a:cubicBezTo>
                  <a:cubicBezTo>
                    <a:pt x="494796" y="293615"/>
                    <a:pt x="489773" y="311598"/>
                    <a:pt x="475634" y="319560"/>
                  </a:cubicBezTo>
                  <a:close/>
                  <a:moveTo>
                    <a:pt x="316075" y="317517"/>
                  </a:moveTo>
                  <a:cubicBezTo>
                    <a:pt x="316074" y="317528"/>
                    <a:pt x="316075" y="317537"/>
                    <a:pt x="316074" y="317548"/>
                  </a:cubicBezTo>
                  <a:lnTo>
                    <a:pt x="316073" y="317548"/>
                  </a:lnTo>
                  <a:lnTo>
                    <a:pt x="316075" y="317517"/>
                  </a:lnTo>
                  <a:close/>
                </a:path>
              </a:pathLst>
            </a:custGeom>
            <a:solidFill>
              <a:srgbClr val="808080"/>
            </a:solidFill>
            <a:ln w="14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자유형: 도형 138"/>
            <p:cNvSpPr/>
            <p:nvPr/>
          </p:nvSpPr>
          <p:spPr>
            <a:xfrm>
              <a:off x="5230440" y="2631600"/>
              <a:ext cx="137160" cy="182520"/>
            </a:xfrm>
            <a:custGeom>
              <a:avLst/>
              <a:gdLst/>
              <a:ahLst/>
              <a:rect l="l" t="t" r="r" b="b"/>
              <a:pathLst>
                <a:path w="136285" h="181470">
                  <a:moveTo>
                    <a:pt x="63067" y="179055"/>
                  </a:moveTo>
                  <a:cubicBezTo>
                    <a:pt x="64309" y="180584"/>
                    <a:pt x="66172" y="181471"/>
                    <a:pt x="68141" y="181471"/>
                  </a:cubicBezTo>
                  <a:cubicBezTo>
                    <a:pt x="70111" y="181471"/>
                    <a:pt x="71975" y="180584"/>
                    <a:pt x="73215" y="179055"/>
                  </a:cubicBezTo>
                  <a:cubicBezTo>
                    <a:pt x="88010" y="160831"/>
                    <a:pt x="136286" y="98969"/>
                    <a:pt x="136286" y="68139"/>
                  </a:cubicBezTo>
                  <a:cubicBezTo>
                    <a:pt x="136286" y="30566"/>
                    <a:pt x="105717" y="0"/>
                    <a:pt x="68143" y="0"/>
                  </a:cubicBezTo>
                  <a:cubicBezTo>
                    <a:pt x="30569" y="0"/>
                    <a:pt x="0" y="30567"/>
                    <a:pt x="0" y="68139"/>
                  </a:cubicBezTo>
                  <a:cubicBezTo>
                    <a:pt x="0" y="98988"/>
                    <a:pt x="48272" y="160835"/>
                    <a:pt x="63067" y="179055"/>
                  </a:cubicBezTo>
                  <a:close/>
                  <a:moveTo>
                    <a:pt x="68143" y="28281"/>
                  </a:moveTo>
                  <a:cubicBezTo>
                    <a:pt x="87955" y="28281"/>
                    <a:pt x="104072" y="44396"/>
                    <a:pt x="104072" y="64205"/>
                  </a:cubicBezTo>
                  <a:cubicBezTo>
                    <a:pt x="104072" y="84019"/>
                    <a:pt x="87955" y="100137"/>
                    <a:pt x="68143" y="100137"/>
                  </a:cubicBezTo>
                  <a:cubicBezTo>
                    <a:pt x="48331" y="100137"/>
                    <a:pt x="32215" y="84019"/>
                    <a:pt x="32215" y="64205"/>
                  </a:cubicBezTo>
                  <a:cubicBezTo>
                    <a:pt x="32214" y="44396"/>
                    <a:pt x="48331" y="28281"/>
                    <a:pt x="68143" y="28281"/>
                  </a:cubicBezTo>
                  <a:close/>
                </a:path>
              </a:pathLst>
            </a:custGeom>
            <a:solidFill>
              <a:srgbClr val="fc7522"/>
            </a:solidFill>
            <a:ln w="14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TextBox 139"/>
          <p:cNvSpPr/>
          <p:nvPr/>
        </p:nvSpPr>
        <p:spPr>
          <a:xfrm>
            <a:off x="979920" y="1350360"/>
            <a:ext cx="472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36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87" name="TextBox 140"/>
          <p:cNvSpPr/>
          <p:nvPr/>
        </p:nvSpPr>
        <p:spPr>
          <a:xfrm>
            <a:off x="1491120" y="3498480"/>
            <a:ext cx="472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</a:rPr>
              <a:t>2</a:t>
            </a:r>
            <a:endParaRPr b="0" lang="en-US" sz="36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88" name="연결선: 꺾임 141"/>
          <p:cNvSpPr/>
          <p:nvPr/>
        </p:nvSpPr>
        <p:spPr>
          <a:xfrm>
            <a:off x="2744280" y="1707480"/>
            <a:ext cx="1967400" cy="752760"/>
          </a:xfrm>
          <a:prstGeom prst="bentConnector2">
            <a:avLst/>
          </a:prstGeom>
          <a:noFill/>
          <a:ln w="1260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연결선: 꺾임 142"/>
          <p:cNvSpPr/>
          <p:nvPr/>
        </p:nvSpPr>
        <p:spPr>
          <a:xfrm flipV="1">
            <a:off x="3150000" y="3553920"/>
            <a:ext cx="1258920" cy="3099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직사각형 144"/>
          <p:cNvSpPr/>
          <p:nvPr/>
        </p:nvSpPr>
        <p:spPr>
          <a:xfrm flipH="1">
            <a:off x="4143240" y="5925960"/>
            <a:ext cx="37486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Seamless integration of indoor and outdoor space</a:t>
            </a:r>
            <a:endParaRPr b="0" lang="en-US" sz="15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91" name="TextBox 145"/>
          <p:cNvSpPr/>
          <p:nvPr/>
        </p:nvSpPr>
        <p:spPr>
          <a:xfrm>
            <a:off x="4137120" y="5482800"/>
            <a:ext cx="18349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Seamless</a:t>
            </a:r>
            <a:endParaRPr b="0" lang="en-US" sz="20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92" name="TextBox 146"/>
          <p:cNvSpPr/>
          <p:nvPr/>
        </p:nvSpPr>
        <p:spPr>
          <a:xfrm>
            <a:off x="3764880" y="5320440"/>
            <a:ext cx="472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</a:rPr>
              <a:t>3</a:t>
            </a:r>
            <a:endParaRPr b="0" lang="en-US" sz="36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93" name="연결선: 꺾임 147"/>
          <p:cNvSpPr/>
          <p:nvPr/>
        </p:nvSpPr>
        <p:spPr>
          <a:xfrm rot="5400000">
            <a:off x="4443480" y="4754160"/>
            <a:ext cx="1044000" cy="40932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타원 148"/>
          <p:cNvSpPr/>
          <p:nvPr/>
        </p:nvSpPr>
        <p:spPr>
          <a:xfrm>
            <a:off x="4678200" y="2405160"/>
            <a:ext cx="87480" cy="8748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4551c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타원 149"/>
          <p:cNvSpPr/>
          <p:nvPr/>
        </p:nvSpPr>
        <p:spPr>
          <a:xfrm>
            <a:off x="4409280" y="3512520"/>
            <a:ext cx="87480" cy="8748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4551c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타원 150"/>
          <p:cNvSpPr/>
          <p:nvPr/>
        </p:nvSpPr>
        <p:spPr>
          <a:xfrm>
            <a:off x="5126400" y="4349160"/>
            <a:ext cx="87480" cy="8748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4551c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TextBox 151"/>
          <p:cNvSpPr/>
          <p:nvPr/>
        </p:nvSpPr>
        <p:spPr>
          <a:xfrm>
            <a:off x="6931440" y="1017360"/>
            <a:ext cx="35085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Automatic Data Conversion </a:t>
            </a:r>
            <a:endParaRPr b="0" lang="en-US" sz="20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98" name="직사각형 152"/>
          <p:cNvSpPr/>
          <p:nvPr/>
        </p:nvSpPr>
        <p:spPr>
          <a:xfrm flipH="1">
            <a:off x="6938640" y="1474200"/>
            <a:ext cx="28792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5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Just drag-and-drop the data on your browser</a:t>
            </a:r>
            <a:endParaRPr b="0" lang="en-US" sz="15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99" name="TextBox 153"/>
          <p:cNvSpPr/>
          <p:nvPr/>
        </p:nvSpPr>
        <p:spPr>
          <a:xfrm>
            <a:off x="6527160" y="846360"/>
            <a:ext cx="472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</a:rPr>
              <a:t>4</a:t>
            </a:r>
            <a:endParaRPr b="0" lang="en-US" sz="36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00" name="TextBox 154"/>
          <p:cNvSpPr/>
          <p:nvPr/>
        </p:nvSpPr>
        <p:spPr>
          <a:xfrm>
            <a:off x="7884000" y="2640960"/>
            <a:ext cx="18349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Simulation</a:t>
            </a:r>
            <a:endParaRPr b="0" lang="en-US" sz="20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01" name="직사각형 155"/>
          <p:cNvSpPr/>
          <p:nvPr/>
        </p:nvSpPr>
        <p:spPr>
          <a:xfrm flipH="1">
            <a:off x="7891200" y="3097800"/>
            <a:ext cx="28792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5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Management and visualization of various simulations</a:t>
            </a:r>
            <a:endParaRPr b="0" lang="en-US" sz="15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02" name="TextBox 156"/>
          <p:cNvSpPr/>
          <p:nvPr/>
        </p:nvSpPr>
        <p:spPr>
          <a:xfrm>
            <a:off x="7497000" y="2486880"/>
            <a:ext cx="472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</a:rPr>
              <a:t>5</a:t>
            </a:r>
            <a:endParaRPr b="0" lang="en-US" sz="36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03" name="TextBox 157"/>
          <p:cNvSpPr/>
          <p:nvPr/>
        </p:nvSpPr>
        <p:spPr>
          <a:xfrm>
            <a:off x="7366320" y="4359960"/>
            <a:ext cx="18349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Collaboration</a:t>
            </a:r>
            <a:endParaRPr b="0" lang="en-US" sz="20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04" name="직사각형 158"/>
          <p:cNvSpPr/>
          <p:nvPr/>
        </p:nvSpPr>
        <p:spPr>
          <a:xfrm flipH="1">
            <a:off x="7371360" y="4817160"/>
            <a:ext cx="305964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500" spc="-72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Web based data, issue, and process collaboration</a:t>
            </a:r>
            <a:endParaRPr b="0" lang="en-US" sz="15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05" name="TextBox 159"/>
          <p:cNvSpPr/>
          <p:nvPr/>
        </p:nvSpPr>
        <p:spPr>
          <a:xfrm>
            <a:off x="6996600" y="4197600"/>
            <a:ext cx="472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</a:rPr>
              <a:t>6</a:t>
            </a:r>
            <a:endParaRPr b="0" lang="en-US" sz="36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06" name="연결선: 꺾임 160"/>
          <p:cNvSpPr/>
          <p:nvPr/>
        </p:nvSpPr>
        <p:spPr>
          <a:xfrm flipV="1">
            <a:off x="6217200" y="1166760"/>
            <a:ext cx="324720" cy="114804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연결선: 꺾임 161"/>
          <p:cNvSpPr/>
          <p:nvPr/>
        </p:nvSpPr>
        <p:spPr>
          <a:xfrm flipV="1">
            <a:off x="6757560" y="2809800"/>
            <a:ext cx="753840" cy="49248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연결선: 꺾임 162"/>
          <p:cNvSpPr/>
          <p:nvPr/>
        </p:nvSpPr>
        <p:spPr>
          <a:xfrm flipH="1" rot="16200000">
            <a:off x="6514200" y="4025520"/>
            <a:ext cx="375120" cy="614520"/>
          </a:xfrm>
          <a:prstGeom prst="bentConnector2">
            <a:avLst/>
          </a:prstGeom>
          <a:noFill/>
          <a:ln w="1260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타원 163"/>
          <p:cNvSpPr/>
          <p:nvPr/>
        </p:nvSpPr>
        <p:spPr>
          <a:xfrm>
            <a:off x="6129360" y="2274120"/>
            <a:ext cx="87480" cy="8748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478ac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타원 164"/>
          <p:cNvSpPr/>
          <p:nvPr/>
        </p:nvSpPr>
        <p:spPr>
          <a:xfrm>
            <a:off x="6669720" y="3259080"/>
            <a:ext cx="87480" cy="8748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478ac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타원 165"/>
          <p:cNvSpPr/>
          <p:nvPr/>
        </p:nvSpPr>
        <p:spPr>
          <a:xfrm>
            <a:off x="6343920" y="4092480"/>
            <a:ext cx="87480" cy="87480"/>
          </a:xfrm>
          <a:prstGeom prst="ellipse">
            <a:avLst/>
          </a:prstGeom>
          <a:solidFill>
            <a:srgbClr val="ffffff"/>
          </a:solidFill>
          <a:ln w="22320">
            <a:solidFill>
              <a:srgbClr val="478ac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Box 4"/>
          <p:cNvSpPr/>
          <p:nvPr/>
        </p:nvSpPr>
        <p:spPr>
          <a:xfrm>
            <a:off x="247680" y="111240"/>
            <a:ext cx="1162008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나눔바른고딕"/>
                <a:ea typeface="나눔바른고딕"/>
              </a:rPr>
              <a:t>mago3D – System Layers</a:t>
            </a:r>
            <a:endParaRPr b="0" lang="en-US" sz="2200" spc="-1" strike="noStrike">
              <a:latin typeface="Noto Sans CJK KR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sldNum"/>
          </p:nvPr>
        </p:nvSpPr>
        <p:spPr>
          <a:xfrm>
            <a:off x="9426240" y="6480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F99AE91-A064-41FF-9927-AA14D368B89D}" type="slidenum">
              <a:rPr b="0" lang="en-US" sz="1000" spc="-1" strike="noStrike">
                <a:solidFill>
                  <a:srgbClr val="404040"/>
                </a:solidFill>
                <a:latin typeface="맑은 고딕"/>
              </a:rPr>
              <a:t>&lt;숫자&gt;</a:t>
            </a:fld>
            <a:endParaRPr b="0" lang="en-US" sz="1000" spc="-1" strike="noStrike">
              <a:latin typeface="Noto Serif CJK KR"/>
            </a:endParaRPr>
          </a:p>
        </p:txBody>
      </p:sp>
      <p:sp>
        <p:nvSpPr>
          <p:cNvPr id="214" name="직선 연결선 493"/>
          <p:cNvSpPr/>
          <p:nvPr/>
        </p:nvSpPr>
        <p:spPr>
          <a:xfrm>
            <a:off x="1407960" y="1313640"/>
            <a:ext cx="9327240" cy="720"/>
          </a:xfrm>
          <a:prstGeom prst="line">
            <a:avLst/>
          </a:prstGeom>
          <a:ln w="28440">
            <a:solidFill>
              <a:srgbClr val="a0a6e0">
                <a:alpha val="44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양쪽 모서리가 둥근 사각형 136"/>
          <p:cNvSpPr/>
          <p:nvPr/>
        </p:nvSpPr>
        <p:spPr>
          <a:xfrm rot="16200000">
            <a:off x="1312200" y="1134720"/>
            <a:ext cx="744840" cy="108648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5a81c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직사각형 495"/>
          <p:cNvSpPr/>
          <p:nvPr/>
        </p:nvSpPr>
        <p:spPr>
          <a:xfrm>
            <a:off x="1472400" y="1490040"/>
            <a:ext cx="4248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Data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Layer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17" name="한쪽 모서리가 둥근 사각형 202"/>
          <p:cNvSpPr/>
          <p:nvPr/>
        </p:nvSpPr>
        <p:spPr>
          <a:xfrm flipH="1">
            <a:off x="2233080" y="1305360"/>
            <a:ext cx="8499960" cy="744840"/>
          </a:xfrm>
          <a:prstGeom prst="round1Rect">
            <a:avLst>
              <a:gd name="adj" fmla="val 0"/>
            </a:avLst>
          </a:prstGeom>
          <a:solidFill>
            <a:srgbClr val="f2f2f2">
              <a:alpha val="49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양쪽 모서리가 둥근 사각형 136"/>
          <p:cNvSpPr/>
          <p:nvPr/>
        </p:nvSpPr>
        <p:spPr>
          <a:xfrm rot="16200000">
            <a:off x="1251000" y="2001960"/>
            <a:ext cx="867600" cy="108648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5a81c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직사각형 498"/>
          <p:cNvSpPr/>
          <p:nvPr/>
        </p:nvSpPr>
        <p:spPr>
          <a:xfrm>
            <a:off x="1472400" y="2366640"/>
            <a:ext cx="4248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API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Layer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20" name="양쪽 모서리가 둥근 사각형 136"/>
          <p:cNvSpPr/>
          <p:nvPr/>
        </p:nvSpPr>
        <p:spPr>
          <a:xfrm rot="16200000">
            <a:off x="1072800" y="3084120"/>
            <a:ext cx="1223640" cy="108648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570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직사각형 500"/>
          <p:cNvSpPr/>
          <p:nvPr/>
        </p:nvSpPr>
        <p:spPr>
          <a:xfrm>
            <a:off x="1260360" y="3479760"/>
            <a:ext cx="8485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Application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Layer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22" name="양쪽 모서리가 둥근 사각형 136"/>
          <p:cNvSpPr/>
          <p:nvPr/>
        </p:nvSpPr>
        <p:spPr>
          <a:xfrm rot="16200000">
            <a:off x="1303560" y="4129560"/>
            <a:ext cx="762480" cy="108648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570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직사각형 502"/>
          <p:cNvSpPr/>
          <p:nvPr/>
        </p:nvSpPr>
        <p:spPr>
          <a:xfrm>
            <a:off x="1348920" y="4467240"/>
            <a:ext cx="671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Business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Layer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24" name="양쪽 모서리가 둥근 사각형 136"/>
          <p:cNvSpPr/>
          <p:nvPr/>
        </p:nvSpPr>
        <p:spPr>
          <a:xfrm rot="16200000">
            <a:off x="1090800" y="5158800"/>
            <a:ext cx="1187640" cy="108648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b68c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직사각형 504"/>
          <p:cNvSpPr/>
          <p:nvPr/>
        </p:nvSpPr>
        <p:spPr>
          <a:xfrm>
            <a:off x="1257120" y="5513400"/>
            <a:ext cx="8730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Persistence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Layer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26" name="한쪽 모서리가 둥근 사각형 202"/>
          <p:cNvSpPr/>
          <p:nvPr/>
        </p:nvSpPr>
        <p:spPr>
          <a:xfrm flipH="1">
            <a:off x="2470680" y="1392120"/>
            <a:ext cx="1547640" cy="57312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404040">
                <a:alpha val="57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2D Data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(Vector/Raster)</a:t>
            </a:r>
            <a:endParaRPr b="0" lang="en-US" sz="11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27" name="한쪽 모서리가 둥근 사각형 202"/>
          <p:cNvSpPr/>
          <p:nvPr/>
        </p:nvSpPr>
        <p:spPr>
          <a:xfrm flipH="1">
            <a:off x="4098600" y="1392120"/>
            <a:ext cx="1547640" cy="57312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404040">
                <a:alpha val="57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Aerial/Satellite Image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28" name="한쪽 모서리가 둥근 사각형 202"/>
          <p:cNvSpPr/>
          <p:nvPr/>
        </p:nvSpPr>
        <p:spPr>
          <a:xfrm flipH="1">
            <a:off x="5726520" y="1392120"/>
            <a:ext cx="1547640" cy="57312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404040">
                <a:alpha val="57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3D Data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(CityGML/IndoorGML/3DS/IFC, etc. )</a:t>
            </a:r>
            <a:endParaRPr b="0" lang="en-US" sz="11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29" name="한쪽 모서리가 둥근 사각형 202"/>
          <p:cNvSpPr/>
          <p:nvPr/>
        </p:nvSpPr>
        <p:spPr>
          <a:xfrm flipH="1">
            <a:off x="7354440" y="1392120"/>
            <a:ext cx="1547640" cy="57312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404040">
                <a:alpha val="57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Sensor Data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(SensorThings/IOT)</a:t>
            </a:r>
            <a:endParaRPr b="0" lang="en-US" sz="11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30" name="한쪽 모서리가 둥근 사각형 202"/>
          <p:cNvSpPr/>
          <p:nvPr/>
        </p:nvSpPr>
        <p:spPr>
          <a:xfrm flipH="1">
            <a:off x="8982360" y="1392120"/>
            <a:ext cx="1547640" cy="57312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404040">
                <a:alpha val="57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Point Cloud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(Las)</a:t>
            </a:r>
            <a:endParaRPr b="0" lang="en-US" sz="11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31" name="한쪽 모서리가 둥근 사각형 202"/>
          <p:cNvSpPr/>
          <p:nvPr/>
        </p:nvSpPr>
        <p:spPr>
          <a:xfrm flipH="1">
            <a:off x="2233080" y="2109960"/>
            <a:ext cx="8499960" cy="844560"/>
          </a:xfrm>
          <a:prstGeom prst="round1Rect">
            <a:avLst>
              <a:gd name="adj" fmla="val 0"/>
            </a:avLst>
          </a:prstGeom>
          <a:solidFill>
            <a:srgbClr val="f2f2f2">
              <a:alpha val="49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한쪽 모서리가 둥근 사각형 202"/>
          <p:cNvSpPr/>
          <p:nvPr/>
        </p:nvSpPr>
        <p:spPr>
          <a:xfrm flipH="1">
            <a:off x="2472840" y="2545920"/>
            <a:ext cx="3976560" cy="31932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WMS, WFS, WCS,</a:t>
            </a: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 WPS, 3DS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33" name="한쪽 모서리가 둥근 사각형 202"/>
          <p:cNvSpPr/>
          <p:nvPr/>
        </p:nvSpPr>
        <p:spPr>
          <a:xfrm flipH="1">
            <a:off x="6569280" y="2545920"/>
            <a:ext cx="1256040" cy="31932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Rest API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34" name="한쪽 모서리가 둥근 사각형 202"/>
          <p:cNvSpPr/>
          <p:nvPr/>
        </p:nvSpPr>
        <p:spPr>
          <a:xfrm flipH="1">
            <a:off x="7869240" y="2545920"/>
            <a:ext cx="1314720" cy="31932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SensorThings API</a:t>
            </a:r>
            <a:endParaRPr b="0" lang="en-US" sz="11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35" name="한쪽 모서리가 둥근 사각형 202"/>
          <p:cNvSpPr/>
          <p:nvPr/>
        </p:nvSpPr>
        <p:spPr>
          <a:xfrm flipH="1">
            <a:off x="9227520" y="2545920"/>
            <a:ext cx="1314720" cy="31932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AMQP</a:t>
            </a:r>
            <a:endParaRPr b="0" lang="en-US" sz="11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36" name="한쪽 모서리가 둥근 사각형 202"/>
          <p:cNvSpPr/>
          <p:nvPr/>
        </p:nvSpPr>
        <p:spPr>
          <a:xfrm flipH="1">
            <a:off x="2472840" y="2204280"/>
            <a:ext cx="3976560" cy="270000"/>
          </a:xfrm>
          <a:prstGeom prst="round1Rect">
            <a:avLst>
              <a:gd name="adj" fmla="val 0"/>
            </a:avLst>
          </a:prstGeom>
          <a:noFill/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OGC Web Service</a:t>
            </a:r>
            <a:endParaRPr b="0" lang="en-US" sz="13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37" name="한쪽 모서리가 둥근 사각형 202"/>
          <p:cNvSpPr/>
          <p:nvPr/>
        </p:nvSpPr>
        <p:spPr>
          <a:xfrm flipH="1">
            <a:off x="6559920" y="2204280"/>
            <a:ext cx="3853080" cy="270000"/>
          </a:xfrm>
          <a:prstGeom prst="round1Rect">
            <a:avLst>
              <a:gd name="adj" fmla="val 0"/>
            </a:avLst>
          </a:prstGeom>
          <a:noFill/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Application Programming Interface</a:t>
            </a:r>
            <a:endParaRPr b="0" lang="en-US" sz="13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38" name="한쪽 모서리가 둥근 사각형 202"/>
          <p:cNvSpPr/>
          <p:nvPr/>
        </p:nvSpPr>
        <p:spPr>
          <a:xfrm flipH="1">
            <a:off x="2233080" y="3014640"/>
            <a:ext cx="8499960" cy="1223640"/>
          </a:xfrm>
          <a:prstGeom prst="round1Rect">
            <a:avLst>
              <a:gd name="adj" fmla="val 0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한쪽 모서리가 둥근 사각형 202"/>
          <p:cNvSpPr/>
          <p:nvPr/>
        </p:nvSpPr>
        <p:spPr>
          <a:xfrm flipH="1">
            <a:off x="2233080" y="4291200"/>
            <a:ext cx="8499960" cy="753480"/>
          </a:xfrm>
          <a:prstGeom prst="round1Rect">
            <a:avLst>
              <a:gd name="adj" fmla="val 0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한쪽 모서리가 둥근 사각형 202"/>
          <p:cNvSpPr/>
          <p:nvPr/>
        </p:nvSpPr>
        <p:spPr>
          <a:xfrm flipH="1">
            <a:off x="2233080" y="5104440"/>
            <a:ext cx="8499960" cy="1191240"/>
          </a:xfrm>
          <a:prstGeom prst="round1Rect">
            <a:avLst>
              <a:gd name="adj" fmla="val 0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한쪽 모서리가 둥근 사각형 202"/>
          <p:cNvSpPr/>
          <p:nvPr/>
        </p:nvSpPr>
        <p:spPr>
          <a:xfrm flipH="1">
            <a:off x="4459320" y="3144240"/>
            <a:ext cx="3853080" cy="270000"/>
          </a:xfrm>
          <a:prstGeom prst="round1Rect">
            <a:avLst>
              <a:gd name="adj" fmla="val 0"/>
            </a:avLst>
          </a:prstGeom>
          <a:noFill/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Management System</a:t>
            </a:r>
            <a:endParaRPr b="0" lang="en-US" sz="13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42" name="한쪽 모서리가 둥근 사각형 202"/>
          <p:cNvSpPr/>
          <p:nvPr/>
        </p:nvSpPr>
        <p:spPr>
          <a:xfrm flipH="1">
            <a:off x="2437920" y="3480120"/>
            <a:ext cx="1543320" cy="287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Users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43" name="한쪽 모서리가 둥근 사각형 202"/>
          <p:cNvSpPr/>
          <p:nvPr/>
        </p:nvSpPr>
        <p:spPr>
          <a:xfrm flipH="1">
            <a:off x="4065120" y="3480120"/>
            <a:ext cx="1543320" cy="287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Data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44" name="한쪽 모서리가 둥근 사각형 202"/>
          <p:cNvSpPr/>
          <p:nvPr/>
        </p:nvSpPr>
        <p:spPr>
          <a:xfrm flipH="1">
            <a:off x="5692320" y="3480120"/>
            <a:ext cx="1543320" cy="287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Model Library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45" name="한쪽 모서리가 둥근 사각형 202"/>
          <p:cNvSpPr/>
          <p:nvPr/>
        </p:nvSpPr>
        <p:spPr>
          <a:xfrm flipH="1">
            <a:off x="7319880" y="3480120"/>
            <a:ext cx="1543320" cy="287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Layer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46" name="한쪽 모서리가 둥근 사각형 202"/>
          <p:cNvSpPr/>
          <p:nvPr/>
        </p:nvSpPr>
        <p:spPr>
          <a:xfrm flipH="1">
            <a:off x="8947080" y="3480120"/>
            <a:ext cx="1543320" cy="287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Role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47" name="한쪽 모서리가 둥근 사각형 202"/>
          <p:cNvSpPr/>
          <p:nvPr/>
        </p:nvSpPr>
        <p:spPr>
          <a:xfrm flipH="1">
            <a:off x="2437920" y="3820680"/>
            <a:ext cx="1543320" cy="287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History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48" name="한쪽 모서리가 둥근 사각형 202"/>
          <p:cNvSpPr/>
          <p:nvPr/>
        </p:nvSpPr>
        <p:spPr>
          <a:xfrm flipH="1">
            <a:off x="4065120" y="3820680"/>
            <a:ext cx="1543320" cy="287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Schedule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49" name="한쪽 모서리가 둥근 사각형 202"/>
          <p:cNvSpPr/>
          <p:nvPr/>
        </p:nvSpPr>
        <p:spPr>
          <a:xfrm flipH="1">
            <a:off x="5692320" y="3820680"/>
            <a:ext cx="1543320" cy="287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Statistics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50" name="한쪽 모서리가 둥근 사각형 202"/>
          <p:cNvSpPr/>
          <p:nvPr/>
        </p:nvSpPr>
        <p:spPr>
          <a:xfrm flipH="1">
            <a:off x="7319880" y="3820680"/>
            <a:ext cx="1543320" cy="287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Audit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51" name="한쪽 모서리가 둥근 사각형 202"/>
          <p:cNvSpPr/>
          <p:nvPr/>
        </p:nvSpPr>
        <p:spPr>
          <a:xfrm flipH="1">
            <a:off x="8947080" y="3820680"/>
            <a:ext cx="1543320" cy="287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Security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52" name="한쪽 모서리가 둥근 사각형 202"/>
          <p:cNvSpPr/>
          <p:nvPr/>
        </p:nvSpPr>
        <p:spPr>
          <a:xfrm flipH="1">
            <a:off x="2437920" y="4411440"/>
            <a:ext cx="2702520" cy="503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Visualization and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Decision Support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53" name="한쪽 모서리가 둥근 사각형 202"/>
          <p:cNvSpPr/>
          <p:nvPr/>
        </p:nvSpPr>
        <p:spPr>
          <a:xfrm flipH="1">
            <a:off x="5223600" y="4411440"/>
            <a:ext cx="2518920" cy="503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Analytics and Models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54" name="한쪽 모서리가 둥근 사각형 202"/>
          <p:cNvSpPr/>
          <p:nvPr/>
        </p:nvSpPr>
        <p:spPr>
          <a:xfrm flipH="1">
            <a:off x="7827840" y="4407840"/>
            <a:ext cx="2668320" cy="503640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Data Pipeline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55" name="한쪽 모서리가 둥근 사각형 202"/>
          <p:cNvSpPr/>
          <p:nvPr/>
        </p:nvSpPr>
        <p:spPr>
          <a:xfrm flipH="1">
            <a:off x="2470680" y="5195880"/>
            <a:ext cx="3255480" cy="270000"/>
          </a:xfrm>
          <a:prstGeom prst="round1Rect">
            <a:avLst>
              <a:gd name="adj" fmla="val 0"/>
            </a:avLst>
          </a:prstGeom>
          <a:noFill/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File</a:t>
            </a:r>
            <a:endParaRPr b="0" lang="en-US" sz="13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56" name="한쪽 모서리가 둥근 사각형 202"/>
          <p:cNvSpPr/>
          <p:nvPr/>
        </p:nvSpPr>
        <p:spPr>
          <a:xfrm flipH="1">
            <a:off x="6559920" y="5195880"/>
            <a:ext cx="3853080" cy="270000"/>
          </a:xfrm>
          <a:prstGeom prst="round1Rect">
            <a:avLst>
              <a:gd name="adj" fmla="val 0"/>
            </a:avLst>
          </a:prstGeom>
          <a:noFill/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Database</a:t>
            </a:r>
            <a:endParaRPr b="0" lang="en-US" sz="13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57" name="자유형 336"/>
          <p:cNvSpPr/>
          <p:nvPr/>
        </p:nvSpPr>
        <p:spPr>
          <a:xfrm>
            <a:off x="3062520" y="5655240"/>
            <a:ext cx="872280" cy="518760"/>
          </a:xfrm>
          <a:custGeom>
            <a:avLst/>
            <a:gdLst/>
            <a:ahLst/>
            <a:rect l="l" t="t" r="r" b="b"/>
            <a:pathLst>
              <a:path w="4466706" h="911076">
                <a:moveTo>
                  <a:pt x="4466706" y="16626"/>
                </a:moveTo>
                <a:lnTo>
                  <a:pt x="4466706" y="620684"/>
                </a:lnTo>
                <a:cubicBezTo>
                  <a:pt x="4458763" y="701779"/>
                  <a:pt x="4356903" y="734721"/>
                  <a:pt x="4266092" y="755904"/>
                </a:cubicBezTo>
                <a:cubicBezTo>
                  <a:pt x="4083479" y="792445"/>
                  <a:pt x="3373602" y="911276"/>
                  <a:pt x="2184586" y="911076"/>
                </a:cubicBezTo>
                <a:cubicBezTo>
                  <a:pt x="1246430" y="893463"/>
                  <a:pt x="724132" y="870066"/>
                  <a:pt x="138546" y="748146"/>
                </a:cubicBezTo>
                <a:cubicBezTo>
                  <a:pt x="45812" y="720806"/>
                  <a:pt x="7389" y="694575"/>
                  <a:pt x="0" y="626226"/>
                </a:cubicBezTo>
                <a:lnTo>
                  <a:pt x="0" y="0"/>
                </a:lnTo>
                <a:lnTo>
                  <a:pt x="4466706" y="16626"/>
                </a:lnTo>
                <a:close/>
              </a:path>
            </a:pathLst>
          </a:custGeom>
          <a:solidFill>
            <a:srgbClr val="d9d9d9"/>
          </a:solidFill>
          <a:ln w="1908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타원 541"/>
          <p:cNvSpPr/>
          <p:nvPr/>
        </p:nvSpPr>
        <p:spPr>
          <a:xfrm>
            <a:off x="3063240" y="5537880"/>
            <a:ext cx="871560" cy="2232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TextBox 192"/>
          <p:cNvSpPr/>
          <p:nvPr/>
        </p:nvSpPr>
        <p:spPr>
          <a:xfrm>
            <a:off x="3070080" y="5770440"/>
            <a:ext cx="871560" cy="37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spAutoFit/>
          </a:bodyPr>
          <a:p>
            <a:pPr algn="ctr">
              <a:lnSpc>
                <a:spcPts val="1199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Map</a:t>
            </a: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 and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ts val="1199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Terrain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60" name="자유형 336"/>
          <p:cNvSpPr/>
          <p:nvPr/>
        </p:nvSpPr>
        <p:spPr>
          <a:xfrm>
            <a:off x="4100760" y="5649480"/>
            <a:ext cx="872280" cy="518760"/>
          </a:xfrm>
          <a:custGeom>
            <a:avLst/>
            <a:gdLst/>
            <a:ahLst/>
            <a:rect l="l" t="t" r="r" b="b"/>
            <a:pathLst>
              <a:path w="4466706" h="911076">
                <a:moveTo>
                  <a:pt x="4466706" y="16626"/>
                </a:moveTo>
                <a:lnTo>
                  <a:pt x="4466706" y="620684"/>
                </a:lnTo>
                <a:cubicBezTo>
                  <a:pt x="4458763" y="701779"/>
                  <a:pt x="4356903" y="734721"/>
                  <a:pt x="4266092" y="755904"/>
                </a:cubicBezTo>
                <a:cubicBezTo>
                  <a:pt x="4083479" y="792445"/>
                  <a:pt x="3373602" y="911276"/>
                  <a:pt x="2184586" y="911076"/>
                </a:cubicBezTo>
                <a:cubicBezTo>
                  <a:pt x="1246430" y="893463"/>
                  <a:pt x="724132" y="870066"/>
                  <a:pt x="138546" y="748146"/>
                </a:cubicBezTo>
                <a:cubicBezTo>
                  <a:pt x="45812" y="720806"/>
                  <a:pt x="7389" y="694575"/>
                  <a:pt x="0" y="626226"/>
                </a:cubicBezTo>
                <a:lnTo>
                  <a:pt x="0" y="0"/>
                </a:lnTo>
                <a:lnTo>
                  <a:pt x="4466706" y="16626"/>
                </a:lnTo>
                <a:close/>
              </a:path>
            </a:pathLst>
          </a:custGeom>
          <a:solidFill>
            <a:srgbClr val="d9d9d9"/>
          </a:solidFill>
          <a:ln w="1908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타원 545"/>
          <p:cNvSpPr/>
          <p:nvPr/>
        </p:nvSpPr>
        <p:spPr>
          <a:xfrm>
            <a:off x="4101480" y="5532120"/>
            <a:ext cx="871560" cy="2232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TextBox 192"/>
          <p:cNvSpPr/>
          <p:nvPr/>
        </p:nvSpPr>
        <p:spPr>
          <a:xfrm>
            <a:off x="4108320" y="5764680"/>
            <a:ext cx="871560" cy="37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spAutoFit/>
          </a:bodyPr>
          <a:p>
            <a:pPr algn="ctr">
              <a:lnSpc>
                <a:spcPts val="1199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3D Streaming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63" name="자유형 336"/>
          <p:cNvSpPr/>
          <p:nvPr/>
        </p:nvSpPr>
        <p:spPr>
          <a:xfrm>
            <a:off x="6948360" y="5652720"/>
            <a:ext cx="872280" cy="518760"/>
          </a:xfrm>
          <a:custGeom>
            <a:avLst/>
            <a:gdLst/>
            <a:ahLst/>
            <a:rect l="l" t="t" r="r" b="b"/>
            <a:pathLst>
              <a:path w="4466706" h="911076">
                <a:moveTo>
                  <a:pt x="4466706" y="16626"/>
                </a:moveTo>
                <a:lnTo>
                  <a:pt x="4466706" y="620684"/>
                </a:lnTo>
                <a:cubicBezTo>
                  <a:pt x="4458763" y="701779"/>
                  <a:pt x="4356903" y="734721"/>
                  <a:pt x="4266092" y="755904"/>
                </a:cubicBezTo>
                <a:cubicBezTo>
                  <a:pt x="4083479" y="792445"/>
                  <a:pt x="3373602" y="911276"/>
                  <a:pt x="2184586" y="911076"/>
                </a:cubicBezTo>
                <a:cubicBezTo>
                  <a:pt x="1246430" y="893463"/>
                  <a:pt x="724132" y="870066"/>
                  <a:pt x="138546" y="748146"/>
                </a:cubicBezTo>
                <a:cubicBezTo>
                  <a:pt x="45812" y="720806"/>
                  <a:pt x="7389" y="694575"/>
                  <a:pt x="0" y="626226"/>
                </a:cubicBezTo>
                <a:lnTo>
                  <a:pt x="0" y="0"/>
                </a:lnTo>
                <a:lnTo>
                  <a:pt x="4466706" y="16626"/>
                </a:lnTo>
                <a:close/>
              </a:path>
            </a:pathLst>
          </a:custGeom>
          <a:solidFill>
            <a:srgbClr val="d9d9d9"/>
          </a:solidFill>
          <a:ln w="1908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타원 549"/>
          <p:cNvSpPr/>
          <p:nvPr/>
        </p:nvSpPr>
        <p:spPr>
          <a:xfrm>
            <a:off x="6949080" y="5535360"/>
            <a:ext cx="871560" cy="2232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Box 192"/>
          <p:cNvSpPr/>
          <p:nvPr/>
        </p:nvSpPr>
        <p:spPr>
          <a:xfrm>
            <a:off x="6955920" y="5767920"/>
            <a:ext cx="871560" cy="37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spAutoFit/>
          </a:bodyPr>
          <a:p>
            <a:pPr algn="ctr">
              <a:lnSpc>
                <a:spcPts val="1199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Geospatial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ts val="1199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Data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66" name="자유형 336"/>
          <p:cNvSpPr/>
          <p:nvPr/>
        </p:nvSpPr>
        <p:spPr>
          <a:xfrm>
            <a:off x="7986600" y="5646960"/>
            <a:ext cx="872280" cy="518760"/>
          </a:xfrm>
          <a:custGeom>
            <a:avLst/>
            <a:gdLst/>
            <a:ahLst/>
            <a:rect l="l" t="t" r="r" b="b"/>
            <a:pathLst>
              <a:path w="4466706" h="911076">
                <a:moveTo>
                  <a:pt x="4466706" y="16626"/>
                </a:moveTo>
                <a:lnTo>
                  <a:pt x="4466706" y="620684"/>
                </a:lnTo>
                <a:cubicBezTo>
                  <a:pt x="4458763" y="701779"/>
                  <a:pt x="4356903" y="734721"/>
                  <a:pt x="4266092" y="755904"/>
                </a:cubicBezTo>
                <a:cubicBezTo>
                  <a:pt x="4083479" y="792445"/>
                  <a:pt x="3373602" y="911276"/>
                  <a:pt x="2184586" y="911076"/>
                </a:cubicBezTo>
                <a:cubicBezTo>
                  <a:pt x="1246430" y="893463"/>
                  <a:pt x="724132" y="870066"/>
                  <a:pt x="138546" y="748146"/>
                </a:cubicBezTo>
                <a:cubicBezTo>
                  <a:pt x="45812" y="720806"/>
                  <a:pt x="7389" y="694575"/>
                  <a:pt x="0" y="626226"/>
                </a:cubicBezTo>
                <a:lnTo>
                  <a:pt x="0" y="0"/>
                </a:lnTo>
                <a:lnTo>
                  <a:pt x="4466706" y="16626"/>
                </a:lnTo>
                <a:close/>
              </a:path>
            </a:pathLst>
          </a:custGeom>
          <a:solidFill>
            <a:srgbClr val="d9d9d9"/>
          </a:solidFill>
          <a:ln w="1908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타원 553"/>
          <p:cNvSpPr/>
          <p:nvPr/>
        </p:nvSpPr>
        <p:spPr>
          <a:xfrm>
            <a:off x="7987320" y="5529600"/>
            <a:ext cx="871560" cy="2232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TextBox 192"/>
          <p:cNvSpPr/>
          <p:nvPr/>
        </p:nvSpPr>
        <p:spPr>
          <a:xfrm>
            <a:off x="7994160" y="5762520"/>
            <a:ext cx="871560" cy="37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spAutoFit/>
          </a:bodyPr>
          <a:p>
            <a:pPr algn="ctr">
              <a:lnSpc>
                <a:spcPts val="1199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Sensor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ts val="1199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Data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69" name="자유형 336"/>
          <p:cNvSpPr/>
          <p:nvPr/>
        </p:nvSpPr>
        <p:spPr>
          <a:xfrm>
            <a:off x="9018000" y="5623920"/>
            <a:ext cx="872280" cy="518760"/>
          </a:xfrm>
          <a:custGeom>
            <a:avLst/>
            <a:gdLst/>
            <a:ahLst/>
            <a:rect l="l" t="t" r="r" b="b"/>
            <a:pathLst>
              <a:path w="4466706" h="911076">
                <a:moveTo>
                  <a:pt x="4466706" y="16626"/>
                </a:moveTo>
                <a:lnTo>
                  <a:pt x="4466706" y="620684"/>
                </a:lnTo>
                <a:cubicBezTo>
                  <a:pt x="4458763" y="701779"/>
                  <a:pt x="4356903" y="734721"/>
                  <a:pt x="4266092" y="755904"/>
                </a:cubicBezTo>
                <a:cubicBezTo>
                  <a:pt x="4083479" y="792445"/>
                  <a:pt x="3373602" y="911276"/>
                  <a:pt x="2184586" y="911076"/>
                </a:cubicBezTo>
                <a:cubicBezTo>
                  <a:pt x="1246430" y="893463"/>
                  <a:pt x="724132" y="870066"/>
                  <a:pt x="138546" y="748146"/>
                </a:cubicBezTo>
                <a:cubicBezTo>
                  <a:pt x="45812" y="720806"/>
                  <a:pt x="7389" y="694575"/>
                  <a:pt x="0" y="626226"/>
                </a:cubicBezTo>
                <a:lnTo>
                  <a:pt x="0" y="0"/>
                </a:lnTo>
                <a:lnTo>
                  <a:pt x="4466706" y="16626"/>
                </a:lnTo>
                <a:close/>
              </a:path>
            </a:pathLst>
          </a:custGeom>
          <a:solidFill>
            <a:srgbClr val="d9d9d9"/>
          </a:solidFill>
          <a:ln w="1908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타원 557"/>
          <p:cNvSpPr/>
          <p:nvPr/>
        </p:nvSpPr>
        <p:spPr>
          <a:xfrm>
            <a:off x="9018720" y="5506560"/>
            <a:ext cx="871560" cy="2232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TextBox 192"/>
          <p:cNvSpPr/>
          <p:nvPr/>
        </p:nvSpPr>
        <p:spPr>
          <a:xfrm>
            <a:off x="9025560" y="5739480"/>
            <a:ext cx="871560" cy="37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spAutoFit/>
          </a:bodyPr>
          <a:p>
            <a:pPr algn="ctr">
              <a:lnSpc>
                <a:spcPts val="1199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Enterprise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algn="ctr">
              <a:lnSpc>
                <a:spcPts val="1199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KoPub돋움체 Bold"/>
                <a:ea typeface="KoPub돋움체 Bold"/>
              </a:rPr>
              <a:t>Data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72" name="직선 연결선 559"/>
          <p:cNvSpPr/>
          <p:nvPr/>
        </p:nvSpPr>
        <p:spPr>
          <a:xfrm>
            <a:off x="1279080" y="6287400"/>
            <a:ext cx="9432360" cy="360"/>
          </a:xfrm>
          <a:prstGeom prst="line">
            <a:avLst/>
          </a:prstGeom>
          <a:ln w="19080">
            <a:solidFill>
              <a:srgbClr val="4570c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직선 연결선 560"/>
          <p:cNvSpPr/>
          <p:nvPr/>
        </p:nvSpPr>
        <p:spPr>
          <a:xfrm>
            <a:off x="1302840" y="1313640"/>
            <a:ext cx="9432360" cy="360"/>
          </a:xfrm>
          <a:prstGeom prst="line">
            <a:avLst/>
          </a:prstGeom>
          <a:ln w="19080">
            <a:solidFill>
              <a:srgbClr val="5a81ce">
                <a:alpha val="56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 Box 4"/>
          <p:cNvSpPr/>
          <p:nvPr/>
        </p:nvSpPr>
        <p:spPr>
          <a:xfrm>
            <a:off x="247680" y="111240"/>
            <a:ext cx="1162008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나눔바른고딕"/>
                <a:ea typeface="나눔바른고딕"/>
              </a:rPr>
              <a:t>mago3D – System Architecture</a:t>
            </a:r>
            <a:endParaRPr b="0" lang="en-US" sz="2200" spc="-1" strike="noStrike">
              <a:latin typeface="Noto Sans CJK KR"/>
            </a:endParaRPr>
          </a:p>
        </p:txBody>
      </p:sp>
      <p:sp>
        <p:nvSpPr>
          <p:cNvPr id="275" name="PlaceHolder 1"/>
          <p:cNvSpPr>
            <a:spLocks noGrp="1"/>
          </p:cNvSpPr>
          <p:nvPr>
            <p:ph type="sldNum"/>
          </p:nvPr>
        </p:nvSpPr>
        <p:spPr>
          <a:xfrm>
            <a:off x="9426240" y="6480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997076D-C717-4F0A-83AB-AC44ED04C875}" type="slidenum">
              <a:rPr b="0" lang="en-US" sz="1000" spc="-1" strike="noStrike">
                <a:solidFill>
                  <a:srgbClr val="404040"/>
                </a:solidFill>
                <a:latin typeface="맑은 고딕"/>
              </a:rPr>
              <a:t>&lt;숫자&gt;</a:t>
            </a:fld>
            <a:endParaRPr b="0" lang="en-US" sz="1000" spc="-1" strike="noStrike">
              <a:latin typeface="Noto Serif CJK KR"/>
            </a:endParaRPr>
          </a:p>
        </p:txBody>
      </p:sp>
      <p:sp>
        <p:nvSpPr>
          <p:cNvPr id="276" name="모서리가 둥근 직사각형 23"/>
          <p:cNvSpPr/>
          <p:nvPr/>
        </p:nvSpPr>
        <p:spPr>
          <a:xfrm>
            <a:off x="1246680" y="2551320"/>
            <a:ext cx="1713600" cy="2561760"/>
          </a:xfrm>
          <a:prstGeom prst="roundRect">
            <a:avLst>
              <a:gd name="adj" fmla="val 0"/>
            </a:avLst>
          </a:prstGeom>
          <a:solidFill>
            <a:srgbClr val="f7f7f7"/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사각형: 둥근 모서리 83"/>
          <p:cNvSpPr/>
          <p:nvPr/>
        </p:nvSpPr>
        <p:spPr>
          <a:xfrm>
            <a:off x="1380960" y="2720520"/>
            <a:ext cx="1463400" cy="15825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맑은 고딕"/>
              </a:rPr>
              <a:t>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78" name="모서리가 둥근 직사각형 14"/>
          <p:cNvSpPr/>
          <p:nvPr/>
        </p:nvSpPr>
        <p:spPr>
          <a:xfrm>
            <a:off x="6076800" y="4575240"/>
            <a:ext cx="1834200" cy="1691280"/>
          </a:xfrm>
          <a:prstGeom prst="roundRect">
            <a:avLst>
              <a:gd name="adj" fmla="val 0"/>
            </a:avLst>
          </a:prstGeom>
          <a:solidFill>
            <a:srgbClr val="f7f7f7"/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사각형: 둥근 모서리 85"/>
          <p:cNvSpPr/>
          <p:nvPr/>
        </p:nvSpPr>
        <p:spPr>
          <a:xfrm>
            <a:off x="6192720" y="4731840"/>
            <a:ext cx="1608840" cy="14241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2f5597">
                <a:alpha val="54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맑은 고딕"/>
              </a:rPr>
              <a:t>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80" name="모서리가 둥근 직사각형 14"/>
          <p:cNvSpPr/>
          <p:nvPr/>
        </p:nvSpPr>
        <p:spPr>
          <a:xfrm>
            <a:off x="3465720" y="2541960"/>
            <a:ext cx="1961640" cy="2561760"/>
          </a:xfrm>
          <a:prstGeom prst="roundRect">
            <a:avLst>
              <a:gd name="adj" fmla="val 0"/>
            </a:avLst>
          </a:prstGeom>
          <a:solidFill>
            <a:srgbClr val="f7f7f7"/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사각형: 둥근 모서리 87"/>
          <p:cNvSpPr/>
          <p:nvPr/>
        </p:nvSpPr>
        <p:spPr>
          <a:xfrm>
            <a:off x="3625920" y="2769840"/>
            <a:ext cx="1691640" cy="21175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54823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맑은 고딕"/>
              </a:rPr>
              <a:t>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82" name="모서리가 둥근 직사각형 14"/>
          <p:cNvSpPr/>
          <p:nvPr/>
        </p:nvSpPr>
        <p:spPr>
          <a:xfrm>
            <a:off x="6082200" y="1627560"/>
            <a:ext cx="1834200" cy="2229840"/>
          </a:xfrm>
          <a:prstGeom prst="roundRect">
            <a:avLst>
              <a:gd name="adj" fmla="val 0"/>
            </a:avLst>
          </a:prstGeom>
          <a:solidFill>
            <a:srgbClr val="f7f7f7"/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사각형: 둥근 모서리 89"/>
          <p:cNvSpPr/>
          <p:nvPr/>
        </p:nvSpPr>
        <p:spPr>
          <a:xfrm>
            <a:off x="6192720" y="1819800"/>
            <a:ext cx="1608840" cy="8510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2f5597">
                <a:alpha val="54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맑은 고딕"/>
              </a:rPr>
              <a:t>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84" name="사각형: 둥근 모서리 90"/>
          <p:cNvSpPr/>
          <p:nvPr/>
        </p:nvSpPr>
        <p:spPr>
          <a:xfrm>
            <a:off x="6194520" y="2829240"/>
            <a:ext cx="1608840" cy="8510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2f5597">
                <a:alpha val="54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맑은 고딕"/>
              </a:rPr>
              <a:t>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85" name="양쪽 모서리가 둥근 사각형 13"/>
          <p:cNvSpPr/>
          <p:nvPr/>
        </p:nvSpPr>
        <p:spPr>
          <a:xfrm>
            <a:off x="3465720" y="2109600"/>
            <a:ext cx="1961640" cy="45576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0ad4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TextBox 92"/>
          <p:cNvSpPr/>
          <p:nvPr/>
        </p:nvSpPr>
        <p:spPr>
          <a:xfrm>
            <a:off x="3731400" y="2182320"/>
            <a:ext cx="14396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Web Server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87" name="양쪽 모서리가 둥근 사각형 13"/>
          <p:cNvSpPr/>
          <p:nvPr/>
        </p:nvSpPr>
        <p:spPr>
          <a:xfrm>
            <a:off x="6082200" y="1195200"/>
            <a:ext cx="1834200" cy="45576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56fc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TextBox 94"/>
          <p:cNvSpPr/>
          <p:nvPr/>
        </p:nvSpPr>
        <p:spPr>
          <a:xfrm>
            <a:off x="5760000" y="1267920"/>
            <a:ext cx="23400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72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Geospatial Data Server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89" name="직사각형 96"/>
          <p:cNvSpPr/>
          <p:nvPr/>
        </p:nvSpPr>
        <p:spPr>
          <a:xfrm>
            <a:off x="1895760" y="4442400"/>
            <a:ext cx="287280" cy="3484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0" name="그래픽 97" descr=""/>
          <p:cNvPicPr/>
          <p:nvPr/>
        </p:nvPicPr>
        <p:blipFill>
          <a:blip r:embed="rId1"/>
          <a:stretch/>
        </p:blipFill>
        <p:spPr>
          <a:xfrm>
            <a:off x="1820520" y="4410360"/>
            <a:ext cx="429480" cy="429480"/>
          </a:xfrm>
          <a:prstGeom prst="rect">
            <a:avLst/>
          </a:prstGeom>
          <a:ln w="0">
            <a:noFill/>
          </a:ln>
        </p:spPr>
      </p:pic>
      <p:sp>
        <p:nvSpPr>
          <p:cNvPr id="291" name="직사각형 99"/>
          <p:cNvSpPr/>
          <p:nvPr/>
        </p:nvSpPr>
        <p:spPr>
          <a:xfrm>
            <a:off x="2103840" y="4678560"/>
            <a:ext cx="149040" cy="2080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그래픽 100" descr=""/>
          <p:cNvPicPr/>
          <p:nvPr/>
        </p:nvPicPr>
        <p:blipFill>
          <a:blip r:embed="rId2"/>
          <a:stretch/>
        </p:blipFill>
        <p:spPr>
          <a:xfrm>
            <a:off x="2010240" y="4638600"/>
            <a:ext cx="329760" cy="298080"/>
          </a:xfrm>
          <a:prstGeom prst="rect">
            <a:avLst/>
          </a:prstGeom>
          <a:ln w="0">
            <a:noFill/>
          </a:ln>
        </p:spPr>
      </p:pic>
      <p:sp>
        <p:nvSpPr>
          <p:cNvPr id="293" name="양쪽 모서리가 둥근 사각형 13"/>
          <p:cNvSpPr/>
          <p:nvPr/>
        </p:nvSpPr>
        <p:spPr>
          <a:xfrm>
            <a:off x="1233720" y="2138760"/>
            <a:ext cx="1713600" cy="45576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80808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TextBox 102"/>
          <p:cNvSpPr/>
          <p:nvPr/>
        </p:nvSpPr>
        <p:spPr>
          <a:xfrm>
            <a:off x="1370520" y="2228760"/>
            <a:ext cx="14396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Users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pic>
        <p:nvPicPr>
          <p:cNvPr id="295" name="Picture 36" descr="nginx에 대한 이미지 검색결과"/>
          <p:cNvPicPr/>
          <p:nvPr/>
        </p:nvPicPr>
        <p:blipFill>
          <a:blip r:embed="rId3"/>
          <a:stretch/>
        </p:blipFill>
        <p:spPr>
          <a:xfrm>
            <a:off x="4172040" y="2943720"/>
            <a:ext cx="604800" cy="565560"/>
          </a:xfrm>
          <a:prstGeom prst="rect">
            <a:avLst/>
          </a:prstGeom>
          <a:ln w="0">
            <a:noFill/>
          </a:ln>
        </p:spPr>
      </p:pic>
      <p:sp>
        <p:nvSpPr>
          <p:cNvPr id="296" name="양쪽 모서리가 둥근 사각형 13"/>
          <p:cNvSpPr/>
          <p:nvPr/>
        </p:nvSpPr>
        <p:spPr>
          <a:xfrm>
            <a:off x="6076800" y="4142880"/>
            <a:ext cx="1834200" cy="45576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56fc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Box 105"/>
          <p:cNvSpPr/>
          <p:nvPr/>
        </p:nvSpPr>
        <p:spPr>
          <a:xfrm>
            <a:off x="5941080" y="4224960"/>
            <a:ext cx="2135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72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Platform Core Server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pic>
        <p:nvPicPr>
          <p:cNvPr id="298" name="Picture 46" descr="tomcat에 대한 이미지 검색결과"/>
          <p:cNvPicPr/>
          <p:nvPr/>
        </p:nvPicPr>
        <p:blipFill>
          <a:blip r:embed="rId4"/>
          <a:stretch/>
        </p:blipFill>
        <p:spPr>
          <a:xfrm>
            <a:off x="6630840" y="4811760"/>
            <a:ext cx="654840" cy="612720"/>
          </a:xfrm>
          <a:prstGeom prst="rect">
            <a:avLst/>
          </a:prstGeom>
          <a:ln w="0">
            <a:noFill/>
          </a:ln>
        </p:spPr>
      </p:pic>
      <p:pic>
        <p:nvPicPr>
          <p:cNvPr id="299" name="Picture 12" descr="geoserver png에 대한 이미지 검색결과"/>
          <p:cNvPicPr/>
          <p:nvPr/>
        </p:nvPicPr>
        <p:blipFill>
          <a:blip r:embed="rId5"/>
          <a:stretch/>
        </p:blipFill>
        <p:spPr>
          <a:xfrm>
            <a:off x="6306840" y="1880640"/>
            <a:ext cx="1310040" cy="289080"/>
          </a:xfrm>
          <a:prstGeom prst="rect">
            <a:avLst/>
          </a:prstGeom>
          <a:ln w="0">
            <a:noFill/>
          </a:ln>
        </p:spPr>
      </p:pic>
      <p:pic>
        <p:nvPicPr>
          <p:cNvPr id="300" name="Picture 12" descr="Docker: Getting Started with Docker | 소용환의 생각저장소"/>
          <p:cNvPicPr/>
          <p:nvPr/>
        </p:nvPicPr>
        <p:blipFill>
          <a:blip r:embed="rId6"/>
          <a:stretch/>
        </p:blipFill>
        <p:spPr>
          <a:xfrm>
            <a:off x="6265800" y="2813400"/>
            <a:ext cx="1384920" cy="485640"/>
          </a:xfrm>
          <a:prstGeom prst="rect">
            <a:avLst/>
          </a:prstGeom>
          <a:ln w="0">
            <a:noFill/>
          </a:ln>
        </p:spPr>
      </p:pic>
      <p:pic>
        <p:nvPicPr>
          <p:cNvPr id="301" name="Picture 16" descr="geowebcache-logo - OSGeo"/>
          <p:cNvPicPr/>
          <p:nvPr/>
        </p:nvPicPr>
        <p:blipFill>
          <a:blip r:embed="rId7"/>
          <a:stretch/>
        </p:blipFill>
        <p:spPr>
          <a:xfrm>
            <a:off x="6314400" y="2263680"/>
            <a:ext cx="1243080" cy="311040"/>
          </a:xfrm>
          <a:prstGeom prst="rect">
            <a:avLst/>
          </a:prstGeom>
          <a:ln w="0">
            <a:noFill/>
          </a:ln>
        </p:spPr>
      </p:pic>
      <p:grpSp>
        <p:nvGrpSpPr>
          <p:cNvPr id="302" name="그룹 110"/>
          <p:cNvGrpSpPr/>
          <p:nvPr/>
        </p:nvGrpSpPr>
        <p:grpSpPr>
          <a:xfrm>
            <a:off x="6302160" y="3309480"/>
            <a:ext cx="1384920" cy="288360"/>
            <a:chOff x="6302160" y="3309480"/>
            <a:chExt cx="1384920" cy="288360"/>
          </a:xfrm>
        </p:grpSpPr>
        <p:sp>
          <p:nvSpPr>
            <p:cNvPr id="303" name="사각형: 둥근 모서리 111"/>
            <p:cNvSpPr/>
            <p:nvPr/>
          </p:nvSpPr>
          <p:spPr>
            <a:xfrm>
              <a:off x="6302160" y="3315240"/>
              <a:ext cx="1384920" cy="27612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5840">
              <a:solidFill>
                <a:srgbClr val="529fd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  <a:ea typeface="맑은 고딕"/>
                </a:rPr>
                <a:t> </a:t>
              </a:r>
              <a:endParaRPr b="0" lang="en-US" sz="1800" spc="-1" strike="noStrike">
                <a:solidFill>
                  <a:srgbClr val="000000"/>
                </a:solidFill>
                <a:latin typeface="Noto Sans CJK KR"/>
              </a:endParaRPr>
            </a:p>
          </p:txBody>
        </p:sp>
        <p:sp>
          <p:nvSpPr>
            <p:cNvPr id="304" name="TextBox 112"/>
            <p:cNvSpPr/>
            <p:nvPr/>
          </p:nvSpPr>
          <p:spPr>
            <a:xfrm>
              <a:off x="6460200" y="3309480"/>
              <a:ext cx="1067760" cy="28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300" spc="-1" strike="noStrike">
                  <a:solidFill>
                    <a:srgbClr val="000000"/>
                  </a:solidFill>
                  <a:latin typeface="KoPub돋움체 Medium"/>
                  <a:ea typeface="KoPub돋움체 Medium"/>
                </a:rPr>
                <a:t>Terrain</a:t>
              </a:r>
              <a:endParaRPr b="0" lang="en-US" sz="1300" spc="-1" strike="noStrike">
                <a:solidFill>
                  <a:srgbClr val="000000"/>
                </a:solidFill>
                <a:latin typeface="Noto Sans CJK KR"/>
              </a:endParaRPr>
            </a:p>
          </p:txBody>
        </p:sp>
      </p:grpSp>
      <p:sp>
        <p:nvSpPr>
          <p:cNvPr id="305" name="사각형: 둥근 모서리 114"/>
          <p:cNvSpPr/>
          <p:nvPr/>
        </p:nvSpPr>
        <p:spPr>
          <a:xfrm>
            <a:off x="3705480" y="3663000"/>
            <a:ext cx="1537920" cy="11383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맑은 고딕"/>
              </a:rPr>
              <a:t>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306" name="사각형: 둥근 모서리 119"/>
          <p:cNvSpPr/>
          <p:nvPr/>
        </p:nvSpPr>
        <p:spPr>
          <a:xfrm>
            <a:off x="3773880" y="4339080"/>
            <a:ext cx="1384920" cy="311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858dd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맑은 고딕"/>
              </a:rPr>
              <a:t>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307" name="TextBox 120"/>
          <p:cNvSpPr/>
          <p:nvPr/>
        </p:nvSpPr>
        <p:spPr>
          <a:xfrm>
            <a:off x="3859920" y="4352040"/>
            <a:ext cx="122688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mago3D JS</a:t>
            </a:r>
            <a:endParaRPr b="0" lang="en-US" sz="1300" spc="-1" strike="noStrike">
              <a:solidFill>
                <a:srgbClr val="000000"/>
              </a:solidFill>
              <a:latin typeface="Noto Sans CJK KR"/>
            </a:endParaRPr>
          </a:p>
        </p:txBody>
      </p:sp>
      <p:pic>
        <p:nvPicPr>
          <p:cNvPr id="308" name="그림 117" descr=""/>
          <p:cNvPicPr/>
          <p:nvPr/>
        </p:nvPicPr>
        <p:blipFill>
          <a:blip r:embed="rId8"/>
          <a:stretch/>
        </p:blipFill>
        <p:spPr>
          <a:xfrm>
            <a:off x="4235760" y="3815280"/>
            <a:ext cx="336240" cy="306000"/>
          </a:xfrm>
          <a:prstGeom prst="rect">
            <a:avLst/>
          </a:prstGeom>
          <a:ln w="0">
            <a:noFill/>
          </a:ln>
        </p:spPr>
      </p:pic>
      <p:pic>
        <p:nvPicPr>
          <p:cNvPr id="309" name="그림 118" descr=""/>
          <p:cNvPicPr/>
          <p:nvPr/>
        </p:nvPicPr>
        <p:blipFill>
          <a:blip r:embed="rId9"/>
          <a:stretch/>
        </p:blipFill>
        <p:spPr>
          <a:xfrm>
            <a:off x="4137840" y="4124160"/>
            <a:ext cx="531720" cy="118440"/>
          </a:xfrm>
          <a:prstGeom prst="rect">
            <a:avLst/>
          </a:prstGeom>
          <a:ln w="0">
            <a:noFill/>
          </a:ln>
        </p:spPr>
      </p:pic>
      <p:grpSp>
        <p:nvGrpSpPr>
          <p:cNvPr id="310" name=""/>
          <p:cNvGrpSpPr/>
          <p:nvPr/>
        </p:nvGrpSpPr>
        <p:grpSpPr>
          <a:xfrm>
            <a:off x="6226920" y="5456160"/>
            <a:ext cx="1502640" cy="596520"/>
            <a:chOff x="6226920" y="5456160"/>
            <a:chExt cx="1502640" cy="596520"/>
          </a:xfrm>
        </p:grpSpPr>
        <p:sp>
          <p:nvSpPr>
            <p:cNvPr id="311" name="사각형: 둥근 모서리 122"/>
            <p:cNvSpPr/>
            <p:nvPr/>
          </p:nvSpPr>
          <p:spPr>
            <a:xfrm>
              <a:off x="6298920" y="5456160"/>
              <a:ext cx="1384920" cy="59652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5840">
              <a:solidFill>
                <a:srgbClr val="70ad4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  <a:ea typeface="맑은 고딕"/>
                </a:rPr>
                <a:t> </a:t>
              </a:r>
              <a:endParaRPr b="0" lang="en-US" sz="1800" spc="-1" strike="noStrike">
                <a:solidFill>
                  <a:srgbClr val="000000"/>
                </a:solidFill>
                <a:latin typeface="Noto Sans CJK KR"/>
              </a:endParaRPr>
            </a:p>
          </p:txBody>
        </p:sp>
        <p:sp>
          <p:nvSpPr>
            <p:cNvPr id="312" name="TextBox 123"/>
            <p:cNvSpPr/>
            <p:nvPr/>
          </p:nvSpPr>
          <p:spPr>
            <a:xfrm>
              <a:off x="6226920" y="5485680"/>
              <a:ext cx="1502640" cy="54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1199"/>
                </a:lnSpc>
                <a:tabLst>
                  <a:tab algn="l" pos="0"/>
                </a:tabLst>
              </a:pPr>
              <a:r>
                <a:rPr b="1" lang="en-US" sz="1300" spc="-1" strike="noStrike">
                  <a:solidFill>
                    <a:srgbClr val="000000"/>
                  </a:solidFill>
                  <a:latin typeface="KoPub돋움체 Medium"/>
                  <a:ea typeface="KoPub돋움체 Medium"/>
                </a:rPr>
                <a:t>mago3D Management System</a:t>
              </a:r>
              <a:endParaRPr b="0" lang="en-US" sz="1300" spc="-1" strike="noStrike">
                <a:solidFill>
                  <a:srgbClr val="000000"/>
                </a:solidFill>
                <a:latin typeface="Noto Sans CJK KR"/>
              </a:endParaRPr>
            </a:p>
          </p:txBody>
        </p:sp>
      </p:grpSp>
      <p:sp>
        <p:nvSpPr>
          <p:cNvPr id="313" name="모서리가 둥근 직사각형 14"/>
          <p:cNvSpPr/>
          <p:nvPr/>
        </p:nvSpPr>
        <p:spPr>
          <a:xfrm>
            <a:off x="8683200" y="3545280"/>
            <a:ext cx="1834200" cy="2721240"/>
          </a:xfrm>
          <a:prstGeom prst="roundRect">
            <a:avLst>
              <a:gd name="adj" fmla="val 0"/>
            </a:avLst>
          </a:prstGeom>
          <a:solidFill>
            <a:srgbClr val="f7f7f7"/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사각형: 둥근 모서리 125"/>
          <p:cNvSpPr/>
          <p:nvPr/>
        </p:nvSpPr>
        <p:spPr>
          <a:xfrm>
            <a:off x="8785080" y="3698280"/>
            <a:ext cx="1608840" cy="15519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맑은 고딕"/>
              </a:rPr>
              <a:t>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315" name="모서리가 둥근 직사각형 14"/>
          <p:cNvSpPr/>
          <p:nvPr/>
        </p:nvSpPr>
        <p:spPr>
          <a:xfrm>
            <a:off x="8677800" y="1627560"/>
            <a:ext cx="1834200" cy="1296720"/>
          </a:xfrm>
          <a:prstGeom prst="roundRect">
            <a:avLst>
              <a:gd name="adj" fmla="val 0"/>
            </a:avLst>
          </a:prstGeom>
          <a:solidFill>
            <a:srgbClr val="f7f7f7"/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사각형: 둥근 모서리 127"/>
          <p:cNvSpPr/>
          <p:nvPr/>
        </p:nvSpPr>
        <p:spPr>
          <a:xfrm>
            <a:off x="8787240" y="1793520"/>
            <a:ext cx="1608840" cy="9640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584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맑은 고딕"/>
              </a:rPr>
              <a:t>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317" name="양쪽 모서리가 둥근 사각형 13"/>
          <p:cNvSpPr/>
          <p:nvPr/>
        </p:nvSpPr>
        <p:spPr>
          <a:xfrm>
            <a:off x="8677800" y="1195200"/>
            <a:ext cx="1834200" cy="45576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472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TextBox 129"/>
          <p:cNvSpPr/>
          <p:nvPr/>
        </p:nvSpPr>
        <p:spPr>
          <a:xfrm>
            <a:off x="8785080" y="1267920"/>
            <a:ext cx="1575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72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DBMS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pic>
        <p:nvPicPr>
          <p:cNvPr id="319" name="Picture 54" descr="postgresql에 대한 이미지 검색결과"/>
          <p:cNvPicPr/>
          <p:nvPr/>
        </p:nvPicPr>
        <p:blipFill>
          <a:blip r:embed="rId10"/>
          <a:stretch/>
        </p:blipFill>
        <p:spPr>
          <a:xfrm>
            <a:off x="8885880" y="1888560"/>
            <a:ext cx="705600" cy="603360"/>
          </a:xfrm>
          <a:prstGeom prst="rect">
            <a:avLst/>
          </a:prstGeom>
          <a:ln w="0">
            <a:noFill/>
          </a:ln>
        </p:spPr>
      </p:pic>
      <p:pic>
        <p:nvPicPr>
          <p:cNvPr id="320" name="Picture 28" descr="Web Mapping - Web GIS Made Easy"/>
          <p:cNvPicPr/>
          <p:nvPr/>
        </p:nvPicPr>
        <p:blipFill>
          <a:blip r:embed="rId11"/>
          <a:stretch/>
        </p:blipFill>
        <p:spPr>
          <a:xfrm>
            <a:off x="9578160" y="2091240"/>
            <a:ext cx="782280" cy="731880"/>
          </a:xfrm>
          <a:prstGeom prst="rect">
            <a:avLst/>
          </a:prstGeom>
          <a:ln w="0">
            <a:noFill/>
          </a:ln>
        </p:spPr>
      </p:pic>
      <p:sp>
        <p:nvSpPr>
          <p:cNvPr id="321" name="양쪽 모서리가 둥근 사각형 13"/>
          <p:cNvSpPr/>
          <p:nvPr/>
        </p:nvSpPr>
        <p:spPr>
          <a:xfrm>
            <a:off x="8683200" y="3112920"/>
            <a:ext cx="1834200" cy="45576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472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TextBox 133"/>
          <p:cNvSpPr/>
          <p:nvPr/>
        </p:nvSpPr>
        <p:spPr>
          <a:xfrm>
            <a:off x="8388000" y="318564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72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Data Conversion Server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pic>
        <p:nvPicPr>
          <p:cNvPr id="323" name="Picture 8" descr="By MiConDa: New Kamailio Module: RabbitMQ"/>
          <p:cNvPicPr/>
          <p:nvPr/>
        </p:nvPicPr>
        <p:blipFill>
          <a:blip r:embed="rId12"/>
          <a:stretch/>
        </p:blipFill>
        <p:spPr>
          <a:xfrm>
            <a:off x="9003240" y="3889080"/>
            <a:ext cx="1149480" cy="292680"/>
          </a:xfrm>
          <a:prstGeom prst="rect">
            <a:avLst/>
          </a:prstGeom>
          <a:ln w="0">
            <a:noFill/>
          </a:ln>
        </p:spPr>
      </p:pic>
      <p:grpSp>
        <p:nvGrpSpPr>
          <p:cNvPr id="324" name="그룹 135"/>
          <p:cNvGrpSpPr/>
          <p:nvPr/>
        </p:nvGrpSpPr>
        <p:grpSpPr>
          <a:xfrm>
            <a:off x="8852400" y="4324680"/>
            <a:ext cx="1479240" cy="394920"/>
            <a:chOff x="8852400" y="4324680"/>
            <a:chExt cx="1479240" cy="394920"/>
          </a:xfrm>
        </p:grpSpPr>
        <p:sp>
          <p:nvSpPr>
            <p:cNvPr id="325" name="사각형: 둥근 모서리 136"/>
            <p:cNvSpPr/>
            <p:nvPr/>
          </p:nvSpPr>
          <p:spPr>
            <a:xfrm>
              <a:off x="8852400" y="4330800"/>
              <a:ext cx="1479240" cy="37404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5840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404040"/>
                  </a:solidFill>
                  <a:latin typeface="Calibri"/>
                  <a:ea typeface="맑은 고딕"/>
                </a:rPr>
                <a:t> </a:t>
              </a:r>
              <a:endParaRPr b="0" lang="en-US" sz="1800" spc="-1" strike="noStrike">
                <a:solidFill>
                  <a:srgbClr val="000000"/>
                </a:solidFill>
                <a:latin typeface="Noto Sans CJK KR"/>
              </a:endParaRPr>
            </a:p>
          </p:txBody>
        </p:sp>
        <p:sp>
          <p:nvSpPr>
            <p:cNvPr id="326" name="TextBox 137"/>
            <p:cNvSpPr/>
            <p:nvPr/>
          </p:nvSpPr>
          <p:spPr>
            <a:xfrm>
              <a:off x="9021600" y="4324680"/>
              <a:ext cx="114120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1199"/>
                </a:lnSpc>
                <a:tabLst>
                  <a:tab algn="l" pos="0"/>
                </a:tabLst>
              </a:pPr>
              <a:r>
                <a:rPr b="1" lang="en-US" sz="1300" spc="-1" strike="noStrike">
                  <a:solidFill>
                    <a:srgbClr val="000000"/>
                  </a:solidFill>
                  <a:latin typeface="KoPub돋움체 Medium"/>
                  <a:ea typeface="KoPub돋움체 Medium"/>
                </a:rPr>
                <a:t>mago3D Converter</a:t>
              </a:r>
              <a:endParaRPr b="0" lang="en-US" sz="1300" spc="-1" strike="noStrike">
                <a:solidFill>
                  <a:srgbClr val="000000"/>
                </a:solidFill>
                <a:latin typeface="Noto Sans CJK KR"/>
              </a:endParaRPr>
            </a:p>
          </p:txBody>
        </p:sp>
      </p:grpSp>
      <p:grpSp>
        <p:nvGrpSpPr>
          <p:cNvPr id="327" name=""/>
          <p:cNvGrpSpPr/>
          <p:nvPr/>
        </p:nvGrpSpPr>
        <p:grpSpPr>
          <a:xfrm>
            <a:off x="8854920" y="4823640"/>
            <a:ext cx="1479240" cy="339840"/>
            <a:chOff x="8854920" y="4823640"/>
            <a:chExt cx="1479240" cy="339840"/>
          </a:xfrm>
        </p:grpSpPr>
        <p:sp>
          <p:nvSpPr>
            <p:cNvPr id="328" name="사각형: 둥근 모서리 139"/>
            <p:cNvSpPr/>
            <p:nvPr/>
          </p:nvSpPr>
          <p:spPr>
            <a:xfrm>
              <a:off x="8854920" y="4823640"/>
              <a:ext cx="1479240" cy="33984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5840">
              <a:solidFill>
                <a:srgbClr val="ed7d31">
                  <a:alpha val="99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404040"/>
                  </a:solidFill>
                  <a:latin typeface="Calibri"/>
                  <a:ea typeface="맑은 고딕"/>
                </a:rPr>
                <a:t> </a:t>
              </a:r>
              <a:endParaRPr b="0" lang="en-US" sz="1800" spc="-1" strike="noStrike">
                <a:solidFill>
                  <a:srgbClr val="000000"/>
                </a:solidFill>
                <a:latin typeface="Noto Sans CJK KR"/>
              </a:endParaRPr>
            </a:p>
          </p:txBody>
        </p:sp>
        <p:sp>
          <p:nvSpPr>
            <p:cNvPr id="329" name="TextBox 140"/>
            <p:cNvSpPr/>
            <p:nvPr/>
          </p:nvSpPr>
          <p:spPr>
            <a:xfrm>
              <a:off x="8854920" y="4846320"/>
              <a:ext cx="1479240" cy="28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300" spc="-1" strike="noStrike">
                  <a:solidFill>
                    <a:srgbClr val="000000"/>
                  </a:solidFill>
                  <a:latin typeface="KoPub돋움체 Medium"/>
                  <a:ea typeface="KoPub돋움체 Medium"/>
                </a:rPr>
                <a:t>Smart Tiling</a:t>
              </a:r>
              <a:endParaRPr b="0" lang="en-US" sz="1300" spc="-1" strike="noStrike">
                <a:solidFill>
                  <a:srgbClr val="000000"/>
                </a:solidFill>
                <a:latin typeface="Noto Sans CJK KR"/>
              </a:endParaRPr>
            </a:p>
          </p:txBody>
        </p:sp>
      </p:grpSp>
      <p:grpSp>
        <p:nvGrpSpPr>
          <p:cNvPr id="330" name="그룹 141"/>
          <p:cNvGrpSpPr/>
          <p:nvPr/>
        </p:nvGrpSpPr>
        <p:grpSpPr>
          <a:xfrm>
            <a:off x="9132480" y="5379840"/>
            <a:ext cx="879120" cy="636120"/>
            <a:chOff x="9132480" y="5379840"/>
            <a:chExt cx="879120" cy="636120"/>
          </a:xfrm>
        </p:grpSpPr>
        <p:sp>
          <p:nvSpPr>
            <p:cNvPr id="331" name="자유형 336"/>
            <p:cNvSpPr/>
            <p:nvPr/>
          </p:nvSpPr>
          <p:spPr>
            <a:xfrm>
              <a:off x="9132480" y="5497200"/>
              <a:ext cx="872280" cy="518760"/>
            </a:xfrm>
            <a:custGeom>
              <a:avLst/>
              <a:gdLst/>
              <a:ahLst/>
              <a:rect l="l" t="t" r="r" b="b"/>
              <a:pathLst>
                <a:path w="4466706" h="911076">
                  <a:moveTo>
                    <a:pt x="4466706" y="16626"/>
                  </a:moveTo>
                  <a:lnTo>
                    <a:pt x="4466706" y="620684"/>
                  </a:lnTo>
                  <a:cubicBezTo>
                    <a:pt x="4458763" y="701779"/>
                    <a:pt x="4356903" y="734721"/>
                    <a:pt x="4266092" y="755904"/>
                  </a:cubicBezTo>
                  <a:cubicBezTo>
                    <a:pt x="4083479" y="792445"/>
                    <a:pt x="3373602" y="911276"/>
                    <a:pt x="2184586" y="911076"/>
                  </a:cubicBezTo>
                  <a:cubicBezTo>
                    <a:pt x="1246430" y="893463"/>
                    <a:pt x="724132" y="870066"/>
                    <a:pt x="138546" y="748146"/>
                  </a:cubicBezTo>
                  <a:cubicBezTo>
                    <a:pt x="45812" y="720806"/>
                    <a:pt x="7389" y="694575"/>
                    <a:pt x="0" y="626226"/>
                  </a:cubicBezTo>
                  <a:lnTo>
                    <a:pt x="0" y="0"/>
                  </a:lnTo>
                  <a:lnTo>
                    <a:pt x="4466706" y="16626"/>
                  </a:lnTo>
                  <a:close/>
                </a:path>
              </a:pathLst>
            </a:custGeom>
            <a:solidFill>
              <a:srgbClr val="d9d9d9"/>
            </a:solidFill>
            <a:ln w="19080">
              <a:solidFill>
                <a:srgbClr val="a6a6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타원 143"/>
            <p:cNvSpPr/>
            <p:nvPr/>
          </p:nvSpPr>
          <p:spPr>
            <a:xfrm>
              <a:off x="9133200" y="5379840"/>
              <a:ext cx="871560" cy="223200"/>
            </a:xfrm>
            <a:prstGeom prst="ellipse">
              <a:avLst/>
            </a:prstGeom>
            <a:solidFill>
              <a:srgbClr val="ffffff"/>
            </a:solidFill>
            <a:ln w="19080">
              <a:solidFill>
                <a:srgbClr val="a6a6a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TextBox 192"/>
            <p:cNvSpPr/>
            <p:nvPr/>
          </p:nvSpPr>
          <p:spPr>
            <a:xfrm>
              <a:off x="9140040" y="5688360"/>
              <a:ext cx="871560" cy="225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36000" bIns="36000" anchor="ctr">
              <a:spAutoFit/>
            </a:bodyPr>
            <a:p>
              <a:pPr algn="ctr">
                <a:lnSpc>
                  <a:spcPts val="1199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404040">
                      <a:alpha val="0"/>
                    </a:srgbClr>
                  </a:solidFill>
                  <a:latin typeface="KoPub돋움체 Bold"/>
                  <a:ea typeface="KoPub돋움체 Bold"/>
                </a:rPr>
                <a:t>2D/3D data</a:t>
              </a:r>
              <a:endParaRPr b="0" lang="en-US" sz="1200" spc="-1" strike="noStrike">
                <a:latin typeface="Noto Sans CJK KR"/>
              </a:endParaRPr>
            </a:p>
          </p:txBody>
        </p:sp>
      </p:grpSp>
      <p:grpSp>
        <p:nvGrpSpPr>
          <p:cNvPr id="334" name="그룹 145"/>
          <p:cNvGrpSpPr/>
          <p:nvPr/>
        </p:nvGrpSpPr>
        <p:grpSpPr>
          <a:xfrm>
            <a:off x="2960280" y="2274120"/>
            <a:ext cx="5722920" cy="3095640"/>
            <a:chOff x="2960280" y="2274120"/>
            <a:chExt cx="5722920" cy="3095640"/>
          </a:xfrm>
        </p:grpSpPr>
        <p:sp>
          <p:nvSpPr>
            <p:cNvPr id="335" name="연결선: 꺾임 146"/>
            <p:cNvSpPr/>
            <p:nvPr/>
          </p:nvSpPr>
          <p:spPr>
            <a:xfrm flipH="1" flipV="1" rot="10800000">
              <a:off x="7922880" y="2273760"/>
              <a:ext cx="5040" cy="3095640"/>
            </a:xfrm>
            <a:prstGeom prst="bentConnector3">
              <a:avLst>
                <a:gd name="adj1" fmla="val 2837650"/>
              </a:avLst>
            </a:prstGeom>
            <a:noFill/>
            <a:ln w="12600">
              <a:solidFill>
                <a:srgbClr val="59595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연결선: 꺾임 147"/>
            <p:cNvSpPr/>
            <p:nvPr/>
          </p:nvSpPr>
          <p:spPr>
            <a:xfrm flipH="1" flipV="1" rot="10800000">
              <a:off x="6093360" y="2273760"/>
              <a:ext cx="5040" cy="3095640"/>
            </a:xfrm>
            <a:prstGeom prst="bentConnector3">
              <a:avLst>
                <a:gd name="adj1" fmla="val -2999774"/>
              </a:avLst>
            </a:prstGeom>
            <a:noFill/>
            <a:ln w="12600">
              <a:solidFill>
                <a:srgbClr val="59595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직선 연결선 148"/>
            <p:cNvSpPr/>
            <p:nvPr/>
          </p:nvSpPr>
          <p:spPr>
            <a:xfrm>
              <a:off x="2960280" y="3822840"/>
              <a:ext cx="50544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직선 연결선 149"/>
            <p:cNvSpPr/>
            <p:nvPr/>
          </p:nvSpPr>
          <p:spPr>
            <a:xfrm>
              <a:off x="5420520" y="3834360"/>
              <a:ext cx="52020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연결선: 꺾임 150"/>
            <p:cNvSpPr/>
            <p:nvPr/>
          </p:nvSpPr>
          <p:spPr>
            <a:xfrm flipH="1" flipV="1" rot="10800000">
              <a:off x="8678160" y="2273760"/>
              <a:ext cx="5040" cy="3095640"/>
            </a:xfrm>
            <a:prstGeom prst="bentConnector3">
              <a:avLst>
                <a:gd name="adj1" fmla="val -2999774"/>
              </a:avLst>
            </a:prstGeom>
            <a:noFill/>
            <a:ln w="12600">
              <a:solidFill>
                <a:srgbClr val="59595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직선 연결선 151"/>
            <p:cNvSpPr/>
            <p:nvPr/>
          </p:nvSpPr>
          <p:spPr>
            <a:xfrm>
              <a:off x="8090640" y="3832200"/>
              <a:ext cx="43200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41" name="Picture 42" descr="VULNERABILITIES ALLOW REMOTE ACCESS IN SAFARI FOR IPHONE X « Cyber ..."/>
          <p:cNvPicPr/>
          <p:nvPr/>
        </p:nvPicPr>
        <p:blipFill>
          <a:blip r:embed="rId13"/>
          <a:stretch/>
        </p:blipFill>
        <p:spPr>
          <a:xfrm>
            <a:off x="1617120" y="3826800"/>
            <a:ext cx="789480" cy="397080"/>
          </a:xfrm>
          <a:prstGeom prst="rect">
            <a:avLst/>
          </a:prstGeom>
          <a:ln w="0">
            <a:noFill/>
          </a:ln>
        </p:spPr>
      </p:pic>
      <p:pic>
        <p:nvPicPr>
          <p:cNvPr id="342" name="Picture 40" descr="Cách reset Microsoft Edge, cài đặt lại Microsofte Edge"/>
          <p:cNvPicPr/>
          <p:nvPr/>
        </p:nvPicPr>
        <p:blipFill>
          <a:blip r:embed="rId14"/>
          <a:stretch/>
        </p:blipFill>
        <p:spPr>
          <a:xfrm>
            <a:off x="1460880" y="3512160"/>
            <a:ext cx="913320" cy="298800"/>
          </a:xfrm>
          <a:prstGeom prst="rect">
            <a:avLst/>
          </a:prstGeom>
          <a:ln w="0">
            <a:noFill/>
          </a:ln>
        </p:spPr>
      </p:pic>
      <p:pic>
        <p:nvPicPr>
          <p:cNvPr id="343" name="Picture 28" descr="chrome에 대한 이미지 검색결과"/>
          <p:cNvPicPr/>
          <p:nvPr/>
        </p:nvPicPr>
        <p:blipFill>
          <a:blip r:embed="rId15"/>
          <a:stretch/>
        </p:blipFill>
        <p:spPr>
          <a:xfrm>
            <a:off x="1600560" y="2694600"/>
            <a:ext cx="843840" cy="563760"/>
          </a:xfrm>
          <a:prstGeom prst="rect">
            <a:avLst/>
          </a:prstGeom>
          <a:ln w="0">
            <a:noFill/>
          </a:ln>
        </p:spPr>
      </p:pic>
      <p:pic>
        <p:nvPicPr>
          <p:cNvPr id="344" name="Picture 32" descr="firefox에 대한 이미지 검색결과"/>
          <p:cNvPicPr/>
          <p:nvPr/>
        </p:nvPicPr>
        <p:blipFill>
          <a:blip r:embed="rId16"/>
          <a:stretch/>
        </p:blipFill>
        <p:spPr>
          <a:xfrm>
            <a:off x="1611360" y="3180600"/>
            <a:ext cx="643320" cy="22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직사각형 1"/>
          <p:cNvSpPr/>
          <p:nvPr/>
        </p:nvSpPr>
        <p:spPr>
          <a:xfrm>
            <a:off x="-1167120" y="209520"/>
            <a:ext cx="14115600" cy="6305040"/>
          </a:xfrm>
          <a:prstGeom prst="rect">
            <a:avLst/>
          </a:prstGeom>
          <a:solidFill>
            <a:srgbClr val="ffffff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직사각형 6"/>
          <p:cNvSpPr/>
          <p:nvPr/>
        </p:nvSpPr>
        <p:spPr>
          <a:xfrm>
            <a:off x="-738360" y="809280"/>
            <a:ext cx="1172160" cy="520920"/>
          </a:xfrm>
          <a:prstGeom prst="rect">
            <a:avLst/>
          </a:prstGeom>
          <a:solidFill>
            <a:srgbClr val="d6dce5"/>
          </a:solidFill>
          <a:ln w="1260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3D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Data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347" name="직사각형 16"/>
          <p:cNvSpPr/>
          <p:nvPr/>
        </p:nvSpPr>
        <p:spPr>
          <a:xfrm>
            <a:off x="4699080" y="743040"/>
            <a:ext cx="1210320" cy="772560"/>
          </a:xfrm>
          <a:prstGeom prst="rect">
            <a:avLst/>
          </a:prstGeom>
          <a:solidFill>
            <a:srgbClr val="fff2cc"/>
          </a:solidFill>
          <a:ln w="126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RabbitMQ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348" name="직선 화살표 연결선 27"/>
          <p:cNvSpPr/>
          <p:nvPr/>
        </p:nvSpPr>
        <p:spPr>
          <a:xfrm>
            <a:off x="445320" y="1069920"/>
            <a:ext cx="139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TextBox 28"/>
          <p:cNvSpPr/>
          <p:nvPr/>
        </p:nvSpPr>
        <p:spPr>
          <a:xfrm>
            <a:off x="519840" y="729000"/>
            <a:ext cx="12340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①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Upload data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350" name="직선 화살표 연결선 31"/>
          <p:cNvSpPr/>
          <p:nvPr/>
        </p:nvSpPr>
        <p:spPr>
          <a:xfrm>
            <a:off x="2856240" y="1068120"/>
            <a:ext cx="18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TextBox 33"/>
          <p:cNvSpPr/>
          <p:nvPr/>
        </p:nvSpPr>
        <p:spPr>
          <a:xfrm>
            <a:off x="2874240" y="758520"/>
            <a:ext cx="1756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② </a:t>
            </a: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Register Message Queuing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352" name="직선 화살표 연결선 40"/>
          <p:cNvSpPr/>
          <p:nvPr/>
        </p:nvSpPr>
        <p:spPr>
          <a:xfrm flipH="1">
            <a:off x="2856240" y="1252080"/>
            <a:ext cx="18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TextBox 41"/>
          <p:cNvSpPr/>
          <p:nvPr/>
        </p:nvSpPr>
        <p:spPr>
          <a:xfrm>
            <a:off x="3131640" y="1252080"/>
            <a:ext cx="1241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③ </a:t>
            </a: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Status Response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354" name="직선 화살표 연결선 128"/>
          <p:cNvSpPr/>
          <p:nvPr/>
        </p:nvSpPr>
        <p:spPr>
          <a:xfrm flipH="1">
            <a:off x="432360" y="5578920"/>
            <a:ext cx="140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직사각형 130"/>
          <p:cNvSpPr/>
          <p:nvPr/>
        </p:nvSpPr>
        <p:spPr>
          <a:xfrm>
            <a:off x="-738360" y="5318280"/>
            <a:ext cx="1172160" cy="520920"/>
          </a:xfrm>
          <a:prstGeom prst="rect">
            <a:avLst/>
          </a:prstGeom>
          <a:solidFill>
            <a:srgbClr val="dae3f3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END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356" name="TextBox 133"/>
          <p:cNvSpPr/>
          <p:nvPr/>
        </p:nvSpPr>
        <p:spPr>
          <a:xfrm>
            <a:off x="740520" y="5271120"/>
            <a:ext cx="792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⑫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Finish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357" name="직사각형 65"/>
          <p:cNvSpPr/>
          <p:nvPr/>
        </p:nvSpPr>
        <p:spPr>
          <a:xfrm>
            <a:off x="4804200" y="2241360"/>
            <a:ext cx="1083240" cy="2622240"/>
          </a:xfrm>
          <a:prstGeom prst="rect">
            <a:avLst/>
          </a:prstGeom>
          <a:solidFill>
            <a:srgbClr val="ffd966"/>
          </a:solidFill>
          <a:ln w="126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Auto-Conversion API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358" name="TextBox 68"/>
          <p:cNvSpPr/>
          <p:nvPr/>
        </p:nvSpPr>
        <p:spPr>
          <a:xfrm>
            <a:off x="6005880" y="2517120"/>
            <a:ext cx="11671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⑤ </a:t>
            </a: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Create Threads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359" name="직선 화살표 연결선 69"/>
          <p:cNvSpPr/>
          <p:nvPr/>
        </p:nvSpPr>
        <p:spPr>
          <a:xfrm>
            <a:off x="5915520" y="2814840"/>
            <a:ext cx="138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직사각형 70"/>
          <p:cNvSpPr/>
          <p:nvPr/>
        </p:nvSpPr>
        <p:spPr>
          <a:xfrm>
            <a:off x="7296480" y="2295000"/>
            <a:ext cx="2107800" cy="1448280"/>
          </a:xfrm>
          <a:prstGeom prst="rect">
            <a:avLst/>
          </a:prstGeom>
          <a:solidFill>
            <a:srgbClr val="d9d9d9"/>
          </a:solidFill>
          <a:ln w="28440">
            <a:solidFill>
              <a:srgbClr val="76717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직사각형 71"/>
          <p:cNvSpPr/>
          <p:nvPr/>
        </p:nvSpPr>
        <p:spPr>
          <a:xfrm>
            <a:off x="7498440" y="2505240"/>
            <a:ext cx="1710360" cy="355680"/>
          </a:xfrm>
          <a:prstGeom prst="rect">
            <a:avLst/>
          </a:prstGeom>
          <a:solidFill>
            <a:srgbClr val="b4c7e7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F4DConverter.exe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362" name="직사각형 76"/>
          <p:cNvSpPr/>
          <p:nvPr/>
        </p:nvSpPr>
        <p:spPr>
          <a:xfrm>
            <a:off x="7498440" y="2945880"/>
            <a:ext cx="1710360" cy="355680"/>
          </a:xfrm>
          <a:prstGeom prst="rect">
            <a:avLst/>
          </a:prstGeom>
          <a:solidFill>
            <a:srgbClr val="b4c7e7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F4DConverter.exe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363" name="TextBox 78"/>
          <p:cNvSpPr/>
          <p:nvPr/>
        </p:nvSpPr>
        <p:spPr>
          <a:xfrm rot="5400000">
            <a:off x="7847640" y="3100320"/>
            <a:ext cx="4622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〮〮〮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364" name="직사각형 79"/>
          <p:cNvSpPr/>
          <p:nvPr/>
        </p:nvSpPr>
        <p:spPr>
          <a:xfrm>
            <a:off x="10953360" y="1703520"/>
            <a:ext cx="1508760" cy="3079800"/>
          </a:xfrm>
          <a:prstGeom prst="rect">
            <a:avLst/>
          </a:prstGeom>
          <a:solidFill>
            <a:srgbClr val="adb9ca"/>
          </a:solidFill>
          <a:ln w="3816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직사각형 80"/>
          <p:cNvSpPr/>
          <p:nvPr/>
        </p:nvSpPr>
        <p:spPr>
          <a:xfrm>
            <a:off x="11070360" y="2019960"/>
            <a:ext cx="1289520" cy="520920"/>
          </a:xfrm>
          <a:prstGeom prst="rect">
            <a:avLst/>
          </a:prstGeom>
          <a:solidFill>
            <a:srgbClr val="d6dce5"/>
          </a:solidFill>
          <a:ln w="1260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Noto Sans CJK KR"/>
                <a:ea typeface="맑은 고딕"/>
              </a:rPr>
              <a:t>F4D </a:t>
            </a:r>
            <a:r>
              <a:rPr b="0" lang="en-US" sz="1600" spc="-1" strike="noStrike">
                <a:solidFill>
                  <a:srgbClr val="000000"/>
                </a:solidFill>
                <a:latin typeface="Noto Sans CJK KR"/>
                <a:ea typeface="맑은 고딕"/>
              </a:rPr>
              <a:t>Data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366" name="직사각형 81"/>
          <p:cNvSpPr/>
          <p:nvPr/>
        </p:nvSpPr>
        <p:spPr>
          <a:xfrm>
            <a:off x="11129040" y="2806560"/>
            <a:ext cx="1172160" cy="520920"/>
          </a:xfrm>
          <a:prstGeom prst="rect">
            <a:avLst/>
          </a:prstGeom>
          <a:solidFill>
            <a:srgbClr val="d6dce5"/>
          </a:solidFill>
          <a:ln w="1260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Noto Sans CJK KR"/>
                <a:ea typeface="맑은 고딕"/>
              </a:rPr>
              <a:t>Log files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367" name="직사각형 82"/>
          <p:cNvSpPr/>
          <p:nvPr/>
        </p:nvSpPr>
        <p:spPr>
          <a:xfrm>
            <a:off x="11129040" y="3402720"/>
            <a:ext cx="1172160" cy="520920"/>
          </a:xfrm>
          <a:prstGeom prst="rect">
            <a:avLst/>
          </a:prstGeom>
          <a:solidFill>
            <a:srgbClr val="d6dce5"/>
          </a:solidFill>
          <a:ln w="1260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Noto Sans CJK KR"/>
                <a:ea typeface="맑은 고딕"/>
              </a:rPr>
              <a:t>Attributes files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368" name="직사각형 83"/>
          <p:cNvSpPr/>
          <p:nvPr/>
        </p:nvSpPr>
        <p:spPr>
          <a:xfrm>
            <a:off x="11129040" y="3975840"/>
            <a:ext cx="1172160" cy="520920"/>
          </a:xfrm>
          <a:prstGeom prst="rect">
            <a:avLst/>
          </a:prstGeom>
          <a:solidFill>
            <a:srgbClr val="d6dce5"/>
          </a:solidFill>
          <a:ln w="1260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Noto Sans CJK KR"/>
                <a:ea typeface="맑은 고딕"/>
              </a:rPr>
              <a:t>Location files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369" name="TextBox 84"/>
          <p:cNvSpPr/>
          <p:nvPr/>
        </p:nvSpPr>
        <p:spPr>
          <a:xfrm>
            <a:off x="9560880" y="2482920"/>
            <a:ext cx="12142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⑥ </a:t>
            </a: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Create F4D Data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370" name="직선 화살표 연결선 85"/>
          <p:cNvSpPr/>
          <p:nvPr/>
        </p:nvSpPr>
        <p:spPr>
          <a:xfrm>
            <a:off x="9420120" y="2793240"/>
            <a:ext cx="153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직선 화살표 연결선 86"/>
          <p:cNvSpPr/>
          <p:nvPr/>
        </p:nvSpPr>
        <p:spPr>
          <a:xfrm flipH="1">
            <a:off x="5910840" y="3222720"/>
            <a:ext cx="138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TextBox 87"/>
          <p:cNvSpPr/>
          <p:nvPr/>
        </p:nvSpPr>
        <p:spPr>
          <a:xfrm>
            <a:off x="6040080" y="3223800"/>
            <a:ext cx="1110240" cy="4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⑦ </a:t>
            </a: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Conversion Done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373" name="직선 화살표 연결선 91"/>
          <p:cNvSpPr/>
          <p:nvPr/>
        </p:nvSpPr>
        <p:spPr>
          <a:xfrm>
            <a:off x="5908320" y="4400280"/>
            <a:ext cx="500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직선 화살표 연결선 92"/>
          <p:cNvSpPr/>
          <p:nvPr/>
        </p:nvSpPr>
        <p:spPr>
          <a:xfrm flipH="1">
            <a:off x="5908320" y="4585680"/>
            <a:ext cx="500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TextBox 93"/>
          <p:cNvSpPr/>
          <p:nvPr/>
        </p:nvSpPr>
        <p:spPr>
          <a:xfrm>
            <a:off x="6552000" y="4104000"/>
            <a:ext cx="3411360" cy="272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⑧ </a:t>
            </a: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Collect Conversion Results: Logs, Attributes, Locations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376" name="TextBox 94"/>
          <p:cNvSpPr/>
          <p:nvPr/>
        </p:nvSpPr>
        <p:spPr>
          <a:xfrm>
            <a:off x="3057120" y="4548600"/>
            <a:ext cx="17128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⑨ </a:t>
            </a: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Data Conversion Done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377" name="직선 화살표 연결선 95"/>
          <p:cNvSpPr/>
          <p:nvPr/>
        </p:nvSpPr>
        <p:spPr>
          <a:xfrm flipH="1">
            <a:off x="2825640" y="4532040"/>
            <a:ext cx="195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순서도: 자기 디스크 99"/>
          <p:cNvSpPr/>
          <p:nvPr/>
        </p:nvSpPr>
        <p:spPr>
          <a:xfrm>
            <a:off x="10940400" y="4968720"/>
            <a:ext cx="1508760" cy="1181520"/>
          </a:xfrm>
          <a:prstGeom prst="flowChartMagneticDisk">
            <a:avLst/>
          </a:prstGeom>
          <a:solidFill>
            <a:srgbClr val="d6dce5"/>
          </a:solidFill>
          <a:ln w="1260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endParaRPr b="0" lang="en-US" sz="1600" spc="-1" strike="noStrike">
              <a:latin typeface="Noto Sans CJK KR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(PostgresSQL)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379" name="직선 화살표 연결선 100"/>
          <p:cNvSpPr/>
          <p:nvPr/>
        </p:nvSpPr>
        <p:spPr>
          <a:xfrm flipH="1">
            <a:off x="5294880" y="1537560"/>
            <a:ext cx="2880" cy="71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Box 101"/>
          <p:cNvSpPr/>
          <p:nvPr/>
        </p:nvSpPr>
        <p:spPr>
          <a:xfrm>
            <a:off x="5334840" y="1708920"/>
            <a:ext cx="1191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④ </a:t>
            </a: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Create Queuing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381" name="직선 화살표 연결선 102"/>
          <p:cNvSpPr/>
          <p:nvPr/>
        </p:nvSpPr>
        <p:spPr>
          <a:xfrm>
            <a:off x="2858400" y="5420520"/>
            <a:ext cx="809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TextBox 103"/>
          <p:cNvSpPr/>
          <p:nvPr/>
        </p:nvSpPr>
        <p:spPr>
          <a:xfrm>
            <a:off x="5858280" y="5114520"/>
            <a:ext cx="20707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Noto Sans CJK KR"/>
                <a:ea typeface="맑은 고딕"/>
              </a:rPr>
              <a:t>⑩ </a:t>
            </a: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Noto Sans CJK KR"/>
                <a:ea typeface="맑은 고딕"/>
              </a:rPr>
              <a:t>Update Data Conversion Results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383" name="직선 화살표 연결선 112"/>
          <p:cNvSpPr/>
          <p:nvPr/>
        </p:nvSpPr>
        <p:spPr>
          <a:xfrm flipH="1" flipV="1">
            <a:off x="2845800" y="5622840"/>
            <a:ext cx="8095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5a5a5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TextBox 113"/>
          <p:cNvSpPr/>
          <p:nvPr/>
        </p:nvSpPr>
        <p:spPr>
          <a:xfrm>
            <a:off x="5948640" y="5680440"/>
            <a:ext cx="18925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Noto Sans CJK KR"/>
                <a:ea typeface="맑은 고딕"/>
              </a:rPr>
              <a:t>⑪ </a:t>
            </a: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Noto Sans CJK KR"/>
                <a:ea typeface="맑은 고딕"/>
              </a:rPr>
              <a:t>DB Update Results Response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385" name="직사각형 115"/>
          <p:cNvSpPr/>
          <p:nvPr/>
        </p:nvSpPr>
        <p:spPr>
          <a:xfrm>
            <a:off x="1825200" y="557640"/>
            <a:ext cx="1004400" cy="2622240"/>
          </a:xfrm>
          <a:prstGeom prst="rect">
            <a:avLst/>
          </a:prstGeom>
          <a:solidFill>
            <a:srgbClr val="ffd966"/>
          </a:solidFill>
          <a:ln w="126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Operation API of Auto-Conversion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386" name="직사각형 116"/>
          <p:cNvSpPr/>
          <p:nvPr/>
        </p:nvSpPr>
        <p:spPr>
          <a:xfrm>
            <a:off x="1825200" y="3544200"/>
            <a:ext cx="1004400" cy="2622240"/>
          </a:xfrm>
          <a:prstGeom prst="rect">
            <a:avLst/>
          </a:prstGeom>
          <a:solidFill>
            <a:srgbClr val="ffd966"/>
          </a:solidFill>
          <a:ln w="126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Update API of Auto-Conversion</a:t>
            </a:r>
            <a:endParaRPr b="0" lang="en-US" sz="1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직사각형 792"/>
          <p:cNvSpPr/>
          <p:nvPr/>
        </p:nvSpPr>
        <p:spPr>
          <a:xfrm>
            <a:off x="6232320" y="1919520"/>
            <a:ext cx="5159880" cy="4303080"/>
          </a:xfrm>
          <a:prstGeom prst="rect">
            <a:avLst/>
          </a:prstGeom>
          <a:solidFill>
            <a:srgbClr val="fff3f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직사각형 87"/>
          <p:cNvSpPr/>
          <p:nvPr/>
        </p:nvSpPr>
        <p:spPr>
          <a:xfrm>
            <a:off x="853560" y="1919520"/>
            <a:ext cx="5159880" cy="4303080"/>
          </a:xfrm>
          <a:prstGeom prst="rect">
            <a:avLst/>
          </a:prstGeom>
          <a:solidFill>
            <a:srgbClr val="f3f1f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9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Noto Sans CJK KR"/>
                <a:ea typeface="Noto Sans CJK KR"/>
              </a:rPr>
              <a:t>Descriptions of Project Domain (Terminology)</a:t>
            </a:r>
            <a:endParaRPr b="0" lang="en-US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0" name="TextBox 2"/>
          <p:cNvSpPr/>
          <p:nvPr/>
        </p:nvSpPr>
        <p:spPr>
          <a:xfrm>
            <a:off x="1017720" y="2098080"/>
            <a:ext cx="1379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 CJK KR"/>
              </a:rPr>
              <a:t>Data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2554920" y="2018880"/>
            <a:ext cx="3452040" cy="1995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000000"/>
                </a:solidFill>
                <a:latin typeface="Noto Sans CJK KR"/>
              </a:rPr>
              <a:t>3D</a:t>
            </a:r>
            <a:r>
              <a:rPr b="0" lang="en-US" sz="1200" spc="-1" strike="noStrike">
                <a:solidFill>
                  <a:srgbClr val="000000"/>
                </a:solidFill>
                <a:latin typeface="Noto Sans CJK KR"/>
              </a:rPr>
              <a:t> model data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KR"/>
              </a:rPr>
              <a:t>Including buildings, facilities, etc.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KR"/>
              </a:rPr>
              <a:t>Introducing </a:t>
            </a:r>
            <a:r>
              <a:rPr b="1" lang="en-US" sz="1200" spc="-1" strike="noStrike">
                <a:solidFill>
                  <a:srgbClr val="000000"/>
                </a:solidFill>
                <a:latin typeface="Noto Sans CJK KR"/>
              </a:rPr>
              <a:t>data group</a:t>
            </a:r>
            <a:r>
              <a:rPr b="0" lang="en-US" sz="1200" spc="-1" strike="noStrike">
                <a:solidFill>
                  <a:srgbClr val="000000"/>
                </a:solidFill>
                <a:latin typeface="Noto Sans CJK KR"/>
              </a:rPr>
              <a:t> concept for controlling a number of data together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000000"/>
                </a:solidFill>
                <a:latin typeface="Noto Sans CJK KR"/>
              </a:rPr>
              <a:t>Smart Tiles</a:t>
            </a:r>
            <a:r>
              <a:rPr b="0" lang="en-US" sz="1200" spc="-1" strike="noStrike">
                <a:solidFill>
                  <a:srgbClr val="000000"/>
                </a:solidFill>
                <a:latin typeface="Noto Sans CJK KR"/>
              </a:rPr>
              <a:t> for optimizing 3D visualization performance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92" name="그림 83" descr=""/>
          <p:cNvPicPr/>
          <p:nvPr/>
        </p:nvPicPr>
        <p:blipFill>
          <a:blip r:embed="rId1"/>
          <a:stretch/>
        </p:blipFill>
        <p:spPr>
          <a:xfrm>
            <a:off x="6419160" y="2558880"/>
            <a:ext cx="1377000" cy="1076760"/>
          </a:xfrm>
          <a:prstGeom prst="rect">
            <a:avLst/>
          </a:prstGeom>
          <a:ln w="0">
            <a:noFill/>
          </a:ln>
        </p:spPr>
      </p:pic>
      <p:sp>
        <p:nvSpPr>
          <p:cNvPr id="393" name="TextBox 542"/>
          <p:cNvSpPr/>
          <p:nvPr/>
        </p:nvSpPr>
        <p:spPr>
          <a:xfrm>
            <a:off x="6404400" y="2098080"/>
            <a:ext cx="1379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Layer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394" name="내용 개체 틀 2"/>
          <p:cNvSpPr/>
          <p:nvPr/>
        </p:nvSpPr>
        <p:spPr>
          <a:xfrm>
            <a:off x="7940880" y="2018880"/>
            <a:ext cx="3451680" cy="19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2D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image data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Layers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including background maps, satellite imageries / aerophotos, various thematic maps (cadastral maps), etc.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Introducing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layer group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concept for controlling related layers together</a:t>
            </a:r>
            <a:endParaRPr b="0" lang="en-US" sz="1200" spc="-1" strike="noStrike">
              <a:latin typeface="Noto Sans CJK KR"/>
            </a:endParaRPr>
          </a:p>
        </p:txBody>
      </p:sp>
      <p:pic>
        <p:nvPicPr>
          <p:cNvPr id="395" name="그림 4" descr=""/>
          <p:cNvPicPr/>
          <p:nvPr/>
        </p:nvPicPr>
        <p:blipFill>
          <a:blip r:embed="rId2"/>
          <a:stretch/>
        </p:blipFill>
        <p:spPr>
          <a:xfrm>
            <a:off x="1024560" y="2526840"/>
            <a:ext cx="1365840" cy="1055160"/>
          </a:xfrm>
          <a:prstGeom prst="rect">
            <a:avLst/>
          </a:prstGeom>
          <a:ln w="0">
            <a:noFill/>
          </a:ln>
        </p:spPr>
      </p:pic>
      <p:sp>
        <p:nvSpPr>
          <p:cNvPr id="396" name="직사각형 18"/>
          <p:cNvSpPr/>
          <p:nvPr/>
        </p:nvSpPr>
        <p:spPr>
          <a:xfrm>
            <a:off x="1082520" y="4065480"/>
            <a:ext cx="4671360" cy="1804680"/>
          </a:xfrm>
          <a:prstGeom prst="rect">
            <a:avLst/>
          </a:prstGeom>
          <a:solidFill>
            <a:srgbClr val="c8bfe7">
              <a:alpha val="4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TextBox 19"/>
          <p:cNvSpPr/>
          <p:nvPr/>
        </p:nvSpPr>
        <p:spPr>
          <a:xfrm>
            <a:off x="1205640" y="4289040"/>
            <a:ext cx="1417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</a:rPr>
              <a:t>Data Library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398" name="내용 개체 틀 2"/>
          <p:cNvSpPr/>
          <p:nvPr/>
        </p:nvSpPr>
        <p:spPr>
          <a:xfrm>
            <a:off x="2622960" y="4202280"/>
            <a:ext cx="3126240" cy="15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Meaning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3D data to simulate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3D data used as libraries, such as roadside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trees, streetlights, bridges, etc.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Can be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placed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as points or lines</a:t>
            </a:r>
            <a:endParaRPr b="0" lang="en-US" sz="1200" spc="-1" strike="noStrike">
              <a:latin typeface="Noto Sans CJK KR"/>
            </a:endParaRPr>
          </a:p>
        </p:txBody>
      </p:sp>
      <p:pic>
        <p:nvPicPr>
          <p:cNvPr id="399" name="그림 21" descr=""/>
          <p:cNvPicPr/>
          <p:nvPr/>
        </p:nvPicPr>
        <p:blipFill>
          <a:blip r:embed="rId3"/>
          <a:stretch/>
        </p:blipFill>
        <p:spPr>
          <a:xfrm>
            <a:off x="1221480" y="4741560"/>
            <a:ext cx="1299600" cy="1022760"/>
          </a:xfrm>
          <a:prstGeom prst="rect">
            <a:avLst/>
          </a:prstGeom>
          <a:ln w="0">
            <a:noFill/>
          </a:ln>
        </p:spPr>
      </p:pic>
      <p:sp>
        <p:nvSpPr>
          <p:cNvPr id="400" name="TextBox 3"/>
          <p:cNvSpPr/>
          <p:nvPr/>
        </p:nvSpPr>
        <p:spPr>
          <a:xfrm>
            <a:off x="5054760" y="1924560"/>
            <a:ext cx="959040" cy="395280"/>
          </a:xfrm>
          <a:prstGeom prst="rect">
            <a:avLst/>
          </a:prstGeom>
          <a:gradFill rotWithShape="0">
            <a:gsLst>
              <a:gs pos="0">
                <a:srgbClr val="c8bfe7"/>
              </a:gs>
              <a:gs pos="100000">
                <a:srgbClr val="ddd9ed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7030a0"/>
                </a:solidFill>
                <a:latin typeface="맑은 고딕"/>
              </a:rPr>
              <a:t>3D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401" name="직사각형 23"/>
          <p:cNvSpPr/>
          <p:nvPr/>
        </p:nvSpPr>
        <p:spPr>
          <a:xfrm>
            <a:off x="6484680" y="4069440"/>
            <a:ext cx="4667040" cy="1804680"/>
          </a:xfrm>
          <a:prstGeom prst="rect">
            <a:avLst/>
          </a:prstGeom>
          <a:solidFill>
            <a:srgbClr val="ffafb1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TextBox 24"/>
          <p:cNvSpPr/>
          <p:nvPr/>
        </p:nvSpPr>
        <p:spPr>
          <a:xfrm>
            <a:off x="6386400" y="4183920"/>
            <a:ext cx="17694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</a:rPr>
              <a:t>Design Layer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403" name="내용 개체 틀 2"/>
          <p:cNvSpPr/>
          <p:nvPr/>
        </p:nvSpPr>
        <p:spPr>
          <a:xfrm>
            <a:off x="7992360" y="4112640"/>
            <a:ext cx="2993760" cy="16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Meaning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2D data to simulate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4 types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of design group :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lot, building, building height, building layout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Can reflects the extrusion (height property) of 2D data</a:t>
            </a:r>
            <a:endParaRPr b="0" lang="en-US" sz="1200" spc="-1" strike="noStrike">
              <a:latin typeface="Noto Sans CJK KR"/>
            </a:endParaRPr>
          </a:p>
        </p:txBody>
      </p:sp>
      <p:pic>
        <p:nvPicPr>
          <p:cNvPr id="404" name="그림 26" descr=""/>
          <p:cNvPicPr/>
          <p:nvPr/>
        </p:nvPicPr>
        <p:blipFill>
          <a:blip r:embed="rId4"/>
          <a:stretch/>
        </p:blipFill>
        <p:spPr>
          <a:xfrm>
            <a:off x="6654600" y="4584600"/>
            <a:ext cx="1238760" cy="11462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27"/>
          <p:cNvSpPr/>
          <p:nvPr/>
        </p:nvSpPr>
        <p:spPr>
          <a:xfrm>
            <a:off x="10433520" y="1913400"/>
            <a:ext cx="959040" cy="395280"/>
          </a:xfrm>
          <a:prstGeom prst="rect">
            <a:avLst/>
          </a:prstGeom>
          <a:gradFill rotWithShape="0">
            <a:gsLst>
              <a:gs pos="0">
                <a:srgbClr val="ffafb1"/>
              </a:gs>
              <a:gs pos="100000">
                <a:srgbClr val="fff3f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7c80"/>
                </a:solidFill>
                <a:latin typeface="맑은 고딕"/>
              </a:rPr>
              <a:t>2D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직사각형 1"/>
          <p:cNvSpPr/>
          <p:nvPr/>
        </p:nvSpPr>
        <p:spPr>
          <a:xfrm>
            <a:off x="745560" y="459720"/>
            <a:ext cx="5244120" cy="150552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7" name="그림 2" descr=""/>
          <p:cNvPicPr/>
          <p:nvPr/>
        </p:nvPicPr>
        <p:blipFill>
          <a:blip r:embed="rId1"/>
          <a:stretch/>
        </p:blipFill>
        <p:spPr>
          <a:xfrm>
            <a:off x="861480" y="507960"/>
            <a:ext cx="1427400" cy="1159560"/>
          </a:xfrm>
          <a:prstGeom prst="rect">
            <a:avLst/>
          </a:prstGeom>
          <a:ln w="0">
            <a:noFill/>
          </a:ln>
        </p:spPr>
      </p:pic>
      <p:sp>
        <p:nvSpPr>
          <p:cNvPr id="408" name="TextBox 3"/>
          <p:cNvSpPr/>
          <p:nvPr/>
        </p:nvSpPr>
        <p:spPr>
          <a:xfrm>
            <a:off x="885240" y="1659600"/>
            <a:ext cx="13791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Smart Tiles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09" name="내용 개체 틀 2"/>
          <p:cNvSpPr/>
          <p:nvPr/>
        </p:nvSpPr>
        <p:spPr>
          <a:xfrm>
            <a:off x="2289240" y="545760"/>
            <a:ext cx="3599640" cy="12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KR"/>
              </a:rPr>
              <a:t>Tile data has the pyramid structure.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KR"/>
              </a:rPr>
              <a:t>Smart tiles are how to save and visualize 3D data as tile structure.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Noto Sans CJK KR"/>
              </a:rPr>
              <a:t>It does not load full data in the display; only calls data which consider visibilities and distances from the camera's viewpoint.</a:t>
            </a:r>
            <a:endParaRPr b="0" lang="en-US" sz="1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그룹 1050"/>
          <p:cNvGrpSpPr/>
          <p:nvPr/>
        </p:nvGrpSpPr>
        <p:grpSpPr>
          <a:xfrm>
            <a:off x="4502880" y="3575520"/>
            <a:ext cx="2650320" cy="2434320"/>
            <a:chOff x="4502880" y="3575520"/>
            <a:chExt cx="2650320" cy="2434320"/>
          </a:xfrm>
        </p:grpSpPr>
        <p:pic>
          <p:nvPicPr>
            <p:cNvPr id="411" name="Picture 46" descr="tomcat에 대한 이미지 검색결과"/>
            <p:cNvPicPr/>
            <p:nvPr/>
          </p:nvPicPr>
          <p:blipFill>
            <a:blip r:embed="rId1"/>
            <a:stretch/>
          </p:blipFill>
          <p:spPr>
            <a:xfrm>
              <a:off x="4502880" y="4394520"/>
              <a:ext cx="1077840" cy="1077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2" name="TextBox 71"/>
            <p:cNvSpPr/>
            <p:nvPr/>
          </p:nvSpPr>
          <p:spPr>
            <a:xfrm>
              <a:off x="5102280" y="3690000"/>
              <a:ext cx="151920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 CJK KR"/>
                  <a:ea typeface="맑은 고딕"/>
                </a:rPr>
                <a:t>Business Server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413" name="사각형: 둥근 모서리 72"/>
            <p:cNvSpPr/>
            <p:nvPr/>
          </p:nvSpPr>
          <p:spPr>
            <a:xfrm>
              <a:off x="4505760" y="3575520"/>
              <a:ext cx="2647440" cy="243432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bfbfbf"/>
              </a:solidFill>
              <a:prstDash val="sys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모서리가 둥근 직사각형 92"/>
            <p:cNvSpPr/>
            <p:nvPr/>
          </p:nvSpPr>
          <p:spPr>
            <a:xfrm>
              <a:off x="5455080" y="4330080"/>
              <a:ext cx="1545840" cy="461160"/>
            </a:xfrm>
            <a:prstGeom prst="roundRect">
              <a:avLst>
                <a:gd name="adj" fmla="val 16667"/>
              </a:avLst>
            </a:prstGeom>
            <a:solidFill>
              <a:srgbClr val="f79646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50" spc="-1" strike="noStrike">
                  <a:solidFill>
                    <a:srgbClr val="000000"/>
                  </a:solidFill>
                  <a:latin typeface="Noto Sans CJK KR"/>
                </a:rPr>
                <a:t>mago3D </a:t>
              </a:r>
              <a:br/>
              <a:r>
                <a:rPr b="0" lang="en-US" sz="1050" spc="-1" strike="noStrike">
                  <a:solidFill>
                    <a:srgbClr val="000000"/>
                  </a:solidFill>
                  <a:latin typeface="Noto Sans CJK KR"/>
                </a:rPr>
                <a:t>Management System</a:t>
              </a:r>
              <a:endParaRPr b="0" lang="en-US" sz="1050" spc="-1" strike="noStrike">
                <a:latin typeface="Noto Sans CJK KR"/>
              </a:endParaRPr>
            </a:p>
          </p:txBody>
        </p:sp>
        <p:grpSp>
          <p:nvGrpSpPr>
            <p:cNvPr id="415" name="그룹 50"/>
            <p:cNvGrpSpPr/>
            <p:nvPr/>
          </p:nvGrpSpPr>
          <p:grpSpPr>
            <a:xfrm>
              <a:off x="5417280" y="4952160"/>
              <a:ext cx="1674000" cy="676440"/>
              <a:chOff x="5417280" y="4952160"/>
              <a:chExt cx="1674000" cy="676440"/>
            </a:xfrm>
          </p:grpSpPr>
          <p:pic>
            <p:nvPicPr>
              <p:cNvPr id="416" name="Picture 40" descr="server storage icon에 대한 이미지 검색결과"/>
              <p:cNvPicPr/>
              <p:nvPr/>
            </p:nvPicPr>
            <p:blipFill>
              <a:blip r:embed="rId2"/>
              <a:stretch/>
            </p:blipFill>
            <p:spPr>
              <a:xfrm>
                <a:off x="5417280" y="4952160"/>
                <a:ext cx="1674000" cy="676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17" name="TextBox 83"/>
              <p:cNvSpPr/>
              <p:nvPr/>
            </p:nvSpPr>
            <p:spPr>
              <a:xfrm>
                <a:off x="5787360" y="4957200"/>
                <a:ext cx="98424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Noto Sans CJK KR"/>
                    <a:ea typeface="맑은 고딕"/>
                  </a:rPr>
                  <a:t>F4D Storage</a:t>
                </a:r>
                <a:endParaRPr b="0" lang="en-US" sz="1000" spc="-1" strike="noStrike">
                  <a:latin typeface="Noto Sans CJK KR"/>
                </a:endParaRPr>
              </a:p>
            </p:txBody>
          </p:sp>
        </p:grpSp>
        <p:sp>
          <p:nvSpPr>
            <p:cNvPr id="418" name="사각형: 둥근 모서리 90"/>
            <p:cNvSpPr/>
            <p:nvPr/>
          </p:nvSpPr>
          <p:spPr>
            <a:xfrm>
              <a:off x="4591800" y="4185720"/>
              <a:ext cx="2491560" cy="1581120"/>
            </a:xfrm>
            <a:prstGeom prst="roundRect">
              <a:avLst>
                <a:gd name="adj" fmla="val 16667"/>
              </a:avLst>
            </a:prstGeom>
            <a:noFill/>
            <a:ln w="12600">
              <a:solidFill>
                <a:srgbClr val="bfbfb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9" name="그룹 153"/>
          <p:cNvGrpSpPr/>
          <p:nvPr/>
        </p:nvGrpSpPr>
        <p:grpSpPr>
          <a:xfrm>
            <a:off x="7961040" y="3556440"/>
            <a:ext cx="3659400" cy="2434320"/>
            <a:chOff x="7961040" y="3556440"/>
            <a:chExt cx="3659400" cy="2434320"/>
          </a:xfrm>
        </p:grpSpPr>
        <p:sp>
          <p:nvSpPr>
            <p:cNvPr id="420" name="TextBox 21"/>
            <p:cNvSpPr/>
            <p:nvPr/>
          </p:nvSpPr>
          <p:spPr>
            <a:xfrm>
              <a:off x="8715960" y="3691080"/>
              <a:ext cx="202860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 CJK KR"/>
                  <a:ea typeface="맑은 고딕"/>
                </a:rPr>
                <a:t>Data Conversion Server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421" name="사각형: 둥근 모서리 24"/>
            <p:cNvSpPr/>
            <p:nvPr/>
          </p:nvSpPr>
          <p:spPr>
            <a:xfrm>
              <a:off x="7961040" y="3556440"/>
              <a:ext cx="3659400" cy="243432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bfbfbf"/>
              </a:solidFill>
              <a:prstDash val="sysDot"/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22" name="Picture 8" descr="By MiConDa: New Kamailio Module: RabbitMQ"/>
            <p:cNvPicPr/>
            <p:nvPr/>
          </p:nvPicPr>
          <p:blipFill>
            <a:blip r:embed="rId3"/>
            <a:stretch/>
          </p:blipFill>
          <p:spPr>
            <a:xfrm>
              <a:off x="8133480" y="4913640"/>
              <a:ext cx="986040" cy="261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23" name="그룹 32"/>
            <p:cNvGrpSpPr/>
            <p:nvPr/>
          </p:nvGrpSpPr>
          <p:grpSpPr>
            <a:xfrm>
              <a:off x="9477360" y="4118040"/>
              <a:ext cx="2028600" cy="1796760"/>
              <a:chOff x="9477360" y="4118040"/>
              <a:chExt cx="2028600" cy="1796760"/>
            </a:xfrm>
          </p:grpSpPr>
          <p:sp>
            <p:nvSpPr>
              <p:cNvPr id="424" name="모서리가 둥근 직사각형 92"/>
              <p:cNvSpPr/>
              <p:nvPr/>
            </p:nvSpPr>
            <p:spPr>
              <a:xfrm>
                <a:off x="9582120" y="4233240"/>
                <a:ext cx="1837800" cy="461160"/>
              </a:xfrm>
              <a:prstGeom prst="roundRect">
                <a:avLst>
                  <a:gd name="adj" fmla="val 16667"/>
                </a:avLst>
              </a:prstGeom>
              <a:solidFill>
                <a:srgbClr val="f79646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50" spc="-1" strike="noStrike">
                    <a:solidFill>
                      <a:srgbClr val="000000"/>
                    </a:solidFill>
                    <a:latin typeface="Noto Sans CJK KR"/>
                  </a:rPr>
                  <a:t>mago3D </a:t>
                </a:r>
                <a:endParaRPr b="0" lang="en-US" sz="1050" spc="-1" strike="noStrike">
                  <a:latin typeface="Noto Sans CJK KR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US" sz="1050" spc="-1" strike="noStrike">
                    <a:solidFill>
                      <a:srgbClr val="000000"/>
                    </a:solidFill>
                    <a:latin typeface="Noto Sans CJK KR"/>
                  </a:rPr>
                  <a:t>Converter</a:t>
                </a:r>
                <a:endParaRPr b="0" lang="en-US" sz="1050" spc="-1" strike="noStrike">
                  <a:latin typeface="Noto Sans CJK KR"/>
                </a:endParaRPr>
              </a:p>
            </p:txBody>
          </p:sp>
          <p:sp>
            <p:nvSpPr>
              <p:cNvPr id="425" name="모서리가 둥근 직사각형 92"/>
              <p:cNvSpPr/>
              <p:nvPr/>
            </p:nvSpPr>
            <p:spPr>
              <a:xfrm>
                <a:off x="9582120" y="4800600"/>
                <a:ext cx="1837800" cy="461160"/>
              </a:xfrm>
              <a:prstGeom prst="roundRect">
                <a:avLst>
                  <a:gd name="adj" fmla="val 16667"/>
                </a:avLst>
              </a:prstGeom>
              <a:solidFill>
                <a:srgbClr val="f79646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50" spc="-1" strike="noStrike">
                    <a:solidFill>
                      <a:srgbClr val="000000"/>
                    </a:solidFill>
                    <a:latin typeface="Noto Sans CJK KR"/>
                  </a:rPr>
                  <a:t>Smart Tiling</a:t>
                </a:r>
                <a:endParaRPr b="0" lang="en-US" sz="1050" spc="-1" strike="noStrike">
                  <a:latin typeface="Noto Sans CJK KR"/>
                </a:endParaRPr>
              </a:p>
            </p:txBody>
          </p:sp>
          <p:sp>
            <p:nvSpPr>
              <p:cNvPr id="426" name="모서리가 둥근 직사각형 92"/>
              <p:cNvSpPr/>
              <p:nvPr/>
            </p:nvSpPr>
            <p:spPr>
              <a:xfrm>
                <a:off x="9582120" y="5348880"/>
                <a:ext cx="1837800" cy="461160"/>
              </a:xfrm>
              <a:prstGeom prst="roundRect">
                <a:avLst>
                  <a:gd name="adj" fmla="val 16667"/>
                </a:avLst>
              </a:prstGeom>
              <a:solidFill>
                <a:srgbClr val="f79646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50" spc="-1" strike="noStrike">
                    <a:solidFill>
                      <a:srgbClr val="000000"/>
                    </a:solidFill>
                    <a:latin typeface="Noto Sans CJK KR"/>
                  </a:rPr>
                  <a:t>Agent</a:t>
                </a:r>
                <a:br/>
                <a:r>
                  <a:rPr b="1" lang="en-US" sz="1050" spc="-1" strike="noStrike">
                    <a:solidFill>
                      <a:srgbClr val="000000"/>
                    </a:solidFill>
                    <a:latin typeface="Noto Sans CJK KR"/>
                  </a:rPr>
                  <a:t>(Log,Attribute,Geometry)</a:t>
                </a:r>
                <a:endParaRPr b="0" lang="en-US" sz="1050" spc="-1" strike="noStrike">
                  <a:latin typeface="Noto Sans CJK KR"/>
                </a:endParaRPr>
              </a:p>
            </p:txBody>
          </p:sp>
          <p:sp>
            <p:nvSpPr>
              <p:cNvPr id="427" name="사각형: 둥근 모서리 19"/>
              <p:cNvSpPr/>
              <p:nvPr/>
            </p:nvSpPr>
            <p:spPr>
              <a:xfrm>
                <a:off x="9477360" y="4118040"/>
                <a:ext cx="2028600" cy="1796760"/>
              </a:xfrm>
              <a:prstGeom prst="roundRect">
                <a:avLst>
                  <a:gd name="adj" fmla="val 16667"/>
                </a:avLst>
              </a:prstGeom>
              <a:noFill/>
              <a:ln w="12600">
                <a:solidFill>
                  <a:srgbClr val="bfbfb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8" name="직선 화살표 연결선 40"/>
            <p:cNvSpPr/>
            <p:nvPr/>
          </p:nvSpPr>
          <p:spPr>
            <a:xfrm flipV="1">
              <a:off x="9182160" y="4495680"/>
              <a:ext cx="294840" cy="30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5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직선 화살표 연결선 46"/>
            <p:cNvSpPr/>
            <p:nvPr/>
          </p:nvSpPr>
          <p:spPr>
            <a:xfrm>
              <a:off x="9182160" y="5247000"/>
              <a:ext cx="284760" cy="33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5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직선 화살표 연결선 48"/>
            <p:cNvSpPr/>
            <p:nvPr/>
          </p:nvSpPr>
          <p:spPr>
            <a:xfrm>
              <a:off x="9182160" y="5016600"/>
              <a:ext cx="294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5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사각형: 둥근 모서리 96"/>
            <p:cNvSpPr/>
            <p:nvPr/>
          </p:nvSpPr>
          <p:spPr>
            <a:xfrm>
              <a:off x="8067240" y="4773960"/>
              <a:ext cx="1105560" cy="500040"/>
            </a:xfrm>
            <a:prstGeom prst="roundRect">
              <a:avLst>
                <a:gd name="adj" fmla="val 16667"/>
              </a:avLst>
            </a:prstGeom>
            <a:noFill/>
            <a:ln w="12600">
              <a:solidFill>
                <a:srgbClr val="bfbfb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2" name="그룹 1052"/>
          <p:cNvGrpSpPr/>
          <p:nvPr/>
        </p:nvGrpSpPr>
        <p:grpSpPr>
          <a:xfrm>
            <a:off x="4509360" y="709200"/>
            <a:ext cx="2634120" cy="2208600"/>
            <a:chOff x="4509360" y="709200"/>
            <a:chExt cx="2634120" cy="2208600"/>
          </a:xfrm>
        </p:grpSpPr>
        <p:grpSp>
          <p:nvGrpSpPr>
            <p:cNvPr id="433" name="그룹 45"/>
            <p:cNvGrpSpPr/>
            <p:nvPr/>
          </p:nvGrpSpPr>
          <p:grpSpPr>
            <a:xfrm>
              <a:off x="4509360" y="709200"/>
              <a:ext cx="2634120" cy="2208600"/>
              <a:chOff x="4509360" y="709200"/>
              <a:chExt cx="2634120" cy="2208600"/>
            </a:xfrm>
          </p:grpSpPr>
          <p:sp>
            <p:nvSpPr>
              <p:cNvPr id="434" name="모서리가 둥근 직사각형 92"/>
              <p:cNvSpPr/>
              <p:nvPr/>
            </p:nvSpPr>
            <p:spPr>
              <a:xfrm>
                <a:off x="6287040" y="2328480"/>
                <a:ext cx="707400" cy="374760"/>
              </a:xfrm>
              <a:prstGeom prst="roundRect">
                <a:avLst>
                  <a:gd name="adj" fmla="val 16667"/>
                </a:avLst>
              </a:prstGeom>
              <a:solidFill>
                <a:srgbClr val="f79646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50" spc="-1" strike="noStrike">
                    <a:solidFill>
                      <a:srgbClr val="000000"/>
                    </a:solidFill>
                    <a:latin typeface="Noto Sans CJK KR"/>
                  </a:rPr>
                  <a:t>Terrain</a:t>
                </a:r>
                <a:endParaRPr b="0" lang="en-US" sz="1050" spc="-1" strike="noStrike">
                  <a:latin typeface="Noto Sans CJK KR"/>
                </a:endParaRPr>
              </a:p>
            </p:txBody>
          </p:sp>
          <p:pic>
            <p:nvPicPr>
              <p:cNvPr id="435" name="Picture 12" descr="geoserver png에 대한 이미지 검색결과"/>
              <p:cNvPicPr/>
              <p:nvPr/>
            </p:nvPicPr>
            <p:blipFill>
              <a:blip r:embed="rId4"/>
              <a:stretch/>
            </p:blipFill>
            <p:spPr>
              <a:xfrm>
                <a:off x="4694400" y="1322640"/>
                <a:ext cx="1708200" cy="402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36" name="사각형: 둥근 모서리 54"/>
              <p:cNvSpPr/>
              <p:nvPr/>
            </p:nvSpPr>
            <p:spPr>
              <a:xfrm>
                <a:off x="4509360" y="709200"/>
                <a:ext cx="2634120" cy="2208600"/>
              </a:xfrm>
              <a:prstGeom prst="roundRect">
                <a:avLst>
                  <a:gd name="adj" fmla="val 16667"/>
                </a:avLst>
              </a:prstGeom>
              <a:noFill/>
              <a:ln w="25560">
                <a:solidFill>
                  <a:srgbClr val="bfbfbf"/>
                </a:solidFill>
                <a:prstDash val="sysDot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TextBox 55"/>
              <p:cNvSpPr/>
              <p:nvPr/>
            </p:nvSpPr>
            <p:spPr>
              <a:xfrm>
                <a:off x="4734360" y="890640"/>
                <a:ext cx="202860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200" spc="-1" strike="noStrike">
                    <a:solidFill>
                      <a:srgbClr val="000000"/>
                    </a:solidFill>
                    <a:latin typeface="Noto Sans CJK KR"/>
                    <a:ea typeface="맑은 고딕"/>
                  </a:rPr>
                  <a:t>GeoSpatial Data Server</a:t>
                </a:r>
                <a:endParaRPr b="0" lang="en-US" sz="1200" spc="-1" strike="noStrike">
                  <a:latin typeface="Noto Sans CJK KR"/>
                </a:endParaRPr>
              </a:p>
            </p:txBody>
          </p:sp>
          <p:pic>
            <p:nvPicPr>
              <p:cNvPr id="438" name="Picture 12" descr="Docker: Getting Started with Docker | 소용환의 생각저장소"/>
              <p:cNvPicPr/>
              <p:nvPr/>
            </p:nvPicPr>
            <p:blipFill>
              <a:blip r:embed="rId5"/>
              <a:stretch/>
            </p:blipFill>
            <p:spPr>
              <a:xfrm>
                <a:off x="4528440" y="2154960"/>
                <a:ext cx="1806120" cy="677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39" name="Picture 16" descr="geowebcache-logo - OSGeo"/>
              <p:cNvPicPr/>
              <p:nvPr/>
            </p:nvPicPr>
            <p:blipFill>
              <a:blip r:embed="rId6"/>
              <a:stretch/>
            </p:blipFill>
            <p:spPr>
              <a:xfrm>
                <a:off x="4694400" y="1759320"/>
                <a:ext cx="1621080" cy="433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40" name="사각형: 둥근 모서리 66"/>
              <p:cNvSpPr/>
              <p:nvPr/>
            </p:nvSpPr>
            <p:spPr>
              <a:xfrm>
                <a:off x="4620240" y="2252160"/>
                <a:ext cx="2421720" cy="498960"/>
              </a:xfrm>
              <a:prstGeom prst="roundRect">
                <a:avLst>
                  <a:gd name="adj" fmla="val 16667"/>
                </a:avLst>
              </a:prstGeom>
              <a:noFill/>
              <a:ln w="12600">
                <a:solidFill>
                  <a:srgbClr val="bfbfb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1" name="사각형: 둥근 모서리 98"/>
            <p:cNvSpPr/>
            <p:nvPr/>
          </p:nvSpPr>
          <p:spPr>
            <a:xfrm>
              <a:off x="4620240" y="1290240"/>
              <a:ext cx="2421720" cy="932040"/>
            </a:xfrm>
            <a:prstGeom prst="roundRect">
              <a:avLst>
                <a:gd name="adj" fmla="val 16667"/>
              </a:avLst>
            </a:prstGeom>
            <a:noFill/>
            <a:ln w="12600">
              <a:solidFill>
                <a:srgbClr val="bfbfb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2" name="그룹 1058"/>
          <p:cNvGrpSpPr/>
          <p:nvPr/>
        </p:nvGrpSpPr>
        <p:grpSpPr>
          <a:xfrm>
            <a:off x="7961040" y="718920"/>
            <a:ext cx="3659400" cy="2207880"/>
            <a:chOff x="7961040" y="718920"/>
            <a:chExt cx="3659400" cy="2207880"/>
          </a:xfrm>
        </p:grpSpPr>
        <p:sp>
          <p:nvSpPr>
            <p:cNvPr id="443" name="TextBox 7"/>
            <p:cNvSpPr/>
            <p:nvPr/>
          </p:nvSpPr>
          <p:spPr>
            <a:xfrm>
              <a:off x="8866800" y="885240"/>
              <a:ext cx="16761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 CJK KR"/>
                  <a:ea typeface="맑은 고딕"/>
                </a:rPr>
                <a:t>Database Server</a:t>
              </a:r>
              <a:endParaRPr b="0" lang="en-US" sz="1200" spc="-1" strike="noStrike">
                <a:latin typeface="Noto Sans CJK KR"/>
              </a:endParaRPr>
            </a:p>
          </p:txBody>
        </p:sp>
        <p:pic>
          <p:nvPicPr>
            <p:cNvPr id="444" name="Picture 54" descr="postgresql에 대한 이미지 검색결과"/>
            <p:cNvPicPr/>
            <p:nvPr/>
          </p:nvPicPr>
          <p:blipFill>
            <a:blip r:embed="rId7"/>
            <a:stretch/>
          </p:blipFill>
          <p:spPr>
            <a:xfrm>
              <a:off x="8332560" y="1313640"/>
              <a:ext cx="1420200" cy="1297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5" name="사각형: 둥근 모서리 16"/>
            <p:cNvSpPr/>
            <p:nvPr/>
          </p:nvSpPr>
          <p:spPr>
            <a:xfrm>
              <a:off x="7961040" y="718920"/>
              <a:ext cx="3659400" cy="220788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bfbfbf"/>
              </a:solidFill>
              <a:prstDash val="sysDot"/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46" name="Picture 28" descr="Web Mapping - Web GIS Made Easy"/>
            <p:cNvPicPr/>
            <p:nvPr/>
          </p:nvPicPr>
          <p:blipFill>
            <a:blip r:embed="rId8"/>
            <a:stretch/>
          </p:blipFill>
          <p:spPr>
            <a:xfrm>
              <a:off x="9598680" y="1097640"/>
              <a:ext cx="1733400" cy="1733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47" name="그룹 1046"/>
          <p:cNvGrpSpPr/>
          <p:nvPr/>
        </p:nvGrpSpPr>
        <p:grpSpPr>
          <a:xfrm>
            <a:off x="442440" y="1595880"/>
            <a:ext cx="1298520" cy="3483000"/>
            <a:chOff x="442440" y="1595880"/>
            <a:chExt cx="1298520" cy="3483000"/>
          </a:xfrm>
        </p:grpSpPr>
        <p:pic>
          <p:nvPicPr>
            <p:cNvPr id="448" name="Picture 42" descr="VULNERABILITIES ALLOW REMOTE ACCESS IN SAFARI FOR IPHONE X « Cyber ..."/>
            <p:cNvPicPr/>
            <p:nvPr/>
          </p:nvPicPr>
          <p:blipFill>
            <a:blip r:embed="rId9"/>
            <a:stretch/>
          </p:blipFill>
          <p:spPr>
            <a:xfrm>
              <a:off x="626040" y="3665520"/>
              <a:ext cx="1029600" cy="55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9" name="Picture 40" descr="Cách reset Microsoft Edge, cài đặt lại Microsofte Edge"/>
            <p:cNvPicPr/>
            <p:nvPr/>
          </p:nvPicPr>
          <p:blipFill>
            <a:blip r:embed="rId10"/>
            <a:stretch/>
          </p:blipFill>
          <p:spPr>
            <a:xfrm>
              <a:off x="442440" y="3337920"/>
              <a:ext cx="1190880" cy="41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0" name="Picture 50" descr="Computer User Typing Vector Images (over 920)"/>
            <p:cNvPicPr/>
            <p:nvPr/>
          </p:nvPicPr>
          <p:blipFill>
            <a:blip r:embed="rId11"/>
            <a:stretch/>
          </p:blipFill>
          <p:spPr>
            <a:xfrm>
              <a:off x="709560" y="1909800"/>
              <a:ext cx="835560" cy="877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1" name="Picture 24" descr="iphone에 대한 이미지 검색결과"/>
            <p:cNvPicPr/>
            <p:nvPr/>
          </p:nvPicPr>
          <p:blipFill>
            <a:blip r:embed="rId12"/>
            <a:stretch/>
          </p:blipFill>
          <p:spPr>
            <a:xfrm>
              <a:off x="570960" y="4223880"/>
              <a:ext cx="657720" cy="657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2" name="Picture 26" descr="samsung phone에 대한 이미지 검색결과"/>
            <p:cNvPicPr/>
            <p:nvPr/>
          </p:nvPicPr>
          <p:blipFill>
            <a:blip r:embed="rId13"/>
            <a:stretch/>
          </p:blipFill>
          <p:spPr>
            <a:xfrm>
              <a:off x="995760" y="4311360"/>
              <a:ext cx="682200" cy="743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3" name="Picture 28" descr="chrome에 대한 이미지 검색결과"/>
            <p:cNvPicPr/>
            <p:nvPr/>
          </p:nvPicPr>
          <p:blipFill>
            <a:blip r:embed="rId14"/>
            <a:stretch/>
          </p:blipFill>
          <p:spPr>
            <a:xfrm>
              <a:off x="640440" y="2495160"/>
              <a:ext cx="1100520" cy="785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4" name="Picture 32" descr="firefox에 대한 이미지 검색결과"/>
            <p:cNvPicPr/>
            <p:nvPr/>
          </p:nvPicPr>
          <p:blipFill>
            <a:blip r:embed="rId15"/>
            <a:stretch/>
          </p:blipFill>
          <p:spPr>
            <a:xfrm>
              <a:off x="635760" y="3023280"/>
              <a:ext cx="838800" cy="314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5" name="사각형: 둥근 모서리 114"/>
            <p:cNvSpPr/>
            <p:nvPr/>
          </p:nvSpPr>
          <p:spPr>
            <a:xfrm>
              <a:off x="492120" y="1595880"/>
              <a:ext cx="1236240" cy="348300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bfbfbf"/>
              </a:solidFill>
              <a:prstDash val="sys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TextBox 130"/>
            <p:cNvSpPr/>
            <p:nvPr/>
          </p:nvSpPr>
          <p:spPr>
            <a:xfrm>
              <a:off x="792720" y="1757520"/>
              <a:ext cx="6501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 CJK KR"/>
                  <a:ea typeface="Noto Sans CJK KR"/>
                </a:rPr>
                <a:t>User</a:t>
              </a:r>
              <a:endParaRPr b="0" lang="en-US" sz="1200" spc="-1" strike="noStrike">
                <a:latin typeface="Noto Sans CJK KR"/>
              </a:endParaRPr>
            </a:p>
          </p:txBody>
        </p:sp>
      </p:grpSp>
      <p:sp>
        <p:nvSpPr>
          <p:cNvPr id="457" name="직선 화살표 연결선 133"/>
          <p:cNvSpPr/>
          <p:nvPr/>
        </p:nvSpPr>
        <p:spPr>
          <a:xfrm>
            <a:off x="1807920" y="3351600"/>
            <a:ext cx="5727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직선 연결선 91"/>
          <p:cNvSpPr/>
          <p:nvPr/>
        </p:nvSpPr>
        <p:spPr>
          <a:xfrm>
            <a:off x="4083480" y="1842480"/>
            <a:ext cx="5040" cy="295776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직선 화살표 연결선 151"/>
          <p:cNvSpPr/>
          <p:nvPr/>
        </p:nvSpPr>
        <p:spPr>
          <a:xfrm>
            <a:off x="3837240" y="3367440"/>
            <a:ext cx="24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직선 연결선 157"/>
          <p:cNvSpPr/>
          <p:nvPr/>
        </p:nvSpPr>
        <p:spPr>
          <a:xfrm>
            <a:off x="7559640" y="1945440"/>
            <a:ext cx="4680" cy="295812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직선 화살표 연결선 158"/>
          <p:cNvSpPr/>
          <p:nvPr/>
        </p:nvSpPr>
        <p:spPr>
          <a:xfrm>
            <a:off x="7570800" y="6177600"/>
            <a:ext cx="297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직선 화살표 연결선 159"/>
          <p:cNvSpPr/>
          <p:nvPr/>
        </p:nvSpPr>
        <p:spPr>
          <a:xfrm flipV="1">
            <a:off x="7203600" y="5012640"/>
            <a:ext cx="71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직선 화살표 연결선 163"/>
          <p:cNvSpPr/>
          <p:nvPr/>
        </p:nvSpPr>
        <p:spPr>
          <a:xfrm flipV="1">
            <a:off x="9632880" y="3021120"/>
            <a:ext cx="360" cy="44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직선 화살표 연결선 167"/>
          <p:cNvSpPr/>
          <p:nvPr/>
        </p:nvSpPr>
        <p:spPr>
          <a:xfrm flipV="1">
            <a:off x="7164000" y="5123880"/>
            <a:ext cx="42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직선 연결선 169"/>
          <p:cNvSpPr/>
          <p:nvPr/>
        </p:nvSpPr>
        <p:spPr>
          <a:xfrm>
            <a:off x="7576200" y="5129640"/>
            <a:ext cx="9000" cy="105228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직선 연결선 172"/>
          <p:cNvSpPr/>
          <p:nvPr/>
        </p:nvSpPr>
        <p:spPr>
          <a:xfrm>
            <a:off x="10539360" y="6010200"/>
            <a:ext cx="0" cy="167400"/>
          </a:xfrm>
          <a:prstGeom prst="line">
            <a:avLst/>
          </a:prstGeom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직선 화살표 연결선 183"/>
          <p:cNvSpPr/>
          <p:nvPr/>
        </p:nvSpPr>
        <p:spPr>
          <a:xfrm>
            <a:off x="7561800" y="1938600"/>
            <a:ext cx="36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직선 화살표 연결선 185"/>
          <p:cNvSpPr/>
          <p:nvPr/>
        </p:nvSpPr>
        <p:spPr>
          <a:xfrm>
            <a:off x="7190280" y="4881960"/>
            <a:ext cx="36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직선 화살표 연결선 188"/>
          <p:cNvSpPr/>
          <p:nvPr/>
        </p:nvSpPr>
        <p:spPr>
          <a:xfrm>
            <a:off x="4085280" y="4796280"/>
            <a:ext cx="36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직선 화살표 연결선 189"/>
          <p:cNvSpPr/>
          <p:nvPr/>
        </p:nvSpPr>
        <p:spPr>
          <a:xfrm>
            <a:off x="4075560" y="1843560"/>
            <a:ext cx="36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TextBox 128"/>
          <p:cNvSpPr/>
          <p:nvPr/>
        </p:nvSpPr>
        <p:spPr>
          <a:xfrm>
            <a:off x="327960" y="142920"/>
            <a:ext cx="2824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System Architecture</a:t>
            </a:r>
            <a:endParaRPr b="0" lang="en-US" sz="1800" spc="-1" strike="noStrike">
              <a:latin typeface="Noto Sans CJK KR"/>
            </a:endParaRPr>
          </a:p>
        </p:txBody>
      </p:sp>
      <p:grpSp>
        <p:nvGrpSpPr>
          <p:cNvPr id="472" name="그룹 134"/>
          <p:cNvGrpSpPr/>
          <p:nvPr/>
        </p:nvGrpSpPr>
        <p:grpSpPr>
          <a:xfrm>
            <a:off x="2501640" y="1595880"/>
            <a:ext cx="1236240" cy="3419280"/>
            <a:chOff x="2501640" y="1595880"/>
            <a:chExt cx="1236240" cy="3419280"/>
          </a:xfrm>
        </p:grpSpPr>
        <p:pic>
          <p:nvPicPr>
            <p:cNvPr id="473" name="Picture 36" descr="nginx에 대한 이미지 검색결과"/>
            <p:cNvPicPr/>
            <p:nvPr/>
          </p:nvPicPr>
          <p:blipFill>
            <a:blip r:embed="rId16"/>
            <a:stretch/>
          </p:blipFill>
          <p:spPr>
            <a:xfrm>
              <a:off x="2719800" y="2407320"/>
              <a:ext cx="788760" cy="788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4" name="사각형: 둥근 모서리 107"/>
            <p:cNvSpPr/>
            <p:nvPr/>
          </p:nvSpPr>
          <p:spPr>
            <a:xfrm>
              <a:off x="2501640" y="1595880"/>
              <a:ext cx="1236240" cy="341928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bfbfbf"/>
              </a:solidFill>
              <a:prstDash val="sys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TextBox 108"/>
            <p:cNvSpPr/>
            <p:nvPr/>
          </p:nvSpPr>
          <p:spPr>
            <a:xfrm>
              <a:off x="2610360" y="1785960"/>
              <a:ext cx="103212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Noto Sans CJK KR"/>
                  <a:ea typeface="맑은 고딕"/>
                </a:rPr>
                <a:t>Web Server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476" name="사각형: 둥근 모서리 132"/>
            <p:cNvSpPr/>
            <p:nvPr/>
          </p:nvSpPr>
          <p:spPr>
            <a:xfrm>
              <a:off x="2581200" y="2242800"/>
              <a:ext cx="1082880" cy="2557080"/>
            </a:xfrm>
            <a:prstGeom prst="roundRect">
              <a:avLst>
                <a:gd name="adj" fmla="val 16667"/>
              </a:avLst>
            </a:prstGeom>
            <a:noFill/>
            <a:ln w="12600">
              <a:solidFill>
                <a:srgbClr val="bfbfb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7" name="그룹 131"/>
            <p:cNvGrpSpPr/>
            <p:nvPr/>
          </p:nvGrpSpPr>
          <p:grpSpPr>
            <a:xfrm>
              <a:off x="2656440" y="3385440"/>
              <a:ext cx="948240" cy="1341720"/>
              <a:chOff x="2656440" y="3385440"/>
              <a:chExt cx="948240" cy="1341720"/>
            </a:xfrm>
          </p:grpSpPr>
          <p:sp>
            <p:nvSpPr>
              <p:cNvPr id="478" name="모서리가 둥근 직사각형 92"/>
              <p:cNvSpPr/>
              <p:nvPr/>
            </p:nvSpPr>
            <p:spPr>
              <a:xfrm>
                <a:off x="2741760" y="4189680"/>
                <a:ext cx="777960" cy="445680"/>
              </a:xfrm>
              <a:prstGeom prst="roundRect">
                <a:avLst>
                  <a:gd name="adj" fmla="val 16667"/>
                </a:avLst>
              </a:prstGeom>
              <a:solidFill>
                <a:srgbClr val="f79646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050" spc="-1" strike="noStrike">
                    <a:solidFill>
                      <a:srgbClr val="000000"/>
                    </a:solidFill>
                    <a:latin typeface="Noto Sans CJK KR"/>
                  </a:rPr>
                  <a:t>mago3D</a:t>
                </a:r>
                <a:endParaRPr b="0" lang="en-US" sz="1050" spc="-1" strike="noStrike">
                  <a:latin typeface="Noto Sans CJK KR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US" sz="1050" spc="-1" strike="noStrike">
                    <a:solidFill>
                      <a:srgbClr val="000000"/>
                    </a:solidFill>
                    <a:latin typeface="Noto Sans CJK KR"/>
                  </a:rPr>
                  <a:t>JS</a:t>
                </a:r>
                <a:endParaRPr b="0" lang="en-US" sz="1050" spc="-1" strike="noStrike">
                  <a:latin typeface="Noto Sans CJK KR"/>
                </a:endParaRPr>
              </a:p>
            </p:txBody>
          </p:sp>
          <p:grpSp>
            <p:nvGrpSpPr>
              <p:cNvPr id="479" name="그룹 85"/>
              <p:cNvGrpSpPr/>
              <p:nvPr/>
            </p:nvGrpSpPr>
            <p:grpSpPr>
              <a:xfrm>
                <a:off x="2791800" y="3503880"/>
                <a:ext cx="693720" cy="609120"/>
                <a:chOff x="2791800" y="3503880"/>
                <a:chExt cx="693720" cy="609120"/>
              </a:xfrm>
            </p:grpSpPr>
            <p:pic>
              <p:nvPicPr>
                <p:cNvPr id="480" name="그림 67" descr=""/>
                <p:cNvPicPr/>
                <p:nvPr/>
              </p:nvPicPr>
              <p:blipFill>
                <a:blip r:embed="rId17"/>
                <a:stretch/>
              </p:blipFill>
              <p:spPr>
                <a:xfrm>
                  <a:off x="2890440" y="3503880"/>
                  <a:ext cx="438480" cy="42660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81" name="그림 69" descr=""/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2791800" y="3947760"/>
                  <a:ext cx="693720" cy="16524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482" name="사각형: 둥근 모서리 198"/>
              <p:cNvSpPr/>
              <p:nvPr/>
            </p:nvSpPr>
            <p:spPr>
              <a:xfrm>
                <a:off x="2656440" y="3385440"/>
                <a:ext cx="948240" cy="1341720"/>
              </a:xfrm>
              <a:prstGeom prst="roundRect">
                <a:avLst>
                  <a:gd name="adj" fmla="val 16667"/>
                </a:avLst>
              </a:prstGeom>
              <a:noFill/>
              <a:ln w="12600">
                <a:solidFill>
                  <a:srgbClr val="bfbfb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83" name="직선 화살표 연결선 209"/>
          <p:cNvSpPr/>
          <p:nvPr/>
        </p:nvSpPr>
        <p:spPr>
          <a:xfrm>
            <a:off x="7182000" y="1813680"/>
            <a:ext cx="73116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9138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2017-09-29T05:28:44Z</dcterms:created>
  <dc:creator>Windows 사용자</dc:creator>
  <dc:description/>
  <dc:language>ko-KR</dc:language>
  <cp:lastModifiedBy/>
  <dcterms:modified xsi:type="dcterms:W3CDTF">2021-11-17T17:49:42Z</dcterms:modified>
  <cp:revision>887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0x010100E4C9755857D90041A710F85AF84FE873</vt:lpwstr>
  </property>
  <property fmtid="{D5CDD505-2E9C-101B-9397-08002B2CF9AE}" pid="3" name="Notes">
    <vt:r8>6</vt:r8>
  </property>
  <property fmtid="{D5CDD505-2E9C-101B-9397-08002B2CF9AE}" pid="4" name="PresentationFormat">
    <vt:lpwstr>와이드스크린</vt:lpwstr>
  </property>
  <property fmtid="{D5CDD505-2E9C-101B-9397-08002B2CF9AE}" pid="5" name="Slides">
    <vt:r8>8</vt:r8>
  </property>
</Properties>
</file>