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3"/>
  </p:notesMasterIdLst>
  <p:handoutMasterIdLst>
    <p:handoutMasterId r:id="rId34"/>
  </p:handoutMasterIdLst>
  <p:sldIdLst>
    <p:sldId id="458" r:id="rId2"/>
    <p:sldId id="461" r:id="rId3"/>
    <p:sldId id="462" r:id="rId4"/>
    <p:sldId id="463" r:id="rId5"/>
    <p:sldId id="464" r:id="rId6"/>
    <p:sldId id="415" r:id="rId7"/>
    <p:sldId id="465" r:id="rId8"/>
    <p:sldId id="466" r:id="rId9"/>
    <p:sldId id="467" r:id="rId10"/>
    <p:sldId id="468" r:id="rId11"/>
    <p:sldId id="469" r:id="rId12"/>
    <p:sldId id="470" r:id="rId13"/>
    <p:sldId id="471" r:id="rId14"/>
    <p:sldId id="472" r:id="rId15"/>
    <p:sldId id="473" r:id="rId16"/>
    <p:sldId id="474" r:id="rId17"/>
    <p:sldId id="475" r:id="rId18"/>
    <p:sldId id="476" r:id="rId19"/>
    <p:sldId id="477" r:id="rId20"/>
    <p:sldId id="478" r:id="rId21"/>
    <p:sldId id="479" r:id="rId22"/>
    <p:sldId id="482" r:id="rId23"/>
    <p:sldId id="483" r:id="rId24"/>
    <p:sldId id="484" r:id="rId25"/>
    <p:sldId id="480" r:id="rId26"/>
    <p:sldId id="481" r:id="rId27"/>
    <p:sldId id="485" r:id="rId28"/>
    <p:sldId id="486" r:id="rId29"/>
    <p:sldId id="487" r:id="rId30"/>
    <p:sldId id="489" r:id="rId31"/>
    <p:sldId id="488" r:id="rId32"/>
  </p:sldIdLst>
  <p:sldSz cx="9144000" cy="6858000" type="screen4x3"/>
  <p:notesSz cx="9942513" cy="676116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2" autoAdjust="0"/>
    <p:restoredTop sz="94434" autoAdjust="0"/>
  </p:normalViewPr>
  <p:slideViewPr>
    <p:cSldViewPr>
      <p:cViewPr varScale="1">
        <p:scale>
          <a:sx n="110" d="100"/>
          <a:sy n="110" d="100"/>
        </p:scale>
        <p:origin x="540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9434" cy="33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630745" y="0"/>
            <a:ext cx="4309434" cy="33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B387-DBD4-44C8-87A7-44CED4F8CC4B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" y="6422188"/>
            <a:ext cx="4309434" cy="3378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630745" y="6422188"/>
            <a:ext cx="4309434" cy="3378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E9070-392B-4F87-8011-9A485D4AC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119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63179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A4D1A-DF07-45DA-BF0D-389AA2DDB2F5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08000"/>
            <a:ext cx="3379787" cy="2533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603B3-37C9-403A-BD4B-54F206BC27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852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atplotlib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numfocus.org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atplotlib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numfocus.org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D42B9-564A-4A8E-9A84-D4500DD3F1B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085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0D50221-E4C9-4547-A44E-3AA1CE970E83}" type="slidenum">
              <a:rPr lang="nl-NL" altLang="nl-NL" smtClean="0"/>
              <a:pPr algn="r" eaLnBrk="1" hangingPunct="1">
                <a:spcBef>
                  <a:spcPct val="0"/>
                </a:spcBef>
              </a:pPr>
              <a:t>6</a:t>
            </a:fld>
            <a:endParaRPr lang="nl-NL" altLang="nl-NL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b="0" i="1" dirty="0" err="1" smtClean="0">
                <a:effectLst/>
              </a:rPr>
              <a:t>pandas</a:t>
            </a:r>
            <a:r>
              <a:rPr lang="ru-RU" b="0" i="1" dirty="0" smtClean="0">
                <a:effectLst/>
              </a:rPr>
              <a:t> </a:t>
            </a:r>
            <a:r>
              <a:rPr lang="ru-RU" b="0" dirty="0" smtClean="0">
                <a:effectLst/>
              </a:rPr>
              <a:t>– </a:t>
            </a:r>
            <a:r>
              <a:rPr lang="ru-RU" dirty="0" smtClean="0"/>
              <a:t>Данный пакет делает </a:t>
            </a:r>
            <a:r>
              <a:rPr lang="ru-RU" dirty="0" err="1" smtClean="0"/>
              <a:t>Python</a:t>
            </a:r>
            <a:r>
              <a:rPr lang="ru-RU" dirty="0" smtClean="0"/>
              <a:t> мощным инструментом для анализа данных. Пакет дает возможность строить сводные таблицы, выполнять группировки, предоставляет удобный доступ к табличным данным, а при наличии пакета </a:t>
            </a:r>
            <a:r>
              <a:rPr lang="ru-RU" dirty="0" err="1" smtClean="0">
                <a:hlinkClick r:id="rId3"/>
              </a:rPr>
              <a:t>matplotlib</a:t>
            </a:r>
            <a:r>
              <a:rPr lang="ru-RU" dirty="0" smtClean="0"/>
              <a:t> дает возможность рисовать графики на полученных наборах данных.</a:t>
            </a:r>
          </a:p>
          <a:p>
            <a:endParaRPr lang="en-US" b="0" i="1" dirty="0" smtClean="0">
              <a:effectLst/>
            </a:endParaRPr>
          </a:p>
          <a:p>
            <a:r>
              <a:rPr lang="en-US" b="0" i="1" dirty="0" smtClean="0">
                <a:effectLst/>
              </a:rPr>
              <a:t>P</a:t>
            </a:r>
            <a:r>
              <a:rPr lang="ru-RU" b="0" i="1" dirty="0" err="1" smtClean="0">
                <a:effectLst/>
              </a:rPr>
              <a:t>andas</a:t>
            </a:r>
            <a:r>
              <a:rPr lang="en-US" b="0" i="1" dirty="0" smtClean="0">
                <a:effectLst/>
              </a:rPr>
              <a:t> </a:t>
            </a:r>
            <a:r>
              <a:rPr lang="ru-RU" b="0" dirty="0" smtClean="0">
                <a:effectLst/>
              </a:rPr>
              <a:t>входи в группу проектов, спонсируемых </a:t>
            </a:r>
            <a:r>
              <a:rPr lang="ru-RU" b="0" i="1" dirty="0" err="1" smtClean="0">
                <a:effectLst/>
                <a:hlinkClick r:id="rId4"/>
              </a:rPr>
              <a:t>numfocus</a:t>
            </a:r>
            <a:r>
              <a:rPr lang="ru-RU" b="0" dirty="0" smtClean="0">
                <a:effectLst/>
              </a:rPr>
              <a:t>. </a:t>
            </a:r>
            <a:r>
              <a:rPr lang="ru-RU" b="0" i="1" dirty="0" err="1" smtClean="0">
                <a:effectLst/>
              </a:rPr>
              <a:t>Numfocus</a:t>
            </a:r>
            <a:r>
              <a:rPr lang="ru-RU" b="0" i="1" dirty="0" smtClean="0">
                <a:effectLst/>
              </a:rPr>
              <a:t> </a:t>
            </a:r>
            <a:r>
              <a:rPr lang="ru-RU" b="0" dirty="0" smtClean="0">
                <a:effectLst/>
              </a:rPr>
              <a:t>– это организация, которая поддерживает различные проекты, связанные с научными вычислениями. </a:t>
            </a:r>
            <a:r>
              <a:rPr lang="en-US" b="0" dirty="0" smtClean="0">
                <a:effectLst/>
              </a:rPr>
              <a:t> </a:t>
            </a:r>
            <a:r>
              <a:rPr lang="ru-RU" b="0" dirty="0" smtClean="0">
                <a:effectLst/>
              </a:rPr>
              <a:t>Кстати,</a:t>
            </a:r>
            <a:r>
              <a:rPr lang="ru-RU" b="0" baseline="0" dirty="0" smtClean="0">
                <a:effectLst/>
              </a:rPr>
              <a:t> среди финансируемых проектов есть также уже известный нам </a:t>
            </a:r>
            <a:r>
              <a:rPr lang="en-US" b="0" baseline="0" dirty="0" err="1" smtClean="0">
                <a:effectLst/>
              </a:rPr>
              <a:t>Numpy</a:t>
            </a:r>
            <a:r>
              <a:rPr lang="en-US" b="0" baseline="0" dirty="0" smtClean="0">
                <a:effectLst/>
              </a:rPr>
              <a:t> </a:t>
            </a:r>
            <a:r>
              <a:rPr lang="ru-RU" b="0" baseline="0" dirty="0" smtClean="0">
                <a:effectLst/>
              </a:rPr>
              <a:t>и </a:t>
            </a:r>
            <a:r>
              <a:rPr lang="nl-NL" b="1" dirty="0" smtClean="0">
                <a:solidFill>
                  <a:srgbClr val="C00000"/>
                </a:solidFill>
              </a:rPr>
              <a:t>Matplotlib</a:t>
            </a:r>
            <a:endParaRPr lang="ru-RU" dirty="0" smtClean="0"/>
          </a:p>
          <a:p>
            <a:pPr eaLnBrk="1" hangingPunct="1"/>
            <a:endParaRPr lang="ru-RU" altLang="nl-NL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>
                <a:effectLst/>
              </a:rPr>
              <a:t>Особенность </a:t>
            </a:r>
            <a:r>
              <a:rPr lang="ru-RU" b="0" i="1" dirty="0" err="1" smtClean="0">
                <a:effectLst/>
              </a:rPr>
              <a:t>pandas</a:t>
            </a:r>
            <a:r>
              <a:rPr lang="ru-RU" b="0" i="1" dirty="0" smtClean="0">
                <a:effectLst/>
              </a:rPr>
              <a:t> </a:t>
            </a:r>
            <a:r>
              <a:rPr lang="ru-RU" b="0" dirty="0" smtClean="0">
                <a:effectLst/>
              </a:rPr>
              <a:t>состоит в том, что эта библиотека очень быстрая, гибкая и выразительная. Это важно, т.к. она используется с языком </a:t>
            </a:r>
            <a:r>
              <a:rPr lang="ru-RU" b="0" i="1" dirty="0" err="1" smtClean="0">
                <a:effectLst/>
              </a:rPr>
              <a:t>Python</a:t>
            </a:r>
            <a:r>
              <a:rPr lang="ru-RU" b="0" dirty="0" smtClean="0">
                <a:effectLst/>
              </a:rPr>
              <a:t>, который не отличается высокой производительностью. </a:t>
            </a:r>
            <a:r>
              <a:rPr lang="ru-RU" b="0" i="1" dirty="0" err="1" smtClean="0">
                <a:effectLst/>
              </a:rPr>
              <a:t>pandas</a:t>
            </a:r>
            <a:r>
              <a:rPr lang="ru-RU" b="0" i="1" dirty="0" smtClean="0">
                <a:effectLst/>
              </a:rPr>
              <a:t> </a:t>
            </a:r>
            <a:r>
              <a:rPr lang="ru-RU" b="0" dirty="0" smtClean="0">
                <a:effectLst/>
              </a:rPr>
              <a:t>прекрасно подходит для работы с одномерными и двумерными таблицами данных, хорошо интегрирован с внешним миром – есть возможность работать с файлами </a:t>
            </a:r>
            <a:r>
              <a:rPr lang="ru-RU" b="0" i="1" dirty="0" smtClean="0">
                <a:effectLst/>
              </a:rPr>
              <a:t>CSV</a:t>
            </a:r>
            <a:r>
              <a:rPr lang="ru-RU" b="0" dirty="0" smtClean="0">
                <a:effectLst/>
              </a:rPr>
              <a:t>, таблицами </a:t>
            </a:r>
            <a:r>
              <a:rPr lang="ru-RU" b="0" i="1" dirty="0" err="1" smtClean="0">
                <a:effectLst/>
              </a:rPr>
              <a:t>Excel</a:t>
            </a:r>
            <a:r>
              <a:rPr lang="ru-RU" b="0" dirty="0" smtClean="0">
                <a:effectLst/>
              </a:rPr>
              <a:t>, может стыковаться с языком </a:t>
            </a:r>
            <a:r>
              <a:rPr lang="ru-RU" b="0" i="1" dirty="0" smtClean="0">
                <a:effectLst/>
              </a:rPr>
              <a:t>R</a:t>
            </a:r>
            <a:r>
              <a:rPr lang="ru-RU" b="0" dirty="0" smtClean="0">
                <a:effectLst/>
              </a:rPr>
              <a:t>.</a:t>
            </a:r>
            <a:endParaRPr lang="ru-RU" dirty="0" smtClean="0"/>
          </a:p>
          <a:p>
            <a:pPr eaLnBrk="1" hangingPunct="1"/>
            <a:endParaRPr lang="ru-RU" altLang="nl-NL" dirty="0" smtClean="0"/>
          </a:p>
          <a:p>
            <a:pPr eaLnBrk="1" hangingPunct="1"/>
            <a:endParaRPr lang="en-US" altLang="nl-NL" dirty="0" smtClean="0"/>
          </a:p>
        </p:txBody>
      </p:sp>
    </p:spTree>
    <p:extLst>
      <p:ext uri="{BB962C8B-B14F-4D97-AF65-F5344CB8AC3E}">
        <p14:creationId xmlns:p14="http://schemas.microsoft.com/office/powerpoint/2010/main" val="397493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0D50221-E4C9-4547-A44E-3AA1CE970E83}" type="slidenum">
              <a:rPr lang="nl-NL" altLang="nl-NL" smtClean="0"/>
              <a:pPr algn="r" eaLnBrk="1" hangingPunct="1">
                <a:spcBef>
                  <a:spcPct val="0"/>
                </a:spcBef>
              </a:pPr>
              <a:t>7</a:t>
            </a:fld>
            <a:endParaRPr lang="nl-NL" altLang="nl-NL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b="0" i="1" dirty="0" err="1" smtClean="0">
                <a:effectLst/>
              </a:rPr>
              <a:t>pandas</a:t>
            </a:r>
            <a:r>
              <a:rPr lang="ru-RU" b="0" i="1" dirty="0" smtClean="0">
                <a:effectLst/>
              </a:rPr>
              <a:t> </a:t>
            </a:r>
            <a:r>
              <a:rPr lang="ru-RU" b="0" dirty="0" smtClean="0">
                <a:effectLst/>
              </a:rPr>
              <a:t>– </a:t>
            </a:r>
            <a:r>
              <a:rPr lang="ru-RU" dirty="0" smtClean="0"/>
              <a:t>Данный пакет делает </a:t>
            </a:r>
            <a:r>
              <a:rPr lang="ru-RU" dirty="0" err="1" smtClean="0"/>
              <a:t>Python</a:t>
            </a:r>
            <a:r>
              <a:rPr lang="ru-RU" dirty="0" smtClean="0"/>
              <a:t> мощным инструментом для анализа данных. Пакет дает возможность строить сводные таблицы, выполнять группировки, предоставляет удобный доступ к табличным данным, а при наличии пакета </a:t>
            </a:r>
            <a:r>
              <a:rPr lang="ru-RU" dirty="0" err="1" smtClean="0">
                <a:hlinkClick r:id="rId3"/>
              </a:rPr>
              <a:t>matplotlib</a:t>
            </a:r>
            <a:r>
              <a:rPr lang="ru-RU" dirty="0" smtClean="0"/>
              <a:t> дает возможность рисовать графики на полученных наборах данных.</a:t>
            </a:r>
          </a:p>
          <a:p>
            <a:endParaRPr lang="en-US" b="0" i="1" dirty="0" smtClean="0">
              <a:effectLst/>
            </a:endParaRPr>
          </a:p>
          <a:p>
            <a:r>
              <a:rPr lang="en-US" b="0" i="1" dirty="0" smtClean="0">
                <a:effectLst/>
              </a:rPr>
              <a:t>P</a:t>
            </a:r>
            <a:r>
              <a:rPr lang="ru-RU" b="0" i="1" dirty="0" err="1" smtClean="0">
                <a:effectLst/>
              </a:rPr>
              <a:t>andas</a:t>
            </a:r>
            <a:r>
              <a:rPr lang="en-US" b="0" i="1" dirty="0" smtClean="0">
                <a:effectLst/>
              </a:rPr>
              <a:t> </a:t>
            </a:r>
            <a:r>
              <a:rPr lang="ru-RU" b="0" dirty="0" smtClean="0">
                <a:effectLst/>
              </a:rPr>
              <a:t>входи в группу проектов, спонсируемых </a:t>
            </a:r>
            <a:r>
              <a:rPr lang="ru-RU" b="0" i="1" dirty="0" err="1" smtClean="0">
                <a:effectLst/>
                <a:hlinkClick r:id="rId4"/>
              </a:rPr>
              <a:t>numfocus</a:t>
            </a:r>
            <a:r>
              <a:rPr lang="ru-RU" b="0" dirty="0" smtClean="0">
                <a:effectLst/>
              </a:rPr>
              <a:t>. </a:t>
            </a:r>
            <a:r>
              <a:rPr lang="ru-RU" b="0" i="1" dirty="0" err="1" smtClean="0">
                <a:effectLst/>
              </a:rPr>
              <a:t>Numfocus</a:t>
            </a:r>
            <a:r>
              <a:rPr lang="ru-RU" b="0" i="1" dirty="0" smtClean="0">
                <a:effectLst/>
              </a:rPr>
              <a:t> </a:t>
            </a:r>
            <a:r>
              <a:rPr lang="ru-RU" b="0" dirty="0" smtClean="0">
                <a:effectLst/>
              </a:rPr>
              <a:t>– это организация, которая поддерживает различные проекты, связанные с научными вычислениями. </a:t>
            </a:r>
            <a:r>
              <a:rPr lang="en-US" b="0" dirty="0" smtClean="0">
                <a:effectLst/>
              </a:rPr>
              <a:t> </a:t>
            </a:r>
            <a:r>
              <a:rPr lang="ru-RU" b="0" dirty="0" smtClean="0">
                <a:effectLst/>
              </a:rPr>
              <a:t>Кстати,</a:t>
            </a:r>
            <a:r>
              <a:rPr lang="ru-RU" b="0" baseline="0" dirty="0" smtClean="0">
                <a:effectLst/>
              </a:rPr>
              <a:t> среди финансируемых проектов есть также уже известный нам </a:t>
            </a:r>
            <a:r>
              <a:rPr lang="en-US" b="0" baseline="0" dirty="0" err="1" smtClean="0">
                <a:effectLst/>
              </a:rPr>
              <a:t>Numpy</a:t>
            </a:r>
            <a:r>
              <a:rPr lang="en-US" b="0" baseline="0" dirty="0" smtClean="0">
                <a:effectLst/>
              </a:rPr>
              <a:t> </a:t>
            </a:r>
            <a:r>
              <a:rPr lang="ru-RU" b="0" baseline="0" dirty="0" smtClean="0">
                <a:effectLst/>
              </a:rPr>
              <a:t>и </a:t>
            </a:r>
            <a:r>
              <a:rPr lang="nl-NL" b="1" dirty="0" smtClean="0">
                <a:solidFill>
                  <a:srgbClr val="C00000"/>
                </a:solidFill>
              </a:rPr>
              <a:t>Matplotlib</a:t>
            </a:r>
            <a:endParaRPr lang="ru-RU" dirty="0" smtClean="0"/>
          </a:p>
          <a:p>
            <a:pPr eaLnBrk="1" hangingPunct="1"/>
            <a:endParaRPr lang="ru-RU" altLang="nl-NL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>
                <a:effectLst/>
              </a:rPr>
              <a:t>Особенность </a:t>
            </a:r>
            <a:r>
              <a:rPr lang="ru-RU" b="0" i="1" dirty="0" err="1" smtClean="0">
                <a:effectLst/>
              </a:rPr>
              <a:t>pandas</a:t>
            </a:r>
            <a:r>
              <a:rPr lang="ru-RU" b="0" i="1" dirty="0" smtClean="0">
                <a:effectLst/>
              </a:rPr>
              <a:t> </a:t>
            </a:r>
            <a:r>
              <a:rPr lang="ru-RU" b="0" dirty="0" smtClean="0">
                <a:effectLst/>
              </a:rPr>
              <a:t>состоит в том, что эта библиотека очень быстрая, гибкая и выразительная. Это важно, т.к. она используется с языком </a:t>
            </a:r>
            <a:r>
              <a:rPr lang="ru-RU" b="0" i="1" dirty="0" err="1" smtClean="0">
                <a:effectLst/>
              </a:rPr>
              <a:t>Python</a:t>
            </a:r>
            <a:r>
              <a:rPr lang="ru-RU" b="0" dirty="0" smtClean="0">
                <a:effectLst/>
              </a:rPr>
              <a:t>, который не отличается высокой производительностью. </a:t>
            </a:r>
            <a:r>
              <a:rPr lang="ru-RU" b="0" i="1" dirty="0" err="1" smtClean="0">
                <a:effectLst/>
              </a:rPr>
              <a:t>pandas</a:t>
            </a:r>
            <a:r>
              <a:rPr lang="ru-RU" b="0" i="1" dirty="0" smtClean="0">
                <a:effectLst/>
              </a:rPr>
              <a:t> </a:t>
            </a:r>
            <a:r>
              <a:rPr lang="ru-RU" b="0" dirty="0" smtClean="0">
                <a:effectLst/>
              </a:rPr>
              <a:t>прекрасно подходит для работы с одномерными и двумерными таблицами данных, хорошо интегрирован с внешним миром – есть возможность работать с файлами </a:t>
            </a:r>
            <a:r>
              <a:rPr lang="ru-RU" b="0" i="1" dirty="0" smtClean="0">
                <a:effectLst/>
              </a:rPr>
              <a:t>CSV</a:t>
            </a:r>
            <a:r>
              <a:rPr lang="ru-RU" b="0" dirty="0" smtClean="0">
                <a:effectLst/>
              </a:rPr>
              <a:t>, таблицами </a:t>
            </a:r>
            <a:r>
              <a:rPr lang="ru-RU" b="0" i="1" dirty="0" err="1" smtClean="0">
                <a:effectLst/>
              </a:rPr>
              <a:t>Excel</a:t>
            </a:r>
            <a:r>
              <a:rPr lang="ru-RU" b="0" dirty="0" smtClean="0">
                <a:effectLst/>
              </a:rPr>
              <a:t>, может стыковаться с языком </a:t>
            </a:r>
            <a:r>
              <a:rPr lang="ru-RU" b="0" i="1" dirty="0" smtClean="0">
                <a:effectLst/>
              </a:rPr>
              <a:t>R</a:t>
            </a:r>
            <a:r>
              <a:rPr lang="ru-RU" b="0" dirty="0" smtClean="0">
                <a:effectLst/>
              </a:rPr>
              <a:t>.</a:t>
            </a:r>
            <a:endParaRPr lang="ru-RU" dirty="0" smtClean="0"/>
          </a:p>
          <a:p>
            <a:pPr eaLnBrk="1" hangingPunct="1"/>
            <a:endParaRPr lang="ru-RU" altLang="nl-NL" dirty="0" smtClean="0"/>
          </a:p>
          <a:p>
            <a:pPr eaLnBrk="1" hangingPunct="1"/>
            <a:endParaRPr lang="en-US" altLang="nl-NL" dirty="0" smtClean="0"/>
          </a:p>
        </p:txBody>
      </p:sp>
    </p:spTree>
    <p:extLst>
      <p:ext uri="{BB962C8B-B14F-4D97-AF65-F5344CB8AC3E}">
        <p14:creationId xmlns:p14="http://schemas.microsoft.com/office/powerpoint/2010/main" val="2696032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51BA10B8-E754-4143-A7A9-04F86AD0C45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36416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251" y="1760561"/>
            <a:ext cx="8652679" cy="1487606"/>
          </a:xfrm>
        </p:spPr>
        <p:txBody>
          <a:bodyPr/>
          <a:lstStyle>
            <a:lvl1pPr>
              <a:defRPr sz="7200" b="1">
                <a:solidFill>
                  <a:srgbClr val="333399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48520" y="4626591"/>
            <a:ext cx="7608626" cy="1380698"/>
          </a:xfrm>
        </p:spPr>
        <p:txBody>
          <a:bodyPr/>
          <a:lstStyle>
            <a:lvl1pPr marL="0" indent="0" algn="ctr">
              <a:buNone/>
              <a:defRPr sz="4000" b="1"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E5467BE8-4F62-4F43-A516-21CB60FF392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91069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1196752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404664"/>
            <a:ext cx="8376082" cy="471086"/>
          </a:xfrm>
        </p:spPr>
        <p:txBody>
          <a:bodyPr/>
          <a:lstStyle>
            <a:lvl1pPr algn="l"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C92FF09C-FC01-4BBB-A921-F358B9FA9C5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93938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0C8-8678-4900-BA2A-C7D807017813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4994-1E0F-42CA-8EC5-EF05CE7173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06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65938" y="155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fld id="{5E4AACAC-A54F-476A-9CEB-FCF9A30D4A3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1428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inket.io/python3" TargetMode="External"/><Relationship Id="rId2" Type="http://schemas.openxmlformats.org/officeDocument/2006/relationships/hyperlink" Target="https://trinket.io/pygame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onlinegdb.com/online_python_compiler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6196" y="0"/>
            <a:ext cx="9047408" cy="130739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b="1" dirty="0"/>
              <a:t>Алгоритмизация и программирование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1779429"/>
            <a:ext cx="7848872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ru-RU" sz="2400" b="1" dirty="0" smtClean="0">
                <a:solidFill>
                  <a:srgbClr val="FF0000"/>
                </a:solidFill>
              </a:rPr>
              <a:t>Описание дисциплины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ru-RU" sz="2400" b="1" dirty="0">
                <a:solidFill>
                  <a:srgbClr val="FF0000"/>
                </a:solidFill>
              </a:rPr>
              <a:t>Этапы решения задач на </a:t>
            </a:r>
            <a:r>
              <a:rPr lang="ru-RU" sz="2400" b="1" dirty="0" smtClean="0">
                <a:solidFill>
                  <a:srgbClr val="FF0000"/>
                </a:solidFill>
              </a:rPr>
              <a:t>компьютере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ru-RU" sz="2400" b="1" dirty="0">
                <a:solidFill>
                  <a:srgbClr val="FF0000"/>
                </a:solidFill>
              </a:rPr>
              <a:t>Алгоритм и его </a:t>
            </a:r>
            <a:r>
              <a:rPr lang="ru-RU" sz="2400" b="1" dirty="0" smtClean="0">
                <a:solidFill>
                  <a:srgbClr val="FF0000"/>
                </a:solidFill>
              </a:rPr>
              <a:t>свойства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ru-RU" sz="2400" b="1" dirty="0">
                <a:solidFill>
                  <a:srgbClr val="FF0000"/>
                </a:solidFill>
              </a:rPr>
              <a:t>Способы описания </a:t>
            </a:r>
            <a:r>
              <a:rPr lang="ru-RU" sz="2400" b="1" dirty="0" smtClean="0">
                <a:solidFill>
                  <a:srgbClr val="FF0000"/>
                </a:solidFill>
              </a:rPr>
              <a:t>алгоритмов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ru-RU" sz="2400" b="1" dirty="0">
                <a:solidFill>
                  <a:srgbClr val="FF0000"/>
                </a:solidFill>
              </a:rPr>
              <a:t>Графическое описание </a:t>
            </a:r>
            <a:r>
              <a:rPr lang="ru-RU" sz="2400" b="1" dirty="0" smtClean="0">
                <a:solidFill>
                  <a:srgbClr val="FF0000"/>
                </a:solidFill>
              </a:rPr>
              <a:t>алгоритма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ru-RU" sz="2400" b="1" dirty="0">
                <a:solidFill>
                  <a:srgbClr val="FF0000"/>
                </a:solidFill>
              </a:rPr>
              <a:t>Виды схем, предназначенные для использования в программной </a:t>
            </a:r>
            <a:r>
              <a:rPr lang="ru-RU" sz="2400" b="1" dirty="0" smtClean="0">
                <a:solidFill>
                  <a:srgbClr val="FF0000"/>
                </a:solidFill>
              </a:rPr>
              <a:t>документации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ru-RU" sz="2400" b="1" dirty="0">
                <a:solidFill>
                  <a:srgbClr val="FF0000"/>
                </a:solidFill>
              </a:rPr>
              <a:t>Схемы </a:t>
            </a:r>
            <a:r>
              <a:rPr lang="ru-RU" sz="2400" b="1" dirty="0" smtClean="0">
                <a:solidFill>
                  <a:srgbClr val="FF0000"/>
                </a:solidFill>
              </a:rPr>
              <a:t>алгоритмов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ru-RU" sz="2400" b="1" dirty="0">
                <a:solidFill>
                  <a:srgbClr val="FF0000"/>
                </a:solidFill>
              </a:rPr>
              <a:t>Правила выполнения схем </a:t>
            </a:r>
            <a:r>
              <a:rPr lang="ru-RU" sz="2400" b="1" dirty="0" smtClean="0">
                <a:solidFill>
                  <a:srgbClr val="FF0000"/>
                </a:solidFill>
              </a:rPr>
              <a:t>алгоритмов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ru-RU" sz="2400" b="1" dirty="0">
                <a:solidFill>
                  <a:srgbClr val="FF0000"/>
                </a:solidFill>
              </a:rPr>
              <a:t>Структурное </a:t>
            </a:r>
            <a:r>
              <a:rPr lang="ru-RU" sz="2400" b="1" dirty="0" smtClean="0">
                <a:solidFill>
                  <a:srgbClr val="FF0000"/>
                </a:solidFill>
              </a:rPr>
              <a:t>программирование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ru-RU" sz="2400" b="1" dirty="0">
                <a:solidFill>
                  <a:srgbClr val="FF0000"/>
                </a:solidFill>
              </a:rPr>
              <a:t>Основные структурные конструкции </a:t>
            </a:r>
            <a:r>
              <a:rPr lang="ru-RU" sz="2400" b="1" dirty="0" smtClean="0">
                <a:solidFill>
                  <a:srgbClr val="FF0000"/>
                </a:solidFill>
              </a:rPr>
              <a:t>алгоритма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ru-RU" sz="2400" b="1" dirty="0">
                <a:solidFill>
                  <a:srgbClr val="FF0000"/>
                </a:solidFill>
              </a:rPr>
              <a:t>Краткая история языков </a:t>
            </a:r>
            <a:r>
              <a:rPr lang="ru-RU" sz="2400" b="1" dirty="0" smtClean="0">
                <a:solidFill>
                  <a:srgbClr val="FF0000"/>
                </a:solidFill>
              </a:rPr>
              <a:t>программирования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ru-RU" sz="2400" b="1" dirty="0">
                <a:solidFill>
                  <a:srgbClr val="FF0000"/>
                </a:solidFill>
              </a:rPr>
              <a:t>Основные этапы исторического развития языков </a:t>
            </a:r>
            <a:r>
              <a:rPr lang="ru-RU" sz="2400" b="1" dirty="0" smtClean="0">
                <a:solidFill>
                  <a:srgbClr val="FF0000"/>
                </a:solidFill>
              </a:rPr>
              <a:t>программирования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8637" y="1556792"/>
            <a:ext cx="9047408" cy="0"/>
          </a:xfrm>
          <a:prstGeom prst="line">
            <a:avLst/>
          </a:prstGeom>
          <a:ln w="76200">
            <a:solidFill>
              <a:srgbClr val="7030A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11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6"/>
    </mc:Choice>
    <mc:Fallback xmlns="">
      <p:transition spd="slow" advTm="149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0718" y="116632"/>
            <a:ext cx="8376082" cy="1008112"/>
          </a:xfrm>
        </p:spPr>
        <p:txBody>
          <a:bodyPr/>
          <a:lstStyle/>
          <a:p>
            <a:r>
              <a:rPr lang="ru-RU" sz="2800" dirty="0" smtClean="0"/>
              <a:t>Виды </a:t>
            </a:r>
            <a:r>
              <a:rPr lang="ru-RU" sz="2800" dirty="0"/>
              <a:t>схем, предназначенные для использования в программной документации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F09C-FC01-4BBB-A921-F358B9FA9C58}" type="slidenum">
              <a:rPr lang="ru-RU" altLang="ru-RU" smtClean="0"/>
              <a:pPr/>
              <a:t>10</a:t>
            </a:fld>
            <a:endParaRPr lang="ru-RU" alt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107504" y="1262013"/>
            <a:ext cx="8857109" cy="533533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ru-RU" altLang="ru-RU" sz="2000" b="1" i="1" kern="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Схема данных </a:t>
            </a:r>
            <a:r>
              <a:rPr lang="ru-RU" altLang="ru-RU" sz="2000" b="1" kern="0" dirty="0" smtClean="0">
                <a:cs typeface="Times New Roman" panose="02020603050405020304" pitchFamily="18" charset="0"/>
              </a:rPr>
              <a:t>отображают путь данных при решении задач и определяют этапы обработки, а также различные применяемые носители</a:t>
            </a:r>
          </a:p>
          <a:p>
            <a:pPr algn="just"/>
            <a:r>
              <a:rPr lang="ru-RU" altLang="ru-RU" sz="2000" b="1" i="1" kern="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Схема программ</a:t>
            </a:r>
            <a:r>
              <a:rPr lang="ru-RU" altLang="ru-RU" sz="2000" b="1" kern="0" dirty="0" smtClean="0">
                <a:cs typeface="Times New Roman" panose="02020603050405020304" pitchFamily="18" charset="0"/>
              </a:rPr>
              <a:t> отображают последовательность операций в программе(аналогично схеме алгоритма) </a:t>
            </a:r>
          </a:p>
          <a:p>
            <a:pPr algn="just"/>
            <a:r>
              <a:rPr lang="ru-RU" altLang="ru-RU" sz="2000" b="1" i="1" kern="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Схема работы системы </a:t>
            </a:r>
            <a:r>
              <a:rPr lang="ru-RU" altLang="ru-RU" sz="2000" b="1" kern="0" dirty="0" smtClean="0">
                <a:cs typeface="Times New Roman" panose="02020603050405020304" pitchFamily="18" charset="0"/>
              </a:rPr>
              <a:t>отображают управление операциями и потоки данных в системе. В схеме работы системы каждая программа может отображаться более чем в одном потоке управления.</a:t>
            </a:r>
          </a:p>
          <a:p>
            <a:pPr algn="just"/>
            <a:r>
              <a:rPr lang="ru-RU" altLang="ru-RU" sz="2000" b="1" i="1" kern="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Схема взаимодействия программ </a:t>
            </a:r>
            <a:r>
              <a:rPr lang="ru-RU" altLang="ru-RU" sz="2000" b="1" kern="0" dirty="0" smtClean="0">
                <a:cs typeface="Times New Roman" panose="02020603050405020304" pitchFamily="18" charset="0"/>
              </a:rPr>
              <a:t>отображают путь активации программы и взаимодействия с соответствующими данными. Каждая программа в схеме взаимодействия программ показывается только один раз.</a:t>
            </a:r>
          </a:p>
          <a:p>
            <a:pPr algn="just"/>
            <a:r>
              <a:rPr lang="ru-RU" altLang="ru-RU" sz="2000" b="1" i="1" kern="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Схема ресурсов системы </a:t>
            </a:r>
            <a:r>
              <a:rPr lang="ru-RU" altLang="ru-RU" sz="2000" b="1" kern="0" dirty="0" smtClean="0">
                <a:cs typeface="Times New Roman" panose="02020603050405020304" pitchFamily="18" charset="0"/>
              </a:rPr>
              <a:t>отображает конфигурацию блоков данных и обрабатывающих блоков, которая требуется для решения задач.</a:t>
            </a:r>
            <a:endParaRPr lang="ru-RU" altLang="ru-RU" sz="2000" b="1" kern="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275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данных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F09C-FC01-4BBB-A921-F358B9FA9C58}" type="slidenum">
              <a:rPr lang="ru-RU" altLang="ru-RU" smtClean="0"/>
              <a:pPr/>
              <a:t>11</a:t>
            </a:fld>
            <a:endParaRPr lang="ru-RU" altLang="ru-RU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512" y="1270018"/>
            <a:ext cx="3960440" cy="5435362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4716016" y="1556792"/>
            <a:ext cx="3888432" cy="193899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/>
            <a:r>
              <a:rPr lang="ru-RU" altLang="ru-RU" sz="2000" b="1" i="1" kern="0" dirty="0">
                <a:solidFill>
                  <a:srgbClr val="7030A0"/>
                </a:solidFill>
                <a:cs typeface="Times New Roman" panose="02020603050405020304" pitchFamily="18" charset="0"/>
              </a:rPr>
              <a:t>Схема данных </a:t>
            </a:r>
            <a:r>
              <a:rPr lang="ru-RU" altLang="ru-RU" sz="2000" b="1" kern="0" dirty="0">
                <a:cs typeface="Times New Roman" panose="02020603050405020304" pitchFamily="18" charset="0"/>
              </a:rPr>
              <a:t>отображают путь данных при решении задач и определяют этапы обработки, а также различные применяемые носители</a:t>
            </a:r>
          </a:p>
        </p:txBody>
      </p:sp>
    </p:spTree>
    <p:extLst>
      <p:ext uri="{BB962C8B-B14F-4D97-AF65-F5344CB8AC3E}">
        <p14:creationId xmlns:p14="http://schemas.microsoft.com/office/powerpoint/2010/main" val="2219867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программы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F09C-FC01-4BBB-A921-F358B9FA9C58}" type="slidenum">
              <a:rPr lang="ru-RU" altLang="ru-RU" smtClean="0"/>
              <a:pPr/>
              <a:t>12</a:t>
            </a:fld>
            <a:endParaRPr lang="ru-RU" altLang="ru-R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" t="2112" r="2820"/>
          <a:stretch/>
        </p:blipFill>
        <p:spPr>
          <a:xfrm>
            <a:off x="179512" y="1224136"/>
            <a:ext cx="3989770" cy="558924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4716016" y="1556792"/>
            <a:ext cx="4104456" cy="132343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/>
            <a:r>
              <a:rPr lang="ru-RU" altLang="ru-RU" sz="2000" b="1" i="1" kern="0" dirty="0">
                <a:solidFill>
                  <a:srgbClr val="7030A0"/>
                </a:solidFill>
                <a:cs typeface="Times New Roman" panose="02020603050405020304" pitchFamily="18" charset="0"/>
              </a:rPr>
              <a:t>Схема </a:t>
            </a:r>
            <a:r>
              <a:rPr lang="ru-RU" altLang="ru-RU" sz="2000" b="1" i="1" kern="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программ </a:t>
            </a:r>
            <a:r>
              <a:rPr lang="ru-RU" altLang="ru-RU" sz="2000" b="1" kern="0" dirty="0">
                <a:cs typeface="Times New Roman" panose="02020603050405020304" pitchFamily="18" charset="0"/>
              </a:rPr>
              <a:t>отображают </a:t>
            </a:r>
            <a:r>
              <a:rPr lang="ru-RU" altLang="ru-RU" sz="2000" b="1" kern="0" dirty="0" smtClean="0">
                <a:cs typeface="Times New Roman" panose="02020603050405020304" pitchFamily="18" charset="0"/>
              </a:rPr>
              <a:t>последовательность операций </a:t>
            </a:r>
            <a:r>
              <a:rPr lang="ru-RU" altLang="ru-RU" sz="2000" b="1" kern="0" dirty="0">
                <a:cs typeface="Times New Roman" panose="02020603050405020304" pitchFamily="18" charset="0"/>
              </a:rPr>
              <a:t>в </a:t>
            </a:r>
            <a:r>
              <a:rPr lang="ru-RU" altLang="ru-RU" sz="2000" b="1" kern="0" dirty="0" smtClean="0">
                <a:cs typeface="Times New Roman" panose="02020603050405020304" pitchFamily="18" charset="0"/>
              </a:rPr>
              <a:t>программе (</a:t>
            </a:r>
            <a:r>
              <a:rPr lang="ru-RU" altLang="ru-RU" sz="2000" b="1" kern="0" dirty="0">
                <a:cs typeface="Times New Roman" panose="02020603050405020304" pitchFamily="18" charset="0"/>
              </a:rPr>
              <a:t>аналогично схеме алгоритма)</a:t>
            </a:r>
          </a:p>
        </p:txBody>
      </p:sp>
    </p:spTree>
    <p:extLst>
      <p:ext uri="{BB962C8B-B14F-4D97-AF65-F5344CB8AC3E}">
        <p14:creationId xmlns:p14="http://schemas.microsoft.com/office/powerpoint/2010/main" val="231718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работы системы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F09C-FC01-4BBB-A921-F358B9FA9C58}" type="slidenum">
              <a:rPr lang="ru-RU" altLang="ru-RU" smtClean="0"/>
              <a:pPr/>
              <a:t>13</a:t>
            </a:fld>
            <a:endParaRPr lang="ru-RU" altLang="ru-R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512" y="1302905"/>
            <a:ext cx="4032448" cy="5539919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4716016" y="1556792"/>
            <a:ext cx="4104456" cy="255454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/>
            <a:r>
              <a:rPr lang="ru-RU" altLang="ru-RU" sz="2000" b="1" i="1" kern="0" dirty="0">
                <a:solidFill>
                  <a:srgbClr val="7030A0"/>
                </a:solidFill>
                <a:cs typeface="Times New Roman" panose="02020603050405020304" pitchFamily="18" charset="0"/>
              </a:rPr>
              <a:t>Схема </a:t>
            </a:r>
            <a:r>
              <a:rPr lang="ru-RU" altLang="ru-RU" sz="2000" b="1" i="1" kern="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работы системы </a:t>
            </a:r>
            <a:r>
              <a:rPr lang="ru-RU" altLang="ru-RU" sz="2000" b="1" kern="0" dirty="0">
                <a:cs typeface="Times New Roman" panose="02020603050405020304" pitchFamily="18" charset="0"/>
              </a:rPr>
              <a:t>отображают управление операциями и потоки данных в системе. В схеме работы системы каждая программа может отображаться более чем в одном потоке управления</a:t>
            </a:r>
          </a:p>
        </p:txBody>
      </p:sp>
    </p:spTree>
    <p:extLst>
      <p:ext uri="{BB962C8B-B14F-4D97-AF65-F5344CB8AC3E}">
        <p14:creationId xmlns:p14="http://schemas.microsoft.com/office/powerpoint/2010/main" val="3961439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0718" y="188640"/>
            <a:ext cx="8376082" cy="687110"/>
          </a:xfrm>
        </p:spPr>
        <p:txBody>
          <a:bodyPr/>
          <a:lstStyle/>
          <a:p>
            <a:r>
              <a:rPr lang="ru-RU" dirty="0"/>
              <a:t>Схема взаимодействия программ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F09C-FC01-4BBB-A921-F358B9FA9C58}" type="slidenum">
              <a:rPr lang="ru-RU" altLang="ru-RU" smtClean="0"/>
              <a:pPr/>
              <a:t>14</a:t>
            </a:fld>
            <a:endParaRPr lang="ru-RU" altLang="ru-R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504" y="1412776"/>
            <a:ext cx="3744416" cy="539011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4716016" y="1556792"/>
            <a:ext cx="4104456" cy="255454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/>
            <a:r>
              <a:rPr lang="ru-RU" altLang="ru-RU" sz="2000" b="1" i="1" kern="0" dirty="0">
                <a:solidFill>
                  <a:srgbClr val="7030A0"/>
                </a:solidFill>
                <a:cs typeface="Times New Roman" panose="02020603050405020304" pitchFamily="18" charset="0"/>
              </a:rPr>
              <a:t>Схема </a:t>
            </a:r>
            <a:r>
              <a:rPr lang="ru-RU" altLang="ru-RU" sz="2000" b="1" i="1" kern="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взаимодействия программ </a:t>
            </a:r>
            <a:r>
              <a:rPr lang="ru-RU" altLang="ru-RU" sz="2000" b="1" kern="0" dirty="0">
                <a:cs typeface="Times New Roman" panose="02020603050405020304" pitchFamily="18" charset="0"/>
              </a:rPr>
              <a:t>отображают путь активации программы и взаимодействия с соответствующими данными. Каждая программа в схеме взаимодействия программ показывается только один раз</a:t>
            </a:r>
          </a:p>
        </p:txBody>
      </p:sp>
    </p:spTree>
    <p:extLst>
      <p:ext uri="{BB962C8B-B14F-4D97-AF65-F5344CB8AC3E}">
        <p14:creationId xmlns:p14="http://schemas.microsoft.com/office/powerpoint/2010/main" val="381516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ресурсов системы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F09C-FC01-4BBB-A921-F358B9FA9C58}" type="slidenum">
              <a:rPr lang="ru-RU" altLang="ru-RU" smtClean="0"/>
              <a:pPr/>
              <a:t>15</a:t>
            </a:fld>
            <a:endParaRPr lang="ru-RU" altLang="ru-RU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664" y="1327989"/>
            <a:ext cx="6145666" cy="4144172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971600" y="5589240"/>
            <a:ext cx="7488832" cy="101566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/>
            <a:r>
              <a:rPr lang="ru-RU" altLang="ru-RU" sz="2000" b="1" i="1" kern="0" dirty="0">
                <a:solidFill>
                  <a:srgbClr val="7030A0"/>
                </a:solidFill>
                <a:cs typeface="Times New Roman" panose="02020603050405020304" pitchFamily="18" charset="0"/>
              </a:rPr>
              <a:t>Схема </a:t>
            </a:r>
            <a:r>
              <a:rPr lang="ru-RU" altLang="ru-RU" sz="2000" b="1" i="1" kern="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ресурсов системы </a:t>
            </a:r>
            <a:r>
              <a:rPr lang="ru-RU" altLang="ru-RU" sz="2000" b="1" kern="0" dirty="0" smtClean="0">
                <a:cs typeface="Times New Roman" panose="02020603050405020304" pitchFamily="18" charset="0"/>
              </a:rPr>
              <a:t>отображает </a:t>
            </a:r>
            <a:r>
              <a:rPr lang="ru-RU" altLang="ru-RU" sz="2000" b="1" kern="0" dirty="0">
                <a:cs typeface="Times New Roman" panose="02020603050405020304" pitchFamily="18" charset="0"/>
              </a:rPr>
              <a:t>конфигурацию блоков данных и обрабатывающих блоков, которая требуется для решения задач</a:t>
            </a:r>
          </a:p>
        </p:txBody>
      </p:sp>
    </p:spTree>
    <p:extLst>
      <p:ext uri="{BB962C8B-B14F-4D97-AF65-F5344CB8AC3E}">
        <p14:creationId xmlns:p14="http://schemas.microsoft.com/office/powerpoint/2010/main" val="163833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Схемы алгоритмов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F09C-FC01-4BBB-A921-F358B9FA9C58}" type="slidenum">
              <a:rPr lang="ru-RU" altLang="ru-RU" smtClean="0"/>
              <a:pPr/>
              <a:t>16</a:t>
            </a:fld>
            <a:endParaRPr lang="ru-RU" altLang="ru-RU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8859" y="1300687"/>
            <a:ext cx="8169565" cy="52244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ru-RU" altLang="ru-RU" sz="2800" b="1" kern="0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Символов данных</a:t>
            </a:r>
            <a:r>
              <a:rPr lang="ru-RU" altLang="ru-RU" sz="2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(могут отображать тип носителя данных);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ru-RU" altLang="ru-RU" sz="2800" b="1" kern="0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Символы процессов</a:t>
            </a:r>
            <a:r>
              <a:rPr lang="ru-RU" altLang="ru-RU" sz="2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выполняемых над данными);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ru-RU" altLang="ru-RU" sz="2800" b="1" kern="0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Символы линий</a:t>
            </a:r>
            <a:r>
              <a:rPr lang="ru-RU" altLang="ru-RU" sz="2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указывающих потоки данных между процессами и носителями данных;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ru-RU" altLang="ru-RU" sz="2800" b="1" kern="0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Специальные символы</a:t>
            </a:r>
            <a:r>
              <a:rPr lang="ru-RU" altLang="ru-RU" sz="2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(для удобства чтения схемы).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ru-RU" altLang="ru-RU" sz="2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из трех первых групп в свою очередь подразделяется на две подгруппы: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u-RU" altLang="ru-RU" sz="2800" b="1" kern="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символы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u-RU" altLang="ru-RU" sz="2800" b="1" kern="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Специфические символы</a:t>
            </a:r>
            <a:endParaRPr lang="ru-RU" altLang="ru-RU" sz="2800" b="1" kern="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 rot="16200000">
            <a:off x="6022506" y="3892404"/>
            <a:ext cx="5328592" cy="369332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altLang="ru-RU" b="1" dirty="0">
                <a:solidFill>
                  <a:srgbClr val="FF0000"/>
                </a:solidFill>
                <a:cs typeface="Times New Roman" panose="02020603050405020304" pitchFamily="18" charset="0"/>
              </a:rPr>
              <a:t>Схема состоит из символов четырех типов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6146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0718" y="332656"/>
            <a:ext cx="8376082" cy="471086"/>
          </a:xfrm>
        </p:spPr>
        <p:txBody>
          <a:bodyPr/>
          <a:lstStyle/>
          <a:p>
            <a:r>
              <a:rPr lang="ru-RU" dirty="0" smtClean="0"/>
              <a:t>Схемы алгоритмов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F09C-FC01-4BBB-A921-F358B9FA9C58}" type="slidenum">
              <a:rPr lang="ru-RU" altLang="ru-RU" smtClean="0"/>
              <a:pPr/>
              <a:t>17</a:t>
            </a:fld>
            <a:endParaRPr lang="ru-RU" altLang="ru-RU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836613"/>
            <a:ext cx="4895775" cy="602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2000" b="1" kern="0" dirty="0" smtClean="0"/>
              <a:t>Обозначения по ГОСТ 19.701 – 90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ru-RU" altLang="ru-RU" sz="1000" kern="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2000" kern="0" dirty="0" smtClean="0"/>
              <a:t>1. Терминатор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2000" kern="0" dirty="0" smtClean="0"/>
              <a:t>(</a:t>
            </a:r>
            <a:r>
              <a:rPr lang="ru-RU" altLang="ru-RU" sz="2000" kern="0" dirty="0" smtClean="0">
                <a:solidFill>
                  <a:schemeClr val="accent2"/>
                </a:solidFill>
              </a:rPr>
              <a:t>начало</a:t>
            </a:r>
            <a:r>
              <a:rPr lang="en-US" altLang="ru-RU" sz="2000" kern="0" dirty="0" smtClean="0">
                <a:solidFill>
                  <a:schemeClr val="accent2"/>
                </a:solidFill>
              </a:rPr>
              <a:t>/</a:t>
            </a:r>
            <a:r>
              <a:rPr lang="ru-RU" altLang="ru-RU" sz="2000" kern="0" dirty="0" smtClean="0">
                <a:solidFill>
                  <a:schemeClr val="accent2"/>
                </a:solidFill>
              </a:rPr>
              <a:t>конец</a:t>
            </a:r>
            <a:r>
              <a:rPr lang="ru-RU" altLang="ru-RU" sz="2000" kern="0" dirty="0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ru-RU" altLang="ru-RU" sz="2000" kern="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2000" kern="0" dirty="0" smtClean="0"/>
              <a:t>2. Процесс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2000" kern="0" dirty="0" smtClean="0"/>
              <a:t>(</a:t>
            </a:r>
            <a:r>
              <a:rPr lang="ru-RU" altLang="ru-RU" sz="2000" kern="0" dirty="0" smtClean="0">
                <a:solidFill>
                  <a:schemeClr val="accent2"/>
                </a:solidFill>
              </a:rPr>
              <a:t>вычисление</a:t>
            </a:r>
            <a:r>
              <a:rPr lang="ru-RU" altLang="ru-RU" sz="2000" kern="0" dirty="0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ru-RU" altLang="ru-RU" sz="2000" kern="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2000" kern="0" dirty="0" smtClean="0"/>
              <a:t>3. Анализ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2000" kern="0" dirty="0" smtClean="0"/>
              <a:t>(</a:t>
            </a:r>
            <a:r>
              <a:rPr lang="ru-RU" altLang="ru-RU" sz="2000" kern="0" dirty="0" smtClean="0">
                <a:solidFill>
                  <a:schemeClr val="accent2"/>
                </a:solidFill>
              </a:rPr>
              <a:t>проверка</a:t>
            </a:r>
            <a:r>
              <a:rPr lang="ru-RU" altLang="ru-RU" sz="2000" kern="0" dirty="0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ru-RU" altLang="ru-RU" sz="2000" kern="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2000" kern="0" dirty="0" smtClean="0"/>
              <a:t>4. Модификатор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2000" kern="0" dirty="0" smtClean="0"/>
              <a:t>(</a:t>
            </a:r>
            <a:r>
              <a:rPr lang="ru-RU" altLang="ru-RU" sz="2000" kern="0" dirty="0" smtClean="0">
                <a:solidFill>
                  <a:schemeClr val="accent2"/>
                </a:solidFill>
              </a:rPr>
              <a:t>автоматическое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2000" kern="0" dirty="0" smtClean="0">
                <a:solidFill>
                  <a:schemeClr val="accent2"/>
                </a:solidFill>
              </a:rPr>
              <a:t> изменение</a:t>
            </a:r>
            <a:r>
              <a:rPr lang="ru-RU" altLang="ru-RU" sz="2000" kern="0" dirty="0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2000" kern="0" dirty="0" smtClean="0"/>
              <a:t>5. Предопределенный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2000" kern="0" dirty="0" smtClean="0"/>
              <a:t>процесс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2000" kern="0" dirty="0" smtClean="0"/>
              <a:t>(</a:t>
            </a:r>
            <a:r>
              <a:rPr lang="ru-RU" altLang="ru-RU" sz="2000" kern="0" dirty="0" smtClean="0">
                <a:solidFill>
                  <a:schemeClr val="accent2"/>
                </a:solidFill>
              </a:rPr>
              <a:t>подпрограмма</a:t>
            </a:r>
            <a:r>
              <a:rPr lang="ru-RU" altLang="ru-RU" sz="2000" kern="0" dirty="0" smtClean="0"/>
              <a:t>)</a:t>
            </a:r>
            <a:endParaRPr lang="ru-RU" altLang="ru-RU" sz="2000" kern="0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32138" y="2636838"/>
            <a:ext cx="11525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/>
              <a:t>A:=1</a:t>
            </a:r>
            <a:endParaRPr lang="ru-RU" altLang="ru-RU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16463" y="1125538"/>
            <a:ext cx="2519362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ru-RU" altLang="ru-RU" sz="2000" dirty="0"/>
              <a:t> </a:t>
            </a:r>
          </a:p>
          <a:p>
            <a:pPr eaLnBrk="1" hangingPunct="1">
              <a:spcBef>
                <a:spcPct val="20000"/>
              </a:spcBef>
            </a:pPr>
            <a:endParaRPr lang="ru-RU" altLang="ru-RU" sz="1000" dirty="0"/>
          </a:p>
          <a:p>
            <a:pPr eaLnBrk="1" hangingPunct="1">
              <a:spcBef>
                <a:spcPct val="20000"/>
              </a:spcBef>
            </a:pPr>
            <a:r>
              <a:rPr lang="ru-RU" altLang="ru-RU" sz="2000" dirty="0"/>
              <a:t>6. Ввод</a:t>
            </a:r>
            <a:r>
              <a:rPr lang="en-US" altLang="ru-RU" sz="2000" dirty="0"/>
              <a:t>/</a:t>
            </a:r>
            <a:r>
              <a:rPr lang="ru-RU" altLang="ru-RU" sz="2000" dirty="0"/>
              <a:t>вывод</a:t>
            </a:r>
          </a:p>
          <a:p>
            <a:pPr eaLnBrk="1" hangingPunct="1"/>
            <a:r>
              <a:rPr lang="ru-RU" altLang="ru-RU" sz="2000" dirty="0"/>
              <a:t>	данных</a:t>
            </a:r>
          </a:p>
          <a:p>
            <a:pPr eaLnBrk="1" hangingPunct="1">
              <a:spcBef>
                <a:spcPct val="20000"/>
              </a:spcBef>
            </a:pPr>
            <a:endParaRPr lang="ru-RU" altLang="ru-RU" sz="2000" dirty="0"/>
          </a:p>
          <a:p>
            <a:pPr eaLnBrk="1" hangingPunct="1">
              <a:spcBef>
                <a:spcPct val="20000"/>
              </a:spcBef>
            </a:pPr>
            <a:r>
              <a:rPr lang="ru-RU" altLang="ru-RU" sz="2000" dirty="0"/>
              <a:t>7. Ввод с </a:t>
            </a:r>
            <a:r>
              <a:rPr lang="ru-RU" altLang="ru-RU" sz="2000" dirty="0" smtClean="0"/>
              <a:t>носителя</a:t>
            </a:r>
            <a:endParaRPr lang="en-US" altLang="ru-RU" sz="2000" dirty="0"/>
          </a:p>
          <a:p>
            <a:pPr eaLnBrk="1" hangingPunct="1">
              <a:spcBef>
                <a:spcPct val="20000"/>
              </a:spcBef>
            </a:pPr>
            <a:endParaRPr lang="en-US" altLang="ru-RU" sz="2000" dirty="0"/>
          </a:p>
          <a:p>
            <a:pPr eaLnBrk="1" hangingPunct="1">
              <a:spcBef>
                <a:spcPct val="20000"/>
              </a:spcBef>
            </a:pPr>
            <a:r>
              <a:rPr lang="en-US" altLang="ru-RU" sz="2000" dirty="0"/>
              <a:t>8.</a:t>
            </a:r>
            <a:r>
              <a:rPr lang="ru-RU" altLang="ru-RU" sz="2000" dirty="0"/>
              <a:t> Вывод на принтер</a:t>
            </a:r>
            <a:endParaRPr lang="en-US" altLang="ru-RU" sz="2000" dirty="0"/>
          </a:p>
          <a:p>
            <a:pPr eaLnBrk="1" hangingPunct="1">
              <a:spcBef>
                <a:spcPct val="20000"/>
              </a:spcBef>
            </a:pPr>
            <a:endParaRPr lang="en-US" altLang="ru-RU" sz="2000" dirty="0"/>
          </a:p>
          <a:p>
            <a:pPr eaLnBrk="1" hangingPunct="1">
              <a:spcBef>
                <a:spcPct val="20000"/>
              </a:spcBef>
            </a:pPr>
            <a:r>
              <a:rPr lang="en-US" altLang="ru-RU" sz="2000" dirty="0"/>
              <a:t>9. </a:t>
            </a:r>
            <a:r>
              <a:rPr lang="ru-RU" altLang="ru-RU" sz="2000" dirty="0"/>
              <a:t>Комментарий</a:t>
            </a:r>
          </a:p>
          <a:p>
            <a:pPr eaLnBrk="1" hangingPunct="1">
              <a:spcBef>
                <a:spcPct val="20000"/>
              </a:spcBef>
            </a:pPr>
            <a:endParaRPr lang="ru-RU" altLang="ru-RU" sz="2000" dirty="0"/>
          </a:p>
          <a:p>
            <a:pPr eaLnBrk="1" hangingPunct="1">
              <a:spcBef>
                <a:spcPct val="20000"/>
              </a:spcBef>
            </a:pPr>
            <a:endParaRPr lang="ru-RU" altLang="ru-RU" sz="2000" dirty="0"/>
          </a:p>
          <a:p>
            <a:pPr eaLnBrk="1" hangingPunct="1">
              <a:spcBef>
                <a:spcPct val="20000"/>
              </a:spcBef>
            </a:pPr>
            <a:r>
              <a:rPr lang="en-US" altLang="ru-RU" sz="2000" dirty="0"/>
              <a:t>10</a:t>
            </a:r>
            <a:r>
              <a:rPr lang="ru-RU" altLang="ru-RU" sz="2000" dirty="0"/>
              <a:t>. Соединитель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060700" y="3789363"/>
            <a:ext cx="1223963" cy="576262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/>
              <a:t>A&gt;5</a:t>
            </a:r>
            <a:endParaRPr lang="ru-RU" altLang="ru-RU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060700" y="5013325"/>
            <a:ext cx="1223963" cy="431800"/>
          </a:xfrm>
          <a:prstGeom prst="hexagon">
            <a:avLst>
              <a:gd name="adj" fmla="val 70864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/>
              <a:t>i:=1,k</a:t>
            </a:r>
            <a:endParaRPr lang="ru-RU" altLang="ru-RU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32138" y="6092825"/>
            <a:ext cx="1152525" cy="433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/>
              <a:t>Sort(A)</a:t>
            </a:r>
            <a:endParaRPr lang="ru-RU" altLang="ru-RU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205163" y="609282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4213225" y="609282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7307610" y="1629247"/>
            <a:ext cx="1008062" cy="431800"/>
          </a:xfrm>
          <a:prstGeom prst="parallelogram">
            <a:avLst>
              <a:gd name="adj" fmla="val 583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400" b="1"/>
              <a:t>Ввод</a:t>
            </a:r>
          </a:p>
          <a:p>
            <a:pPr algn="ctr" eaLnBrk="1" hangingPunct="1"/>
            <a:r>
              <a:rPr lang="en-US" altLang="ru-RU" sz="1400" b="1"/>
              <a:t>a</a:t>
            </a:r>
            <a:endParaRPr lang="ru-RU" altLang="ru-RU" sz="1400" b="1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7020272" y="5732934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/>
              <a:t>A</a:t>
            </a:r>
            <a:endParaRPr lang="ru-RU" altLang="ru-RU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091710" y="4940772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7739410" y="4653434"/>
            <a:ext cx="0" cy="5746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7739410" y="4651847"/>
            <a:ext cx="71437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7739410" y="5228109"/>
            <a:ext cx="71437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7307610" y="2684255"/>
            <a:ext cx="936625" cy="431800"/>
          </a:xfrm>
          <a:prstGeom prst="flowChartPunchedCar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/>
              <a:t>a</a:t>
            </a:r>
            <a:endParaRPr lang="ru-RU" altLang="ru-RU"/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7379047" y="3789834"/>
            <a:ext cx="936625" cy="431800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/>
              <a:t>a</a:t>
            </a:r>
            <a:endParaRPr lang="ru-RU" altLang="ru-RU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7596535" y="5875809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/>
              <a:t>A</a:t>
            </a:r>
            <a:endParaRPr lang="ru-RU" altLang="ru-RU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7164735" y="5517034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7883872" y="6020272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" name="AutoShape 24"/>
          <p:cNvSpPr>
            <a:spLocks noChangeArrowheads="1"/>
          </p:cNvSpPr>
          <p:nvPr/>
        </p:nvSpPr>
        <p:spPr bwMode="auto">
          <a:xfrm>
            <a:off x="3132138" y="1341438"/>
            <a:ext cx="1150937" cy="431800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dirty="0"/>
              <a:t>Начало</a:t>
            </a: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3708400" y="1773238"/>
            <a:ext cx="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V="1">
            <a:off x="3708400" y="2565400"/>
            <a:ext cx="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V="1">
            <a:off x="2879725" y="4111625"/>
            <a:ext cx="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V="1">
            <a:off x="3660775" y="3692525"/>
            <a:ext cx="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H="1" flipV="1">
            <a:off x="2876550" y="4075113"/>
            <a:ext cx="1825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 flipV="1">
            <a:off x="4284663" y="4076700"/>
            <a:ext cx="1825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V="1">
            <a:off x="4470400" y="4102100"/>
            <a:ext cx="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flipH="1" flipV="1">
            <a:off x="2843213" y="52292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 flipV="1">
            <a:off x="2832100" y="5238750"/>
            <a:ext cx="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V="1">
            <a:off x="3670300" y="4924425"/>
            <a:ext cx="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 flipV="1">
            <a:off x="3660775" y="5448300"/>
            <a:ext cx="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 flipH="1" flipV="1">
            <a:off x="4284663" y="5229225"/>
            <a:ext cx="1825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4470400" y="5254625"/>
            <a:ext cx="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V="1">
            <a:off x="3708400" y="3068638"/>
            <a:ext cx="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 flipV="1">
            <a:off x="3708400" y="6021388"/>
            <a:ext cx="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 flipV="1">
            <a:off x="3708400" y="6526213"/>
            <a:ext cx="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>
            <a:off x="7812435" y="1484784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7812435" y="2061047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>
            <a:off x="7812435" y="2564284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4" name="Line 44"/>
          <p:cNvSpPr>
            <a:spLocks noChangeShapeType="1"/>
          </p:cNvSpPr>
          <p:nvPr/>
        </p:nvSpPr>
        <p:spPr bwMode="auto">
          <a:xfrm>
            <a:off x="7812435" y="3140547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" name="Line 45"/>
          <p:cNvSpPr>
            <a:spLocks noChangeShapeType="1"/>
          </p:cNvSpPr>
          <p:nvPr/>
        </p:nvSpPr>
        <p:spPr bwMode="auto">
          <a:xfrm>
            <a:off x="7812435" y="3645372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" name="Line 46"/>
          <p:cNvSpPr>
            <a:spLocks noChangeShapeType="1"/>
          </p:cNvSpPr>
          <p:nvPr/>
        </p:nvSpPr>
        <p:spPr bwMode="auto">
          <a:xfrm>
            <a:off x="7812435" y="4221634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" name="Text Box 47"/>
          <p:cNvSpPr txBox="1">
            <a:spLocks noChangeArrowheads="1"/>
          </p:cNvSpPr>
          <p:nvPr/>
        </p:nvSpPr>
        <p:spPr bwMode="auto">
          <a:xfrm>
            <a:off x="7709247" y="4653434"/>
            <a:ext cx="1196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 b="1"/>
              <a:t>Условие (1)</a:t>
            </a:r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2700338" y="3716338"/>
            <a:ext cx="444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да</a:t>
            </a:r>
          </a:p>
        </p:txBody>
      </p:sp>
      <p:sp>
        <p:nvSpPr>
          <p:cNvPr id="49" name="Text Box 49"/>
          <p:cNvSpPr txBox="1">
            <a:spLocks noChangeArrowheads="1"/>
          </p:cNvSpPr>
          <p:nvPr/>
        </p:nvSpPr>
        <p:spPr bwMode="auto">
          <a:xfrm>
            <a:off x="4211638" y="3716338"/>
            <a:ext cx="542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нет</a:t>
            </a:r>
          </a:p>
        </p:txBody>
      </p:sp>
    </p:spTree>
    <p:extLst>
      <p:ext uri="{BB962C8B-B14F-4D97-AF65-F5344CB8AC3E}">
        <p14:creationId xmlns:p14="http://schemas.microsoft.com/office/powerpoint/2010/main" val="317585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9" grpId="1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8" grpId="1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Правила выполнения схем алгоритмов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F09C-FC01-4BBB-A921-F358B9FA9C58}" type="slidenum">
              <a:rPr lang="ru-RU" altLang="ru-RU" smtClean="0"/>
              <a:pPr/>
              <a:t>18</a:t>
            </a:fld>
            <a:endParaRPr lang="ru-RU" altLang="ru-RU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0825" y="1412999"/>
            <a:ext cx="8713788" cy="4968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/>
            <a:r>
              <a:rPr lang="ru-RU" altLang="ru-RU" sz="2000" kern="0" dirty="0" smtClean="0"/>
              <a:t>Схемы алгоритмов должны быть выполнены аккуратно, желательно с применением карандаша и линейки или графических редакторов на компьютере.</a:t>
            </a:r>
          </a:p>
          <a:p>
            <a:pPr algn="just" eaLnBrk="1" hangingPunct="1"/>
            <a:r>
              <a:rPr lang="ru-RU" altLang="ru-RU" sz="2000" kern="0" dirty="0" smtClean="0"/>
              <a:t>Стрелки на линиях, идущих </a:t>
            </a:r>
            <a:r>
              <a:rPr lang="ru-RU" altLang="ru-RU" sz="2000" b="1" kern="0" dirty="0" smtClean="0">
                <a:solidFill>
                  <a:schemeClr val="accent2"/>
                </a:solidFill>
              </a:rPr>
              <a:t>сверху вниз</a:t>
            </a:r>
            <a:r>
              <a:rPr lang="ru-RU" altLang="ru-RU" sz="2000" kern="0" dirty="0" smtClean="0"/>
              <a:t> и </a:t>
            </a:r>
            <a:r>
              <a:rPr lang="ru-RU" altLang="ru-RU" sz="2000" b="1" kern="0" dirty="0" smtClean="0">
                <a:solidFill>
                  <a:schemeClr val="accent2"/>
                </a:solidFill>
              </a:rPr>
              <a:t>слева направо</a:t>
            </a:r>
            <a:r>
              <a:rPr lang="ru-RU" altLang="ru-RU" sz="2000" kern="0" dirty="0" smtClean="0"/>
              <a:t>, т. е. в направлении письма, </a:t>
            </a:r>
            <a:r>
              <a:rPr lang="ru-RU" altLang="ru-RU" sz="2000" b="1" kern="0" dirty="0" smtClean="0">
                <a:solidFill>
                  <a:srgbClr val="CC3300"/>
                </a:solidFill>
              </a:rPr>
              <a:t>не ставят</a:t>
            </a:r>
            <a:r>
              <a:rPr lang="ru-RU" altLang="ru-RU" sz="2000" kern="0" dirty="0" smtClean="0"/>
              <a:t>, чтобы не затенять схему.</a:t>
            </a:r>
          </a:p>
          <a:p>
            <a:pPr algn="just" eaLnBrk="1" hangingPunct="1"/>
            <a:r>
              <a:rPr lang="ru-RU" altLang="ru-RU" sz="2000" kern="0" dirty="0" smtClean="0"/>
              <a:t>Если линия – ломанная, и направление ее хотя бы в одном сегменте не совпадает со стандартными, то стрелка ставится только </a:t>
            </a:r>
            <a:r>
              <a:rPr lang="ru-RU" altLang="ru-RU" sz="2000" b="1" kern="0" dirty="0" smtClean="0">
                <a:solidFill>
                  <a:schemeClr val="accent2"/>
                </a:solidFill>
              </a:rPr>
              <a:t>в конце линии</a:t>
            </a:r>
            <a:r>
              <a:rPr lang="ru-RU" altLang="ru-RU" sz="2000" kern="0" dirty="0" smtClean="0"/>
              <a:t>, перед блоком, в который она входит.</a:t>
            </a:r>
          </a:p>
          <a:p>
            <a:pPr algn="just" eaLnBrk="1" hangingPunct="1"/>
            <a:r>
              <a:rPr lang="ru-RU" altLang="ru-RU" sz="2000" kern="0" dirty="0" smtClean="0"/>
              <a:t>Если схема не умещается на странице или линии многократно пересекаются, то линии разрывают. Один соединитель ставится в месте разрыва, второй – в месте продолжения линии. Оба соединителя помечаются одной и той же буквой или цифрой. </a:t>
            </a:r>
          </a:p>
          <a:p>
            <a:pPr algn="just" eaLnBrk="1" hangingPunct="1"/>
            <a:r>
              <a:rPr lang="ru-RU" altLang="ru-RU" sz="2000" kern="0" dirty="0" smtClean="0"/>
              <a:t>Для простоты чтения схемы ее начало должно быть сверху, а конец – снизу. При этом количество изгибов, пересечений и обратных направлений соединительных линий должно быть </a:t>
            </a:r>
            <a:r>
              <a:rPr lang="ru-RU" altLang="ru-RU" sz="2000" b="1" kern="0" dirty="0" smtClean="0">
                <a:solidFill>
                  <a:schemeClr val="accent2"/>
                </a:solidFill>
              </a:rPr>
              <a:t>минимальным</a:t>
            </a:r>
            <a:r>
              <a:rPr lang="ru-RU" altLang="ru-RU" sz="2000" kern="0" dirty="0" smtClean="0"/>
              <a:t>.</a:t>
            </a:r>
            <a:endParaRPr lang="ru-RU" altLang="ru-RU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216636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0718" y="404664"/>
            <a:ext cx="8653770" cy="471086"/>
          </a:xfrm>
        </p:spPr>
        <p:txBody>
          <a:bodyPr/>
          <a:lstStyle/>
          <a:p>
            <a:r>
              <a:rPr lang="ru-RU" altLang="ru-RU" sz="3200" dirty="0">
                <a:solidFill>
                  <a:srgbClr val="000000"/>
                </a:solidFill>
              </a:rPr>
              <a:t>Пример </a:t>
            </a:r>
            <a:r>
              <a:rPr lang="ru-RU" altLang="ru-RU" sz="3200" dirty="0">
                <a:solidFill>
                  <a:srgbClr val="A50021"/>
                </a:solidFill>
              </a:rPr>
              <a:t>неудачного </a:t>
            </a:r>
            <a:r>
              <a:rPr lang="ru-RU" altLang="ru-RU" sz="3200" dirty="0">
                <a:solidFill>
                  <a:srgbClr val="000000"/>
                </a:solidFill>
              </a:rPr>
              <a:t>изображение схемы</a:t>
            </a:r>
            <a:endParaRPr lang="ru-RU" sz="4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F09C-FC01-4BBB-A921-F358B9FA9C58}" type="slidenum">
              <a:rPr lang="ru-RU" altLang="ru-RU" smtClean="0"/>
              <a:pPr/>
              <a:t>19</a:t>
            </a:fld>
            <a:endParaRPr lang="ru-RU" altLang="ru-RU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1000" contras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722"/>
          <a:stretch/>
        </p:blipFill>
        <p:spPr bwMode="auto">
          <a:xfrm>
            <a:off x="918884" y="1226853"/>
            <a:ext cx="7437438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390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дисциплины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F09C-FC01-4BBB-A921-F358B9FA9C58}" type="slidenum">
              <a:rPr lang="ru-RU" altLang="ru-RU" smtClean="0"/>
              <a:pPr/>
              <a:t>2</a:t>
            </a:fld>
            <a:endParaRPr lang="ru-RU" altLang="ru-RU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79512" y="1196752"/>
            <a:ext cx="8786688" cy="5473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1800" b="1" kern="0" dirty="0" smtClean="0">
                <a:solidFill>
                  <a:srgbClr val="CC3300"/>
                </a:solidFill>
              </a:rPr>
              <a:t>Содержание дисциплины:</a:t>
            </a:r>
          </a:p>
          <a:p>
            <a:pPr marL="381000" indent="-381000" eaLnBrk="1" hangingPunct="1">
              <a:buFont typeface="Wingdings" panose="05000000000000000000" pitchFamily="2" charset="2"/>
              <a:buNone/>
            </a:pPr>
            <a:r>
              <a:rPr lang="ru-RU" altLang="ru-RU" sz="1800" kern="0" dirty="0" smtClean="0"/>
              <a:t>Модуль 1. Основы алгоритмизации и программирования. </a:t>
            </a:r>
            <a:r>
              <a:rPr lang="ru-RU" altLang="ru-RU" sz="1800" kern="0" dirty="0"/>
              <a:t>Введение в </a:t>
            </a:r>
            <a:r>
              <a:rPr lang="en-US" altLang="ru-RU" sz="1800" kern="0" dirty="0"/>
              <a:t>Python</a:t>
            </a:r>
            <a:r>
              <a:rPr lang="ru-RU" altLang="ru-RU" sz="1800" kern="0" dirty="0" smtClean="0"/>
              <a:t>.</a:t>
            </a:r>
          </a:p>
          <a:p>
            <a:pPr marL="381000" indent="-381000" eaLnBrk="1" hangingPunct="1">
              <a:buFont typeface="Wingdings" panose="05000000000000000000" pitchFamily="2" charset="2"/>
              <a:buNone/>
            </a:pPr>
            <a:r>
              <a:rPr lang="ru-RU" altLang="ru-RU" sz="1800" kern="0" dirty="0" smtClean="0"/>
              <a:t>Модуль 2</a:t>
            </a:r>
            <a:r>
              <a:rPr lang="ru-RU" altLang="ru-RU" sz="1800" kern="0" dirty="0"/>
              <a:t>. Типы данных.</a:t>
            </a:r>
            <a:endParaRPr lang="ru-RU" altLang="ru-RU" sz="1800" kern="0" dirty="0" smtClean="0"/>
          </a:p>
          <a:p>
            <a:pPr marL="381000" indent="-381000" eaLnBrk="1" hangingPunct="1">
              <a:buFont typeface="Wingdings" panose="05000000000000000000" pitchFamily="2" charset="2"/>
              <a:buNone/>
            </a:pPr>
            <a:r>
              <a:rPr lang="ru-RU" altLang="ru-RU" sz="1800" kern="0" dirty="0" smtClean="0"/>
              <a:t>Модуль 3</a:t>
            </a:r>
            <a:r>
              <a:rPr lang="ru-RU" altLang="ru-RU" sz="1800" kern="0" dirty="0"/>
              <a:t>. Работа с файлами и наборами данных.</a:t>
            </a:r>
            <a:endParaRPr lang="ru-RU" altLang="ru-RU" sz="1800" kern="0" dirty="0" smtClean="0"/>
          </a:p>
          <a:p>
            <a:pPr marL="381000" indent="-381000" eaLnBrk="1" hangingPunct="1">
              <a:buFont typeface="Wingdings" panose="05000000000000000000" pitchFamily="2" charset="2"/>
              <a:buNone/>
            </a:pPr>
            <a:r>
              <a:rPr lang="ru-RU" altLang="ru-RU" sz="1800" kern="0" dirty="0"/>
              <a:t>Модуль </a:t>
            </a:r>
            <a:r>
              <a:rPr lang="ru-RU" altLang="ru-RU" sz="1800" kern="0" dirty="0" smtClean="0"/>
              <a:t>4</a:t>
            </a:r>
            <a:r>
              <a:rPr lang="ru-RU" altLang="ru-RU" sz="1800" kern="0" dirty="0"/>
              <a:t>. Базовые алгоритмические </a:t>
            </a:r>
            <a:r>
              <a:rPr lang="ru-RU" altLang="ru-RU" sz="1800" kern="0" dirty="0" smtClean="0"/>
              <a:t>конструкции.</a:t>
            </a:r>
            <a:endParaRPr lang="en-US" altLang="ru-RU" sz="1800" kern="0" dirty="0" smtClean="0"/>
          </a:p>
          <a:p>
            <a:pPr marL="381000" indent="-381000" eaLnBrk="1" hangingPunct="1">
              <a:buFont typeface="Wingdings" panose="05000000000000000000" pitchFamily="2" charset="2"/>
              <a:buNone/>
            </a:pPr>
            <a:r>
              <a:rPr lang="ru-RU" altLang="ru-RU" sz="1800" kern="0" dirty="0" smtClean="0"/>
              <a:t>Модуль 5. Функции </a:t>
            </a:r>
            <a:r>
              <a:rPr lang="ru-RU" altLang="ru-RU" sz="1800" kern="0" dirty="0"/>
              <a:t>и  </a:t>
            </a:r>
            <a:r>
              <a:rPr lang="ru-RU" altLang="ru-RU" sz="1800" kern="0" dirty="0" smtClean="0"/>
              <a:t>модули</a:t>
            </a:r>
          </a:p>
          <a:p>
            <a:pPr marL="381000" indent="-381000" eaLnBrk="1" hangingPunct="1">
              <a:buFont typeface="Wingdings" panose="05000000000000000000" pitchFamily="2" charset="2"/>
              <a:buNone/>
            </a:pPr>
            <a:r>
              <a:rPr lang="ru-RU" altLang="ru-RU" sz="1800" kern="0" dirty="0"/>
              <a:t>Модуль </a:t>
            </a:r>
            <a:r>
              <a:rPr lang="ru-RU" altLang="ru-RU" sz="1800" kern="0" dirty="0" smtClean="0"/>
              <a:t>6. Алгоритмы </a:t>
            </a:r>
            <a:r>
              <a:rPr lang="ru-RU" altLang="ru-RU" sz="1800" kern="0" dirty="0"/>
              <a:t>типовых задач</a:t>
            </a:r>
          </a:p>
          <a:p>
            <a:pPr marL="381000" indent="-381000" eaLnBrk="1" hangingPunct="1">
              <a:buFont typeface="Wingdings" panose="05000000000000000000" pitchFamily="2" charset="2"/>
              <a:buNone/>
            </a:pPr>
            <a:r>
              <a:rPr lang="ru-RU" altLang="ru-RU" sz="1800" kern="0" dirty="0"/>
              <a:t>Модуль </a:t>
            </a:r>
            <a:r>
              <a:rPr lang="ru-RU" altLang="ru-RU" sz="1800" kern="0" dirty="0" smtClean="0"/>
              <a:t>7. Алгоритмы </a:t>
            </a:r>
            <a:r>
              <a:rPr lang="ru-RU" altLang="ru-RU" sz="1800" kern="0" dirty="0"/>
              <a:t>и структуры </a:t>
            </a:r>
            <a:r>
              <a:rPr lang="ru-RU" altLang="ru-RU" sz="1800" kern="0" dirty="0" smtClean="0"/>
              <a:t>данных</a:t>
            </a:r>
          </a:p>
          <a:p>
            <a:pPr marL="381000" indent="-381000" eaLnBrk="1" hangingPunct="1">
              <a:buFont typeface="Wingdings" panose="05000000000000000000" pitchFamily="2" charset="2"/>
              <a:buNone/>
            </a:pPr>
            <a:r>
              <a:rPr lang="ru-RU" altLang="ru-RU" sz="1800" kern="0" dirty="0"/>
              <a:t>Модуль </a:t>
            </a:r>
            <a:r>
              <a:rPr lang="ru-RU" altLang="ru-RU" sz="1800" kern="0" dirty="0" smtClean="0"/>
              <a:t>8. Алгоритмы </a:t>
            </a:r>
            <a:r>
              <a:rPr lang="ru-RU" altLang="ru-RU" sz="1800" kern="0" dirty="0"/>
              <a:t>сортировки и поиска данных</a:t>
            </a:r>
            <a:endParaRPr lang="ru-RU" altLang="ru-RU" sz="1800" kern="0" dirty="0" smtClean="0"/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ru-RU" sz="1800" i="1" kern="0" dirty="0" smtClean="0"/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800" i="1" kern="0" dirty="0" smtClean="0"/>
              <a:t>Язык программирования: </a:t>
            </a:r>
            <a:r>
              <a:rPr lang="en-US" altLang="ru-RU" sz="2800" b="1" kern="0" dirty="0" smtClean="0"/>
              <a:t>Python</a:t>
            </a:r>
            <a:endParaRPr lang="ru-RU" altLang="ru-RU" sz="2800" b="1" kern="0" dirty="0" smtClean="0"/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000" i="1" kern="0" dirty="0" smtClean="0"/>
              <a:t>Среды разработки:</a:t>
            </a:r>
            <a:r>
              <a:rPr lang="ru-RU" altLang="ru-RU" sz="2000" kern="0" dirty="0" smtClean="0"/>
              <a:t> </a:t>
            </a:r>
            <a:r>
              <a:rPr lang="en-US" altLang="ru-RU" sz="2000" b="1" kern="0" dirty="0" err="1" smtClean="0"/>
              <a:t>PyCharm</a:t>
            </a:r>
            <a:r>
              <a:rPr lang="en-US" altLang="ru-RU" sz="2000" b="1" kern="0" dirty="0" smtClean="0"/>
              <a:t> (</a:t>
            </a:r>
            <a:r>
              <a:rPr lang="en-US" altLang="ru-RU" sz="2000" b="1" kern="0" dirty="0">
                <a:solidFill>
                  <a:srgbClr val="CC3300"/>
                </a:solidFill>
              </a:rPr>
              <a:t>Community </a:t>
            </a:r>
            <a:r>
              <a:rPr lang="en-US" altLang="ru-RU" sz="2000" b="1" kern="0" dirty="0" smtClean="0">
                <a:solidFill>
                  <a:srgbClr val="CC3300"/>
                </a:solidFill>
              </a:rPr>
              <a:t>Edition</a:t>
            </a:r>
            <a:r>
              <a:rPr lang="ru-RU" altLang="ru-RU" sz="2000" b="1" kern="0" dirty="0" smtClean="0">
                <a:solidFill>
                  <a:srgbClr val="CC3300"/>
                </a:solidFill>
              </a:rPr>
              <a:t>, </a:t>
            </a:r>
            <a:r>
              <a:rPr lang="en-US" altLang="ru-RU" sz="2000" b="1" kern="0" dirty="0" smtClean="0">
                <a:solidFill>
                  <a:srgbClr val="CC3300"/>
                </a:solidFill>
              </a:rPr>
              <a:t>Free</a:t>
            </a:r>
            <a:r>
              <a:rPr lang="en-US" altLang="ru-RU" sz="2000" b="1" kern="0" dirty="0">
                <a:solidFill>
                  <a:srgbClr val="CC3300"/>
                </a:solidFill>
              </a:rPr>
              <a:t>, open-source</a:t>
            </a:r>
            <a:r>
              <a:rPr lang="en-US" altLang="ru-RU" sz="2000" b="1" kern="0" dirty="0" smtClean="0"/>
              <a:t>)</a:t>
            </a:r>
            <a:endParaRPr lang="ru-RU" altLang="ru-RU" sz="2000" b="1" kern="0" dirty="0" smtClean="0"/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ru-RU" sz="1800" b="1" kern="0" dirty="0"/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1800" b="1" kern="0" dirty="0" smtClean="0"/>
              <a:t>Онлайн среды разработки, поддерживающие интерпретатор </a:t>
            </a:r>
            <a:r>
              <a:rPr lang="en-US" altLang="ru-RU" sz="1800" b="1" kern="0" dirty="0" smtClean="0"/>
              <a:t>Python:</a:t>
            </a: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sz="2000" b="1" kern="0" dirty="0">
                <a:hlinkClick r:id="rId2"/>
              </a:rPr>
              <a:t>https://</a:t>
            </a:r>
            <a:r>
              <a:rPr lang="en-US" altLang="ru-RU" sz="2000" b="1" kern="0" dirty="0" smtClean="0">
                <a:hlinkClick r:id="rId2"/>
              </a:rPr>
              <a:t>trinket.io/pygame</a:t>
            </a:r>
            <a:r>
              <a:rPr lang="en-US" altLang="ru-RU" sz="2000" b="1" kern="0" dirty="0"/>
              <a:t>		</a:t>
            </a:r>
            <a:r>
              <a:rPr lang="en-US" altLang="ru-RU" sz="2000" b="1" kern="0" dirty="0">
                <a:hlinkClick r:id="rId3"/>
              </a:rPr>
              <a:t>https://</a:t>
            </a:r>
            <a:r>
              <a:rPr lang="en-US" altLang="ru-RU" sz="2000" b="1" kern="0" dirty="0" smtClean="0">
                <a:hlinkClick r:id="rId3"/>
              </a:rPr>
              <a:t>trinket.io/python3</a:t>
            </a:r>
            <a:r>
              <a:rPr lang="en-US" altLang="ru-RU" sz="2000" b="1" kern="0" dirty="0" smtClean="0"/>
              <a:t>	</a:t>
            </a: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ru-RU" sz="2000" b="1" kern="0" dirty="0" smtClean="0"/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sz="2000" b="1" kern="0" dirty="0">
                <a:hlinkClick r:id="rId4"/>
              </a:rPr>
              <a:t>https://</a:t>
            </a:r>
            <a:r>
              <a:rPr lang="en-US" altLang="ru-RU" sz="2000" b="1" kern="0" dirty="0" smtClean="0">
                <a:hlinkClick r:id="rId4"/>
              </a:rPr>
              <a:t>www.onlinegdb.com/online_python_compiler</a:t>
            </a:r>
            <a:r>
              <a:rPr lang="en-US" altLang="ru-RU" sz="2000" b="1" kern="0" dirty="0" smtClean="0"/>
              <a:t>	</a:t>
            </a:r>
            <a:endParaRPr lang="ru-RU" altLang="ru-RU" sz="2000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335020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0718" y="188640"/>
            <a:ext cx="8376082" cy="936104"/>
          </a:xfrm>
        </p:spPr>
        <p:txBody>
          <a:bodyPr/>
          <a:lstStyle/>
          <a:p>
            <a:r>
              <a:rPr lang="ru-RU" sz="2800" dirty="0"/>
              <a:t>1-й вариант более читаемого изображения </a:t>
            </a:r>
            <a:r>
              <a:rPr lang="ru-RU" sz="2800" dirty="0" smtClean="0"/>
              <a:t>схемы алгоритма</a:t>
            </a:r>
            <a:endParaRPr lang="ru-RU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F09C-FC01-4BBB-A921-F358B9FA9C58}" type="slidenum">
              <a:rPr lang="ru-RU" altLang="ru-RU" smtClean="0"/>
              <a:pPr/>
              <a:t>20</a:t>
            </a:fld>
            <a:endParaRPr lang="ru-RU" altLang="ru-RU"/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196295"/>
              </p:ext>
            </p:extLst>
          </p:nvPr>
        </p:nvGraphicFramePr>
        <p:xfrm>
          <a:off x="1979712" y="1334021"/>
          <a:ext cx="5184576" cy="5449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Visio" r:id="rId3" imgW="7087514" imgH="7515149" progId="Visio.Drawing.11">
                  <p:embed/>
                </p:oleObj>
              </mc:Choice>
              <mc:Fallback>
                <p:oleObj name="Visio" r:id="rId3" imgW="7087514" imgH="751514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334021"/>
                        <a:ext cx="5184576" cy="5449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3388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55612"/>
            <a:ext cx="8363272" cy="420137"/>
          </a:xfrm>
        </p:spPr>
        <p:txBody>
          <a:bodyPr/>
          <a:lstStyle/>
          <a:p>
            <a:r>
              <a:rPr lang="ru-RU" sz="3200" dirty="0"/>
              <a:t>2-й вариант: выделение подпрограмм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F09C-FC01-4BBB-A921-F358B9FA9C58}" type="slidenum">
              <a:rPr lang="ru-RU" altLang="ru-RU" smtClean="0"/>
              <a:pPr/>
              <a:t>21</a:t>
            </a:fld>
            <a:endParaRPr lang="ru-RU" altLang="ru-RU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147095"/>
              </p:ext>
            </p:extLst>
          </p:nvPr>
        </p:nvGraphicFramePr>
        <p:xfrm>
          <a:off x="179512" y="1262012"/>
          <a:ext cx="8785225" cy="5335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Visio" r:id="rId3" imgW="9787738" imgH="5807354" progId="Visio.Drawing.11">
                  <p:embed/>
                </p:oleObj>
              </mc:Choice>
              <mc:Fallback>
                <p:oleObj name="Visio" r:id="rId3" imgW="9787738" imgH="58073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262012"/>
                        <a:ext cx="8785225" cy="5335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3141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Структурное программирование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F09C-FC01-4BBB-A921-F358B9FA9C58}" type="slidenum">
              <a:rPr lang="ru-RU" altLang="ru-RU" smtClean="0"/>
              <a:pPr/>
              <a:t>22</a:t>
            </a:fld>
            <a:endParaRPr lang="ru-RU" altLang="ru-RU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179512" y="1301052"/>
            <a:ext cx="8820472" cy="496775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ru-RU" altLang="ru-RU" sz="2400" kern="0" dirty="0" smtClean="0">
                <a:cs typeface="Times New Roman" panose="02020603050405020304" pitchFamily="18" charset="0"/>
              </a:rPr>
              <a:t>При создании средних по размеру приложений (несколько тысяч строк исходного кода) используется </a:t>
            </a:r>
            <a:r>
              <a:rPr lang="ru-RU" altLang="ru-RU" sz="2400" b="1" i="1" kern="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структурное программирование</a:t>
            </a:r>
            <a:r>
              <a:rPr lang="ru-RU" altLang="ru-RU" sz="2400" kern="0" dirty="0" smtClean="0">
                <a:cs typeface="Times New Roman" panose="02020603050405020304" pitchFamily="18" charset="0"/>
              </a:rPr>
              <a:t>, идея которого заключается в том, что структура программы должна отражать структуру решаемой задачи, чтобы алгоритм решения был ясно виден из исходного текста. </a:t>
            </a:r>
          </a:p>
          <a:p>
            <a:pPr algn="just"/>
            <a:r>
              <a:rPr lang="ru-RU" altLang="ru-RU" sz="2400" kern="0" dirty="0" smtClean="0">
                <a:cs typeface="Times New Roman" panose="02020603050405020304" pitchFamily="18" charset="0"/>
              </a:rPr>
              <a:t>С этой целью в программирование введено понятие </a:t>
            </a:r>
            <a:r>
              <a:rPr lang="ru-RU" altLang="ru-RU" sz="2400" b="1" i="1" kern="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подпрограммы</a:t>
            </a:r>
            <a:r>
              <a:rPr lang="ru-RU" altLang="ru-RU" sz="2400" kern="0" dirty="0" smtClean="0">
                <a:cs typeface="Times New Roman" panose="02020603050405020304" pitchFamily="18" charset="0"/>
              </a:rPr>
              <a:t> – набора операторов, выполняющих нужное действие и не зависящих от других частей исходного кода. </a:t>
            </a:r>
          </a:p>
          <a:p>
            <a:pPr algn="just"/>
            <a:r>
              <a:rPr lang="ru-RU" altLang="ru-RU" sz="2400" kern="0" dirty="0" smtClean="0">
                <a:cs typeface="Times New Roman" panose="02020603050405020304" pitchFamily="18" charset="0"/>
              </a:rPr>
              <a:t>Программа разбивается на множество мелких подпрограмм, каждая из которых выполняет одно из действий, предусмотренных исходным заданием.</a:t>
            </a:r>
            <a:endParaRPr lang="ru-RU" altLang="ru-RU" sz="2400" kern="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300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Структурное программирование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F09C-FC01-4BBB-A921-F358B9FA9C58}" type="slidenum">
              <a:rPr lang="ru-RU" altLang="ru-RU" smtClean="0"/>
              <a:pPr/>
              <a:t>23</a:t>
            </a:fld>
            <a:endParaRPr lang="ru-RU" altLang="ru-RU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395536" y="1196975"/>
            <a:ext cx="8640960" cy="309612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r>
              <a:rPr lang="ru-RU" altLang="ru-RU" sz="2400" b="1" kern="0" dirty="0" smtClean="0">
                <a:cs typeface="Times New Roman" panose="02020603050405020304" pitchFamily="18" charset="0"/>
              </a:rPr>
              <a:t>1.    нисходящее проектирование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ru-RU" altLang="ru-RU" sz="2400" b="1" kern="0" dirty="0" smtClean="0">
                <a:cs typeface="Times New Roman" panose="02020603050405020304" pitchFamily="18" charset="0"/>
              </a:rPr>
              <a:t>2.    пошаговое проектирование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ru-RU" altLang="ru-RU" sz="2400" b="1" kern="0" dirty="0" smtClean="0">
                <a:cs typeface="Times New Roman" panose="02020603050405020304" pitchFamily="18" charset="0"/>
              </a:rPr>
              <a:t>3.    структурное проектирование (программирование без </a:t>
            </a:r>
            <a:r>
              <a:rPr lang="ru-RU" altLang="ru-RU" sz="2400" b="1" kern="0" dirty="0" err="1" smtClean="0">
                <a:cs typeface="Times New Roman" panose="02020603050405020304" pitchFamily="18" charset="0"/>
              </a:rPr>
              <a:t>goto</a:t>
            </a:r>
            <a:r>
              <a:rPr lang="ru-RU" altLang="ru-RU" sz="2400" b="1" kern="0" dirty="0" smtClean="0">
                <a:cs typeface="Times New Roman" panose="02020603050405020304" pitchFamily="18" charset="0"/>
              </a:rPr>
              <a:t> -????)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ru-RU" altLang="ru-RU" sz="2400" b="1" kern="0" dirty="0" smtClean="0">
                <a:cs typeface="Times New Roman" panose="02020603050405020304" pitchFamily="18" charset="0"/>
              </a:rPr>
              <a:t>4.    одновременное проектирование алгоритма и данных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ru-RU" altLang="ru-RU" sz="2400" b="1" kern="0" dirty="0" smtClean="0">
                <a:cs typeface="Times New Roman" panose="02020603050405020304" pitchFamily="18" charset="0"/>
              </a:rPr>
              <a:t>5.    модульное проектирование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ru-RU" altLang="ru-RU" sz="2400" b="1" kern="0" dirty="0" smtClean="0">
                <a:cs typeface="Times New Roman" panose="02020603050405020304" pitchFamily="18" charset="0"/>
              </a:rPr>
              <a:t>6.    модульное, нисходящее, пошаговое тестирование</a:t>
            </a:r>
            <a:endParaRPr lang="ru-RU" altLang="ru-RU" sz="2400" b="1" kern="0" dirty="0" smtClean="0">
              <a:cs typeface="Times New Roman" panose="02020603050405020304" pitchFamily="18" charset="0"/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310718" y="4614321"/>
            <a:ext cx="8562583" cy="1944216"/>
          </a:xfrm>
          <a:prstGeom prst="rect">
            <a:avLst/>
          </a:prstGeom>
          <a:solidFill>
            <a:srgbClr val="CCFFCC"/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altLang="ru-RU" sz="2000" kern="0" dirty="0" smtClean="0">
                <a:cs typeface="Times New Roman" panose="02020603050405020304" pitchFamily="18" charset="0"/>
              </a:rPr>
              <a:t>Идеи структурного программирования появились в начале</a:t>
            </a:r>
            <a:r>
              <a:rPr lang="ru-RU" altLang="ru-RU" sz="2000" b="1" kern="0" dirty="0" smtClean="0">
                <a:cs typeface="Times New Roman" panose="02020603050405020304" pitchFamily="18" charset="0"/>
              </a:rPr>
              <a:t> </a:t>
            </a:r>
            <a:r>
              <a:rPr lang="ru-RU" altLang="ru-RU" sz="2000" b="1" i="1" kern="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70-годов</a:t>
            </a:r>
            <a:r>
              <a:rPr lang="ru-RU" altLang="ru-RU" sz="2000" b="1" kern="0" dirty="0" smtClean="0">
                <a:cs typeface="Times New Roman" panose="02020603050405020304" pitchFamily="18" charset="0"/>
              </a:rPr>
              <a:t> </a:t>
            </a:r>
            <a:r>
              <a:rPr lang="ru-RU" altLang="ru-RU" sz="2000" kern="0" dirty="0" smtClean="0">
                <a:cs typeface="Times New Roman" panose="02020603050405020304" pitchFamily="18" charset="0"/>
              </a:rPr>
              <a:t>в компании IBM, в их разработке участвовали известные ученые: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000" kern="0" dirty="0" smtClean="0">
                <a:cs typeface="Times New Roman" panose="02020603050405020304" pitchFamily="18" charset="0"/>
              </a:rPr>
              <a:t> </a:t>
            </a:r>
            <a:r>
              <a:rPr lang="ru-RU" altLang="ru-RU" sz="2000" b="1" i="1" kern="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Э. </a:t>
            </a:r>
            <a:r>
              <a:rPr lang="ru-RU" altLang="ru-RU" sz="2000" b="1" i="1" kern="0" dirty="0" err="1" smtClean="0">
                <a:solidFill>
                  <a:srgbClr val="7030A0"/>
                </a:solidFill>
                <a:cs typeface="Times New Roman" panose="02020603050405020304" pitchFamily="18" charset="0"/>
              </a:rPr>
              <a:t>Дейкстра</a:t>
            </a:r>
            <a:endParaRPr lang="ru-RU" altLang="ru-RU" sz="2000" b="1" i="1" kern="0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000" b="1" i="1" kern="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Х. </a:t>
            </a:r>
            <a:r>
              <a:rPr lang="ru-RU" altLang="ru-RU" sz="2000" b="1" i="1" kern="0" dirty="0" err="1" smtClean="0">
                <a:solidFill>
                  <a:srgbClr val="7030A0"/>
                </a:solidFill>
                <a:cs typeface="Times New Roman" panose="02020603050405020304" pitchFamily="18" charset="0"/>
              </a:rPr>
              <a:t>Милс</a:t>
            </a:r>
            <a:endParaRPr lang="ru-RU" altLang="ru-RU" sz="2000" b="1" i="1" kern="0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000" b="1" i="1" kern="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Э. Кнут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000" b="1" i="1" kern="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С. </a:t>
            </a:r>
            <a:r>
              <a:rPr lang="ru-RU" altLang="ru-RU" sz="2000" b="1" i="1" kern="0" dirty="0" err="1" smtClean="0">
                <a:solidFill>
                  <a:srgbClr val="7030A0"/>
                </a:solidFill>
                <a:cs typeface="Times New Roman" panose="02020603050405020304" pitchFamily="18" charset="0"/>
              </a:rPr>
              <a:t>Хоор</a:t>
            </a:r>
            <a:endParaRPr lang="ru-RU" altLang="ru-RU" sz="2000" b="1" i="1" kern="0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062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Структурное программирование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F09C-FC01-4BBB-A921-F358B9FA9C58}" type="slidenum">
              <a:rPr lang="ru-RU" altLang="ru-RU" smtClean="0"/>
              <a:pPr/>
              <a:t>24</a:t>
            </a:fld>
            <a:endParaRPr lang="ru-RU" altLang="ru-RU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341265" y="1336183"/>
            <a:ext cx="8507288" cy="2188840"/>
          </a:xfrm>
          <a:prstGeom prst="rect">
            <a:avLst/>
          </a:prstGeom>
          <a:solidFill>
            <a:srgbClr val="CCFFCC"/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r>
              <a:rPr lang="ru-RU" altLang="ru-RU" sz="2800" b="1" u="sng" kern="0" dirty="0" smtClean="0"/>
              <a:t>Структурное программирование</a:t>
            </a:r>
            <a:r>
              <a:rPr lang="ru-RU" altLang="ru-RU" sz="2800" kern="0" dirty="0" smtClean="0"/>
              <a:t> основано на модульной структуре программного продукта и типовых </a:t>
            </a:r>
            <a:r>
              <a:rPr lang="ru-RU" altLang="ru-RU" sz="2800" i="1" kern="0" dirty="0" smtClean="0"/>
              <a:t>управляющих структурах</a:t>
            </a:r>
            <a:r>
              <a:rPr lang="ru-RU" altLang="ru-RU" sz="2800" kern="0" dirty="0" smtClean="0"/>
              <a:t> алгоритмов обработки данных различных программных модулей</a:t>
            </a:r>
            <a:endParaRPr lang="ru-RU" altLang="ru-RU" sz="2800" kern="0" dirty="0" smtClean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363496" y="4509120"/>
            <a:ext cx="8496754" cy="1603784"/>
          </a:xfrm>
          <a:prstGeom prst="rect">
            <a:avLst/>
          </a:prstGeom>
          <a:solidFill>
            <a:srgbClr val="99CCFF"/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ru-RU" altLang="ru-RU" sz="2800" b="1" kern="0" dirty="0" smtClean="0">
                <a:cs typeface="Times New Roman" panose="02020603050405020304" pitchFamily="18" charset="0"/>
              </a:rPr>
              <a:t>– следование</a:t>
            </a:r>
          </a:p>
          <a:p>
            <a:pPr>
              <a:buFontTx/>
              <a:buNone/>
            </a:pPr>
            <a:r>
              <a:rPr lang="ru-RU" altLang="ru-RU" sz="2800" b="1" kern="0" dirty="0" smtClean="0">
                <a:cs typeface="Times New Roman" panose="02020603050405020304" pitchFamily="18" charset="0"/>
              </a:rPr>
              <a:t>– ветвление, альтернатива (условие выбора)</a:t>
            </a:r>
          </a:p>
          <a:p>
            <a:pPr>
              <a:buFontTx/>
              <a:buNone/>
            </a:pPr>
            <a:r>
              <a:rPr lang="ru-RU" altLang="ru-RU" sz="2800" b="1" kern="0" dirty="0" smtClean="0">
                <a:cs typeface="Times New Roman" panose="02020603050405020304" pitchFamily="18" charset="0"/>
              </a:rPr>
              <a:t>– цикл</a:t>
            </a:r>
            <a:endParaRPr lang="ru-RU" altLang="ru-RU" sz="2800" kern="0" dirty="0" smtClean="0"/>
          </a:p>
        </p:txBody>
      </p:sp>
    </p:spTree>
    <p:extLst>
      <p:ext uri="{BB962C8B-B14F-4D97-AF65-F5344CB8AC3E}">
        <p14:creationId xmlns:p14="http://schemas.microsoft.com/office/powerpoint/2010/main" val="893030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Основные структурные конструкции алгоритма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F09C-FC01-4BBB-A921-F358B9FA9C58}" type="slidenum">
              <a:rPr lang="ru-RU" altLang="ru-RU" smtClean="0"/>
              <a:pPr/>
              <a:t>25</a:t>
            </a:fld>
            <a:endParaRPr lang="ru-RU" altLang="ru-RU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30783" y="1504429"/>
            <a:ext cx="1833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b="1"/>
              <a:t>1. Следование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54658" y="2204517"/>
            <a:ext cx="12239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600"/>
              <a:t>Действие1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1330920" y="2060054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1330920" y="2636317"/>
            <a:ext cx="0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54658" y="2852217"/>
            <a:ext cx="12239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600"/>
              <a:t>Действие2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1330920" y="3284017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204170" y="1483792"/>
            <a:ext cx="16621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b="1"/>
              <a:t>2. Ветвление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731595" y="1483792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b="1"/>
              <a:t>3. Цикл-пока</a:t>
            </a: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3656608" y="2199754"/>
            <a:ext cx="1223962" cy="576263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600"/>
              <a:t>Условие</a:t>
            </a: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V="1">
            <a:off x="4256683" y="1983854"/>
            <a:ext cx="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H="1" flipV="1">
            <a:off x="4880570" y="2487092"/>
            <a:ext cx="4318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V="1">
            <a:off x="5312370" y="2512492"/>
            <a:ext cx="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3204170" y="2131492"/>
            <a:ext cx="444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да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4880570" y="2126729"/>
            <a:ext cx="542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нет</a:t>
            </a: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2721570" y="2702992"/>
            <a:ext cx="12239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600"/>
              <a:t>Действие1</a:t>
            </a: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4664670" y="2702992"/>
            <a:ext cx="12239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600"/>
              <a:t>Действие2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3296245" y="3134792"/>
            <a:ext cx="0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V="1">
            <a:off x="5312370" y="3134792"/>
            <a:ext cx="0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3296245" y="3298304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 flipV="1">
            <a:off x="4304308" y="3279254"/>
            <a:ext cx="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" name="AutoShape 27"/>
          <p:cNvSpPr>
            <a:spLocks noChangeArrowheads="1"/>
          </p:cNvSpPr>
          <p:nvPr/>
        </p:nvSpPr>
        <p:spPr bwMode="auto">
          <a:xfrm>
            <a:off x="7088783" y="2204517"/>
            <a:ext cx="1223962" cy="576262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600"/>
              <a:t>Условие</a:t>
            </a:r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 flipV="1">
            <a:off x="7688858" y="1988617"/>
            <a:ext cx="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7739658" y="2636317"/>
            <a:ext cx="444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да</a:t>
            </a: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8312745" y="2131492"/>
            <a:ext cx="542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нет</a:t>
            </a:r>
          </a:p>
        </p:txBody>
      </p:sp>
      <p:sp>
        <p:nvSpPr>
          <p:cNvPr id="28" name="Rectangle 31"/>
          <p:cNvSpPr>
            <a:spLocks noChangeArrowheads="1"/>
          </p:cNvSpPr>
          <p:nvPr/>
        </p:nvSpPr>
        <p:spPr bwMode="auto">
          <a:xfrm>
            <a:off x="7091958" y="2996679"/>
            <a:ext cx="12239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600"/>
              <a:t>Действие</a:t>
            </a:r>
          </a:p>
        </p:txBody>
      </p:sp>
      <p:sp>
        <p:nvSpPr>
          <p:cNvPr id="29" name="Line 32"/>
          <p:cNvSpPr>
            <a:spLocks noChangeShapeType="1"/>
          </p:cNvSpPr>
          <p:nvPr/>
        </p:nvSpPr>
        <p:spPr bwMode="auto">
          <a:xfrm flipH="1" flipV="1">
            <a:off x="7714258" y="3422129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" name="Line 33"/>
          <p:cNvSpPr>
            <a:spLocks noChangeShapeType="1"/>
          </p:cNvSpPr>
          <p:nvPr/>
        </p:nvSpPr>
        <p:spPr bwMode="auto">
          <a:xfrm>
            <a:off x="7706320" y="2771254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 flipH="1" flipV="1">
            <a:off x="6660158" y="3572942"/>
            <a:ext cx="10525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2" name="Line 35"/>
          <p:cNvSpPr>
            <a:spLocks noChangeShapeType="1"/>
          </p:cNvSpPr>
          <p:nvPr/>
        </p:nvSpPr>
        <p:spPr bwMode="auto">
          <a:xfrm>
            <a:off x="6660158" y="2131492"/>
            <a:ext cx="0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3" name="Line 36"/>
          <p:cNvSpPr>
            <a:spLocks noChangeShapeType="1"/>
          </p:cNvSpPr>
          <p:nvPr/>
        </p:nvSpPr>
        <p:spPr bwMode="auto">
          <a:xfrm>
            <a:off x="6660158" y="2131492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>
            <a:off x="8604845" y="2491854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>
            <a:off x="8315920" y="2491854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6" name="Line 39"/>
          <p:cNvSpPr>
            <a:spLocks noChangeShapeType="1"/>
          </p:cNvSpPr>
          <p:nvPr/>
        </p:nvSpPr>
        <p:spPr bwMode="auto">
          <a:xfrm>
            <a:off x="7739658" y="3715817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" name="Line 40"/>
          <p:cNvSpPr>
            <a:spLocks noChangeShapeType="1"/>
          </p:cNvSpPr>
          <p:nvPr/>
        </p:nvSpPr>
        <p:spPr bwMode="auto">
          <a:xfrm flipH="1" flipV="1">
            <a:off x="7739658" y="3715817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519708" y="4384154"/>
            <a:ext cx="137953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…</a:t>
            </a:r>
          </a:p>
          <a:p>
            <a:pPr eaLnBrk="1" hangingPunct="1"/>
            <a:r>
              <a:rPr lang="ru-RU" altLang="ru-RU"/>
              <a:t>Действие 1</a:t>
            </a:r>
          </a:p>
          <a:p>
            <a:pPr eaLnBrk="1" hangingPunct="1"/>
            <a:r>
              <a:rPr lang="ru-RU" altLang="ru-RU"/>
              <a:t>Действие 2</a:t>
            </a:r>
          </a:p>
          <a:p>
            <a:pPr eaLnBrk="1" hangingPunct="1"/>
            <a:r>
              <a:rPr lang="ru-RU" altLang="ru-RU"/>
              <a:t>…</a:t>
            </a: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2843808" y="4365104"/>
            <a:ext cx="31178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…</a:t>
            </a:r>
          </a:p>
          <a:p>
            <a:pPr eaLnBrk="1" hangingPunct="1"/>
            <a:r>
              <a:rPr lang="ru-RU" altLang="ru-RU" b="1"/>
              <a:t>Если</a:t>
            </a:r>
            <a:r>
              <a:rPr lang="ru-RU" altLang="ru-RU"/>
              <a:t> Условие </a:t>
            </a:r>
          </a:p>
          <a:p>
            <a:pPr eaLnBrk="1" hangingPunct="1"/>
            <a:r>
              <a:rPr lang="ru-RU" altLang="ru-RU"/>
              <a:t>	</a:t>
            </a:r>
            <a:r>
              <a:rPr lang="ru-RU" altLang="ru-RU" b="1"/>
              <a:t>то</a:t>
            </a:r>
            <a:r>
              <a:rPr lang="ru-RU" altLang="ru-RU"/>
              <a:t>         Действие 1</a:t>
            </a:r>
          </a:p>
          <a:p>
            <a:pPr eaLnBrk="1" hangingPunct="1"/>
            <a:r>
              <a:rPr lang="ru-RU" altLang="ru-RU"/>
              <a:t>	</a:t>
            </a:r>
            <a:r>
              <a:rPr lang="ru-RU" altLang="ru-RU" b="1"/>
              <a:t>иначе</a:t>
            </a:r>
            <a:r>
              <a:rPr lang="ru-RU" altLang="ru-RU"/>
              <a:t>  Действие 2</a:t>
            </a:r>
          </a:p>
          <a:p>
            <a:pPr eaLnBrk="1" hangingPunct="1"/>
            <a:r>
              <a:rPr lang="ru-RU" altLang="ru-RU" b="1"/>
              <a:t>Все-если</a:t>
            </a:r>
          </a:p>
          <a:p>
            <a:pPr eaLnBrk="1" hangingPunct="1"/>
            <a:r>
              <a:rPr lang="ru-RU" altLang="ru-RU"/>
              <a:t>…</a:t>
            </a:r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6444258" y="4507979"/>
            <a:ext cx="23050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…</a:t>
            </a:r>
          </a:p>
          <a:p>
            <a:pPr eaLnBrk="1" hangingPunct="1"/>
            <a:r>
              <a:rPr lang="ru-RU" altLang="ru-RU" b="1"/>
              <a:t>Цикл-пока</a:t>
            </a:r>
            <a:r>
              <a:rPr lang="ru-RU" altLang="ru-RU"/>
              <a:t> Условие</a:t>
            </a:r>
          </a:p>
          <a:p>
            <a:pPr eaLnBrk="1" hangingPunct="1"/>
            <a:r>
              <a:rPr lang="ru-RU" altLang="ru-RU"/>
              <a:t>      Действие</a:t>
            </a:r>
          </a:p>
          <a:p>
            <a:pPr eaLnBrk="1" hangingPunct="1"/>
            <a:r>
              <a:rPr lang="ru-RU" altLang="ru-RU" b="1"/>
              <a:t>Все-цикл</a:t>
            </a:r>
            <a:endParaRPr lang="ru-RU" altLang="ru-RU"/>
          </a:p>
          <a:p>
            <a:pPr eaLnBrk="1" hangingPunct="1"/>
            <a:r>
              <a:rPr lang="ru-RU" altLang="ru-RU"/>
              <a:t>…</a:t>
            </a:r>
          </a:p>
        </p:txBody>
      </p:sp>
      <p:sp>
        <p:nvSpPr>
          <p:cNvPr id="41" name="Text Box 44"/>
          <p:cNvSpPr txBox="1">
            <a:spLocks noChangeArrowheads="1"/>
          </p:cNvSpPr>
          <p:nvPr/>
        </p:nvSpPr>
        <p:spPr bwMode="auto">
          <a:xfrm>
            <a:off x="3778845" y="3860279"/>
            <a:ext cx="1503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b="1">
                <a:solidFill>
                  <a:srgbClr val="CC3300"/>
                </a:solidFill>
              </a:rPr>
              <a:t>Псевдокод:</a:t>
            </a:r>
          </a:p>
        </p:txBody>
      </p:sp>
      <p:sp>
        <p:nvSpPr>
          <p:cNvPr id="42" name="Line 46"/>
          <p:cNvSpPr>
            <a:spLocks noChangeShapeType="1"/>
          </p:cNvSpPr>
          <p:nvPr/>
        </p:nvSpPr>
        <p:spPr bwMode="auto">
          <a:xfrm flipH="1" flipV="1">
            <a:off x="3289895" y="2495029"/>
            <a:ext cx="0" cy="19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3" name="Line 47"/>
          <p:cNvSpPr>
            <a:spLocks noChangeShapeType="1"/>
          </p:cNvSpPr>
          <p:nvPr/>
        </p:nvSpPr>
        <p:spPr bwMode="auto">
          <a:xfrm flipH="1">
            <a:off x="3288308" y="2490267"/>
            <a:ext cx="373062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4" name="Скругленный прямоугольник 43"/>
          <p:cNvSpPr/>
          <p:nvPr/>
        </p:nvSpPr>
        <p:spPr bwMode="auto">
          <a:xfrm>
            <a:off x="230783" y="1412776"/>
            <a:ext cx="2036961" cy="4824536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Скругленный прямоугольник 44"/>
          <p:cNvSpPr/>
          <p:nvPr/>
        </p:nvSpPr>
        <p:spPr bwMode="auto">
          <a:xfrm>
            <a:off x="2422922" y="1412776"/>
            <a:ext cx="3589537" cy="4824536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Скругленный прямоугольник 45"/>
          <p:cNvSpPr/>
          <p:nvPr/>
        </p:nvSpPr>
        <p:spPr bwMode="auto">
          <a:xfrm>
            <a:off x="6222206" y="1412776"/>
            <a:ext cx="2778345" cy="4824536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90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Схема и псевдокод алгоритма программы поиска НОД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F09C-FC01-4BBB-A921-F358B9FA9C58}" type="slidenum">
              <a:rPr lang="ru-RU" altLang="ru-RU" smtClean="0"/>
              <a:pPr/>
              <a:t>26</a:t>
            </a:fld>
            <a:endParaRPr lang="ru-RU" altLang="ru-RU"/>
          </a:p>
        </p:txBody>
      </p:sp>
      <p:sp>
        <p:nvSpPr>
          <p:cNvPr id="4" name="Rectangle 34"/>
          <p:cNvSpPr>
            <a:spLocks noChangeArrowheads="1"/>
          </p:cNvSpPr>
          <p:nvPr/>
        </p:nvSpPr>
        <p:spPr bwMode="auto">
          <a:xfrm>
            <a:off x="289920" y="2636862"/>
            <a:ext cx="3744913" cy="2663825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578845" y="3573487"/>
            <a:ext cx="3024188" cy="151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755558" y="1628800"/>
            <a:ext cx="3671887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ru-RU" altLang="ru-RU" sz="2000" b="1" kern="0" smtClean="0"/>
              <a:t>Алгоритм Евклида: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ru-RU" altLang="ru-RU" sz="2000" b="1" kern="0" smtClean="0"/>
              <a:t>	Ввести </a:t>
            </a:r>
            <a:r>
              <a:rPr lang="en-US" altLang="ru-RU" sz="2000" b="1" kern="0" smtClean="0"/>
              <a:t>A,B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ru-RU" sz="2000" b="1" kern="0" smtClean="0"/>
              <a:t>	</a:t>
            </a:r>
            <a:r>
              <a:rPr lang="ru-RU" altLang="ru-RU" sz="2000" b="1" kern="0" smtClean="0"/>
              <a:t>Цикл-пока </a:t>
            </a:r>
            <a:r>
              <a:rPr lang="en-US" altLang="ru-RU" sz="2000" b="1" kern="0" smtClean="0"/>
              <a:t>A </a:t>
            </a:r>
            <a:r>
              <a:rPr lang="en-US" altLang="ru-RU" sz="2000" b="1" kern="0" smtClean="0">
                <a:sym typeface="Symbol" panose="05050102010706020507" pitchFamily="18" charset="2"/>
              </a:rPr>
              <a:t> B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ru-RU" sz="2000" b="1" kern="0" smtClean="0">
                <a:sym typeface="Symbol" panose="05050102010706020507" pitchFamily="18" charset="2"/>
              </a:rPr>
              <a:t>		</a:t>
            </a:r>
            <a:r>
              <a:rPr lang="ru-RU" altLang="ru-RU" sz="2000" b="1" kern="0" smtClean="0">
                <a:sym typeface="Symbol" panose="05050102010706020507" pitchFamily="18" charset="2"/>
              </a:rPr>
              <a:t>Если </a:t>
            </a:r>
            <a:r>
              <a:rPr lang="en-US" altLang="ru-RU" sz="2000" b="1" kern="0" smtClean="0">
                <a:sym typeface="Symbol" panose="05050102010706020507" pitchFamily="18" charset="2"/>
              </a:rPr>
              <a:t>A &gt; B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ru-RU" sz="2000" b="1" kern="0" smtClean="0">
                <a:sym typeface="Symbol" panose="05050102010706020507" pitchFamily="18" charset="2"/>
              </a:rPr>
              <a:t>		       </a:t>
            </a:r>
            <a:r>
              <a:rPr lang="ru-RU" altLang="ru-RU" sz="2000" b="1" kern="0" smtClean="0">
                <a:sym typeface="Symbol" panose="05050102010706020507" pitchFamily="18" charset="2"/>
              </a:rPr>
              <a:t>то </a:t>
            </a:r>
            <a:r>
              <a:rPr lang="en-US" altLang="ru-RU" sz="2000" b="1" kern="0" smtClean="0">
                <a:sym typeface="Symbol" panose="05050102010706020507" pitchFamily="18" charset="2"/>
              </a:rPr>
              <a:t>      A := A – B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ru-RU" sz="2000" b="1" kern="0" smtClean="0">
                <a:sym typeface="Symbol" panose="05050102010706020507" pitchFamily="18" charset="2"/>
              </a:rPr>
              <a:t>		       </a:t>
            </a:r>
            <a:r>
              <a:rPr lang="ru-RU" altLang="ru-RU" sz="2000" b="1" kern="0" smtClean="0">
                <a:sym typeface="Symbol" panose="05050102010706020507" pitchFamily="18" charset="2"/>
              </a:rPr>
              <a:t>иначе </a:t>
            </a:r>
            <a:r>
              <a:rPr lang="en-US" altLang="ru-RU" sz="2000" b="1" kern="0" smtClean="0">
                <a:sym typeface="Symbol" panose="05050102010706020507" pitchFamily="18" charset="2"/>
              </a:rPr>
              <a:t>B := B – A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ru-RU" sz="2000" b="1" kern="0" smtClean="0">
                <a:sym typeface="Symbol" panose="05050102010706020507" pitchFamily="18" charset="2"/>
              </a:rPr>
              <a:t>		</a:t>
            </a:r>
            <a:r>
              <a:rPr lang="ru-RU" altLang="ru-RU" sz="2000" b="1" kern="0" smtClean="0">
                <a:sym typeface="Symbol" panose="05050102010706020507" pitchFamily="18" charset="2"/>
              </a:rPr>
              <a:t>Все-если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ru-RU" altLang="ru-RU" sz="2000" b="1" kern="0" smtClean="0">
                <a:sym typeface="Symbol" panose="05050102010706020507" pitchFamily="18" charset="2"/>
              </a:rPr>
              <a:t>	Все-цикл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ru-RU" altLang="ru-RU" sz="2000" b="1" kern="0" smtClean="0">
                <a:sym typeface="Symbol" panose="05050102010706020507" pitchFamily="18" charset="2"/>
              </a:rPr>
              <a:t>	Вывести </a:t>
            </a:r>
            <a:r>
              <a:rPr lang="en-US" altLang="ru-RU" sz="2000" b="1" kern="0" smtClean="0">
                <a:sym typeface="Symbol" panose="05050102010706020507" pitchFamily="18" charset="2"/>
              </a:rPr>
              <a:t>A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ru-RU" altLang="ru-RU" sz="2000" b="1" kern="0" smtClean="0">
                <a:sym typeface="Symbol" panose="05050102010706020507" pitchFamily="18" charset="2"/>
              </a:rPr>
              <a:t>Конец</a:t>
            </a:r>
            <a:endParaRPr lang="en-US" altLang="ru-RU" sz="2000" b="1" kern="0" smtClean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ru-RU" sz="2000" b="1" kern="0" dirty="0" smtClean="0">
              <a:sym typeface="Symbol" panose="05050102010706020507" pitchFamily="18" charset="2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442445" y="1412900"/>
            <a:ext cx="1223963" cy="431800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Начало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442445" y="6237312"/>
            <a:ext cx="1223963" cy="431800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Конец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442445" y="2060600"/>
            <a:ext cx="1223963" cy="431800"/>
          </a:xfrm>
          <a:prstGeom prst="flowChartPunchedCar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/>
              <a:t>A, B</a:t>
            </a:r>
            <a:endParaRPr lang="ru-RU" altLang="ru-RU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1442445" y="2852762"/>
            <a:ext cx="1295400" cy="576263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/>
              <a:t>A </a:t>
            </a:r>
            <a:r>
              <a:rPr lang="ru-RU" altLang="ru-RU"/>
              <a:t>≠</a:t>
            </a:r>
            <a:r>
              <a:rPr lang="en-US" altLang="ru-RU"/>
              <a:t> B</a:t>
            </a:r>
            <a:endParaRPr lang="ru-RU" altLang="ru-RU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1442445" y="3644925"/>
            <a:ext cx="1295400" cy="576262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/>
              <a:t>A &gt; B</a:t>
            </a:r>
            <a:endParaRPr lang="ru-RU" altLang="ru-RU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50283" y="4437087"/>
            <a:ext cx="12239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/>
              <a:t>A:= A - B</a:t>
            </a:r>
            <a:endParaRPr lang="ru-RU" altLang="ru-RU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306045" y="4437087"/>
            <a:ext cx="12239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/>
              <a:t>B:= B - A</a:t>
            </a:r>
            <a:endParaRPr lang="ru-RU" altLang="ru-RU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2090145" y="18447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090145" y="2493987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090145" y="34290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2955333" y="3933850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2737845" y="3933850"/>
            <a:ext cx="217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1226545" y="39338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1226545" y="3933850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2955333" y="486888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1226545" y="486888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434383" y="5157812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V="1">
            <a:off x="434383" y="2781325"/>
            <a:ext cx="0" cy="2376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434383" y="2781325"/>
            <a:ext cx="1655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2737845" y="3141687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H="1">
            <a:off x="3745908" y="3141687"/>
            <a:ext cx="0" cy="2303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2090145" y="5445150"/>
            <a:ext cx="165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V="1">
            <a:off x="2090145" y="54451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2718795" y="2781325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нет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1072558" y="3597300"/>
            <a:ext cx="444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да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652120" y="3586187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нет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163170" y="3284562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да</a:t>
            </a:r>
          </a:p>
        </p:txBody>
      </p:sp>
      <p:sp>
        <p:nvSpPr>
          <p:cNvPr id="34" name="AutoShape 35"/>
          <p:cNvSpPr>
            <a:spLocks noChangeArrowheads="1"/>
          </p:cNvSpPr>
          <p:nvPr/>
        </p:nvSpPr>
        <p:spPr bwMode="auto">
          <a:xfrm>
            <a:off x="1513883" y="5589612"/>
            <a:ext cx="1223962" cy="504825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/>
              <a:t>A</a:t>
            </a:r>
            <a:endParaRPr lang="ru-RU" altLang="ru-RU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 flipH="1" flipV="1">
            <a:off x="2090145" y="6021412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>
            <a:off x="1226545" y="5013350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" name="Line 39"/>
          <p:cNvSpPr>
            <a:spLocks noChangeShapeType="1"/>
          </p:cNvSpPr>
          <p:nvPr/>
        </p:nvSpPr>
        <p:spPr bwMode="auto">
          <a:xfrm flipV="1">
            <a:off x="2018708" y="5013350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8" name="AutoShape 40"/>
          <p:cNvSpPr>
            <a:spLocks noChangeArrowheads="1"/>
          </p:cNvSpPr>
          <p:nvPr/>
        </p:nvSpPr>
        <p:spPr bwMode="auto">
          <a:xfrm>
            <a:off x="2882308" y="2060600"/>
            <a:ext cx="1511300" cy="431800"/>
          </a:xfrm>
          <a:prstGeom prst="wedgeRoundRectCallout">
            <a:avLst>
              <a:gd name="adj1" fmla="val -27417"/>
              <a:gd name="adj2" fmla="val 80148"/>
              <a:gd name="adj3" fmla="val 16667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Цикл-пока</a:t>
            </a:r>
          </a:p>
        </p:txBody>
      </p:sp>
      <p:sp>
        <p:nvSpPr>
          <p:cNvPr id="39" name="AutoShape 41"/>
          <p:cNvSpPr>
            <a:spLocks noChangeArrowheads="1"/>
          </p:cNvSpPr>
          <p:nvPr/>
        </p:nvSpPr>
        <p:spPr bwMode="auto">
          <a:xfrm>
            <a:off x="2953745" y="5589612"/>
            <a:ext cx="1511300" cy="431800"/>
          </a:xfrm>
          <a:prstGeom prst="wedgeRoundRectCallout">
            <a:avLst>
              <a:gd name="adj1" fmla="val -27102"/>
              <a:gd name="adj2" fmla="val -19852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Ветвление</a:t>
            </a:r>
          </a:p>
        </p:txBody>
      </p:sp>
    </p:spTree>
    <p:extLst>
      <p:ext uri="{BB962C8B-B14F-4D97-AF65-F5344CB8AC3E}">
        <p14:creationId xmlns:p14="http://schemas.microsoft.com/office/powerpoint/2010/main" val="270975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Краткая история языков программирования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F09C-FC01-4BBB-A921-F358B9FA9C58}" type="slidenum">
              <a:rPr lang="ru-RU" altLang="ru-RU" smtClean="0"/>
              <a:pPr/>
              <a:t>27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301052"/>
            <a:ext cx="8712968" cy="923330"/>
          </a:xfrm>
          <a:prstGeom prst="rect">
            <a:avLst/>
          </a:prstGeom>
          <a:solidFill>
            <a:srgbClr val="99CCFF"/>
          </a:solidFill>
        </p:spPr>
        <p:txBody>
          <a:bodyPr wrap="square">
            <a:spAutoFit/>
          </a:bodyPr>
          <a:lstStyle/>
          <a:p>
            <a:r>
              <a:rPr lang="ru-RU" i="1" dirty="0"/>
              <a:t>Программу</a:t>
            </a:r>
            <a:r>
              <a:rPr lang="ru-RU" dirty="0"/>
              <a:t> можно представить как набор последовательных команд (алгоритм) для объекта (исполнителя), который должен их выполнить для достижения определенной цели.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4032" y="5541039"/>
            <a:ext cx="8907944" cy="1200329"/>
          </a:xfrm>
          <a:prstGeom prst="rect">
            <a:avLst/>
          </a:prstGeom>
          <a:solidFill>
            <a:srgbClr val="99CCFF"/>
          </a:solidFill>
        </p:spPr>
        <p:txBody>
          <a:bodyPr wrap="square">
            <a:spAutoFit/>
          </a:bodyPr>
          <a:lstStyle/>
          <a:p>
            <a:r>
              <a:rPr lang="ru-RU" dirty="0"/>
              <a:t>Инструкции для машин пишут на </a:t>
            </a:r>
            <a:r>
              <a:rPr lang="ru-RU" i="1" dirty="0"/>
              <a:t>языках программирования</a:t>
            </a:r>
            <a:r>
              <a:rPr lang="ru-RU" dirty="0"/>
              <a:t>, которые характеризуются </a:t>
            </a:r>
            <a:r>
              <a:rPr lang="ru-RU" dirty="0">
                <a:solidFill>
                  <a:srgbClr val="C0392B"/>
                </a:solidFill>
              </a:rPr>
              <a:t>синтаксической однозначностью</a:t>
            </a:r>
            <a:r>
              <a:rPr lang="ru-RU" dirty="0"/>
              <a:t> (например, в них нельзя менять местами определенные слова) и </a:t>
            </a:r>
            <a:r>
              <a:rPr lang="ru-RU" dirty="0">
                <a:solidFill>
                  <a:srgbClr val="C0392B"/>
                </a:solidFill>
              </a:rPr>
              <a:t>ограниченностью</a:t>
            </a:r>
            <a:r>
              <a:rPr lang="ru-RU" dirty="0"/>
              <a:t> (имеют строго определенный набор слов и символов)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76872"/>
            <a:ext cx="5760640" cy="321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66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Основные этапы исторического развития языков программирования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F09C-FC01-4BBB-A921-F358B9FA9C58}" type="slidenum">
              <a:rPr lang="ru-RU" altLang="ru-RU" smtClean="0"/>
              <a:pPr/>
              <a:t>28</a:t>
            </a:fld>
            <a:endParaRPr lang="ru-RU" alt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15899"/>
            <a:ext cx="6120680" cy="536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51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Разнообразие языков программирования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F09C-FC01-4BBB-A921-F358B9FA9C58}" type="slidenum">
              <a:rPr lang="ru-RU" altLang="ru-RU" smtClean="0"/>
              <a:pPr/>
              <a:t>29</a:t>
            </a:fld>
            <a:endParaRPr lang="ru-RU" alt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75" y="1301052"/>
            <a:ext cx="8064896" cy="536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3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дисциплины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F09C-FC01-4BBB-A921-F358B9FA9C58}" type="slidenum">
              <a:rPr lang="ru-RU" altLang="ru-RU" smtClean="0"/>
              <a:pPr/>
              <a:t>3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196752"/>
            <a:ext cx="892899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b="1" kern="0" dirty="0">
                <a:solidFill>
                  <a:srgbClr val="CC3300"/>
                </a:solidFill>
              </a:rPr>
              <a:t>Объем дисциплины – </a:t>
            </a:r>
            <a:r>
              <a:rPr lang="en-US" altLang="ru-RU" sz="2000" b="1" kern="0" dirty="0">
                <a:solidFill>
                  <a:srgbClr val="CC3300"/>
                </a:solidFill>
              </a:rPr>
              <a:t>8</a:t>
            </a:r>
            <a:r>
              <a:rPr lang="ru-RU" altLang="ru-RU" sz="2000" b="1" kern="0" dirty="0">
                <a:solidFill>
                  <a:srgbClr val="CC3300"/>
                </a:solidFill>
              </a:rPr>
              <a:t> зачетных единиц – </a:t>
            </a:r>
            <a:r>
              <a:rPr lang="en-US" altLang="ru-RU" sz="2000" b="1" kern="0" dirty="0">
                <a:solidFill>
                  <a:srgbClr val="CC3300"/>
                </a:solidFill>
              </a:rPr>
              <a:t>288 </a:t>
            </a:r>
            <a:r>
              <a:rPr lang="ru-RU" altLang="ru-RU" sz="2000" b="1" kern="0" dirty="0">
                <a:solidFill>
                  <a:srgbClr val="CC3300"/>
                </a:solidFill>
              </a:rPr>
              <a:t>часов. </a:t>
            </a:r>
            <a:r>
              <a:rPr lang="ru-RU" altLang="ru-RU" sz="2000" b="1" kern="0" dirty="0" smtClean="0">
                <a:solidFill>
                  <a:srgbClr val="CC3300"/>
                </a:solidFill>
              </a:rPr>
              <a:t>Продолжительность – 2 семестра (в течении учебного года)</a:t>
            </a:r>
          </a:p>
          <a:p>
            <a:r>
              <a:rPr lang="ru-RU" altLang="ru-RU" sz="2000" b="1" kern="0" dirty="0" smtClean="0">
                <a:solidFill>
                  <a:srgbClr val="CC3300"/>
                </a:solidFill>
              </a:rPr>
              <a:t>1 </a:t>
            </a:r>
            <a:r>
              <a:rPr lang="ru-RU" altLang="ru-RU" sz="2000" b="1" kern="0" dirty="0">
                <a:solidFill>
                  <a:srgbClr val="CC3300"/>
                </a:solidFill>
              </a:rPr>
              <a:t>семестр – 144 </a:t>
            </a:r>
            <a:r>
              <a:rPr lang="ru-RU" altLang="ru-RU" sz="2000" b="1" kern="0" dirty="0" smtClean="0">
                <a:solidFill>
                  <a:srgbClr val="CC3300"/>
                </a:solidFill>
              </a:rPr>
              <a:t>часа, 2 семестр – 144 часа.</a:t>
            </a:r>
            <a:endParaRPr lang="ru-RU" altLang="ru-RU" sz="2000" b="1" kern="0" dirty="0">
              <a:solidFill>
                <a:srgbClr val="CC3300"/>
              </a:solidFill>
            </a:endParaRPr>
          </a:p>
          <a:p>
            <a:endParaRPr lang="ru-RU" altLang="ru-RU" sz="2000" kern="0" dirty="0" smtClean="0"/>
          </a:p>
          <a:p>
            <a:r>
              <a:rPr lang="ru-RU" altLang="ru-RU" sz="2000" kern="0" dirty="0" smtClean="0">
                <a:solidFill>
                  <a:srgbClr val="C00000"/>
                </a:solidFill>
              </a:rPr>
              <a:t>Осенний (1 семестр)</a:t>
            </a:r>
            <a:endParaRPr lang="ru-RU" altLang="ru-RU" sz="2000" kern="0" dirty="0">
              <a:solidFill>
                <a:srgbClr val="C00000"/>
              </a:solidFill>
            </a:endParaRPr>
          </a:p>
          <a:p>
            <a:r>
              <a:rPr lang="ru-RU" altLang="ru-RU" sz="2000" kern="0" dirty="0" smtClean="0"/>
              <a:t>лекции </a:t>
            </a:r>
            <a:r>
              <a:rPr lang="ru-RU" altLang="ru-RU" sz="2000" kern="0" dirty="0"/>
              <a:t>– </a:t>
            </a:r>
            <a:r>
              <a:rPr lang="en-US" altLang="ru-RU" sz="2000" kern="0" dirty="0"/>
              <a:t>18 </a:t>
            </a:r>
            <a:r>
              <a:rPr lang="ru-RU" altLang="ru-RU" sz="2000" kern="0" dirty="0"/>
              <a:t>часов (9 лекций) - знакомство с</a:t>
            </a:r>
            <a:r>
              <a:rPr lang="ru-RU" altLang="ru-RU" sz="2000" i="1" kern="0" dirty="0"/>
              <a:t> </a:t>
            </a:r>
            <a:r>
              <a:rPr lang="ru-RU" altLang="ru-RU" sz="2000" kern="0" dirty="0"/>
              <a:t>теоретическим материалом;</a:t>
            </a:r>
          </a:p>
          <a:p>
            <a:r>
              <a:rPr lang="ru-RU" altLang="ru-RU" sz="2000" kern="0" dirty="0"/>
              <a:t>семинары (практические занятия) –</a:t>
            </a:r>
            <a:r>
              <a:rPr lang="ru-RU" altLang="ru-RU" sz="2000" b="1" kern="0" dirty="0">
                <a:solidFill>
                  <a:srgbClr val="CC3300"/>
                </a:solidFill>
              </a:rPr>
              <a:t> </a:t>
            </a:r>
            <a:r>
              <a:rPr lang="ru-RU" altLang="ru-RU" sz="2000" kern="0" dirty="0"/>
              <a:t>54 часа (27 занятий - разработка </a:t>
            </a:r>
            <a:r>
              <a:rPr lang="ru-RU" altLang="ru-RU" sz="2000" kern="0" dirty="0" smtClean="0"/>
              <a:t>простейших алгоритмов </a:t>
            </a:r>
            <a:r>
              <a:rPr lang="ru-RU" altLang="ru-RU" sz="2000" kern="0" dirty="0"/>
              <a:t>решения задач)</a:t>
            </a:r>
            <a:endParaRPr lang="ru-RU" altLang="ru-RU" sz="2000" i="1" kern="0" dirty="0"/>
          </a:p>
          <a:p>
            <a:r>
              <a:rPr lang="ru-RU" altLang="ru-RU" sz="2000" kern="0" dirty="0"/>
              <a:t>самостоятельная работа –</a:t>
            </a:r>
            <a:r>
              <a:rPr lang="ru-RU" altLang="ru-RU" sz="2000" b="1" kern="0" dirty="0">
                <a:solidFill>
                  <a:srgbClr val="CC3300"/>
                </a:solidFill>
              </a:rPr>
              <a:t> </a:t>
            </a:r>
            <a:r>
              <a:rPr lang="ru-RU" altLang="ru-RU" sz="2000" kern="0" dirty="0"/>
              <a:t>72 часа - закрепление материала</a:t>
            </a:r>
            <a:r>
              <a:rPr lang="ru-RU" altLang="ru-RU" sz="2000" kern="0" dirty="0" smtClean="0"/>
              <a:t>.</a:t>
            </a:r>
          </a:p>
          <a:p>
            <a:endParaRPr lang="ru-RU" altLang="ru-RU" sz="2000" kern="0" dirty="0" smtClean="0"/>
          </a:p>
          <a:p>
            <a:r>
              <a:rPr lang="ru-RU" altLang="ru-RU" sz="2000" kern="0" dirty="0" smtClean="0">
                <a:solidFill>
                  <a:srgbClr val="C00000"/>
                </a:solidFill>
              </a:rPr>
              <a:t>Весенний (2 </a:t>
            </a:r>
            <a:r>
              <a:rPr lang="ru-RU" altLang="ru-RU" sz="2000" kern="0" dirty="0">
                <a:solidFill>
                  <a:srgbClr val="C00000"/>
                </a:solidFill>
              </a:rPr>
              <a:t>семестр)</a:t>
            </a:r>
          </a:p>
          <a:p>
            <a:r>
              <a:rPr lang="ru-RU" altLang="ru-RU" sz="2000" kern="0" dirty="0"/>
              <a:t>лекции – </a:t>
            </a:r>
            <a:r>
              <a:rPr lang="ru-RU" altLang="ru-RU" sz="2000" kern="0" dirty="0" smtClean="0"/>
              <a:t>16 часов (8 </a:t>
            </a:r>
            <a:r>
              <a:rPr lang="ru-RU" altLang="ru-RU" sz="2000" kern="0" dirty="0"/>
              <a:t>лекций) - знакомство с</a:t>
            </a:r>
            <a:r>
              <a:rPr lang="ru-RU" altLang="ru-RU" sz="2000" i="1" kern="0" dirty="0"/>
              <a:t> </a:t>
            </a:r>
            <a:r>
              <a:rPr lang="ru-RU" altLang="ru-RU" sz="2000" kern="0" dirty="0"/>
              <a:t>теоретическим материалом;</a:t>
            </a:r>
          </a:p>
          <a:p>
            <a:r>
              <a:rPr lang="ru-RU" altLang="ru-RU" sz="2000" kern="0" dirty="0"/>
              <a:t>семинары (практические занятия) –</a:t>
            </a:r>
            <a:r>
              <a:rPr lang="ru-RU" altLang="ru-RU" sz="2000" b="1" kern="0" dirty="0">
                <a:solidFill>
                  <a:srgbClr val="CC3300"/>
                </a:solidFill>
              </a:rPr>
              <a:t> </a:t>
            </a:r>
            <a:r>
              <a:rPr lang="ru-RU" altLang="ru-RU" sz="2000" kern="0" dirty="0" smtClean="0"/>
              <a:t>48 часов (24 занятия </a:t>
            </a:r>
            <a:r>
              <a:rPr lang="ru-RU" altLang="ru-RU" sz="2000" kern="0" dirty="0"/>
              <a:t>- разработка </a:t>
            </a:r>
            <a:r>
              <a:rPr lang="ru-RU" altLang="ru-RU" sz="2000" kern="0" dirty="0" smtClean="0"/>
              <a:t>прикладных алгоритмов </a:t>
            </a:r>
            <a:r>
              <a:rPr lang="ru-RU" altLang="ru-RU" sz="2000" kern="0" dirty="0"/>
              <a:t>решения задач)</a:t>
            </a:r>
            <a:endParaRPr lang="ru-RU" altLang="ru-RU" sz="2000" i="1" kern="0" dirty="0"/>
          </a:p>
          <a:p>
            <a:r>
              <a:rPr lang="ru-RU" altLang="ru-RU" sz="2000" kern="0" dirty="0"/>
              <a:t>самостоятельная работа –</a:t>
            </a:r>
            <a:r>
              <a:rPr lang="ru-RU" altLang="ru-RU" sz="2000" b="1" kern="0" dirty="0">
                <a:solidFill>
                  <a:srgbClr val="CC3300"/>
                </a:solidFill>
              </a:rPr>
              <a:t> </a:t>
            </a:r>
            <a:r>
              <a:rPr lang="ru-RU" altLang="ru-RU" sz="2000" kern="0" dirty="0" smtClean="0"/>
              <a:t>80 часов </a:t>
            </a:r>
            <a:r>
              <a:rPr lang="ru-RU" altLang="ru-RU" sz="2000" kern="0" dirty="0"/>
              <a:t>- закрепление материала</a:t>
            </a:r>
            <a:r>
              <a:rPr lang="ru-RU" altLang="ru-RU" sz="2000" kern="0" dirty="0" smtClean="0"/>
              <a:t>.</a:t>
            </a:r>
            <a:endParaRPr lang="ru-RU" altLang="ru-RU" sz="2000" kern="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6226735"/>
            <a:ext cx="864096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altLang="ru-RU" sz="3200" b="1" dirty="0">
                <a:solidFill>
                  <a:srgbClr val="7030A0"/>
                </a:solidFill>
              </a:rPr>
              <a:t>Посещение всех занятий обязательно!</a:t>
            </a:r>
          </a:p>
        </p:txBody>
      </p:sp>
    </p:spTree>
    <p:extLst>
      <p:ext uri="{BB962C8B-B14F-4D97-AF65-F5344CB8AC3E}">
        <p14:creationId xmlns:p14="http://schemas.microsoft.com/office/powerpoint/2010/main" val="1527592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Разнообразие языков программирования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F09C-FC01-4BBB-A921-F358B9FA9C58}" type="slidenum">
              <a:rPr lang="ru-RU" altLang="ru-RU" smtClean="0"/>
              <a:pPr/>
              <a:t>30</a:t>
            </a:fld>
            <a:endParaRPr lang="ru-RU" alt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3" t="6274" r="2352" b="4135"/>
          <a:stretch/>
        </p:blipFill>
        <p:spPr>
          <a:xfrm>
            <a:off x="246136" y="1301052"/>
            <a:ext cx="8755655" cy="486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81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Трансляция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F09C-FC01-4BBB-A921-F358B9FA9C58}" type="slidenum">
              <a:rPr lang="ru-RU" altLang="ru-RU" smtClean="0"/>
              <a:pPr/>
              <a:t>31</a:t>
            </a:fld>
            <a:endParaRPr lang="ru-RU" alt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14602"/>
            <a:ext cx="8436654" cy="441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0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Дополнительные библиотеки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F09C-FC01-4BBB-A921-F358B9FA9C58}" type="slidenum">
              <a:rPr lang="ru-RU" altLang="ru-RU" smtClean="0"/>
              <a:pPr/>
              <a:t>4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301052"/>
            <a:ext cx="87129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u-RU" sz="3200" b="1" kern="0" dirty="0" smtClean="0">
                <a:solidFill>
                  <a:srgbClr val="7030A0"/>
                </a:solidFill>
              </a:rPr>
              <a:t>Pandas, </a:t>
            </a:r>
            <a:r>
              <a:rPr lang="en-US" altLang="ru-RU" sz="3200" b="1" kern="0" dirty="0" err="1" smtClean="0">
                <a:solidFill>
                  <a:srgbClr val="7030A0"/>
                </a:solidFill>
              </a:rPr>
              <a:t>NumPy</a:t>
            </a:r>
            <a:r>
              <a:rPr lang="en-US" altLang="ru-RU" sz="3200" b="1" kern="0" dirty="0" smtClean="0">
                <a:solidFill>
                  <a:srgbClr val="7030A0"/>
                </a:solidFill>
              </a:rPr>
              <a:t>, </a:t>
            </a:r>
            <a:r>
              <a:rPr lang="en-US" altLang="ru-RU" sz="3200" b="1" kern="0" dirty="0" err="1" smtClean="0">
                <a:solidFill>
                  <a:srgbClr val="7030A0"/>
                </a:solidFill>
              </a:rPr>
              <a:t>Matplotlib</a:t>
            </a:r>
            <a:r>
              <a:rPr lang="en-US" altLang="ru-RU" sz="3200" b="1" kern="0" dirty="0" smtClean="0">
                <a:solidFill>
                  <a:srgbClr val="7030A0"/>
                </a:solidFill>
              </a:rPr>
              <a:t>, </a:t>
            </a:r>
            <a:r>
              <a:rPr lang="en-US" altLang="ru-RU" sz="3200" b="1" kern="0" dirty="0" err="1" smtClean="0">
                <a:solidFill>
                  <a:srgbClr val="7030A0"/>
                </a:solidFill>
              </a:rPr>
              <a:t>Seabon</a:t>
            </a:r>
            <a:r>
              <a:rPr lang="en-US" altLang="ru-RU" sz="3200" b="1" kern="0" dirty="0" smtClean="0">
                <a:solidFill>
                  <a:srgbClr val="7030A0"/>
                </a:solidFill>
              </a:rPr>
              <a:t>, Math, Random</a:t>
            </a:r>
            <a:endParaRPr lang="ru-RU" altLang="ru-RU" sz="3200" b="1" kern="0" dirty="0">
              <a:solidFill>
                <a:srgbClr val="7030A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068960"/>
            <a:ext cx="7920880" cy="315182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468" y="2447211"/>
            <a:ext cx="51625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7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44623"/>
            <a:ext cx="8712968" cy="1167231"/>
          </a:xfrm>
        </p:spPr>
        <p:txBody>
          <a:bodyPr/>
          <a:lstStyle/>
          <a:p>
            <a:r>
              <a:rPr lang="ru-RU" dirty="0" smtClean="0"/>
              <a:t>Этапы решения задач на компьютере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F09C-FC01-4BBB-A921-F358B9FA9C58}" type="slidenum">
              <a:rPr lang="ru-RU" altLang="ru-RU" smtClean="0"/>
              <a:pPr/>
              <a:t>5</a:t>
            </a:fld>
            <a:endParaRPr lang="ru-RU" altLang="ru-RU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9512" y="1412776"/>
            <a:ext cx="8784976" cy="518457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ru-RU" altLang="ru-RU" sz="2000" b="1" kern="0" dirty="0" smtClean="0">
                <a:solidFill>
                  <a:srgbClr val="7030A0"/>
                </a:solidFill>
              </a:rPr>
              <a:t>Постановка задачи</a:t>
            </a:r>
            <a:r>
              <a:rPr lang="ru-RU" altLang="ru-RU" sz="1800" kern="0" dirty="0" smtClean="0"/>
              <a:t>  (При постановке задачи выясняется конечная цель и вырабатывается общий подход к решению задачи. Выясняется сколько решений имеет задача и имеет ли их вообще. Изучаются общие свойства рассматриваемого физического явления или объекта, анализируются возможности данной системы программирования.) </a:t>
            </a:r>
            <a:br>
              <a:rPr lang="ru-RU" altLang="ru-RU" sz="1800" kern="0" dirty="0" smtClean="0"/>
            </a:br>
            <a:endParaRPr lang="ru-RU" altLang="ru-RU" sz="1800" kern="0" dirty="0" smtClean="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ru-RU" altLang="ru-RU" sz="2000" b="1" kern="0" dirty="0" smtClean="0">
                <a:solidFill>
                  <a:srgbClr val="7030A0"/>
                </a:solidFill>
              </a:rPr>
              <a:t>Формализация (математическая постановка)</a:t>
            </a:r>
            <a:r>
              <a:rPr lang="ru-RU" altLang="ru-RU" sz="1800" kern="0" dirty="0" smtClean="0"/>
              <a:t> (На этом этапе все объекты задачи описываются на языке математики, выбирается форма хранения данных, составляются все необходимые формулы.) </a:t>
            </a:r>
            <a:br>
              <a:rPr lang="ru-RU" altLang="ru-RU" sz="1800" kern="0" dirty="0" smtClean="0"/>
            </a:br>
            <a:endParaRPr lang="ru-RU" altLang="ru-RU" sz="1800" kern="0" dirty="0" smtClean="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ru-RU" altLang="ru-RU" sz="2000" b="1" kern="0" dirty="0" smtClean="0">
                <a:solidFill>
                  <a:srgbClr val="7030A0"/>
                </a:solidFill>
              </a:rPr>
              <a:t>Выбор (или разработка) метода решения</a:t>
            </a:r>
            <a:r>
              <a:rPr lang="ru-RU" altLang="ru-RU" sz="1800" kern="0" dirty="0" smtClean="0"/>
              <a:t> (Выбор существующего или разработка нового метода решения (очень важен и, в то же время личностный этап)).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ru-RU" altLang="ru-RU" sz="2000" b="1" u="sng" kern="0" dirty="0" smtClean="0">
                <a:solidFill>
                  <a:srgbClr val="FF0000"/>
                </a:solidFill>
              </a:rPr>
              <a:t>Разработка алгоритма</a:t>
            </a:r>
            <a:r>
              <a:rPr lang="ru-RU" altLang="ru-RU" sz="1800" kern="0" dirty="0" smtClean="0"/>
              <a:t> (На этом этапе метод решения записывается применительно к данной задаче на одном из алгоритмических языков (чаще на графическом)). 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ru-RU" altLang="ru-RU" sz="2000" b="1" kern="0" dirty="0" smtClean="0">
                <a:solidFill>
                  <a:srgbClr val="7030A0"/>
                </a:solidFill>
              </a:rPr>
              <a:t>Составление программы</a:t>
            </a:r>
            <a:r>
              <a:rPr lang="ru-RU" altLang="ru-RU" sz="1800" kern="0" dirty="0" smtClean="0"/>
              <a:t> (Переводим решение задачи на язык, понятный компьютеру.)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ru-RU" altLang="ru-RU" sz="2000" b="1" kern="0" dirty="0" smtClean="0">
                <a:solidFill>
                  <a:srgbClr val="7030A0"/>
                </a:solidFill>
              </a:rPr>
              <a:t>Отладка программы</a:t>
            </a:r>
            <a:r>
              <a:rPr lang="ru-RU" altLang="ru-RU" sz="1800" kern="0" dirty="0" smtClean="0"/>
              <a:t> 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ru-RU" altLang="ru-RU" sz="2000" b="1" kern="0" dirty="0" smtClean="0">
                <a:solidFill>
                  <a:srgbClr val="7030A0"/>
                </a:solidFill>
              </a:rPr>
              <a:t>Вычисление и обработка результатов</a:t>
            </a:r>
            <a:r>
              <a:rPr lang="ru-RU" altLang="ru-RU" sz="1800" kern="0" dirty="0" smtClean="0"/>
              <a:t>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ru-RU" altLang="ru-RU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420767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/>
              <a:t>Алгоритм и его свойства</a:t>
            </a:r>
            <a:endParaRPr lang="nl-NL" b="1" dirty="0" smtClean="0">
              <a:solidFill>
                <a:srgbClr val="C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91488" y="6129779"/>
            <a:ext cx="8640960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altLang="ru-RU" sz="4400" b="1" dirty="0" smtClean="0">
                <a:solidFill>
                  <a:srgbClr val="7030A0"/>
                </a:solidFill>
              </a:rPr>
              <a:t>Что такое алгоритм?</a:t>
            </a:r>
            <a:endParaRPr lang="ru-RU" altLang="ru-RU" sz="4400" b="1" dirty="0">
              <a:solidFill>
                <a:srgbClr val="7030A0"/>
              </a:solidFill>
            </a:endParaRPr>
          </a:p>
        </p:txBody>
      </p:sp>
      <p:grpSp>
        <p:nvGrpSpPr>
          <p:cNvPr id="7" name="Группа 7"/>
          <p:cNvGrpSpPr>
            <a:grpSpLocks/>
          </p:cNvGrpSpPr>
          <p:nvPr/>
        </p:nvGrpSpPr>
        <p:grpSpPr bwMode="auto">
          <a:xfrm>
            <a:off x="6317638" y="1441624"/>
            <a:ext cx="2819400" cy="3254375"/>
            <a:chOff x="3272826" y="2100263"/>
            <a:chExt cx="2820155" cy="3254363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lum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5166" y="2100263"/>
              <a:ext cx="1895475" cy="2657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</p:pic>
        <p:sp>
          <p:nvSpPr>
            <p:cNvPr id="9" name="Прямоугольник 6"/>
            <p:cNvSpPr>
              <a:spLocks noChangeArrowheads="1"/>
            </p:cNvSpPr>
            <p:nvPr/>
          </p:nvSpPr>
          <p:spPr bwMode="auto">
            <a:xfrm>
              <a:off x="3272826" y="4708295"/>
              <a:ext cx="282015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/>
                <a:t>Мухаммед ал-Хорезми</a:t>
              </a:r>
            </a:p>
            <a:p>
              <a:pPr algn="ctr" eaLnBrk="1" hangingPunct="1"/>
              <a:r>
                <a:rPr lang="ru-RU" altLang="ru-RU"/>
                <a:t>(ок. 783–ок. 850 гг.)</a:t>
              </a: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269263" y="1470199"/>
            <a:ext cx="6197600" cy="1570037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61950" indent="-361950">
              <a:defRPr/>
            </a:pPr>
            <a:r>
              <a:rPr lang="ru-RU" sz="2400" b="1" dirty="0">
                <a:latin typeface="Arial" charset="0"/>
              </a:rPr>
              <a:t>Алгоритм</a:t>
            </a:r>
            <a:r>
              <a:rPr lang="ru-RU" sz="2400" dirty="0">
                <a:latin typeface="Arial" charset="0"/>
              </a:rPr>
              <a:t> — это точное описание порядка действий, которые должен выполнить исполнитель для решения задачи за конечное время.</a:t>
            </a:r>
          </a:p>
        </p:txBody>
      </p:sp>
      <p:sp>
        <p:nvSpPr>
          <p:cNvPr id="11" name="Прямоугольник 9"/>
          <p:cNvSpPr>
            <a:spLocks noChangeArrowheads="1"/>
          </p:cNvSpPr>
          <p:nvPr/>
        </p:nvSpPr>
        <p:spPr bwMode="auto">
          <a:xfrm>
            <a:off x="291488" y="3314090"/>
            <a:ext cx="621188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 dirty="0">
                <a:solidFill>
                  <a:srgbClr val="333399"/>
                </a:solidFill>
              </a:rPr>
              <a:t>Исполнитель</a:t>
            </a:r>
            <a:r>
              <a:rPr lang="ru-RU" altLang="ru-RU" sz="2400" dirty="0"/>
              <a:t> – это устройство или </a:t>
            </a:r>
            <a:r>
              <a:rPr lang="ru-RU" altLang="ru-RU" sz="2400" dirty="0" err="1"/>
              <a:t>одушёвленное</a:t>
            </a:r>
            <a:r>
              <a:rPr lang="ru-RU" altLang="ru-RU" sz="2400" dirty="0"/>
              <a:t> существо (человек), способное понять и выполнить команды, составляющие алгоритм.</a:t>
            </a:r>
          </a:p>
        </p:txBody>
      </p:sp>
      <p:sp>
        <p:nvSpPr>
          <p:cNvPr id="12" name="Прямоугольник 10"/>
          <p:cNvSpPr>
            <a:spLocks noChangeArrowheads="1"/>
          </p:cNvSpPr>
          <p:nvPr/>
        </p:nvSpPr>
        <p:spPr bwMode="auto">
          <a:xfrm>
            <a:off x="269263" y="5227955"/>
            <a:ext cx="82565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2913" indent="-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 dirty="0">
                <a:solidFill>
                  <a:srgbClr val="333399"/>
                </a:solidFill>
              </a:rPr>
              <a:t>Формальные исполнители</a:t>
            </a:r>
            <a:r>
              <a:rPr lang="ru-RU" altLang="ru-RU" sz="2400" dirty="0"/>
              <a:t>: не понимают </a:t>
            </a:r>
            <a:r>
              <a:rPr lang="en-US" altLang="ru-RU" sz="2400" dirty="0"/>
              <a:t/>
            </a:r>
            <a:br>
              <a:rPr lang="en-US" altLang="ru-RU" sz="2400" dirty="0"/>
            </a:br>
            <a:r>
              <a:rPr lang="ru-RU" altLang="ru-RU" sz="2400" dirty="0"/>
              <a:t>(и не могут понять) смысл команд.</a:t>
            </a:r>
          </a:p>
        </p:txBody>
      </p:sp>
    </p:spTree>
    <p:extLst>
      <p:ext uri="{BB962C8B-B14F-4D97-AF65-F5344CB8AC3E}">
        <p14:creationId xmlns:p14="http://schemas.microsoft.com/office/powerpoint/2010/main" val="344897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/>
              <a:t>Алгоритм и его свойства</a:t>
            </a:r>
            <a:endParaRPr lang="nl-NL" b="1" dirty="0" smtClean="0">
              <a:solidFill>
                <a:srgbClr val="C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91488" y="6129779"/>
            <a:ext cx="8640960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altLang="ru-RU" sz="4400" b="1" dirty="0" smtClean="0">
                <a:solidFill>
                  <a:srgbClr val="7030A0"/>
                </a:solidFill>
              </a:rPr>
              <a:t>Свойства алгоритмов</a:t>
            </a:r>
            <a:endParaRPr lang="ru-RU" altLang="ru-RU" sz="4400" b="1" dirty="0">
              <a:solidFill>
                <a:srgbClr val="7030A0"/>
              </a:solidFill>
            </a:endParaRPr>
          </a:p>
        </p:txBody>
      </p:sp>
      <p:sp>
        <p:nvSpPr>
          <p:cNvPr id="15" name="Прямоугольник 3"/>
          <p:cNvSpPr>
            <a:spLocks noChangeArrowheads="1"/>
          </p:cNvSpPr>
          <p:nvPr/>
        </p:nvSpPr>
        <p:spPr bwMode="auto">
          <a:xfrm>
            <a:off x="144173" y="1340768"/>
            <a:ext cx="8935590" cy="4570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 eaLnBrk="1" hangingPunct="1"/>
            <a:r>
              <a:rPr lang="ru-RU" altLang="ru-RU" sz="2200" b="1" dirty="0">
                <a:solidFill>
                  <a:srgbClr val="333399"/>
                </a:solidFill>
              </a:rPr>
              <a:t>Дискретность</a:t>
            </a:r>
            <a:r>
              <a:rPr lang="ru-RU" altLang="ru-RU" sz="2200" dirty="0"/>
              <a:t> — алгоритм состоит из отдельных команд, каждая из которых выполняется за конечное время.</a:t>
            </a:r>
          </a:p>
          <a:p>
            <a:pPr marL="0" indent="0" algn="just" eaLnBrk="1" hangingPunct="1"/>
            <a:r>
              <a:rPr lang="ru-RU" altLang="ru-RU" sz="2200" b="1" dirty="0">
                <a:solidFill>
                  <a:srgbClr val="333399"/>
                </a:solidFill>
              </a:rPr>
              <a:t>Детерминированность</a:t>
            </a:r>
            <a:r>
              <a:rPr lang="ru-RU" altLang="ru-RU" sz="2200" dirty="0"/>
              <a:t> </a:t>
            </a:r>
            <a:r>
              <a:rPr lang="en-US" altLang="ru-RU" sz="2200" dirty="0"/>
              <a:t>(</a:t>
            </a:r>
            <a:r>
              <a:rPr lang="ru-RU" altLang="ru-RU" sz="2200" dirty="0"/>
              <a:t>определённость</a:t>
            </a:r>
            <a:r>
              <a:rPr lang="en-US" altLang="ru-RU" sz="2200" dirty="0"/>
              <a:t>)</a:t>
            </a:r>
            <a:r>
              <a:rPr lang="ru-RU" altLang="ru-RU" sz="2200" dirty="0"/>
              <a:t> — при каждом запуске алгоритма с одними и теми же исходными данными получается один и тот же результат.</a:t>
            </a:r>
          </a:p>
          <a:p>
            <a:pPr marL="0" indent="0" algn="just" eaLnBrk="1" hangingPunct="1"/>
            <a:r>
              <a:rPr lang="ru-RU" altLang="ru-RU" sz="2200" b="1" dirty="0">
                <a:solidFill>
                  <a:srgbClr val="333399"/>
                </a:solidFill>
              </a:rPr>
              <a:t>Понятность</a:t>
            </a:r>
            <a:r>
              <a:rPr lang="ru-RU" altLang="ru-RU" sz="2200" dirty="0"/>
              <a:t> — алгоритм содержит только команды, входящие в </a:t>
            </a:r>
            <a:r>
              <a:rPr lang="ru-RU" altLang="ru-RU" sz="2200" b="1" dirty="0"/>
              <a:t>систему команд исполнителя</a:t>
            </a:r>
            <a:r>
              <a:rPr lang="ru-RU" altLang="ru-RU" sz="2200" dirty="0"/>
              <a:t>.</a:t>
            </a:r>
          </a:p>
          <a:p>
            <a:pPr marL="0" indent="0" algn="just" eaLnBrk="1" hangingPunct="1">
              <a:spcBef>
                <a:spcPts val="600"/>
              </a:spcBef>
            </a:pPr>
            <a:r>
              <a:rPr lang="ru-RU" altLang="ru-RU" sz="2200" b="1" dirty="0">
                <a:solidFill>
                  <a:srgbClr val="333399"/>
                </a:solidFill>
              </a:rPr>
              <a:t>Конечность</a:t>
            </a:r>
            <a:r>
              <a:rPr lang="ru-RU" altLang="ru-RU" sz="2200" dirty="0"/>
              <a:t> (результативность) — для корректного набора</a:t>
            </a:r>
            <a:r>
              <a:rPr lang="en-US" altLang="ru-RU" sz="2200" dirty="0"/>
              <a:t> </a:t>
            </a:r>
            <a:r>
              <a:rPr lang="ru-RU" altLang="ru-RU" sz="2200" dirty="0"/>
              <a:t>данных алгоритм должен завершаться через конечное время.</a:t>
            </a:r>
          </a:p>
          <a:p>
            <a:pPr marL="0" indent="0" algn="just" eaLnBrk="1" hangingPunct="1"/>
            <a:r>
              <a:rPr lang="ru-RU" altLang="ru-RU" sz="2200" b="1" dirty="0">
                <a:solidFill>
                  <a:srgbClr val="333399"/>
                </a:solidFill>
              </a:rPr>
              <a:t>Корректность</a:t>
            </a:r>
            <a:r>
              <a:rPr lang="ru-RU" altLang="ru-RU" sz="2200" dirty="0"/>
              <a:t> — для допустимых исходных данных алгоритм должен приводить к правильному результату.</a:t>
            </a:r>
            <a:endParaRPr lang="en-US" altLang="ru-RU" sz="2200" dirty="0"/>
          </a:p>
          <a:p>
            <a:pPr marL="0" indent="0" algn="just" eaLnBrk="1" hangingPunct="1"/>
            <a:r>
              <a:rPr lang="ru-RU" altLang="ru-RU" sz="2200" b="1" dirty="0">
                <a:solidFill>
                  <a:srgbClr val="333399"/>
                </a:solidFill>
              </a:rPr>
              <a:t>Массовость</a:t>
            </a:r>
            <a:r>
              <a:rPr lang="ru-RU" altLang="ru-RU" sz="2200" dirty="0"/>
              <a:t> — алгоритм можно использовать для разных исходных данных</a:t>
            </a:r>
            <a:r>
              <a:rPr lang="ru-RU" altLang="ru-RU" sz="2200" dirty="0" smtClean="0"/>
              <a:t>.</a:t>
            </a:r>
            <a:endParaRPr lang="ru-RU" altLang="ru-RU" sz="2200" dirty="0"/>
          </a:p>
        </p:txBody>
      </p:sp>
    </p:spTree>
    <p:extLst>
      <p:ext uri="{BB962C8B-B14F-4D97-AF65-F5344CB8AC3E}">
        <p14:creationId xmlns:p14="http://schemas.microsoft.com/office/powerpoint/2010/main" val="364385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описания алгоритмов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F09C-FC01-4BBB-A921-F358B9FA9C58}" type="slidenum">
              <a:rPr lang="ru-RU" altLang="ru-RU" smtClean="0"/>
              <a:pPr/>
              <a:t>8</a:t>
            </a:fld>
            <a:endParaRPr lang="ru-RU" altLang="ru-RU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293436" y="1412776"/>
            <a:ext cx="8599044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ru-RU" altLang="ru-RU" sz="4000" b="1" kern="0" dirty="0" smtClean="0">
                <a:cs typeface="Times New Roman" panose="02020603050405020304" pitchFamily="18" charset="0"/>
              </a:rPr>
              <a:t>Запись на естественном языке(словесное описание)</a:t>
            </a:r>
          </a:p>
          <a:p>
            <a:r>
              <a:rPr lang="ru-RU" altLang="ru-RU" sz="4000" b="1" kern="0" dirty="0" smtClean="0">
                <a:cs typeface="Times New Roman" panose="02020603050405020304" pitchFamily="18" charset="0"/>
              </a:rPr>
              <a:t>Изображение в виде схем(графическое описание)</a:t>
            </a:r>
          </a:p>
          <a:p>
            <a:r>
              <a:rPr lang="ru-RU" altLang="ru-RU" sz="4000" b="1" kern="0" dirty="0" smtClean="0">
                <a:cs typeface="Times New Roman" panose="02020603050405020304" pitchFamily="18" charset="0"/>
              </a:rPr>
              <a:t>Запись на алгоритмическом языке(программа)</a:t>
            </a:r>
            <a:endParaRPr lang="ru-RU" altLang="ru-RU" sz="4000" kern="0" dirty="0" smtClean="0"/>
          </a:p>
        </p:txBody>
      </p:sp>
    </p:spTree>
    <p:extLst>
      <p:ext uri="{BB962C8B-B14F-4D97-AF65-F5344CB8AC3E}">
        <p14:creationId xmlns:p14="http://schemas.microsoft.com/office/powerpoint/2010/main" val="137658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Графическое описание алгоритма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F09C-FC01-4BBB-A921-F358B9FA9C58}" type="slidenum">
              <a:rPr lang="ru-RU" altLang="ru-RU" smtClean="0"/>
              <a:pPr/>
              <a:t>9</a:t>
            </a:fld>
            <a:endParaRPr lang="ru-RU" altLang="ru-RU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10718" y="1301052"/>
            <a:ext cx="8534400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ru-RU" altLang="ru-RU" sz="2800" kern="0" dirty="0" smtClean="0">
                <a:solidFill>
                  <a:srgbClr val="800000"/>
                </a:solidFill>
                <a:latin typeface="+mn-lt"/>
                <a:cs typeface="Times New Roman" panose="02020603050405020304" pitchFamily="18" charset="0"/>
              </a:rPr>
              <a:t>Графическое описание алгоритма</a:t>
            </a:r>
            <a:r>
              <a:rPr lang="ru-RU" altLang="ru-RU" sz="2800" kern="0" dirty="0" smtClean="0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sz="2800" kern="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– это представление алгоритма в виде</a:t>
            </a:r>
            <a:br>
              <a:rPr lang="ru-RU" altLang="ru-RU" sz="2800" kern="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</a:br>
            <a:r>
              <a:rPr lang="ru-RU" altLang="ru-RU" sz="2800" kern="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схемы, состоящей из последовательности блоков (геометрических фигур), каждый из которых отображает содержание очередного  </a:t>
            </a:r>
            <a:br>
              <a:rPr lang="ru-RU" altLang="ru-RU" sz="2800" kern="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</a:br>
            <a:r>
              <a:rPr lang="ru-RU" altLang="ru-RU" sz="2800" kern="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шага алгоритма.</a:t>
            </a:r>
            <a:endParaRPr lang="ru-RU" altLang="ru-RU" sz="2800" kern="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" name="Rectangle 0"/>
          <p:cNvSpPr>
            <a:spLocks noChangeArrowheads="1"/>
          </p:cNvSpPr>
          <p:nvPr/>
        </p:nvSpPr>
        <p:spPr bwMode="auto">
          <a:xfrm>
            <a:off x="310718" y="3923266"/>
            <a:ext cx="8534400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Внутри фигур кратко записывают выполняемое действие.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Такую схему называют </a:t>
            </a:r>
            <a:r>
              <a:rPr lang="ru-RU" sz="2400" b="1" dirty="0">
                <a:solidFill>
                  <a:srgbClr val="8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схемой программы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. Схема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программы – отображает последовательность операций в программе.</a:t>
            </a:r>
          </a:p>
          <a:p>
            <a:pPr eaLnBrk="1" hangingPunct="1">
              <a:defRPr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ГОСТ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19.701-90,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ISO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– International Standards Organization –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Международная организация по стандартизации 5807-85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Схемы алгоритмов, данных, программ и систем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"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202808"/>
      </p:ext>
    </p:extLst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Другая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FF"/>
      </a:hlink>
      <a:folHlink>
        <a:srgbClr val="CC0099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33FF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9443</TotalTime>
  <Words>1285</Words>
  <Application>Microsoft Office PowerPoint</Application>
  <PresentationFormat>Экран (4:3)</PresentationFormat>
  <Paragraphs>282</Paragraphs>
  <Slides>31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8" baseType="lpstr">
      <vt:lpstr>Arial</vt:lpstr>
      <vt:lpstr>Calibri</vt:lpstr>
      <vt:lpstr>Symbol</vt:lpstr>
      <vt:lpstr>Times New Roman</vt:lpstr>
      <vt:lpstr>Wingdings</vt:lpstr>
      <vt:lpstr>Оформление по умолчанию</vt:lpstr>
      <vt:lpstr>Microsoft Visio Drawing</vt:lpstr>
      <vt:lpstr>Презентация PowerPoint</vt:lpstr>
      <vt:lpstr>Описание дисциплины</vt:lpstr>
      <vt:lpstr>Описание дисциплины</vt:lpstr>
      <vt:lpstr>Дополнительные библиотеки</vt:lpstr>
      <vt:lpstr>Этапы решения задач на компьютере</vt:lpstr>
      <vt:lpstr>Алгоритм и его свойства</vt:lpstr>
      <vt:lpstr>Алгоритм и его свойства</vt:lpstr>
      <vt:lpstr>Способы описания алгоритмов</vt:lpstr>
      <vt:lpstr>Графическое описание алгоритма</vt:lpstr>
      <vt:lpstr>Виды схем, предназначенные для использования в программной документации</vt:lpstr>
      <vt:lpstr>Схема данных</vt:lpstr>
      <vt:lpstr>Схема программы</vt:lpstr>
      <vt:lpstr>Схема работы системы</vt:lpstr>
      <vt:lpstr>Схема взаимодействия программ</vt:lpstr>
      <vt:lpstr>Схема ресурсов системы</vt:lpstr>
      <vt:lpstr>Схемы алгоритмов</vt:lpstr>
      <vt:lpstr>Схемы алгоритмов</vt:lpstr>
      <vt:lpstr>Правила выполнения схем алгоритмов</vt:lpstr>
      <vt:lpstr>Пример неудачного изображение схемы</vt:lpstr>
      <vt:lpstr>1-й вариант более читаемого изображения схемы алгоритма</vt:lpstr>
      <vt:lpstr>2-й вариант: выделение подпрограмм</vt:lpstr>
      <vt:lpstr>Структурное программирование</vt:lpstr>
      <vt:lpstr>Структурное программирование</vt:lpstr>
      <vt:lpstr>Структурное программирование</vt:lpstr>
      <vt:lpstr>Основные структурные конструкции алгоритма</vt:lpstr>
      <vt:lpstr>Схема и псевдокод алгоритма программы поиска НОД</vt:lpstr>
      <vt:lpstr>Краткая история языков программирования</vt:lpstr>
      <vt:lpstr>Основные этапы исторического развития языков программирования</vt:lpstr>
      <vt:lpstr>Разнообразие языков программирования</vt:lpstr>
      <vt:lpstr>Разнообразие языков программирования</vt:lpstr>
      <vt:lpstr>Трансляция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Denis</dc:creator>
  <cp:lastModifiedBy>sergey</cp:lastModifiedBy>
  <cp:revision>268</cp:revision>
  <cp:lastPrinted>2015-05-07T07:20:14Z</cp:lastPrinted>
  <dcterms:created xsi:type="dcterms:W3CDTF">2015-05-05T22:14:33Z</dcterms:created>
  <dcterms:modified xsi:type="dcterms:W3CDTF">2020-08-31T21:33:07Z</dcterms:modified>
</cp:coreProperties>
</file>