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9" r:id="rId13"/>
    <p:sldId id="270" r:id="rId14"/>
    <p:sldId id="268" r:id="rId15"/>
    <p:sldId id="266" r:id="rId16"/>
    <p:sldId id="267" r:id="rId17"/>
    <p:sldId id="273" r:id="rId18"/>
    <p:sldId id="272" r:id="rId19"/>
    <p:sldId id="275" r:id="rId20"/>
    <p:sldId id="271" r:id="rId21"/>
    <p:sldId id="274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10248-D8C8-4B56-A76C-5844974CBD81}" v="6" dt="2020-12-17T12:46:57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1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2696B-C8B0-4B6E-A783-CBE8E02B552C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9AAD0-0F68-46F1-8A13-84ED463AB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6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CA49-BC61-4AC7-B390-F873D0849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BAD16-FD0D-4ACA-B8D8-59041FC49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2CBB-BC6A-4269-80E4-89D308BA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2E1D-ADE5-4AD6-9D22-3B18ECAC6A3F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A76A7-31C8-452F-BAD5-64ADFB67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0BD1B-1ECB-4CCC-AA00-E7D7CEC6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18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EE01-8AB7-4C40-96FA-8579CB22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58019-1269-4A30-81A4-9CFAE7C01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538A0-4291-4439-96BA-F4D90004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55CF-0297-4B7C-AD24-02FE39328648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4653-5E20-49BB-AFA0-BBE2E7E2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642E0-678A-4875-9755-2C1E2F83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3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5DACD-1EC7-4BF1-906B-208091AC3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C1146-A742-438E-965F-23A0BBF26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C3B58-3FE2-4223-9B24-A5453779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5A89-BD37-41B2-8E3B-DE176AF25B8A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3A51F-AEAF-4B04-B38D-8BFC4904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7EE02-417C-4734-A853-28166673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33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1F77-DA9C-4732-9412-887D068C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D995-D7CF-4F0A-B027-397EB9347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1A99B-1EE3-4900-A596-72E72A0F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0BB6B-4832-45EF-9C80-71ED8A5794E4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FFD0-D3D9-4D1F-8D37-83F5D104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858E9-4E8C-49AE-B715-6912DE4B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13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7B23-9907-464E-ACE1-B7E80A25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8C27-07E7-4186-B124-F4F3544F3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B2E87-986F-48B9-8B73-6D09A109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2CB3-7071-41AA-BDF5-E27C1398846F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6F1A0-89D6-4CC2-B296-EBAA18CE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7BFD8-7C4E-493F-8BC9-B4FF43A0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32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6EC0-61E4-4226-BDB2-CDE54CCA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DCC2-0A2D-4253-86BA-3EE2F07E2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F6925-E5C7-4023-B027-0CDC9ECFB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80EA3-CBB2-4AE7-A0B6-EE0D803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19E4-8D14-4AB9-B28D-3C149E6954C4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7113A-1EFB-4A5D-A444-ED5BD714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B2DC9-F432-4C9A-A23B-B75A6ADA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18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DBD8-AABB-492D-9816-67C09AAD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6A6A6-8B83-4423-A046-7BF395A12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0BCFA-A280-4299-8177-CFABB1C09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0038-5235-4E19-BD56-F7DBC916B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5A518-678C-4112-940F-546E1306F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C7BF2-B377-4D72-8A2A-F36B9232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9560-B5B6-48E6-90BC-756F470EE830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A617-2D09-45AA-A75C-D918CAE8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2111D-5F3A-4D4D-8126-3079DB80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86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974B-3ED4-4B5E-9854-287AFD7D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8895-85C5-41E8-BBF6-EE63223F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0F63-0449-4733-BDB6-7D700C27E149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8EC6E-7CE3-4A65-887F-B54AC705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A1AE2-D11A-4EC1-B3F2-2952657F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62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5ACE3-E4A3-4570-8E53-463BC365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14CC-E79D-444D-AF8A-3E007BAB8A8B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4AD70-4F11-4F3D-BBC3-C3282038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FEAF4-6B8F-46D4-8EBA-BEEAEEF1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09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0BD5-2D64-47CB-B9EF-7BF3E032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8E1F-12DF-4886-92AC-2E51E98D2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1E0D7-E04B-44A6-87C8-216329A1A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15B16-3EC6-4576-AB1F-FE95CA7D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D044-C0DB-4F6E-8B63-878B7C27A750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24A83-98EF-43F5-A7B2-09F58975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43B29-75F3-4751-A55C-B0B8D11C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33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C00C-FA8E-4B66-B022-98339E86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12C62-4146-4501-8A1C-3261918C8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30A1B-1C3E-4623-964C-D8748C20C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B6D35-D687-4573-85D3-8EA29080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B67C-23B2-4AA3-8346-1786EC859B44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986D-61E5-43C2-BB9F-C56423B7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D7BBC-7DB6-45B3-A7EB-9C3A42BE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29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780B0-1325-42FB-A8BA-6D0DB172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CEE22-60C8-47A5-A804-5E0797C1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69DBD-7A3C-4FA3-90B4-3BEDDC7B1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8936E-6243-4924-9FB7-89EFBA9C0166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08FD-6AE7-4EC3-85A8-2D0A513E8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888F9-2440-4908-A8CC-76D68549B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D369-7DFB-421D-BF1B-CBA1C54DD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39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621" y="2227380"/>
            <a:ext cx="4119379" cy="1325563"/>
          </a:xfrm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Team 3: OPC UA Server Farm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338" y="5128157"/>
            <a:ext cx="7903323" cy="1137725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 dirty="0">
                <a:solidFill>
                  <a:schemeClr val="bg1"/>
                </a:solidFill>
              </a:rPr>
              <a:t>Software Engineering</a:t>
            </a:r>
          </a:p>
          <a:p>
            <a:pPr marL="0" indent="0" algn="ctr">
              <a:buNone/>
            </a:pPr>
            <a:r>
              <a:rPr lang="de-DE" sz="2000" dirty="0">
                <a:solidFill>
                  <a:schemeClr val="bg1"/>
                </a:solidFill>
              </a:rPr>
              <a:t>D. </a:t>
            </a:r>
            <a:r>
              <a:rPr lang="de-DE" sz="2000" dirty="0" err="1">
                <a:solidFill>
                  <a:schemeClr val="bg1"/>
                </a:solidFill>
              </a:rPr>
              <a:t>Zichler</a:t>
            </a:r>
            <a:r>
              <a:rPr lang="de-DE" sz="2000" dirty="0">
                <a:solidFill>
                  <a:schemeClr val="bg1"/>
                </a:solidFill>
              </a:rPr>
              <a:t>, N. Fischer, N. </a:t>
            </a:r>
            <a:r>
              <a:rPr lang="de-DE" sz="2000" dirty="0" err="1">
                <a:solidFill>
                  <a:schemeClr val="bg1"/>
                </a:solidFill>
              </a:rPr>
              <a:t>Hörber</a:t>
            </a:r>
            <a:r>
              <a:rPr lang="de-DE" sz="2000" dirty="0">
                <a:solidFill>
                  <a:schemeClr val="bg1"/>
                </a:solidFill>
              </a:rPr>
              <a:t>, N. Huber, P. Förster</a:t>
            </a:r>
            <a:r>
              <a:rPr lang="de-DE" sz="2000" strike="sngStrike" dirty="0">
                <a:solidFill>
                  <a:schemeClr val="bg1"/>
                </a:solidFill>
              </a:rPr>
              <a:t>, K. Knöpfle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27" y="791057"/>
            <a:ext cx="4230011" cy="419821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7D1D2-BBD3-47E1-8D3D-7DF98999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C1B6-9232-4C53-9F18-0B9442D35231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A50B0E-8CE7-4BCB-B306-5A4F3D5F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577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  <a:latin typeface="+mn-lt"/>
              </a:rPr>
              <a:t>Submodul</a:t>
            </a:r>
            <a:r>
              <a:rPr lang="de-DE" b="1" dirty="0">
                <a:solidFill>
                  <a:schemeClr val="bg1"/>
                </a:solidFill>
                <a:latin typeface="+mn-lt"/>
              </a:rPr>
              <a:t>: Parser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512431" cy="4399027"/>
          </a:xfrm>
          <a:noFill/>
        </p:spPr>
        <p:txBody>
          <a:bodyPr/>
          <a:lstStyle/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Parsed</a:t>
            </a:r>
            <a:r>
              <a:rPr lang="de-DE" dirty="0">
                <a:solidFill>
                  <a:schemeClr val="bg1"/>
                </a:solidFill>
              </a:rPr>
              <a:t> AML </a:t>
            </a:r>
            <a:r>
              <a:rPr lang="de-DE" dirty="0" err="1">
                <a:solidFill>
                  <a:schemeClr val="bg1"/>
                </a:solidFill>
              </a:rPr>
              <a:t>Konfigurations</a:t>
            </a:r>
            <a:r>
              <a:rPr lang="de-DE" dirty="0">
                <a:solidFill>
                  <a:schemeClr val="bg1"/>
                </a:solidFill>
              </a:rPr>
              <a:t> Datei in ein Objekt mit </a:t>
            </a:r>
            <a:r>
              <a:rPr lang="de-DE" dirty="0" err="1">
                <a:solidFill>
                  <a:schemeClr val="bg1"/>
                </a:solidFill>
              </a:rPr>
              <a:t>Childobjekte</a:t>
            </a:r>
            <a:r>
              <a:rPr lang="de-DE" dirty="0">
                <a:solidFill>
                  <a:schemeClr val="bg1"/>
                </a:solidFill>
              </a:rPr>
              <a:t> (in C++ mit </a:t>
            </a:r>
            <a:r>
              <a:rPr lang="de-DE" dirty="0" err="1">
                <a:solidFill>
                  <a:schemeClr val="bg1"/>
                </a:solidFill>
              </a:rPr>
              <a:t>structs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8836E44-CC97-40D3-B67F-EC288B742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865" y="2785493"/>
            <a:ext cx="6056856" cy="3584669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4A0B6-4C02-46C6-ADE7-618512EB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24D6-EBBE-4AEF-AE62-87B8AA4D27EB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C647DD-8F15-4561-B9C2-3832BDFC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830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>
                <a:solidFill>
                  <a:schemeClr val="bg1"/>
                </a:solidFill>
                <a:latin typeface="+mn-lt"/>
              </a:rPr>
              <a:t>Submodul: Server Host</a:t>
            </a:r>
            <a:r>
              <a:rPr lang="de-DE">
                <a:solidFill>
                  <a:schemeClr val="bg1"/>
                </a:solidFill>
              </a:rPr>
              <a:t>	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7322"/>
            <a:ext cx="10515600" cy="4399027"/>
          </a:xfrm>
          <a:noFill/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Verwaltet komplettes Serververhalten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Gibt Parser AML Konfigurationsdateien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Startet Server Farm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Schaltet Server Farm aus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E04E0AC-56ED-488E-A0BF-B72C8CA95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64" y="1249042"/>
            <a:ext cx="5132324" cy="472173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2780273-D528-4818-ABDD-A1082CFB1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762" y="296318"/>
            <a:ext cx="676105" cy="67102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3C8B07-D26E-4802-B657-FF8492EB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9699-3F0D-4E45-B345-3C2695F46BA0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9CE008-B357-4E33-A1CB-8FA94DC1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622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Modul: User Interface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690688"/>
            <a:ext cx="4485318" cy="4399027"/>
          </a:xfrm>
          <a:noFill/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Prototypische GUI (in C#)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Keine </a:t>
            </a:r>
            <a:r>
              <a:rPr lang="de-DE" dirty="0" err="1">
                <a:solidFill>
                  <a:schemeClr val="bg1"/>
                </a:solidFill>
              </a:rPr>
              <a:t>hardcodierte</a:t>
            </a:r>
            <a:r>
              <a:rPr lang="de-DE" dirty="0">
                <a:solidFill>
                  <a:schemeClr val="bg1"/>
                </a:solidFill>
              </a:rPr>
              <a:t> Limitierung für Serveranzahl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984" y="296317"/>
            <a:ext cx="1090884" cy="108268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ED2359B-4ECA-4FAC-A251-C9CD62E76E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3"/>
          <a:stretch/>
        </p:blipFill>
        <p:spPr>
          <a:xfrm>
            <a:off x="5323518" y="1690688"/>
            <a:ext cx="6751949" cy="414231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DB4D5-FECC-4B24-8B6D-3BDF6D42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F83-31B0-49F1-A9A8-44E815A7F15B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28AAC5-0AF5-4A93-A8C9-B064720B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536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Modul: Logger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838038" cy="4399027"/>
          </a:xfrm>
          <a:noFill/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Loggt die wichtigsten Fehler und Ereignisse im UI und Logfile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271A3B4-AFD1-4100-B0BE-4E2BD07F2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251" y="2441759"/>
            <a:ext cx="6145151" cy="3635160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F4BF6B3-491B-49F3-8622-8E27E0BB5E03}"/>
              </a:ext>
            </a:extLst>
          </p:cNvPr>
          <p:cNvSpPr txBox="1">
            <a:spLocks/>
          </p:cNvSpPr>
          <p:nvPr/>
        </p:nvSpPr>
        <p:spPr>
          <a:xfrm>
            <a:off x="838200" y="2458973"/>
            <a:ext cx="4813453" cy="43990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z.B.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Erfolgreiches/Fehlgeschlagenes parsen der Konfigurationsdateien </a:t>
            </a:r>
            <a:r>
              <a:rPr lang="de-DE" b="1" dirty="0">
                <a:solidFill>
                  <a:schemeClr val="bg1"/>
                </a:solidFill>
              </a:rPr>
              <a:t>(Logfile)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Erfolgreiches/Fehlgeschlagenes starten der Server </a:t>
            </a:r>
            <a:r>
              <a:rPr lang="de-DE" b="1" dirty="0">
                <a:solidFill>
                  <a:schemeClr val="bg1"/>
                </a:solidFill>
              </a:rPr>
              <a:t>(UI)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Erfolgreiches/Fehlgeschlagenes ausschalten der Server </a:t>
            </a:r>
            <a:r>
              <a:rPr lang="de-DE" b="1" dirty="0">
                <a:solidFill>
                  <a:schemeClr val="bg1"/>
                </a:solidFill>
              </a:rPr>
              <a:t>(UI)</a:t>
            </a:r>
          </a:p>
          <a:p>
            <a:pPr lvl="1"/>
            <a:endParaRPr lang="de-DE" dirty="0">
              <a:solidFill>
                <a:schemeClr val="bg1"/>
              </a:solidFill>
            </a:endParaRPr>
          </a:p>
          <a:p>
            <a:pPr lvl="1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D46A89-9747-4D90-A068-10FD44E3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12F5-2B6B-41AB-AD0F-8E5E9007A0DC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362019-3FF3-45E7-A617-7CE4C017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017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Vorgehensweise beim Testen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99027"/>
          </a:xfrm>
          <a:noFill/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Test Bullet Point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DDA478-E2A3-4FA9-BAF5-815E15A3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DC9E-854D-43D2-B80B-0C3D65AEEC55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96F439-C616-4604-8C9E-64984701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627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50626"/>
            <a:ext cx="10515600" cy="1325563"/>
          </a:xfrm>
          <a:noFill/>
        </p:spPr>
        <p:txBody>
          <a:bodyPr/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+mn-lt"/>
              </a:rPr>
              <a:t>Live Demo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676" y="820901"/>
            <a:ext cx="3664403" cy="3636854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2C0EAF-7389-417A-BAC4-05A22BE8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64E5-D1F7-408C-BBE6-0715761CA0FC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3FE7E2-82A7-4E73-B01D-BA507DA3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31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 err="1">
                <a:solidFill>
                  <a:schemeClr val="bg1"/>
                </a:solidFill>
                <a:latin typeface="+mn-lt"/>
              </a:rPr>
              <a:t>Lessions</a:t>
            </a:r>
            <a:r>
              <a:rPr lang="de-DE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+mn-lt"/>
              </a:rPr>
              <a:t>Learned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560"/>
            <a:ext cx="10515600" cy="4927790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/>
                </a:solidFill>
              </a:rPr>
              <a:t>Fähigkeiten in C++ erweitert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/>
                </a:solidFill>
              </a:rPr>
              <a:t>Schnittstelle C# &amp; C++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/>
                </a:solidFill>
              </a:rPr>
              <a:t>Projektstrukturierung/</a:t>
            </a:r>
            <a:r>
              <a:rPr lang="de-DE" dirty="0" err="1">
                <a:solidFill>
                  <a:schemeClr val="bg1"/>
                </a:solidFill>
              </a:rPr>
              <a:t>management</a:t>
            </a:r>
            <a:endParaRPr lang="de-DE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/>
                </a:solidFill>
              </a:rPr>
              <a:t>Dokumentation von Software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/>
                </a:solidFill>
              </a:rPr>
              <a:t>Gruppenaufteilung ist sinnvoll (Technischer Redakteur, Entwickler, …)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/>
                </a:solidFill>
              </a:rPr>
              <a:t>Mit wegfallenden Teammitglied rechnen -&gt; neue Aufteilung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bg1"/>
                </a:solidFill>
              </a:rPr>
              <a:t>Regelmäßige Meetings mit Kunden -&gt; Verbesserung des Projektes + eingehen auf Wünsche &amp; Anregungen</a:t>
            </a:r>
          </a:p>
          <a:p>
            <a:pPr lvl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E687C-6AF3-45FE-B179-A984DB77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8FA4-FEC5-4F65-9890-C5C2E6C1BB1F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33EDB9-3921-4342-9379-4B3257F0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232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Fazit &amp; Ausblick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99027"/>
          </a:xfrm>
          <a:noFill/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Fazit: 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Ungewohntes Themengebiet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Hohe Einarbeitungszeit</a:t>
            </a:r>
          </a:p>
          <a:p>
            <a:pPr lvl="1"/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Ausblick: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Open-source -&gt; weiterentwickeln (GUI einbinden, …)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Produktiveinsatz um Clients zu testen</a:t>
            </a:r>
          </a:p>
          <a:p>
            <a:pPr lvl="1"/>
            <a:endParaRPr lang="de-DE" dirty="0">
              <a:solidFill>
                <a:schemeClr val="bg1"/>
              </a:solidFill>
            </a:endParaRPr>
          </a:p>
          <a:p>
            <a:pPr lvl="1"/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E687C-6AF3-45FE-B179-A984DB77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8FA4-FEC5-4F65-9890-C5C2E6C1BB1F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33EDB9-3921-4342-9379-4B3257F0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200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621" y="2227380"/>
            <a:ext cx="4119379" cy="1325563"/>
          </a:xfrm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Team 3: OPC UA Server Farm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338" y="5128157"/>
            <a:ext cx="7903323" cy="1137725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000" dirty="0">
                <a:solidFill>
                  <a:schemeClr val="bg1"/>
                </a:solidFill>
              </a:rPr>
              <a:t>Software Engineering</a:t>
            </a:r>
          </a:p>
          <a:p>
            <a:pPr marL="0" indent="0" algn="ctr">
              <a:buNone/>
            </a:pPr>
            <a:r>
              <a:rPr lang="de-DE" sz="2000" dirty="0">
                <a:solidFill>
                  <a:schemeClr val="bg1"/>
                </a:solidFill>
              </a:rPr>
              <a:t>D. </a:t>
            </a:r>
            <a:r>
              <a:rPr lang="de-DE" sz="2000" dirty="0" err="1">
                <a:solidFill>
                  <a:schemeClr val="bg1"/>
                </a:solidFill>
              </a:rPr>
              <a:t>Zichler</a:t>
            </a:r>
            <a:r>
              <a:rPr lang="de-DE" sz="2000" dirty="0">
                <a:solidFill>
                  <a:schemeClr val="bg1"/>
                </a:solidFill>
              </a:rPr>
              <a:t>, N. Fischer, N. </a:t>
            </a:r>
            <a:r>
              <a:rPr lang="de-DE" sz="2000" dirty="0" err="1">
                <a:solidFill>
                  <a:schemeClr val="bg1"/>
                </a:solidFill>
              </a:rPr>
              <a:t>Hörber</a:t>
            </a:r>
            <a:r>
              <a:rPr lang="de-DE" sz="2000" dirty="0">
                <a:solidFill>
                  <a:schemeClr val="bg1"/>
                </a:solidFill>
              </a:rPr>
              <a:t>, N. Huber, P. Förster</a:t>
            </a:r>
            <a:r>
              <a:rPr lang="de-DE" sz="2000" strike="sngStrike" dirty="0">
                <a:solidFill>
                  <a:schemeClr val="bg1"/>
                </a:solidFill>
              </a:rPr>
              <a:t>, K. Knöpfle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27" y="791057"/>
            <a:ext cx="4230011" cy="4198210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E597849-8825-4B46-BF40-F2D5D11F01EC}"/>
              </a:ext>
            </a:extLst>
          </p:cNvPr>
          <p:cNvSpPr txBox="1">
            <a:spLocks/>
          </p:cNvSpPr>
          <p:nvPr/>
        </p:nvSpPr>
        <p:spPr>
          <a:xfrm>
            <a:off x="241034" y="6261919"/>
            <a:ext cx="2025978" cy="4619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>
                <a:solidFill>
                  <a:schemeClr val="bg1"/>
                </a:solidFill>
              </a:rPr>
              <a:t>21.05.2021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6E24FC-7E35-4286-9DA8-D76F5E76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1F81-10A3-4C55-83D0-F2F2F9D15180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6EFBF6-2188-44D6-9E6A-ED4CD626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117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Gliederung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99027"/>
          </a:xfrm>
          <a:noFill/>
        </p:spPr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bg1"/>
                </a:solidFill>
              </a:rPr>
              <a:t>Vorstellung des Teams</a:t>
            </a:r>
          </a:p>
          <a:p>
            <a:r>
              <a:rPr lang="de-DE" dirty="0">
                <a:solidFill>
                  <a:schemeClr val="bg1"/>
                </a:solidFill>
              </a:rPr>
              <a:t>Was ist OPC UA?</a:t>
            </a:r>
          </a:p>
          <a:p>
            <a:r>
              <a:rPr lang="de-DE" dirty="0">
                <a:solidFill>
                  <a:schemeClr val="bg1"/>
                </a:solidFill>
              </a:rPr>
              <a:t>Ziel unseres Projekts (Master Use Case)</a:t>
            </a:r>
          </a:p>
          <a:p>
            <a:r>
              <a:rPr lang="de-DE" dirty="0">
                <a:solidFill>
                  <a:schemeClr val="bg1"/>
                </a:solidFill>
              </a:rPr>
              <a:t>Funktionsumfang und Anforderungen</a:t>
            </a:r>
          </a:p>
          <a:p>
            <a:r>
              <a:rPr lang="de-DE" dirty="0">
                <a:solidFill>
                  <a:schemeClr val="bg1"/>
                </a:solidFill>
              </a:rPr>
              <a:t>Produktübersicht (Black-Box)</a:t>
            </a:r>
          </a:p>
          <a:p>
            <a:r>
              <a:rPr lang="de-DE" dirty="0">
                <a:solidFill>
                  <a:schemeClr val="bg1"/>
                </a:solidFill>
              </a:rPr>
              <a:t>Architekturübersicht &amp; Module</a:t>
            </a:r>
          </a:p>
          <a:p>
            <a:r>
              <a:rPr lang="de-DE" dirty="0">
                <a:solidFill>
                  <a:schemeClr val="bg1"/>
                </a:solidFill>
              </a:rPr>
              <a:t>Vorgehensweise beim Testen</a:t>
            </a:r>
          </a:p>
          <a:p>
            <a:r>
              <a:rPr lang="de-DE" dirty="0">
                <a:solidFill>
                  <a:schemeClr val="bg1"/>
                </a:solidFill>
              </a:rPr>
              <a:t>Live Demo</a:t>
            </a:r>
          </a:p>
          <a:p>
            <a:r>
              <a:rPr lang="de-DE" dirty="0">
                <a:solidFill>
                  <a:schemeClr val="bg1"/>
                </a:solidFill>
              </a:rPr>
              <a:t>Fazit / Ausblick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BA92F8-05A3-4716-855E-70D54206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341C-F08D-4C44-A673-D19EAC8FEBD5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B53AD0-10B6-4ADB-956B-F96077E9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457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Team Vorstellung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1CE2C8D-5009-4AAC-8F69-0070399EA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3597"/>
              </p:ext>
            </p:extLst>
          </p:nvPr>
        </p:nvGraphicFramePr>
        <p:xfrm>
          <a:off x="1858184" y="1690688"/>
          <a:ext cx="8127999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113281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81357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076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Rolle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Inf-Nr.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51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Daniel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Zichler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Testmanager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19055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372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Niclas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Hörber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Projektleiter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19046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668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Nico Fischer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Systemarchitekt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19034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30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Niklas Huber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Tech.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Redakteur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19216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418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Philipp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Förster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Produktmanager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19091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205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Kay </a:t>
                      </a:r>
                      <a:r>
                        <a:rPr lang="en-US" strike="sngStrike" dirty="0" err="1">
                          <a:solidFill>
                            <a:schemeClr val="bg1"/>
                          </a:solidFill>
                        </a:rPr>
                        <a:t>Knöpfle</a:t>
                      </a:r>
                      <a:endParaRPr lang="en-US" strike="sngStrik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err="1">
                          <a:solidFill>
                            <a:schemeClr val="bg1"/>
                          </a:solidFill>
                        </a:rPr>
                        <a:t>Produktmanager</a:t>
                      </a:r>
                      <a:endParaRPr lang="en-US" strike="sngStrik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chemeClr val="bg1"/>
                          </a:solidFill>
                        </a:rPr>
                        <a:t>19067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2883233"/>
                  </a:ext>
                </a:extLst>
              </a:tr>
            </a:tbl>
          </a:graphicData>
        </a:graphic>
      </p:graphicFrame>
      <p:pic>
        <p:nvPicPr>
          <p:cNvPr id="13" name="Picture 7">
            <a:extLst>
              <a:ext uri="{FF2B5EF4-FFF2-40B4-BE49-F238E27FC236}">
                <a16:creationId xmlns:a16="http://schemas.microsoft.com/office/drawing/2014/main" id="{63F9AFE5-CC63-4F44-9A6D-9C9488FB1D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791" t="63098" r="30408" b="22818"/>
          <a:stretch/>
        </p:blipFill>
        <p:spPr>
          <a:xfrm>
            <a:off x="2793409" y="4730752"/>
            <a:ext cx="1018540" cy="1026638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3CEE77A8-DDB7-4787-BD65-B57C9C2B71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812" t="63655" r="20377" b="22703"/>
          <a:stretch/>
        </p:blipFill>
        <p:spPr>
          <a:xfrm>
            <a:off x="3811949" y="4730752"/>
            <a:ext cx="1052151" cy="1026639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2A762E8A-F70A-40F8-B5E3-CF68A5219A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15" t="63409" r="10174" b="22869"/>
          <a:stretch/>
        </p:blipFill>
        <p:spPr>
          <a:xfrm>
            <a:off x="5922184" y="4730004"/>
            <a:ext cx="1052178" cy="1025891"/>
          </a:xfrm>
          <a:prstGeom prst="rect">
            <a:avLst/>
          </a:prstGeom>
        </p:spPr>
      </p:pic>
      <p:pic>
        <p:nvPicPr>
          <p:cNvPr id="16" name="Picture 13">
            <a:extLst>
              <a:ext uri="{FF2B5EF4-FFF2-40B4-BE49-F238E27FC236}">
                <a16:creationId xmlns:a16="http://schemas.microsoft.com/office/drawing/2014/main" id="{32EB0877-2397-45C3-A344-3DE6118BC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854" t="45509" r="50857" b="40949"/>
          <a:stretch/>
        </p:blipFill>
        <p:spPr>
          <a:xfrm>
            <a:off x="6974335" y="4729256"/>
            <a:ext cx="988835" cy="1025891"/>
          </a:xfrm>
          <a:prstGeom prst="rect">
            <a:avLst/>
          </a:prstGeom>
        </p:spPr>
      </p:pic>
      <p:pic>
        <p:nvPicPr>
          <p:cNvPr id="17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2E0B84-92E4-4A0C-B04F-AB72035778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960" t="45359" r="10189" b="41094"/>
          <a:stretch/>
        </p:blipFill>
        <p:spPr>
          <a:xfrm>
            <a:off x="4869957" y="4730752"/>
            <a:ext cx="1052227" cy="1025891"/>
          </a:xfrm>
          <a:prstGeom prst="rect">
            <a:avLst/>
          </a:prstGeom>
        </p:spPr>
      </p:pic>
      <p:sp>
        <p:nvSpPr>
          <p:cNvPr id="18" name="TextBox 13">
            <a:extLst>
              <a:ext uri="{FF2B5EF4-FFF2-40B4-BE49-F238E27FC236}">
                <a16:creationId xmlns:a16="http://schemas.microsoft.com/office/drawing/2014/main" id="{F2C5F5BD-62B2-48D6-8C5A-A103F74D7637}"/>
              </a:ext>
            </a:extLst>
          </p:cNvPr>
          <p:cNvSpPr txBox="1"/>
          <p:nvPr/>
        </p:nvSpPr>
        <p:spPr>
          <a:xfrm>
            <a:off x="2793409" y="5843786"/>
            <a:ext cx="68249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D. </a:t>
            </a:r>
            <a:r>
              <a:rPr lang="en-US" sz="1400" dirty="0" err="1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Zichler</a:t>
            </a:r>
            <a:r>
              <a:rPr lang="en-US" sz="14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       N. </a:t>
            </a:r>
            <a:r>
              <a:rPr lang="en-US" sz="1400" dirty="0" err="1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Hörber</a:t>
            </a:r>
            <a:r>
              <a:rPr lang="en-US" sz="14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     N. Fischer      N. Huber      P. </a:t>
            </a:r>
            <a:r>
              <a:rPr lang="en-US" sz="1400" dirty="0" err="1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Förster</a:t>
            </a:r>
            <a:r>
              <a:rPr lang="en-US" sz="1400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     </a:t>
            </a:r>
            <a:endParaRPr lang="en-US" sz="14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CC1F19-4B17-41BC-B52C-F24B03BC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3C85-4D7D-480B-BBB7-A25D29EEF0ED}" type="datetime2">
              <a:rPr lang="de-DE" smtClean="0"/>
              <a:t>Donnerstag, 20. Mai 2021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EBAE2-AD60-4204-B6B5-FB1FEC3A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734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Was ist OPC UA?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486145"/>
          </a:xfrm>
          <a:noFill/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Kommunikationsprotokoll für Industrie 4.0 und IoT</a:t>
            </a:r>
          </a:p>
          <a:p>
            <a:r>
              <a:rPr lang="de-DE" sz="2000" dirty="0">
                <a:solidFill>
                  <a:schemeClr val="bg1"/>
                </a:solidFill>
              </a:rPr>
              <a:t>Standardisierter Zugriff auf Maschinen, Geräte und andere Systeme (industrielles Umfeld)</a:t>
            </a:r>
          </a:p>
          <a:p>
            <a:r>
              <a:rPr lang="de-DE" sz="2000" dirty="0">
                <a:solidFill>
                  <a:schemeClr val="bg1"/>
                </a:solidFill>
              </a:rPr>
              <a:t>Herstellerunabhängigen und gleichartigen Datenaustausch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0F922DE-908A-4317-9BC3-AF0D7DC0A02D}"/>
              </a:ext>
            </a:extLst>
          </p:cNvPr>
          <p:cNvSpPr txBox="1">
            <a:spLocks/>
          </p:cNvSpPr>
          <p:nvPr/>
        </p:nvSpPr>
        <p:spPr>
          <a:xfrm>
            <a:off x="753359" y="3233230"/>
            <a:ext cx="4733042" cy="14861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OPC UA Server</a:t>
            </a:r>
          </a:p>
          <a:p>
            <a:r>
              <a:rPr lang="de-DE" sz="2000" dirty="0">
                <a:solidFill>
                  <a:schemeClr val="bg1"/>
                </a:solidFill>
              </a:rPr>
              <a:t>Basis der OPC UA Kommunikation</a:t>
            </a:r>
          </a:p>
          <a:p>
            <a:r>
              <a:rPr lang="de-DE" sz="2000" dirty="0">
                <a:solidFill>
                  <a:schemeClr val="bg1"/>
                </a:solidFill>
              </a:rPr>
              <a:t>Stellt OPC Schnittstelle nach außen bereit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1D327B60-CF1F-43B3-8A5F-531F20AA4C6E}"/>
              </a:ext>
            </a:extLst>
          </p:cNvPr>
          <p:cNvSpPr txBox="1">
            <a:spLocks/>
          </p:cNvSpPr>
          <p:nvPr/>
        </p:nvSpPr>
        <p:spPr>
          <a:xfrm>
            <a:off x="6471233" y="3378190"/>
            <a:ext cx="5375635" cy="18949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OPC UA Client</a:t>
            </a:r>
          </a:p>
          <a:p>
            <a:r>
              <a:rPr lang="de-DE" sz="2400" dirty="0">
                <a:solidFill>
                  <a:schemeClr val="bg1"/>
                </a:solidFill>
              </a:rPr>
              <a:t>Gegenstück zu Server</a:t>
            </a:r>
          </a:p>
          <a:p>
            <a:r>
              <a:rPr lang="de-DE" sz="2400" dirty="0">
                <a:solidFill>
                  <a:schemeClr val="bg1"/>
                </a:solidFill>
              </a:rPr>
              <a:t>Verbindet sich mit Server -&gt; Daten von Server auslesen</a:t>
            </a:r>
          </a:p>
          <a:p>
            <a:r>
              <a:rPr lang="de-DE" sz="2400" dirty="0">
                <a:solidFill>
                  <a:schemeClr val="bg1"/>
                </a:solidFill>
              </a:rPr>
              <a:t>OPC Standard: Jeder OPC UA Client auf jeden OPC UA Server zugreifen</a:t>
            </a:r>
          </a:p>
          <a:p>
            <a:endParaRPr lang="de-DE" sz="2000" dirty="0">
              <a:solidFill>
                <a:schemeClr val="bg1"/>
              </a:solidFill>
            </a:endParaRP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80B5801-A9A9-490C-9919-AEE68E17CE76}"/>
              </a:ext>
            </a:extLst>
          </p:cNvPr>
          <p:cNvSpPr txBox="1">
            <a:spLocks/>
          </p:cNvSpPr>
          <p:nvPr/>
        </p:nvSpPr>
        <p:spPr>
          <a:xfrm>
            <a:off x="1585140" y="5003276"/>
            <a:ext cx="4733042" cy="148614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OPC UA Test Client</a:t>
            </a:r>
          </a:p>
          <a:p>
            <a:r>
              <a:rPr lang="de-DE" sz="2000" dirty="0">
                <a:solidFill>
                  <a:schemeClr val="bg1"/>
                </a:solidFill>
              </a:rPr>
              <a:t>Testet Konfiguration und Funktion eines OPC UA Servers</a:t>
            </a:r>
          </a:p>
          <a:p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14" name="Grafik 13" descr="Datenbank">
            <a:extLst>
              <a:ext uri="{FF2B5EF4-FFF2-40B4-BE49-F238E27FC236}">
                <a16:creationId xmlns:a16="http://schemas.microsoft.com/office/drawing/2014/main" id="{C101002F-5989-41C6-8172-B305D55CA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1561" y="3192021"/>
            <a:ext cx="504056" cy="504056"/>
          </a:xfrm>
          <a:prstGeom prst="rect">
            <a:avLst/>
          </a:prstGeom>
        </p:spPr>
      </p:pic>
      <p:pic>
        <p:nvPicPr>
          <p:cNvPr id="15" name="Grafik 14" descr="Computer">
            <a:extLst>
              <a:ext uri="{FF2B5EF4-FFF2-40B4-BE49-F238E27FC236}">
                <a16:creationId xmlns:a16="http://schemas.microsoft.com/office/drawing/2014/main" id="{78822A9E-F25D-455D-94E9-B97853F88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5355" y="3271189"/>
            <a:ext cx="504000" cy="504000"/>
          </a:xfrm>
          <a:prstGeom prst="rect">
            <a:avLst/>
          </a:prstGeom>
        </p:spPr>
      </p:pic>
      <p:pic>
        <p:nvPicPr>
          <p:cNvPr id="16" name="Grafik 15" descr="Checkliste">
            <a:extLst>
              <a:ext uri="{FF2B5EF4-FFF2-40B4-BE49-F238E27FC236}">
                <a16:creationId xmlns:a16="http://schemas.microsoft.com/office/drawing/2014/main" id="{26CE0CB7-88EA-4F15-9EE1-DEA465AA5F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5330" y="4981902"/>
            <a:ext cx="504000" cy="50400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C8BBF1-DC04-4701-B89F-5C689B6B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E02C-E36A-4072-BD11-DF6C5F54DF92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5D7CFC-4665-4432-B457-9006095A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94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Ziel unseres Projektes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823516" cy="4399027"/>
          </a:xfrm>
          <a:noFill/>
        </p:spPr>
        <p:txBody>
          <a:bodyPr>
            <a:normAutofit lnSpcReduction="10000"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Master Use Case: </a:t>
            </a:r>
            <a:r>
              <a:rPr lang="de-DE" dirty="0">
                <a:solidFill>
                  <a:schemeClr val="bg1"/>
                </a:solidFill>
              </a:rPr>
              <a:t>OPC UA Clients mithilfe einer Serverfarm testen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Serverfarm soll nur auf einen Computer sein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Mehrere virtuelle OPC UA Servers (via Netzwerk bereitgestellt)</a:t>
            </a:r>
          </a:p>
          <a:p>
            <a:r>
              <a:rPr lang="de-DE" dirty="0">
                <a:solidFill>
                  <a:schemeClr val="bg1"/>
                </a:solidFill>
              </a:rPr>
              <a:t>10 verschiedene Serverprofile bereitstellen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Mit AML Konfigurationsdatei (CAEX 3.0) parametrisierbar 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Zielgruppe: </a:t>
            </a:r>
            <a:r>
              <a:rPr lang="de-DE" dirty="0">
                <a:solidFill>
                  <a:schemeClr val="bg1"/>
                </a:solidFill>
              </a:rPr>
              <a:t>Entwickler und Tester von Anwendungen mit OPC UA Client-Interface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66BE8F-9B73-4BE7-969C-109A5A77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1352-10F6-458B-8171-38DF655DB0BC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9AB324-AB7A-46EA-BACD-A090B272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102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Funktionsumfang und Anforderungen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399027"/>
          </a:xfrm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Identifizierender Geschäftsprozess: </a:t>
            </a:r>
          </a:p>
          <a:p>
            <a:pPr marL="0" indent="0">
              <a:buNone/>
            </a:pPr>
            <a:r>
              <a:rPr lang="de-DE" b="1" dirty="0">
                <a:solidFill>
                  <a:schemeClr val="bg1"/>
                </a:solidFill>
              </a:rPr>
              <a:t>   </a:t>
            </a: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Simplified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testing</a:t>
            </a:r>
            <a:r>
              <a:rPr lang="de-DE" dirty="0">
                <a:solidFill>
                  <a:schemeClr val="bg1"/>
                </a:solidFill>
              </a:rPr>
              <a:t> of OPC UA Clients“ (Master Use Case)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Also: User will mehrere OPC UA Clients testen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Dazu: Serverfarm starten</a:t>
            </a:r>
          </a:p>
          <a:p>
            <a:r>
              <a:rPr lang="de-DE" dirty="0">
                <a:solidFill>
                  <a:schemeClr val="bg1"/>
                </a:solidFill>
              </a:rPr>
              <a:t>Daraus ergeben sich 3 Use Cases: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b="1" dirty="0">
                <a:solidFill>
                  <a:schemeClr val="bg1"/>
                </a:solidFill>
              </a:rPr>
              <a:t>Set </a:t>
            </a:r>
            <a:r>
              <a:rPr lang="de-DE" b="1" dirty="0" err="1">
                <a:solidFill>
                  <a:schemeClr val="bg1"/>
                </a:solidFill>
              </a:rPr>
              <a:t>server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profiles</a:t>
            </a:r>
            <a:r>
              <a:rPr lang="de-DE" dirty="0">
                <a:solidFill>
                  <a:schemeClr val="bg1"/>
                </a:solidFill>
              </a:rPr>
              <a:t>“ 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b="1" dirty="0" err="1">
                <a:solidFill>
                  <a:schemeClr val="bg1"/>
                </a:solidFill>
              </a:rPr>
              <a:t>Starting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server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farm</a:t>
            </a:r>
            <a:r>
              <a:rPr lang="de-DE" dirty="0">
                <a:solidFill>
                  <a:schemeClr val="bg1"/>
                </a:solidFill>
              </a:rPr>
              <a:t>“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b="1" dirty="0" err="1">
                <a:solidFill>
                  <a:schemeClr val="bg1"/>
                </a:solidFill>
              </a:rPr>
              <a:t>Testing</a:t>
            </a:r>
            <a:r>
              <a:rPr lang="de-DE" b="1" dirty="0">
                <a:solidFill>
                  <a:schemeClr val="bg1"/>
                </a:solidFill>
              </a:rPr>
              <a:t> OPC UA Client(s)</a:t>
            </a:r>
            <a:r>
              <a:rPr lang="de-DE" dirty="0">
                <a:solidFill>
                  <a:schemeClr val="bg1"/>
                </a:solidFill>
              </a:rPr>
              <a:t>“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CF7DB-4A6E-4064-BD54-200DD590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4FCB-EC79-40B5-9EEC-425EFE06449F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FCB678-F663-4B78-8F97-18111641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864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Funktionsumfang und Anforderungen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399027"/>
          </a:xfrm>
          <a:noFill/>
        </p:spPr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bg1"/>
                </a:solidFill>
              </a:rPr>
              <a:t>Command Line Interface</a:t>
            </a:r>
          </a:p>
          <a:p>
            <a:endParaRPr lang="de-DE" sz="1100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File </a:t>
            </a:r>
            <a:r>
              <a:rPr lang="de-DE" dirty="0" err="1">
                <a:solidFill>
                  <a:schemeClr val="bg1"/>
                </a:solidFill>
              </a:rPr>
              <a:t>validation</a:t>
            </a:r>
            <a:endParaRPr lang="de-DE" dirty="0">
              <a:solidFill>
                <a:schemeClr val="bg1"/>
              </a:solidFill>
            </a:endParaRPr>
          </a:p>
          <a:p>
            <a:endParaRPr lang="de-DE" sz="1100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Server </a:t>
            </a:r>
            <a:r>
              <a:rPr lang="de-DE" dirty="0" err="1">
                <a:solidFill>
                  <a:schemeClr val="bg1"/>
                </a:solidFill>
              </a:rPr>
              <a:t>configuration</a:t>
            </a:r>
            <a:endParaRPr lang="de-DE" dirty="0">
              <a:solidFill>
                <a:schemeClr val="bg1"/>
              </a:solidFill>
            </a:endParaRPr>
          </a:p>
          <a:p>
            <a:endParaRPr lang="de-DE" sz="1100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Server </a:t>
            </a:r>
            <a:r>
              <a:rPr lang="de-DE" dirty="0" err="1">
                <a:solidFill>
                  <a:schemeClr val="bg1"/>
                </a:solidFill>
              </a:rPr>
              <a:t>startup</a:t>
            </a:r>
            <a:endParaRPr lang="de-DE" dirty="0">
              <a:solidFill>
                <a:schemeClr val="bg1"/>
              </a:solidFill>
            </a:endParaRPr>
          </a:p>
          <a:p>
            <a:endParaRPr lang="de-DE" sz="1200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Server </a:t>
            </a:r>
            <a:r>
              <a:rPr lang="de-DE" dirty="0" err="1">
                <a:solidFill>
                  <a:schemeClr val="bg1"/>
                </a:solidFill>
              </a:rPr>
              <a:t>shutdown</a:t>
            </a:r>
            <a:endParaRPr lang="de-DE" dirty="0">
              <a:solidFill>
                <a:schemeClr val="bg1"/>
              </a:solidFill>
            </a:endParaRPr>
          </a:p>
          <a:p>
            <a:endParaRPr lang="de-DE" sz="1200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Logging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646B627-859D-45A8-A86B-F30C14253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9498"/>
            <a:ext cx="4250226" cy="3783285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857A3A-0C35-4813-B7E4-3AD1FCEA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384A-CE78-457E-A27F-724A91FA643A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B25841-7E6E-455A-8099-DE7904D0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369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Produktübersicht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99027"/>
          </a:xfrm>
          <a:noFill/>
        </p:spPr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pic>
        <p:nvPicPr>
          <p:cNvPr id="8" name="Grafik 9" descr="Ein Bild, das Foto, Anzeige, Parkplatz, Straße enthält.&#10;&#10;Beschreibung automatisch generiert.">
            <a:extLst>
              <a:ext uri="{FF2B5EF4-FFF2-40B4-BE49-F238E27FC236}">
                <a16:creationId xmlns:a16="http://schemas.microsoft.com/office/drawing/2014/main" id="{C0A81A64-1B7F-4D8E-A638-AE24D9BF54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094" t="-1385" r="-7243" b="-2176"/>
          <a:stretch/>
        </p:blipFill>
        <p:spPr>
          <a:xfrm>
            <a:off x="1933281" y="1555240"/>
            <a:ext cx="7305773" cy="466992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769671-A67F-480D-A637-E6F983AD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AD7B-065A-42C9-9D18-E609AB66A904}" type="datetime2">
              <a:rPr lang="de-DE" smtClean="0"/>
              <a:t>Donnerstag, 20. Mai 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665DD8-7CCA-4F2C-BF45-875E6D73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890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9FA0408-E9E6-453A-B372-FFEE95C140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11D7F9-35F9-492C-93D4-1DAD95CC68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  <a:latin typeface="+mn-lt"/>
              </a:rPr>
              <a:t>Modul: Core Library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C3775-FBCD-4C35-8852-C09B651D7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99027"/>
          </a:xfrm>
          <a:noFill/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Modul für komplette Logik</a:t>
            </a:r>
          </a:p>
          <a:p>
            <a:r>
              <a:rPr lang="de-DE" dirty="0">
                <a:solidFill>
                  <a:schemeClr val="bg1"/>
                </a:solidFill>
              </a:rPr>
              <a:t>Enthält Parser und Server Host als Submodule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C367E33-8E04-4095-96F9-0AE35E36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54" y="296317"/>
            <a:ext cx="1769614" cy="175631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EF82ABD-12DC-4926-B75F-4832499AA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2994482"/>
            <a:ext cx="7791450" cy="3095233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07E40-1613-4A43-B364-42CB8603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C1EF-33A0-43B4-86E2-4724292E5D39}" type="datetime2">
              <a:rPr lang="de-DE" smtClean="0"/>
              <a:t>Donnerstag, 20. Mai 2021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2EDAAB-669E-42D1-919C-7814F5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D369-7DFB-421D-BF1B-CBA1C54DDA3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665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C680AE4981404094EC13D8F89BCB28" ma:contentTypeVersion="7" ma:contentTypeDescription="Create a new document." ma:contentTypeScope="" ma:versionID="85d634cf3537a69c4aa7ad3afbdfdb6f">
  <xsd:schema xmlns:xsd="http://www.w3.org/2001/XMLSchema" xmlns:xs="http://www.w3.org/2001/XMLSchema" xmlns:p="http://schemas.microsoft.com/office/2006/metadata/properties" xmlns:ns3="a2305452-cdaf-400a-ae88-2b98f6058dcb" targetNamespace="http://schemas.microsoft.com/office/2006/metadata/properties" ma:root="true" ma:fieldsID="52ee083bef0d9e10f760f0fbb5cfabf7" ns3:_="">
    <xsd:import namespace="a2305452-cdaf-400a-ae88-2b98f6058d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305452-cdaf-400a-ae88-2b98f6058d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2B4CFE-BB92-4872-BEDA-5297DBB8A3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CD892B-2406-4C04-BE9D-9A5A7B2D1233}">
  <ds:schemaRefs>
    <ds:schemaRef ds:uri="http://purl.org/dc/elements/1.1/"/>
    <ds:schemaRef ds:uri="http://purl.org/dc/terms/"/>
    <ds:schemaRef ds:uri="a2305452-cdaf-400a-ae88-2b98f6058dcb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D97E42F-BF46-4B54-86BE-3E2DE9B8F0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305452-cdaf-400a-ae88-2b98f6058d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Office PowerPoint</Application>
  <PresentationFormat>Breitbild</PresentationFormat>
  <Paragraphs>159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Team 3: OPC UA Server Farm </vt:lpstr>
      <vt:lpstr>Gliederung </vt:lpstr>
      <vt:lpstr>Team Vorstellung</vt:lpstr>
      <vt:lpstr>Was ist OPC UA? </vt:lpstr>
      <vt:lpstr>Ziel unseres Projektes </vt:lpstr>
      <vt:lpstr>Funktionsumfang und Anforderungen </vt:lpstr>
      <vt:lpstr>Funktionsumfang und Anforderungen </vt:lpstr>
      <vt:lpstr>Produktübersicht </vt:lpstr>
      <vt:lpstr>Modul: Core Library </vt:lpstr>
      <vt:lpstr>Submodul: Parser </vt:lpstr>
      <vt:lpstr>Submodul: Server Host </vt:lpstr>
      <vt:lpstr>Modul: User Interface </vt:lpstr>
      <vt:lpstr>Modul: Logger </vt:lpstr>
      <vt:lpstr>Vorgehensweise beim Testen </vt:lpstr>
      <vt:lpstr>Live Demo </vt:lpstr>
      <vt:lpstr>Lessions Learned </vt:lpstr>
      <vt:lpstr>Fazit &amp; Ausblick </vt:lpstr>
      <vt:lpstr>Team 3: OPC UA Server Farm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Huber, Niklas</dc:creator>
  <cp:lastModifiedBy>Huber, Niklas</cp:lastModifiedBy>
  <cp:revision>17</cp:revision>
  <dcterms:created xsi:type="dcterms:W3CDTF">2019-09-20T06:32:43Z</dcterms:created>
  <dcterms:modified xsi:type="dcterms:W3CDTF">2021-05-20T14:35:49Z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0x010100FBC680AE4981404094EC13D8F89BCB28</vt:lpwstr>
  </property>
</Properties>
</file>