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72" r:id="rId4"/>
    <p:sldId id="273" r:id="rId5"/>
    <p:sldId id="261" r:id="rId6"/>
    <p:sldId id="263" r:id="rId7"/>
    <p:sldId id="279" r:id="rId8"/>
    <p:sldId id="280" r:id="rId9"/>
    <p:sldId id="281" r:id="rId10"/>
    <p:sldId id="29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74" r:id="rId21"/>
    <p:sldId id="293" r:id="rId22"/>
    <p:sldId id="275" r:id="rId23"/>
    <p:sldId id="294" r:id="rId24"/>
    <p:sldId id="292" r:id="rId25"/>
    <p:sldId id="295" r:id="rId26"/>
    <p:sldId id="296" r:id="rId27"/>
    <p:sldId id="276" r:id="rId28"/>
    <p:sldId id="297" r:id="rId29"/>
    <p:sldId id="298" r:id="rId30"/>
    <p:sldId id="277" r:id="rId31"/>
    <p:sldId id="299" r:id="rId32"/>
    <p:sldId id="278" r:id="rId33"/>
    <p:sldId id="300" r:id="rId34"/>
    <p:sldId id="301" r:id="rId35"/>
    <p:sldId id="302" r:id="rId36"/>
    <p:sldId id="30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9922"/>
  </p:normalViewPr>
  <p:slideViewPr>
    <p:cSldViewPr snapToGrid="0">
      <p:cViewPr varScale="1">
        <p:scale>
          <a:sx n="95" d="100"/>
          <a:sy n="95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72F4C-DFCE-0E44-A93F-3FC57234966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B8859-D507-FC46-B39E-4DEE51839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B8859-D507-FC46-B39E-4DEE518399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B8859-D507-FC46-B39E-4DEE518399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5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0FFD-C4AB-43BC-82F6-3FAA456D5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C4605-7319-4957-BCD0-FE98823C5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0B859-77A9-41E6-851C-5590305B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7B3-71D6-4DF5-BBAC-692D74541C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A217E-2DD9-4010-A391-1726AA04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C5A1-B520-47C6-9C24-C1E577BA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1B87-A7F4-42F8-A64E-5908F4F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7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295A-1A3A-4A16-8A8B-2752497E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D0523-2E9E-4AF7-972B-86A4DB1AF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C2E6-6393-4053-B967-001E8BB8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7B3-71D6-4DF5-BBAC-692D74541C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EE73D-C641-4CDB-86B5-5505CF6B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B8640-E7D5-45FB-969A-FCD76940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1B87-A7F4-42F8-A64E-5908F4F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1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0EF1D-ECDB-4495-B546-6C8B0884B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BF490-4860-4E7B-B09B-5E6F1B80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37BC-EF6E-4A55-BEB5-435BABC6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7B3-71D6-4DF5-BBAC-692D74541C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9AFE8-B797-4C23-9A72-F423E6AD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7EB7-01DA-4936-8986-878585AA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1B87-A7F4-42F8-A64E-5908F4F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2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6448-976D-450D-AF2A-823E74C7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00BD-8FB4-41DF-BBCC-033B0E44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9AE58-B8FE-4D37-9413-5A27133E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7B3-71D6-4DF5-BBAC-692D74541C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1BBD-A633-46F7-82A1-42D32227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907F-1EA7-41C3-BE81-1F44B62D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1B87-A7F4-42F8-A64E-5908F4F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68D5-0442-4DBD-84C6-1D56AAE7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85F0E-5EDC-4C50-B1BE-8E8BD04C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9918-F4F7-4AEF-B73D-E6456C2A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7B3-71D6-4DF5-BBAC-692D74541C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BFC5-BD0B-4EDD-93C6-469D972F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CFA1-358B-42AD-885D-102CAEE9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1B87-A7F4-42F8-A64E-5908F4F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4535-F7DA-4DEF-81DF-22031A8B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E86C-DA10-474F-A950-2A56D81B3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687B3-4798-4593-9149-2C12E43CB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ED093-9FFA-4239-9AA2-BDD68105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7B3-71D6-4DF5-BBAC-692D74541C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28B1F-C795-4E1F-A674-32DE05FF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6B997-C3C7-4201-8572-6AEA42B6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1B87-A7F4-42F8-A64E-5908F4F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4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66A5-887D-48FC-A69C-CFED9823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B87A-08EE-4D55-AE84-5F97256F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FC07E-CBAE-43A8-B13D-CC74DDB16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B4B8-2FB3-452D-A9AC-07C8214D0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C80B8-FD24-4B33-A81C-D8CEC30C6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08A70-3FF9-4ADB-B52C-A6513C0E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7B3-71D6-4DF5-BBAC-692D74541C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21D31-B20A-4E0D-931D-7BBF9B68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81DD7-2F76-4782-8548-83425AC5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1B87-A7F4-42F8-A64E-5908F4F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E878-03BB-4506-85BF-7725FD88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868F4-7377-48C5-9EBC-44576002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7B3-71D6-4DF5-BBAC-692D74541C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8E10D-5A35-48DD-A291-5F1BDD98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66FB5-27F4-46D1-847E-24B6DAAA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1B87-A7F4-42F8-A64E-5908F4F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426ED-D436-4710-82CD-0D847613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7B3-71D6-4DF5-BBAC-692D74541C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832BD-2B85-4903-BB85-726DAB7C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5E80D-3E26-4D28-A734-2A1BEEED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1B87-A7F4-42F8-A64E-5908F4F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FFA8-8676-47E0-81ED-78B01C7E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D1CF-C477-4AF7-A081-1F2345B6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9991D-8604-43E9-BA29-05E0CBCCA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45A71-A091-40C6-9514-556D9E63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7B3-71D6-4DF5-BBAC-692D74541C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2AAA3-39DC-4991-B549-1072A0A2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646FE-7529-4511-B841-3C976572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1B87-A7F4-42F8-A64E-5908F4F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9532-6B12-4E8C-82C5-02B7A9A6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C2AB1-B576-4ABD-9E77-384574789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EB248-9C8C-4953-95C6-812A88F56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D070E-49C9-4BD6-BDEE-DC053179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7B3-71D6-4DF5-BBAC-692D74541C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409D-1F0E-4F2E-ABD5-71EA25A6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8F10F-1674-4301-999D-0A519B8F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1B87-A7F4-42F8-A64E-5908F4F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6369-32F6-4DD8-9018-3E8B4D06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E9A63-45EA-4C2A-9432-90B120597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91C7-3191-4F5C-B1CA-348EDEAF0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27B3-71D6-4DF5-BBAC-692D74541C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BA21-3331-49D7-872D-2B8B495AC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10A7-F0E2-4CED-89CA-3D9A07173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1B87-A7F4-42F8-A64E-5908F4F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23F1B-7485-4AE2-8361-11086A9D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536886" cy="1141851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sz="2000" b="1" dirty="0">
                <a:solidFill>
                  <a:srgbClr val="080808"/>
                </a:solidFill>
                <a:latin typeface="Bookman Old Style" panose="02050604050505020204" pitchFamily="18" charset="0"/>
              </a:rPr>
              <a:t>Prepared By</a:t>
            </a:r>
          </a:p>
          <a:p>
            <a:r>
              <a:rPr lang="en-US" sz="2000" b="1" dirty="0">
                <a:solidFill>
                  <a:srgbClr val="080808"/>
                </a:solidFill>
                <a:latin typeface="Bookman Old Style" panose="02050604050505020204" pitchFamily="18" charset="0"/>
              </a:rPr>
              <a:t>Dr. Liyakathunisa Ansari</a:t>
            </a:r>
          </a:p>
          <a:p>
            <a:r>
              <a:rPr lang="en-US" sz="2000" b="1" dirty="0">
                <a:solidFill>
                  <a:srgbClr val="080808"/>
                </a:solidFill>
                <a:latin typeface="Bookman Old Style" panose="02050604050505020204" pitchFamily="18" charset="0"/>
              </a:rPr>
              <a:t>Department of Computer Science</a:t>
            </a:r>
          </a:p>
          <a:p>
            <a:r>
              <a:rPr lang="en-US" sz="2000" b="1" dirty="0">
                <a:solidFill>
                  <a:srgbClr val="080808"/>
                </a:solidFill>
                <a:latin typeface="Bookman Old Style" panose="02050604050505020204" pitchFamily="18" charset="0"/>
              </a:rPr>
              <a:t>Taibah University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2AAA-F517-4CC9-97FE-D692EDC8A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6969668" cy="2150719"/>
          </a:xfrm>
          <a:noFill/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080808"/>
                </a:solidFill>
                <a:latin typeface="Bookman Old Style" panose="02050604050505020204" pitchFamily="18" charset="0"/>
              </a:rPr>
              <a:t>Computer Graphics</a:t>
            </a:r>
            <a:br>
              <a:rPr lang="en-US" sz="4800" dirty="0">
                <a:solidFill>
                  <a:srgbClr val="080808"/>
                </a:solidFill>
                <a:latin typeface="Bookman Old Style" panose="02050604050505020204" pitchFamily="18" charset="0"/>
              </a:rPr>
            </a:br>
            <a:r>
              <a:rPr lang="en-US" sz="4800" dirty="0">
                <a:solidFill>
                  <a:srgbClr val="080808"/>
                </a:solidFill>
                <a:latin typeface="Bookman Old Style" panose="02050604050505020204" pitchFamily="18" charset="0"/>
              </a:rPr>
              <a:t> Lab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9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2A15-66B0-4E6D-BED8-599E248E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Lab 1: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44BB-1F55-4B52-AD7B-01E0D47F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Add the below code in Main class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public class LabExpeiment1 {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public static void main(String[] </a:t>
            </a:r>
            <a:r>
              <a:rPr lang="en-US" dirty="0" err="1">
                <a:latin typeface="Bookman Old Style" panose="02050604050505020204" pitchFamily="18" charset="0"/>
              </a:rPr>
              <a:t>args</a:t>
            </a:r>
            <a:r>
              <a:rPr lang="en-US" dirty="0">
                <a:latin typeface="Bookman Old Style" panose="02050604050505020204" pitchFamily="18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// TODO code application logic here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MyFrame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myFrame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 = new </a:t>
            </a:r>
            <a:r>
              <a:rPr lang="en-US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MyFrame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0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6ECB-EEAC-4630-A31F-098D3BFC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Lab 1: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8A6-C4E8-4F3F-AA10-83D5857C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7BFF-8752-447C-AE18-2A2522C6C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04" y="1615177"/>
            <a:ext cx="9621079" cy="477223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139B813-5E8E-450A-9CD9-F521E0EA6F1C}"/>
              </a:ext>
            </a:extLst>
          </p:cNvPr>
          <p:cNvSpPr/>
          <p:nvPr/>
        </p:nvSpPr>
        <p:spPr>
          <a:xfrm>
            <a:off x="185529" y="4533694"/>
            <a:ext cx="1099931" cy="1643269"/>
          </a:xfrm>
          <a:prstGeom prst="wedgeRoundRectCallout">
            <a:avLst>
              <a:gd name="adj1" fmla="val 158811"/>
              <a:gd name="adj2" fmla="val -963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Class</a:t>
            </a:r>
          </a:p>
        </p:txBody>
      </p:sp>
    </p:spTree>
    <p:extLst>
      <p:ext uri="{BB962C8B-B14F-4D97-AF65-F5344CB8AC3E}">
        <p14:creationId xmlns:p14="http://schemas.microsoft.com/office/powerpoint/2010/main" val="61475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1101-4201-449C-844E-94585B96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Lab 1: Program to </a:t>
            </a:r>
            <a:r>
              <a:rPr lang="en-US" dirty="0" err="1">
                <a:latin typeface="Bookman Old Style" panose="02050604050505020204" pitchFamily="18" charset="0"/>
              </a:rPr>
              <a:t>DrawLine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5263-E776-448A-AF6A-778C30C3B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3" y="1401556"/>
            <a:ext cx="10515600" cy="4351338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Create a new class –</a:t>
            </a:r>
            <a:r>
              <a:rPr lang="en-US" dirty="0" err="1">
                <a:latin typeface="Bookman Old Style" panose="02050604050505020204" pitchFamily="18" charset="0"/>
              </a:rPr>
              <a:t>MyFrame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To set the frame size for drawing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objects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882B2-226B-4546-B765-39EB6FAC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1427094"/>
            <a:ext cx="56769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0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C1FB-42F7-416E-BCB8-B8E61653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Lab 1: Program to </a:t>
            </a:r>
            <a:r>
              <a:rPr lang="en-US" dirty="0" err="1">
                <a:latin typeface="Bookman Old Style" panose="02050604050505020204" pitchFamily="18" charset="0"/>
              </a:rPr>
              <a:t>DrawLine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17513-CBA0-4221-8941-95BBD6F7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92" y="1501775"/>
            <a:ext cx="74104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8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D7D7-180E-42F9-95F6-3CF85773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Lab 1: Program to </a:t>
            </a:r>
            <a:r>
              <a:rPr lang="en-US" dirty="0" err="1">
                <a:latin typeface="Bookman Old Style" panose="02050604050505020204" pitchFamily="18" charset="0"/>
              </a:rPr>
              <a:t>DrawLine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9A74-1AD5-4E2A-979E-3989D6D4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499"/>
            <a:ext cx="10515600" cy="50323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latin typeface="Bookman Old Style" panose="02050604050505020204" pitchFamily="18" charset="0"/>
              </a:rPr>
              <a:t>//Enter the below code in </a:t>
            </a:r>
            <a:r>
              <a:rPr lang="en-US" sz="8000" dirty="0" err="1">
                <a:latin typeface="Bookman Old Style" panose="02050604050505020204" pitchFamily="18" charset="0"/>
              </a:rPr>
              <a:t>MyFrame</a:t>
            </a:r>
            <a:r>
              <a:rPr lang="en-US" sz="8000" dirty="0">
                <a:latin typeface="Bookman Old Style" panose="02050604050505020204" pitchFamily="18" charset="0"/>
              </a:rPr>
              <a:t> class</a:t>
            </a:r>
          </a:p>
          <a:p>
            <a:pPr marL="0" indent="0">
              <a:buNone/>
            </a:pPr>
            <a:endParaRPr lang="en-US" sz="8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8000" dirty="0">
                <a:latin typeface="Bookman Old Style" panose="02050604050505020204" pitchFamily="18" charset="0"/>
              </a:rPr>
              <a:t>import </a:t>
            </a:r>
            <a:r>
              <a:rPr lang="en-US" sz="8000" dirty="0" err="1">
                <a:latin typeface="Bookman Old Style" panose="02050604050505020204" pitchFamily="18" charset="0"/>
              </a:rPr>
              <a:t>java.awt</a:t>
            </a:r>
            <a:r>
              <a:rPr lang="en-US" sz="8000" dirty="0">
                <a:latin typeface="Bookman Old Style" panose="02050604050505020204" pitchFamily="18" charset="0"/>
              </a:rPr>
              <a:t>.*;</a:t>
            </a:r>
          </a:p>
          <a:p>
            <a:pPr marL="0" indent="0">
              <a:buNone/>
            </a:pPr>
            <a:r>
              <a:rPr lang="en-US" sz="8000" dirty="0">
                <a:latin typeface="Bookman Old Style" panose="02050604050505020204" pitchFamily="18" charset="0"/>
              </a:rPr>
              <a:t>import </a:t>
            </a:r>
            <a:r>
              <a:rPr lang="en-US" sz="8000" dirty="0" err="1">
                <a:latin typeface="Bookman Old Style" panose="02050604050505020204" pitchFamily="18" charset="0"/>
              </a:rPr>
              <a:t>javax.swing</a:t>
            </a:r>
            <a:r>
              <a:rPr lang="en-US" sz="8000" dirty="0">
                <a:latin typeface="Bookman Old Style" panose="02050604050505020204" pitchFamily="18" charset="0"/>
              </a:rPr>
              <a:t>.*;</a:t>
            </a:r>
          </a:p>
          <a:p>
            <a:pPr marL="0" indent="0">
              <a:buNone/>
            </a:pPr>
            <a:r>
              <a:rPr lang="en-US" sz="8000" dirty="0">
                <a:latin typeface="Bookman Old Style" panose="02050604050505020204" pitchFamily="18" charset="0"/>
              </a:rPr>
              <a:t>public class </a:t>
            </a:r>
            <a:r>
              <a:rPr lang="en-US" sz="8000" dirty="0" err="1">
                <a:latin typeface="Bookman Old Style" panose="02050604050505020204" pitchFamily="18" charset="0"/>
              </a:rPr>
              <a:t>MyFrame</a:t>
            </a:r>
            <a:r>
              <a:rPr lang="en-US" sz="8000" dirty="0">
                <a:latin typeface="Bookman Old Style" panose="02050604050505020204" pitchFamily="18" charset="0"/>
              </a:rPr>
              <a:t> extends </a:t>
            </a:r>
            <a:r>
              <a:rPr lang="en-US" sz="8000" dirty="0" err="1">
                <a:latin typeface="Bookman Old Style" panose="02050604050505020204" pitchFamily="18" charset="0"/>
              </a:rPr>
              <a:t>JFrame</a:t>
            </a:r>
            <a:r>
              <a:rPr lang="en-US" sz="8000" dirty="0">
                <a:latin typeface="Bookman Old Style" panose="02050604050505020204" pitchFamily="18" charset="0"/>
              </a:rPr>
              <a:t>{</a:t>
            </a:r>
          </a:p>
          <a:p>
            <a:pPr marL="0" indent="0">
              <a:buNone/>
            </a:pPr>
            <a:endParaRPr lang="en-US" sz="8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8000" dirty="0" err="1">
                <a:latin typeface="Bookman Old Style" panose="02050604050505020204" pitchFamily="18" charset="0"/>
              </a:rPr>
              <a:t>MyFrame</a:t>
            </a:r>
            <a:r>
              <a:rPr lang="en-US" sz="8000" dirty="0">
                <a:latin typeface="Bookman Old Style" panose="02050604050505020204" pitchFamily="18" charset="0"/>
              </a:rPr>
              <a:t>(){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sz="80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MyPanel</a:t>
            </a:r>
            <a:r>
              <a:rPr lang="en-US" sz="8000" dirty="0">
                <a:solidFill>
                  <a:srgbClr val="FF0000"/>
                </a:solidFill>
                <a:latin typeface="Bookman Old Style" panose="02050604050505020204" pitchFamily="18" charset="0"/>
              </a:rPr>
              <a:t> panel = new </a:t>
            </a:r>
            <a:r>
              <a:rPr lang="en-US" sz="80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MyPanel</a:t>
            </a:r>
            <a:r>
              <a:rPr lang="en-US" sz="8000" dirty="0">
                <a:solidFill>
                  <a:srgbClr val="FF0000"/>
                </a:solidFill>
                <a:latin typeface="Bookman Old Style" panose="020506040505050202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8000" dirty="0">
                <a:latin typeface="Bookman Old Style" panose="02050604050505020204" pitchFamily="18" charset="0"/>
              </a:rPr>
              <a:t>  </a:t>
            </a:r>
            <a:r>
              <a:rPr lang="en-US" sz="8000" dirty="0" err="1">
                <a:latin typeface="Bookman Old Style" panose="02050604050505020204" pitchFamily="18" charset="0"/>
              </a:rPr>
              <a:t>this.setDefaultCloseOperation</a:t>
            </a:r>
            <a:r>
              <a:rPr lang="en-US" sz="8000" dirty="0">
                <a:latin typeface="Bookman Old Style" panose="02050604050505020204" pitchFamily="18" charset="0"/>
              </a:rPr>
              <a:t>(</a:t>
            </a:r>
            <a:r>
              <a:rPr lang="en-US" sz="8000" dirty="0" err="1">
                <a:latin typeface="Bookman Old Style" panose="02050604050505020204" pitchFamily="18" charset="0"/>
              </a:rPr>
              <a:t>JFrame.EXIT_ON_CLOSE</a:t>
            </a:r>
            <a:r>
              <a:rPr lang="en-US" sz="8000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sz="80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this.add</a:t>
            </a:r>
            <a:r>
              <a:rPr lang="en-US" sz="8000" dirty="0">
                <a:solidFill>
                  <a:srgbClr val="FF0000"/>
                </a:solidFill>
                <a:latin typeface="Bookman Old Style" panose="02050604050505020204" pitchFamily="18" charset="0"/>
              </a:rPr>
              <a:t>(panel);</a:t>
            </a:r>
            <a:endParaRPr lang="en-US" sz="8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8000" dirty="0">
                <a:latin typeface="Bookman Old Style" panose="02050604050505020204" pitchFamily="18" charset="0"/>
              </a:rPr>
              <a:t>  </a:t>
            </a:r>
            <a:r>
              <a:rPr lang="en-US" sz="8000" dirty="0" err="1">
                <a:latin typeface="Bookman Old Style" panose="02050604050505020204" pitchFamily="18" charset="0"/>
              </a:rPr>
              <a:t>this.setLocationRelativeTo</a:t>
            </a:r>
            <a:r>
              <a:rPr lang="en-US" sz="8000" dirty="0">
                <a:latin typeface="Bookman Old Style" panose="02050604050505020204" pitchFamily="18" charset="0"/>
              </a:rPr>
              <a:t>(null);</a:t>
            </a:r>
          </a:p>
          <a:p>
            <a:pPr marL="0" indent="0">
              <a:buNone/>
            </a:pPr>
            <a:r>
              <a:rPr lang="en-US" sz="8000" dirty="0">
                <a:latin typeface="Bookman Old Style" panose="02050604050505020204" pitchFamily="18" charset="0"/>
              </a:rPr>
              <a:t>  </a:t>
            </a:r>
            <a:r>
              <a:rPr lang="en-US" sz="8000" dirty="0" err="1">
                <a:latin typeface="Bookman Old Style" panose="02050604050505020204" pitchFamily="18" charset="0"/>
              </a:rPr>
              <a:t>this.setVisible</a:t>
            </a:r>
            <a:r>
              <a:rPr lang="en-US" sz="8000" dirty="0">
                <a:latin typeface="Bookman Old Style" panose="02050604050505020204" pitchFamily="18" charset="0"/>
              </a:rPr>
              <a:t>(true);</a:t>
            </a:r>
          </a:p>
          <a:p>
            <a:pPr marL="0" indent="0">
              <a:buNone/>
            </a:pPr>
            <a:r>
              <a:rPr lang="en-US" sz="8000" dirty="0">
                <a:latin typeface="Bookman Old Style" panose="02050604050505020204" pitchFamily="18" charset="0"/>
              </a:rPr>
              <a:t> }  </a:t>
            </a:r>
          </a:p>
          <a:p>
            <a:pPr marL="0" indent="0">
              <a:buNone/>
            </a:pPr>
            <a:r>
              <a:rPr lang="en-US" sz="8000" dirty="0">
                <a:latin typeface="Bookman Old Style" panose="020506040505050202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Bookman Old Style" panose="02050604050505020204" pitchFamily="18" charset="0"/>
              </a:rPr>
              <a:t>  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3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6714-301C-49CB-9C24-A2BD6490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Lab 1: Program to </a:t>
            </a:r>
            <a:r>
              <a:rPr lang="en-US" dirty="0" err="1">
                <a:latin typeface="Bookman Old Style" panose="02050604050505020204" pitchFamily="18" charset="0"/>
              </a:rPr>
              <a:t>DrawLine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D06778-DB88-4918-912C-D6EFF45CB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374" y="1690688"/>
            <a:ext cx="92186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8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B535-6113-4F13-B4E2-94386713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ookman Old Style" panose="02050604050505020204" pitchFamily="18" charset="0"/>
              </a:rPr>
              <a:t>MyPanel</a:t>
            </a:r>
            <a:r>
              <a:rPr lang="en-US" dirty="0">
                <a:latin typeface="Bookman Old Style" panose="02050604050505020204" pitchFamily="18" charset="0"/>
              </a:rPr>
              <a:t> class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409BC-7EE9-4889-BBB2-74D902F0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042"/>
            <a:ext cx="10515600" cy="437392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FF0000"/>
                </a:solidFill>
                <a:latin typeface="Bookman Old Style" panose="02050604050505020204" pitchFamily="18" charset="0"/>
              </a:rPr>
              <a:t>//Enter the below code to draw line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import </a:t>
            </a:r>
            <a:r>
              <a:rPr lang="en-US" sz="7200" dirty="0" err="1">
                <a:latin typeface="Bookman Old Style" panose="02050604050505020204" pitchFamily="18" charset="0"/>
              </a:rPr>
              <a:t>java.awt.Color</a:t>
            </a:r>
            <a:r>
              <a:rPr lang="en-US" sz="7200" dirty="0">
                <a:latin typeface="Bookman Old Style" panose="020506040505050202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import </a:t>
            </a:r>
            <a:r>
              <a:rPr lang="en-US" sz="7200" dirty="0" err="1">
                <a:latin typeface="Bookman Old Style" panose="02050604050505020204" pitchFamily="18" charset="0"/>
              </a:rPr>
              <a:t>java.awt.BasicStroke</a:t>
            </a:r>
            <a:r>
              <a:rPr lang="en-US" sz="7200" dirty="0">
                <a:latin typeface="Bookman Old Style" panose="020506040505050202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import </a:t>
            </a:r>
            <a:r>
              <a:rPr lang="en-US" sz="7200" dirty="0" err="1">
                <a:latin typeface="Bookman Old Style" panose="02050604050505020204" pitchFamily="18" charset="0"/>
              </a:rPr>
              <a:t>java.awt.Dimension</a:t>
            </a:r>
            <a:r>
              <a:rPr lang="en-US" sz="7200" dirty="0">
                <a:latin typeface="Bookman Old Style" panose="020506040505050202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import </a:t>
            </a:r>
            <a:r>
              <a:rPr lang="en-US" sz="7200" dirty="0" err="1">
                <a:latin typeface="Bookman Old Style" panose="02050604050505020204" pitchFamily="18" charset="0"/>
              </a:rPr>
              <a:t>java.awt.Graphics</a:t>
            </a:r>
            <a:r>
              <a:rPr lang="en-US" sz="7200" dirty="0">
                <a:latin typeface="Bookman Old Style" panose="020506040505050202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import java.awt.Graphics2D;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import </a:t>
            </a:r>
            <a:r>
              <a:rPr lang="en-US" sz="7200" dirty="0" err="1">
                <a:latin typeface="Bookman Old Style" panose="02050604050505020204" pitchFamily="18" charset="0"/>
              </a:rPr>
              <a:t>javax.swing.JPanel</a:t>
            </a:r>
            <a:r>
              <a:rPr lang="en-US" sz="7200" dirty="0">
                <a:latin typeface="Bookman Old Style" panose="020506040505050202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public class </a:t>
            </a:r>
            <a:r>
              <a:rPr lang="en-US" sz="7200" dirty="0" err="1">
                <a:latin typeface="Bookman Old Style" panose="02050604050505020204" pitchFamily="18" charset="0"/>
              </a:rPr>
              <a:t>MyPanel</a:t>
            </a:r>
            <a:r>
              <a:rPr lang="en-US" sz="7200" dirty="0">
                <a:latin typeface="Bookman Old Style" panose="02050604050505020204" pitchFamily="18" charset="0"/>
              </a:rPr>
              <a:t> extends </a:t>
            </a:r>
            <a:r>
              <a:rPr lang="en-US" sz="7200" dirty="0" err="1">
                <a:latin typeface="Bookman Old Style" panose="02050604050505020204" pitchFamily="18" charset="0"/>
              </a:rPr>
              <a:t>JPanel</a:t>
            </a:r>
            <a:r>
              <a:rPr lang="en-US" sz="7200" dirty="0">
                <a:latin typeface="Bookman Old Style" panose="020506040505050202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        </a:t>
            </a:r>
            <a:r>
              <a:rPr lang="en-US" sz="7200" dirty="0" err="1">
                <a:latin typeface="Bookman Old Style" panose="02050604050505020204" pitchFamily="18" charset="0"/>
              </a:rPr>
              <a:t>MyPanel</a:t>
            </a:r>
            <a:r>
              <a:rPr lang="en-US" sz="7200" dirty="0">
                <a:latin typeface="Bookman Old Style" panose="02050604050505020204" pitchFamily="18" charset="0"/>
              </a:rPr>
              <a:t>(){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      </a:t>
            </a:r>
            <a:r>
              <a:rPr lang="en-US" sz="7200" dirty="0" err="1">
                <a:latin typeface="Bookman Old Style" panose="02050604050505020204" pitchFamily="18" charset="0"/>
              </a:rPr>
              <a:t>this.setPreferredSize</a:t>
            </a:r>
            <a:r>
              <a:rPr lang="en-US" sz="7200" dirty="0">
                <a:latin typeface="Bookman Old Style" panose="02050604050505020204" pitchFamily="18" charset="0"/>
              </a:rPr>
              <a:t>(new Dimension(500,500));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 }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 </a:t>
            </a:r>
          </a:p>
          <a:p>
            <a:pPr marL="0" indent="0">
              <a:buNone/>
            </a:pPr>
            <a:endParaRPr lang="en-US" sz="7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7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7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7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7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7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7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7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7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7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7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7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7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7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E388E6F-A08E-40D1-A877-D1F0BFDE0DFF}"/>
              </a:ext>
            </a:extLst>
          </p:cNvPr>
          <p:cNvSpPr/>
          <p:nvPr/>
        </p:nvSpPr>
        <p:spPr>
          <a:xfrm>
            <a:off x="7340047" y="2517913"/>
            <a:ext cx="1895061" cy="927652"/>
          </a:xfrm>
          <a:prstGeom prst="wedgeRectCallout">
            <a:avLst>
              <a:gd name="adj1" fmla="val -320833"/>
              <a:gd name="adj2" fmla="val 15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6FD0D14-385C-410D-955E-1637FDC5FECB}"/>
              </a:ext>
            </a:extLst>
          </p:cNvPr>
          <p:cNvSpPr/>
          <p:nvPr/>
        </p:nvSpPr>
        <p:spPr>
          <a:xfrm>
            <a:off x="9690559" y="3990002"/>
            <a:ext cx="1895061" cy="927652"/>
          </a:xfrm>
          <a:prstGeom prst="wedgeRectCallout">
            <a:avLst>
              <a:gd name="adj1" fmla="val -228703"/>
              <a:gd name="adj2" fmla="val 50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 of the  drawing panel</a:t>
            </a:r>
          </a:p>
        </p:txBody>
      </p:sp>
    </p:spTree>
    <p:extLst>
      <p:ext uri="{BB962C8B-B14F-4D97-AF65-F5344CB8AC3E}">
        <p14:creationId xmlns:p14="http://schemas.microsoft.com/office/powerpoint/2010/main" val="54189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C710-49A0-4D62-8EF4-BAAC8F29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Lab 1: Program to </a:t>
            </a:r>
            <a:r>
              <a:rPr lang="en-US" dirty="0" err="1">
                <a:latin typeface="Bookman Old Style" panose="02050604050505020204" pitchFamily="18" charset="0"/>
              </a:rPr>
              <a:t>DrawLine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11F9A-C805-4AD8-869C-690EBBD0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@Override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 public void paint(Graphics g) {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  Graphics2D g2D = (Graphics2D) g;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  g2D.setPaint(</a:t>
            </a:r>
            <a:r>
              <a:rPr lang="en-US" sz="2800" dirty="0" err="1">
                <a:latin typeface="Bookman Old Style" panose="02050604050505020204" pitchFamily="18" charset="0"/>
              </a:rPr>
              <a:t>Color.blue</a:t>
            </a:r>
            <a:r>
              <a:rPr lang="en-US" sz="2800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  g2D.setStroke(new </a:t>
            </a:r>
            <a:r>
              <a:rPr lang="en-US" sz="2800" dirty="0" err="1">
                <a:latin typeface="Bookman Old Style" panose="02050604050505020204" pitchFamily="18" charset="0"/>
              </a:rPr>
              <a:t>BasicStroke</a:t>
            </a:r>
            <a:r>
              <a:rPr lang="en-US" sz="2800" dirty="0">
                <a:latin typeface="Bookman Old Style" panose="02050604050505020204" pitchFamily="18" charset="0"/>
              </a:rPr>
              <a:t>(5));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  g2D.drawLine(0, 0, 500, 500);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 }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BFAFA51-D0F7-4F0E-A018-F8FB573A6EAA}"/>
              </a:ext>
            </a:extLst>
          </p:cNvPr>
          <p:cNvSpPr/>
          <p:nvPr/>
        </p:nvSpPr>
        <p:spPr>
          <a:xfrm>
            <a:off x="8784534" y="2372139"/>
            <a:ext cx="1895061" cy="927652"/>
          </a:xfrm>
          <a:prstGeom prst="wedgeRectCallout">
            <a:avLst>
              <a:gd name="adj1" fmla="val -342511"/>
              <a:gd name="adj2" fmla="val -4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Override paint method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CFDA7F8-2D63-41A3-861F-FBA5C1F1EBD6}"/>
              </a:ext>
            </a:extLst>
          </p:cNvPr>
          <p:cNvSpPr/>
          <p:nvPr/>
        </p:nvSpPr>
        <p:spPr>
          <a:xfrm>
            <a:off x="9273208" y="4081670"/>
            <a:ext cx="1792357" cy="1120533"/>
          </a:xfrm>
          <a:prstGeom prst="wedgeRectCallout">
            <a:avLst>
              <a:gd name="adj1" fmla="val -422694"/>
              <a:gd name="adj2" fmla="val -101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 2D  instance created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8C6DE49-5045-47F6-B3BF-415F3433F9E3}"/>
              </a:ext>
            </a:extLst>
          </p:cNvPr>
          <p:cNvSpPr/>
          <p:nvPr/>
        </p:nvSpPr>
        <p:spPr>
          <a:xfrm>
            <a:off x="8784534" y="5795825"/>
            <a:ext cx="1895061" cy="927652"/>
          </a:xfrm>
          <a:prstGeom prst="wedgeRectCallout">
            <a:avLst>
              <a:gd name="adj1" fmla="val -372581"/>
              <a:gd name="adj2" fmla="val -10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Drawline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653240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CEAC-3E06-4CCA-AF4E-8ED8A667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Lab 1: Program to </a:t>
            </a:r>
            <a:r>
              <a:rPr lang="en-US" dirty="0" err="1">
                <a:latin typeface="Bookman Old Style" panose="02050604050505020204" pitchFamily="18" charset="0"/>
              </a:rPr>
              <a:t>DrawLine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4B35-B53A-4400-B8DC-E5E50AB38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Update </a:t>
            </a:r>
            <a:r>
              <a:rPr lang="en-US" dirty="0" err="1">
                <a:latin typeface="Bookman Old Style" panose="02050604050505020204" pitchFamily="18" charset="0"/>
              </a:rPr>
              <a:t>MyFrame</a:t>
            </a:r>
            <a:r>
              <a:rPr lang="en-US" dirty="0">
                <a:latin typeface="Bookman Old Style" panose="02050604050505020204" pitchFamily="18" charset="0"/>
              </a:rPr>
              <a:t> , with below code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  panel = new </a:t>
            </a:r>
            <a:r>
              <a:rPr lang="en-US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MyPanel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this.add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(panel);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Update Main class, add </a:t>
            </a:r>
            <a:r>
              <a:rPr lang="en-US" dirty="0" err="1">
                <a:latin typeface="Bookman Old Style" panose="02050604050505020204" pitchFamily="18" charset="0"/>
              </a:rPr>
              <a:t>MyFrame</a:t>
            </a:r>
            <a:r>
              <a:rPr lang="en-US" dirty="0">
                <a:latin typeface="Bookman Old Style" panose="02050604050505020204" pitchFamily="18" charset="0"/>
              </a:rPr>
              <a:t> class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MyFrame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Compile and Run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57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C577-BF12-4E19-A78F-557C2C19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339AB-84E8-4D30-AAC5-1BC2F125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813" y="1690688"/>
            <a:ext cx="4321866" cy="45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1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9778-A678-4DFC-8686-A83D3C50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Lab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A6BF-6B73-49D7-8B54-A7BF5CB22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b="1" dirty="0">
                <a:solidFill>
                  <a:srgbClr val="365F9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Software Tools Required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Netbeans</a:t>
            </a: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framework</a:t>
            </a:r>
          </a:p>
          <a:p>
            <a:pPr marL="51435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JDK , JAVAFX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365F9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  Hardware Required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514350" lvl="1"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Standalone desktops </a:t>
            </a:r>
          </a:p>
        </p:txBody>
      </p:sp>
    </p:spTree>
    <p:extLst>
      <p:ext uri="{BB962C8B-B14F-4D97-AF65-F5344CB8AC3E}">
        <p14:creationId xmlns:p14="http://schemas.microsoft.com/office/powerpoint/2010/main" val="274680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6FBC-15A8-4528-A24C-5F321380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Rectangles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0715-7383-4052-A728-A5F569934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524000"/>
            <a:ext cx="10664687" cy="440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drawRect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fillRect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display an outlined and filled rectangle, respectively</a:t>
            </a:r>
          </a:p>
          <a:p>
            <a:pPr marL="0" indent="0">
              <a:buNone/>
            </a:pP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drawRect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fillRect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upper-left corner of the rectangle is at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dimensions of the rectangle are specified by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70C0"/>
                </a:solidFill>
                <a:latin typeface="CourierStd"/>
              </a:rPr>
              <a:t>drawRect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CourierStd"/>
              </a:rPr>
              <a:t>(10, 150, 60, 50);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u="none" strike="noStrike" baseline="0" dirty="0" err="1">
                <a:solidFill>
                  <a:srgbClr val="0070C0"/>
                </a:solidFill>
                <a:latin typeface="CourierStd"/>
              </a:rPr>
              <a:t>g.fillRect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CourierStd"/>
              </a:rPr>
              <a:t>(100, 150, 60, 50);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53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2879-E9F7-4E94-A58F-06F78AD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EB6F-2C05-493A-BA34-BB016CD70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package labexpeiment1;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public class LabExpeiment1 {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public static void main(String[] </a:t>
            </a:r>
            <a:r>
              <a:rPr lang="en-US" dirty="0" err="1">
                <a:latin typeface="Bookman Old Style" panose="02050604050505020204" pitchFamily="18" charset="0"/>
              </a:rPr>
              <a:t>args</a:t>
            </a:r>
            <a:r>
              <a:rPr lang="en-US" dirty="0">
                <a:latin typeface="Bookman Old Style" panose="02050604050505020204" pitchFamily="18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// TODO code application logic here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MyFrame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myFrame</a:t>
            </a:r>
            <a:r>
              <a:rPr lang="en-US" dirty="0">
                <a:latin typeface="Bookman Old Style" panose="02050604050505020204" pitchFamily="18" charset="0"/>
              </a:rPr>
              <a:t> = new </a:t>
            </a:r>
            <a:r>
              <a:rPr lang="en-US" dirty="0" err="1">
                <a:latin typeface="Bookman Old Style" panose="02050604050505020204" pitchFamily="18" charset="0"/>
              </a:rPr>
              <a:t>MyFrame</a:t>
            </a:r>
            <a:r>
              <a:rPr lang="en-US" dirty="0">
                <a:latin typeface="Bookman Old Style" panose="020506040505050202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108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FDF1-14B3-45D5-AAB2-8C1B28BA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Rounded Rectangle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AEDD-8E12-43DB-8803-B7BE2DA3B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221357"/>
          </a:xfrm>
        </p:spPr>
        <p:txBody>
          <a:bodyPr>
            <a:normAutofit fontScale="92500"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draw a rounded rectangle, use </a:t>
            </a:r>
            <a:r>
              <a:rPr lang="en-US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drawRoundRect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fillRoundRect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0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drawRoundRect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xDiam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yDiam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0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fillRoundRect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b="0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,int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xDiam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yDiam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0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rounded rectangle has rounded corners. The upper-left corner of the rectangle is at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dimensions of the rectangle are specified by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diameter of the rounding arc along the X axis is specified by </a:t>
            </a:r>
            <a:r>
              <a:rPr lang="en-US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xDiam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diameter of the rounding arc along the Y axis is specified by </a:t>
            </a:r>
            <a:r>
              <a:rPr lang="en-US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yDiam</a:t>
            </a:r>
            <a:endParaRPr lang="en-US" b="0" i="1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b="0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drawRoundRect</a:t>
            </a:r>
            <a:r>
              <a:rPr lang="en-US" sz="26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(190, 150, 60, 50, 15, 15)</a:t>
            </a:r>
          </a:p>
          <a:p>
            <a:pPr marL="0" indent="0" algn="l">
              <a:buNone/>
            </a:pPr>
            <a:r>
              <a:rPr lang="en-US" sz="26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0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g.fillRoundRect</a:t>
            </a:r>
            <a:r>
              <a:rPr lang="en-US" sz="26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(280, 150, 60, 50, 30, 40)</a:t>
            </a:r>
          </a:p>
        </p:txBody>
      </p:sp>
    </p:spTree>
    <p:extLst>
      <p:ext uri="{BB962C8B-B14F-4D97-AF65-F5344CB8AC3E}">
        <p14:creationId xmlns:p14="http://schemas.microsoft.com/office/powerpoint/2010/main" val="2150235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8F69-C11A-4BC1-A808-37809C50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ookman Old Style" panose="02050604050505020204" pitchFamily="18" charset="0"/>
              </a:rPr>
              <a:t>MyFrame</a:t>
            </a:r>
            <a:r>
              <a:rPr lang="en-US" dirty="0">
                <a:latin typeface="Bookman Old Style" panose="02050604050505020204" pitchFamily="18" charset="0"/>
              </a:rPr>
              <a:t>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5A93-14F5-4FE4-937B-EEED4EB8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import </a:t>
            </a:r>
            <a:r>
              <a:rPr lang="en-US" dirty="0" err="1">
                <a:latin typeface="Bookman Old Style" panose="02050604050505020204" pitchFamily="18" charset="0"/>
              </a:rPr>
              <a:t>java.awt</a:t>
            </a:r>
            <a:r>
              <a:rPr lang="en-US" dirty="0">
                <a:latin typeface="Bookman Old Style" panose="02050604050505020204" pitchFamily="18" charset="0"/>
              </a:rPr>
              <a:t>.*;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import </a:t>
            </a:r>
            <a:r>
              <a:rPr lang="en-US" dirty="0" err="1">
                <a:latin typeface="Bookman Old Style" panose="02050604050505020204" pitchFamily="18" charset="0"/>
              </a:rPr>
              <a:t>javax.swing</a:t>
            </a:r>
            <a:r>
              <a:rPr lang="en-US" dirty="0">
                <a:latin typeface="Bookman Old Style" panose="02050604050505020204" pitchFamily="18" charset="0"/>
              </a:rPr>
              <a:t>.*;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public class </a:t>
            </a:r>
            <a:r>
              <a:rPr lang="en-US" dirty="0" err="1">
                <a:latin typeface="Bookman Old Style" panose="02050604050505020204" pitchFamily="18" charset="0"/>
              </a:rPr>
              <a:t>MyFrame</a:t>
            </a:r>
            <a:r>
              <a:rPr lang="en-US" dirty="0">
                <a:latin typeface="Bookman Old Style" panose="02050604050505020204" pitchFamily="18" charset="0"/>
              </a:rPr>
              <a:t> extends </a:t>
            </a:r>
            <a:r>
              <a:rPr lang="en-US" dirty="0" err="1">
                <a:latin typeface="Bookman Old Style" panose="02050604050505020204" pitchFamily="18" charset="0"/>
              </a:rPr>
              <a:t>JFrame</a:t>
            </a:r>
            <a:r>
              <a:rPr lang="en-US" dirty="0">
                <a:latin typeface="Bookman Old Style" panose="020506040505050202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</a:t>
            </a:r>
            <a:r>
              <a:rPr lang="en-US" dirty="0" err="1">
                <a:latin typeface="Bookman Old Style" panose="02050604050505020204" pitchFamily="18" charset="0"/>
              </a:rPr>
              <a:t>MyPanel</a:t>
            </a:r>
            <a:r>
              <a:rPr lang="en-US" dirty="0">
                <a:latin typeface="Bookman Old Style" panose="02050604050505020204" pitchFamily="18" charset="0"/>
              </a:rPr>
              <a:t> panel;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</a:t>
            </a:r>
            <a:r>
              <a:rPr lang="en-US" dirty="0" err="1">
                <a:latin typeface="Bookman Old Style" panose="02050604050505020204" pitchFamily="18" charset="0"/>
              </a:rPr>
              <a:t>MyFrame</a:t>
            </a:r>
            <a:r>
              <a:rPr lang="en-US" dirty="0">
                <a:latin typeface="Bookman Old Style" panose="02050604050505020204" pitchFamily="18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panel = new </a:t>
            </a:r>
            <a:r>
              <a:rPr lang="en-US" dirty="0" err="1">
                <a:latin typeface="Bookman Old Style" panose="02050604050505020204" pitchFamily="18" charset="0"/>
              </a:rPr>
              <a:t>MyPanel</a:t>
            </a:r>
            <a:r>
              <a:rPr lang="en-US" dirty="0">
                <a:latin typeface="Bookman Old Style" panose="020506040505050202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</a:t>
            </a:r>
            <a:r>
              <a:rPr lang="en-US" dirty="0" err="1">
                <a:latin typeface="Bookman Old Style" panose="02050604050505020204" pitchFamily="18" charset="0"/>
              </a:rPr>
              <a:t>this.setDefaultCloseOperation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JFrame.EXIT_ON_CLOSE</a:t>
            </a:r>
            <a:r>
              <a:rPr lang="en-US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</a:t>
            </a:r>
            <a:r>
              <a:rPr lang="en-US" dirty="0" err="1">
                <a:latin typeface="Bookman Old Style" panose="02050604050505020204" pitchFamily="18" charset="0"/>
              </a:rPr>
              <a:t>this.add</a:t>
            </a:r>
            <a:r>
              <a:rPr lang="en-US" dirty="0">
                <a:latin typeface="Bookman Old Style" panose="02050604050505020204" pitchFamily="18" charset="0"/>
              </a:rPr>
              <a:t>(panel);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</a:t>
            </a:r>
            <a:r>
              <a:rPr lang="en-US" dirty="0" err="1">
                <a:latin typeface="Bookman Old Style" panose="02050604050505020204" pitchFamily="18" charset="0"/>
              </a:rPr>
              <a:t>this.pack</a:t>
            </a:r>
            <a:r>
              <a:rPr lang="en-US" dirty="0">
                <a:latin typeface="Bookman Old Style" panose="020506040505050202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</a:t>
            </a:r>
            <a:r>
              <a:rPr lang="en-US" dirty="0" err="1">
                <a:latin typeface="Bookman Old Style" panose="02050604050505020204" pitchFamily="18" charset="0"/>
              </a:rPr>
              <a:t>this.setLocationRelativeTo</a:t>
            </a:r>
            <a:r>
              <a:rPr lang="en-US" dirty="0">
                <a:latin typeface="Bookman Old Style" panose="02050604050505020204" pitchFamily="18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</a:t>
            </a:r>
            <a:r>
              <a:rPr lang="en-US" dirty="0" err="1">
                <a:latin typeface="Bookman Old Style" panose="02050604050505020204" pitchFamily="18" charset="0"/>
              </a:rPr>
              <a:t>this.setVisible</a:t>
            </a:r>
            <a:r>
              <a:rPr lang="en-US" dirty="0">
                <a:latin typeface="Bookman Old Style" panose="02050604050505020204" pitchFamily="18" charset="0"/>
              </a:rPr>
              <a:t>(true);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} 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842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5DCA-C6B3-434C-80FF-41E90B94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ookman Old Style" panose="02050604050505020204" pitchFamily="18" charset="0"/>
              </a:rPr>
              <a:t>MyPanel</a:t>
            </a:r>
            <a:r>
              <a:rPr lang="en-US" dirty="0">
                <a:latin typeface="Bookman Old Style" panose="02050604050505020204" pitchFamily="18" charset="0"/>
              </a:rPr>
              <a:t> class to </a:t>
            </a:r>
            <a:r>
              <a:rPr lang="en-US" dirty="0" err="1">
                <a:latin typeface="Bookman Old Style" panose="02050604050505020204" pitchFamily="18" charset="0"/>
              </a:rPr>
              <a:t>DrawRectangle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5E59-D13E-4323-9D5C-DCA2C5B1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public class </a:t>
            </a:r>
            <a:r>
              <a:rPr lang="en-US" sz="7200" dirty="0" err="1">
                <a:latin typeface="Bookman Old Style" panose="02050604050505020204" pitchFamily="18" charset="0"/>
              </a:rPr>
              <a:t>MyPanel</a:t>
            </a:r>
            <a:r>
              <a:rPr lang="en-US" sz="7200" dirty="0">
                <a:latin typeface="Bookman Old Style" panose="02050604050505020204" pitchFamily="18" charset="0"/>
              </a:rPr>
              <a:t> extends </a:t>
            </a:r>
            <a:r>
              <a:rPr lang="en-US" sz="7200" dirty="0" err="1">
                <a:latin typeface="Bookman Old Style" panose="02050604050505020204" pitchFamily="18" charset="0"/>
              </a:rPr>
              <a:t>JPanel</a:t>
            </a:r>
            <a:r>
              <a:rPr lang="en-US" sz="7200" dirty="0">
                <a:latin typeface="Bookman Old Style" panose="020506040505050202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        </a:t>
            </a:r>
            <a:r>
              <a:rPr lang="en-US" sz="7200" dirty="0" err="1">
                <a:latin typeface="Bookman Old Style" panose="02050604050505020204" pitchFamily="18" charset="0"/>
              </a:rPr>
              <a:t>MyPanel</a:t>
            </a:r>
            <a:r>
              <a:rPr lang="en-US" sz="7200" dirty="0">
                <a:latin typeface="Bookman Old Style" panose="02050604050505020204" pitchFamily="18" charset="0"/>
              </a:rPr>
              <a:t>(){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      </a:t>
            </a:r>
            <a:r>
              <a:rPr lang="en-US" sz="7200" dirty="0" err="1">
                <a:latin typeface="Bookman Old Style" panose="02050604050505020204" pitchFamily="18" charset="0"/>
              </a:rPr>
              <a:t>this.setPreferredSize</a:t>
            </a:r>
            <a:r>
              <a:rPr lang="en-US" sz="7200" dirty="0">
                <a:latin typeface="Bookman Old Style" panose="02050604050505020204" pitchFamily="18" charset="0"/>
              </a:rPr>
              <a:t>(new Dimension(500,500));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 }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     @Override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 public void paint(Graphics g) {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    Graphics2D g2D = (Graphics2D) g;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       g2D.setPaint(</a:t>
            </a:r>
            <a:r>
              <a:rPr lang="en-US" sz="7200" dirty="0" err="1">
                <a:latin typeface="Bookman Old Style" panose="02050604050505020204" pitchFamily="18" charset="0"/>
              </a:rPr>
              <a:t>Color.pink</a:t>
            </a:r>
            <a:r>
              <a:rPr lang="en-US" sz="7200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       g2D.drawRect(0, 0, 100, 200);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       g2D.fillRect(0, 0, 100, 200);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 }</a:t>
            </a:r>
          </a:p>
          <a:p>
            <a:pPr marL="0" indent="0">
              <a:buNone/>
            </a:pPr>
            <a:r>
              <a:rPr lang="en-US" sz="7200" dirty="0">
                <a:latin typeface="Bookman Old Style" panose="02050604050505020204" pitchFamily="18" charset="0"/>
              </a:rPr>
              <a:t>}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054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B0A1-148A-49C0-9A22-B5FB7ED8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74084-6FCF-4663-BC4F-2DEE656D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411" y="1944064"/>
            <a:ext cx="4396616" cy="465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3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0C08-C034-4D62-8081-F627795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17" y="3259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Bookman Old Style" panose="02050604050505020204" pitchFamily="18" charset="0"/>
              </a:rPr>
              <a:t>Code updated with coordinates value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2902-DF81-4DE8-A607-0F76ADAE6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public class </a:t>
            </a:r>
            <a:r>
              <a:rPr lang="en-US" sz="1800" dirty="0" err="1">
                <a:latin typeface="Bookman Old Style" panose="02050604050505020204" pitchFamily="18" charset="0"/>
              </a:rPr>
              <a:t>MyPanel</a:t>
            </a:r>
            <a:r>
              <a:rPr lang="en-US" sz="1800" dirty="0">
                <a:latin typeface="Bookman Old Style" panose="02050604050505020204" pitchFamily="18" charset="0"/>
              </a:rPr>
              <a:t> extends </a:t>
            </a:r>
            <a:r>
              <a:rPr lang="en-US" sz="1800" dirty="0" err="1">
                <a:latin typeface="Bookman Old Style" panose="02050604050505020204" pitchFamily="18" charset="0"/>
              </a:rPr>
              <a:t>JPanel</a:t>
            </a:r>
            <a:r>
              <a:rPr lang="en-US" sz="1800" dirty="0">
                <a:latin typeface="Bookman Old Style" panose="020506040505050202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        </a:t>
            </a:r>
            <a:r>
              <a:rPr lang="en-US" sz="1800" dirty="0" err="1">
                <a:latin typeface="Bookman Old Style" panose="02050604050505020204" pitchFamily="18" charset="0"/>
              </a:rPr>
              <a:t>MyPanel</a:t>
            </a:r>
            <a:r>
              <a:rPr lang="en-US" sz="1800" dirty="0">
                <a:latin typeface="Bookman Old Style" panose="02050604050505020204" pitchFamily="18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      </a:t>
            </a:r>
            <a:r>
              <a:rPr lang="en-US" sz="1800" dirty="0" err="1">
                <a:latin typeface="Bookman Old Style" panose="02050604050505020204" pitchFamily="18" charset="0"/>
              </a:rPr>
              <a:t>this.setPreferredSize</a:t>
            </a:r>
            <a:r>
              <a:rPr lang="en-US" sz="1800" dirty="0">
                <a:latin typeface="Bookman Old Style" panose="02050604050505020204" pitchFamily="18" charset="0"/>
              </a:rPr>
              <a:t>(new Dimension(500,500));</a:t>
            </a:r>
          </a:p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     @Override</a:t>
            </a:r>
          </a:p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 public void paint(Graphics g) {</a:t>
            </a:r>
          </a:p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    Graphics2D g2D = (Graphics2D) g;</a:t>
            </a:r>
          </a:p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    g2D.setPaint(</a:t>
            </a:r>
            <a:r>
              <a:rPr lang="en-US" sz="1800" dirty="0" err="1">
                <a:latin typeface="Bookman Old Style" panose="02050604050505020204" pitchFamily="18" charset="0"/>
              </a:rPr>
              <a:t>Color.green</a:t>
            </a:r>
            <a:r>
              <a:rPr lang="en-US" sz="1800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  g2D.drawRect(100, 100, 100, 200);</a:t>
            </a:r>
          </a:p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  g2D.fillRect(100, 100, 100, 200);</a:t>
            </a:r>
          </a:p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 }  }</a:t>
            </a:r>
          </a:p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5C7D4-739F-4808-88F3-0E0639F8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493" y="1825625"/>
            <a:ext cx="4372803" cy="470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3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5A86-7DE8-415A-B86A-338B3C62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>
            <a:normAutofit/>
          </a:bodyPr>
          <a:lstStyle/>
          <a:p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Ellipses and Circles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DCF2-432F-4355-A9D8-FD2150C95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73"/>
            <a:ext cx="10515600" cy="5425384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draw an ellipse, use </a:t>
            </a:r>
            <a:r>
              <a:rPr lang="en-US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drawOval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fill an ellipse, use </a:t>
            </a:r>
            <a:r>
              <a:rPr lang="en-US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fillOval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endParaRPr lang="en-US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0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drawOval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b="0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0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fillOval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b="0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ellipse is drawn within a bounding rectangle whose upper-left corner is specified by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left, top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whose width and height are specified by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draw a circle, specify a square as the bounding rectangle.</a:t>
            </a:r>
          </a:p>
          <a:p>
            <a:pPr algn="l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i="0" u="none" strike="noStrike" baseline="0" dirty="0" err="1">
                <a:solidFill>
                  <a:srgbClr val="0070C0"/>
                </a:solidFill>
                <a:latin typeface="CourierStd"/>
              </a:rPr>
              <a:t>drawOval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CourierStd"/>
              </a:rPr>
              <a:t>(10, 250, 50, 50);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70C0"/>
                </a:solidFill>
                <a:latin typeface="CourierStd"/>
              </a:rPr>
              <a:t>      </a:t>
            </a:r>
            <a:r>
              <a:rPr lang="en-US" sz="2400" b="1" i="0" u="none" strike="noStrike" baseline="0" dirty="0" err="1">
                <a:solidFill>
                  <a:srgbClr val="0070C0"/>
                </a:solidFill>
                <a:latin typeface="CourierStd"/>
              </a:rPr>
              <a:t>fillOval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CourierStd"/>
              </a:rPr>
              <a:t>(90, 250, 75, 50);</a:t>
            </a:r>
          </a:p>
          <a:p>
            <a:pPr marL="0" indent="0">
              <a:buNone/>
            </a:pPr>
            <a:r>
              <a:rPr lang="en-US" sz="48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  <a:r>
              <a:rPr lang="en-US" sz="30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3000" spc="1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width and height are the same, the oval becomes a circle. 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79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3E3E-2E80-4FF6-A67C-048E0E7F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DF75-F917-49B5-B416-3EEDDF7C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547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public class </a:t>
            </a:r>
            <a:r>
              <a:rPr lang="en-US" dirty="0" err="1">
                <a:latin typeface="Bookman Old Style" panose="02050604050505020204" pitchFamily="18" charset="0"/>
              </a:rPr>
              <a:t>MyPanel</a:t>
            </a:r>
            <a:r>
              <a:rPr lang="en-US" dirty="0">
                <a:latin typeface="Bookman Old Style" panose="02050604050505020204" pitchFamily="18" charset="0"/>
              </a:rPr>
              <a:t> extends </a:t>
            </a:r>
            <a:r>
              <a:rPr lang="en-US" dirty="0" err="1">
                <a:latin typeface="Bookman Old Style" panose="02050604050505020204" pitchFamily="18" charset="0"/>
              </a:rPr>
              <a:t>JPanel</a:t>
            </a:r>
            <a:r>
              <a:rPr lang="en-US" dirty="0">
                <a:latin typeface="Bookman Old Style" panose="020506040505050202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MyPanel</a:t>
            </a:r>
            <a:r>
              <a:rPr lang="en-US" dirty="0">
                <a:latin typeface="Bookman Old Style" panose="02050604050505020204" pitchFamily="18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</a:t>
            </a:r>
            <a:r>
              <a:rPr lang="en-US" dirty="0" err="1">
                <a:latin typeface="Bookman Old Style" panose="02050604050505020204" pitchFamily="18" charset="0"/>
              </a:rPr>
              <a:t>this.setPreferredSize</a:t>
            </a:r>
            <a:r>
              <a:rPr lang="en-US" dirty="0">
                <a:latin typeface="Bookman Old Style" panose="02050604050505020204" pitchFamily="18" charset="0"/>
              </a:rPr>
              <a:t>(new Dimension(500,500));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@Override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public void paint(Graphics g) 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Graphics2D g2D = (Graphics2D) g;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g2D.setPaint(</a:t>
            </a:r>
            <a:r>
              <a:rPr lang="en-US" dirty="0" err="1">
                <a:latin typeface="Bookman Old Style" panose="02050604050505020204" pitchFamily="18" charset="0"/>
              </a:rPr>
              <a:t>Color.orange</a:t>
            </a:r>
            <a:r>
              <a:rPr lang="en-US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g2D.drawOval(0, 0, 100, 100);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g2D.fillOval(0, 0, 100, 100);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053F6-0CA3-4858-A4F0-171DB20C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1690688"/>
            <a:ext cx="40005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3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1E40-AAD2-4CFD-B08A-CECE561A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ookman Old Style" panose="02050604050505020204" pitchFamily="18" charset="0"/>
              </a:rPr>
              <a:t>Code updated with coordinates value changed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BDEF-080E-4CCC-8C51-D443F705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941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public class </a:t>
            </a:r>
            <a:r>
              <a:rPr lang="en-US" dirty="0" err="1">
                <a:latin typeface="Bookman Old Style" panose="02050604050505020204" pitchFamily="18" charset="0"/>
              </a:rPr>
              <a:t>MyPanel</a:t>
            </a:r>
            <a:r>
              <a:rPr lang="en-US" dirty="0">
                <a:latin typeface="Bookman Old Style" panose="02050604050505020204" pitchFamily="18" charset="0"/>
              </a:rPr>
              <a:t> extends </a:t>
            </a:r>
            <a:r>
              <a:rPr lang="en-US" dirty="0" err="1">
                <a:latin typeface="Bookman Old Style" panose="02050604050505020204" pitchFamily="18" charset="0"/>
              </a:rPr>
              <a:t>JPanel</a:t>
            </a:r>
            <a:r>
              <a:rPr lang="en-US" dirty="0">
                <a:latin typeface="Bookman Old Style" panose="020506040505050202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MyPanel</a:t>
            </a:r>
            <a:r>
              <a:rPr lang="en-US" dirty="0">
                <a:latin typeface="Bookman Old Style" panose="02050604050505020204" pitchFamily="18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</a:t>
            </a:r>
            <a:r>
              <a:rPr lang="en-US" dirty="0" err="1">
                <a:latin typeface="Bookman Old Style" panose="02050604050505020204" pitchFamily="18" charset="0"/>
              </a:rPr>
              <a:t>this.setPreferredSize</a:t>
            </a:r>
            <a:r>
              <a:rPr lang="en-US" dirty="0">
                <a:latin typeface="Bookman Old Style" panose="02050604050505020204" pitchFamily="18" charset="0"/>
              </a:rPr>
              <a:t>(new Dimension(500,500));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@Override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public void paint(Graphics g) 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Graphics2D g2D = (Graphics2D) g;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g2D.setPaint(</a:t>
            </a:r>
            <a:r>
              <a:rPr lang="en-US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Color.blue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  g2D.drawOval(200, 0, 100, 100);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  g2D.fillOval(200, 0, 100, 100);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} }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02C9D-D335-4612-AD32-D6813892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1634366"/>
            <a:ext cx="47910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6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20D6-2C43-4BFE-9B83-DCE8AD35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1466-1B52-4A56-A4C7-FD05B8D4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need of developing graphics application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Learn algorithmic development of graphics primitives like: line,   </a:t>
            </a:r>
          </a:p>
          <a:p>
            <a:pPr marL="0" indent="0">
              <a:buNone/>
            </a:pPr>
            <a:r>
              <a:rPr lang="en-US" dirty="0"/>
              <a:t>       circle, polygon etc.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3"/>
            </a:pPr>
            <a:r>
              <a:rPr lang="en-US" dirty="0"/>
              <a:t>Learn the representation and transformation of graphical images  and pictures</a:t>
            </a:r>
          </a:p>
        </p:txBody>
      </p:sp>
    </p:spTree>
    <p:extLst>
      <p:ext uri="{BB962C8B-B14F-4D97-AF65-F5344CB8AC3E}">
        <p14:creationId xmlns:p14="http://schemas.microsoft.com/office/powerpoint/2010/main" val="1544079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4CEB-0852-4D93-A6F1-5701BCC1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Arcs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F20B-ADE1-4E0F-9867-160CFEC3E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Arcs can be drawn with </a:t>
            </a:r>
            <a:r>
              <a:rPr lang="en-US" sz="24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drawArc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fillArc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shown here: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drawArc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b="1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1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1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1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1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startAngle</a:t>
            </a:r>
            <a:r>
              <a:rPr lang="en-US" b="1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,int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sweepAngle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fillArc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b="1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1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1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1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1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startAngle</a:t>
            </a:r>
            <a:r>
              <a:rPr lang="en-US" b="1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,int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sweepAngle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 is bounded by the rectangle whose upper-left corner is specified by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left, top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whose width and height are specified by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 is drawn from </a:t>
            </a:r>
            <a:r>
              <a:rPr lang="en-US" sz="24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startAngle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angular distance specified by </a:t>
            </a:r>
            <a:r>
              <a:rPr lang="en-US" sz="24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sweepAngle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drawArc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350, 70, 70, 0, 180);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0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fillArc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(60, 350, 70, 70, 0, 75);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64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4DB0-9E6B-43C8-B5D9-BEBE4FAF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Example 3: Program to Draw 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0EA2-8D81-4CE0-ADD2-116F3ADB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281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public class </a:t>
            </a:r>
            <a:r>
              <a:rPr lang="en-US" dirty="0" err="1">
                <a:latin typeface="Bookman Old Style" panose="02050604050505020204" pitchFamily="18" charset="0"/>
              </a:rPr>
              <a:t>MyPanel</a:t>
            </a:r>
            <a:r>
              <a:rPr lang="en-US" dirty="0">
                <a:latin typeface="Bookman Old Style" panose="02050604050505020204" pitchFamily="18" charset="0"/>
              </a:rPr>
              <a:t> extends </a:t>
            </a:r>
            <a:r>
              <a:rPr lang="en-US" dirty="0" err="1">
                <a:latin typeface="Bookman Old Style" panose="02050604050505020204" pitchFamily="18" charset="0"/>
              </a:rPr>
              <a:t>JPanel</a:t>
            </a:r>
            <a:r>
              <a:rPr lang="en-US" dirty="0">
                <a:latin typeface="Bookman Old Style" panose="020506040505050202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  <a:r>
              <a:rPr lang="en-US" dirty="0" err="1">
                <a:latin typeface="Bookman Old Style" panose="02050604050505020204" pitchFamily="18" charset="0"/>
              </a:rPr>
              <a:t>MyPanel</a:t>
            </a:r>
            <a:r>
              <a:rPr lang="en-US" dirty="0">
                <a:latin typeface="Bookman Old Style" panose="02050604050505020204" pitchFamily="18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</a:t>
            </a:r>
            <a:r>
              <a:rPr lang="en-US" dirty="0" err="1">
                <a:latin typeface="Bookman Old Style" panose="02050604050505020204" pitchFamily="18" charset="0"/>
              </a:rPr>
              <a:t>this.setPreferredSize</a:t>
            </a:r>
            <a:r>
              <a:rPr lang="en-US" dirty="0">
                <a:latin typeface="Bookman Old Style" panose="02050604050505020204" pitchFamily="18" charset="0"/>
              </a:rPr>
              <a:t>(new Dimension(500,500));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public void paint(Graphics g) 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Graphics2D g2D = (Graphics2D) g;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g2D.setPaint(</a:t>
            </a:r>
            <a:r>
              <a:rPr lang="en-US" dirty="0" err="1">
                <a:latin typeface="Bookman Old Style" panose="02050604050505020204" pitchFamily="18" charset="0"/>
              </a:rPr>
              <a:t>Color.red</a:t>
            </a:r>
            <a:r>
              <a:rPr lang="en-US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g2D.drawArc(0, 0, 100, 100, 0, 180);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g2D.fillArc(0, 0, 100, 100, 0, 180);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g2D.setPaint(</a:t>
            </a:r>
            <a:r>
              <a:rPr lang="en-US" dirty="0" err="1">
                <a:latin typeface="Bookman Old Style" panose="02050604050505020204" pitchFamily="18" charset="0"/>
              </a:rPr>
              <a:t>Color.white</a:t>
            </a:r>
            <a:r>
              <a:rPr lang="en-US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g2D.fillArc(0, 0, 100, 100, 180, 180);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3214F-4CD6-4126-9301-895EA45B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71" y="1690688"/>
            <a:ext cx="47148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44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1F49-C29F-4F2B-B2B3-A23ED6B8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Polygons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5FB2-6D33-430C-A28B-B669DDE7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draw arbitrarily shaped figures using 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drawPolygon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fillPolygon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drawPolygon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], int </a:t>
            </a:r>
            <a:r>
              <a:rPr 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], int </a:t>
            </a:r>
            <a:r>
              <a:rPr lang="en-US" sz="2000" b="0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numPoints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fillPolygon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], int </a:t>
            </a:r>
            <a:r>
              <a:rPr 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], int </a:t>
            </a:r>
            <a:r>
              <a:rPr lang="en-US" sz="2000" b="0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numPoints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polygon’s endpoints are specified by the coordinate pairs contained within the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points defined by these arrays is specified by </a:t>
            </a:r>
            <a:r>
              <a:rPr lang="en-US" sz="24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numPoints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i="0" u="none" strike="noStrike" baseline="0" dirty="0" err="1">
                <a:solidFill>
                  <a:schemeClr val="accent1"/>
                </a:solidFill>
                <a:latin typeface="CourierStd"/>
              </a:rPr>
              <a:t>int</a:t>
            </a:r>
            <a:r>
              <a:rPr lang="fr-FR" sz="2000" b="1" i="0" u="none" strike="noStrike" baseline="0" dirty="0">
                <a:solidFill>
                  <a:schemeClr val="accent1"/>
                </a:solidFill>
                <a:latin typeface="CourierStd"/>
              </a:rPr>
              <a:t> </a:t>
            </a:r>
            <a:r>
              <a:rPr lang="fr-FR" sz="2000" b="1" i="0" u="none" strike="noStrike" baseline="0" dirty="0" err="1">
                <a:solidFill>
                  <a:schemeClr val="accent1"/>
                </a:solidFill>
                <a:latin typeface="CourierStd"/>
              </a:rPr>
              <a:t>xpoints</a:t>
            </a:r>
            <a:r>
              <a:rPr lang="fr-FR" sz="2000" b="1" i="0" u="none" strike="noStrike" baseline="0" dirty="0">
                <a:solidFill>
                  <a:schemeClr val="accent1"/>
                </a:solidFill>
                <a:latin typeface="CourierStd"/>
              </a:rPr>
              <a:t>[] = {10, 200, 10, 200, 10};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chemeClr val="accent1"/>
                </a:solidFill>
                <a:latin typeface="CourierStd"/>
              </a:rPr>
              <a:t>      int </a:t>
            </a:r>
            <a:r>
              <a:rPr lang="en-US" sz="2000" b="1" i="0" u="none" strike="noStrike" baseline="0" dirty="0" err="1">
                <a:solidFill>
                  <a:schemeClr val="accent1"/>
                </a:solidFill>
                <a:latin typeface="CourierStd"/>
              </a:rPr>
              <a:t>ypoints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CourierStd"/>
              </a:rPr>
              <a:t>[] = {450, 450, 650, 650, 450};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chemeClr val="accent1"/>
                </a:solidFill>
                <a:latin typeface="CourierStd"/>
              </a:rPr>
              <a:t>      int num = 5;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chemeClr val="accent1"/>
                </a:solidFill>
                <a:latin typeface="CourierStd"/>
              </a:rPr>
              <a:t>      </a:t>
            </a:r>
            <a:r>
              <a:rPr lang="en-US" sz="2000" b="1" i="0" u="none" strike="noStrike" baseline="0" dirty="0" err="1">
                <a:solidFill>
                  <a:schemeClr val="accent1"/>
                </a:solidFill>
                <a:latin typeface="CourierStd"/>
              </a:rPr>
              <a:t>drawPolygon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CourierStd"/>
              </a:rPr>
              <a:t>(</a:t>
            </a:r>
            <a:r>
              <a:rPr lang="en-US" sz="2000" b="1" i="0" u="none" strike="noStrike" baseline="0" dirty="0" err="1">
                <a:solidFill>
                  <a:schemeClr val="accent1"/>
                </a:solidFill>
                <a:latin typeface="CourierStd"/>
              </a:rPr>
              <a:t>xpoints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CourierStd"/>
              </a:rPr>
              <a:t>, </a:t>
            </a:r>
            <a:r>
              <a:rPr lang="en-US" sz="2000" b="1" i="0" u="none" strike="noStrike" baseline="0" dirty="0" err="1">
                <a:solidFill>
                  <a:schemeClr val="accent1"/>
                </a:solidFill>
                <a:latin typeface="CourierStd"/>
              </a:rPr>
              <a:t>ypoints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CourierStd"/>
              </a:rPr>
              <a:t>, num);</a:t>
            </a:r>
            <a:endParaRPr 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78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BC29-59C0-4E19-BFCE-AED6C716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Example 4: To draw Triangles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A5F5F-A4BA-4C0E-83BA-6780C36A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Bookman Old Style" panose="02050604050505020204" pitchFamily="18" charset="0"/>
              </a:rPr>
              <a:t>public class </a:t>
            </a:r>
            <a:r>
              <a:rPr lang="en-US" sz="1600" dirty="0" err="1">
                <a:latin typeface="Bookman Old Style" panose="02050604050505020204" pitchFamily="18" charset="0"/>
              </a:rPr>
              <a:t>MyPanel</a:t>
            </a:r>
            <a:r>
              <a:rPr lang="en-US" sz="1600" dirty="0">
                <a:latin typeface="Bookman Old Style" panose="02050604050505020204" pitchFamily="18" charset="0"/>
              </a:rPr>
              <a:t> extends </a:t>
            </a:r>
            <a:r>
              <a:rPr lang="en-US" sz="1600" dirty="0" err="1">
                <a:latin typeface="Bookman Old Style" panose="02050604050505020204" pitchFamily="18" charset="0"/>
              </a:rPr>
              <a:t>JPanel</a:t>
            </a:r>
            <a:r>
              <a:rPr lang="en-US" sz="1600" dirty="0">
                <a:latin typeface="Bookman Old Style" panose="020506040505050202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Bookman Old Style" panose="02050604050505020204" pitchFamily="18" charset="0"/>
              </a:rPr>
              <a:t>        </a:t>
            </a:r>
            <a:r>
              <a:rPr lang="en-US" sz="1600" dirty="0" err="1">
                <a:latin typeface="Bookman Old Style" panose="02050604050505020204" pitchFamily="18" charset="0"/>
              </a:rPr>
              <a:t>MyPanel</a:t>
            </a:r>
            <a:r>
              <a:rPr lang="en-US" sz="1600" dirty="0">
                <a:latin typeface="Bookman Old Style" panose="02050604050505020204" pitchFamily="18" charset="0"/>
              </a:rPr>
              <a:t>(){</a:t>
            </a:r>
          </a:p>
          <a:p>
            <a:pPr marL="0" indent="0">
              <a:buNone/>
            </a:pPr>
            <a:r>
              <a:rPr lang="en-US" sz="1600" dirty="0">
                <a:latin typeface="Bookman Old Style" panose="02050604050505020204" pitchFamily="18" charset="0"/>
              </a:rPr>
              <a:t>      </a:t>
            </a:r>
            <a:r>
              <a:rPr lang="en-US" sz="1600" dirty="0" err="1">
                <a:latin typeface="Bookman Old Style" panose="02050604050505020204" pitchFamily="18" charset="0"/>
              </a:rPr>
              <a:t>this.setPreferredSize</a:t>
            </a:r>
            <a:r>
              <a:rPr lang="en-US" sz="1600" dirty="0">
                <a:latin typeface="Bookman Old Style" panose="02050604050505020204" pitchFamily="18" charset="0"/>
              </a:rPr>
              <a:t>(new Dimension(500,500));</a:t>
            </a:r>
          </a:p>
          <a:p>
            <a:pPr marL="0" indent="0">
              <a:buNone/>
            </a:pPr>
            <a:r>
              <a:rPr lang="en-US" sz="1600" dirty="0">
                <a:latin typeface="Bookman Old Style" panose="02050604050505020204" pitchFamily="18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latin typeface="Bookman Old Style" panose="02050604050505020204" pitchFamily="18" charset="0"/>
              </a:rPr>
              <a:t>public void paint(Graphics g) {</a:t>
            </a:r>
          </a:p>
          <a:p>
            <a:pPr marL="0" indent="0">
              <a:buNone/>
            </a:pPr>
            <a:r>
              <a:rPr lang="en-US" sz="1600" dirty="0">
                <a:latin typeface="Bookman Old Style" panose="02050604050505020204" pitchFamily="18" charset="0"/>
              </a:rPr>
              <a:t>   Graphics2D g2D = (Graphics2D) g;</a:t>
            </a:r>
          </a:p>
          <a:p>
            <a:pPr marL="0" indent="0">
              <a:buNone/>
            </a:pPr>
            <a:r>
              <a:rPr lang="en-US" sz="1600" dirty="0">
                <a:latin typeface="Bookman Old Style" panose="02050604050505020204" pitchFamily="18" charset="0"/>
              </a:rPr>
              <a:t>   int[] </a:t>
            </a:r>
            <a:r>
              <a:rPr lang="en-US" sz="1600" dirty="0" err="1">
                <a:latin typeface="Bookman Old Style" panose="02050604050505020204" pitchFamily="18" charset="0"/>
              </a:rPr>
              <a:t>xPoints</a:t>
            </a:r>
            <a:r>
              <a:rPr lang="en-US" sz="1600" dirty="0">
                <a:latin typeface="Bookman Old Style" panose="02050604050505020204" pitchFamily="18" charset="0"/>
              </a:rPr>
              <a:t> = {150,250,350};</a:t>
            </a:r>
          </a:p>
          <a:p>
            <a:pPr marL="0" indent="0">
              <a:buNone/>
            </a:pPr>
            <a:r>
              <a:rPr lang="en-US" sz="1600" dirty="0">
                <a:latin typeface="Bookman Old Style" panose="02050604050505020204" pitchFamily="18" charset="0"/>
              </a:rPr>
              <a:t>  int[] </a:t>
            </a:r>
            <a:r>
              <a:rPr lang="en-US" sz="1600" dirty="0" err="1">
                <a:latin typeface="Bookman Old Style" panose="02050604050505020204" pitchFamily="18" charset="0"/>
              </a:rPr>
              <a:t>yPoints</a:t>
            </a:r>
            <a:r>
              <a:rPr lang="en-US" sz="1600" dirty="0">
                <a:latin typeface="Bookman Old Style" panose="02050604050505020204" pitchFamily="18" charset="0"/>
              </a:rPr>
              <a:t> = {300,150,300};</a:t>
            </a:r>
          </a:p>
          <a:p>
            <a:pPr marL="0" indent="0">
              <a:buNone/>
            </a:pPr>
            <a:r>
              <a:rPr lang="en-US" sz="1600" dirty="0">
                <a:latin typeface="Bookman Old Style" panose="02050604050505020204" pitchFamily="18" charset="0"/>
              </a:rPr>
              <a:t>  g2D.setPaint(</a:t>
            </a:r>
            <a:r>
              <a:rPr lang="en-US" sz="1600" dirty="0" err="1">
                <a:latin typeface="Bookman Old Style" panose="02050604050505020204" pitchFamily="18" charset="0"/>
              </a:rPr>
              <a:t>Color.yellow</a:t>
            </a:r>
            <a:r>
              <a:rPr lang="en-US" sz="1600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Bookman Old Style" panose="02050604050505020204" pitchFamily="18" charset="0"/>
              </a:rPr>
              <a:t>  g2D.drawPolygon(</a:t>
            </a:r>
            <a:r>
              <a:rPr lang="en-US" sz="1600" dirty="0" err="1">
                <a:latin typeface="Bookman Old Style" panose="02050604050505020204" pitchFamily="18" charset="0"/>
              </a:rPr>
              <a:t>xPoints</a:t>
            </a:r>
            <a:r>
              <a:rPr lang="en-US" sz="1600" dirty="0">
                <a:latin typeface="Bookman Old Style" panose="02050604050505020204" pitchFamily="18" charset="0"/>
              </a:rPr>
              <a:t>, </a:t>
            </a:r>
            <a:r>
              <a:rPr lang="en-US" sz="1600" dirty="0" err="1">
                <a:latin typeface="Bookman Old Style" panose="02050604050505020204" pitchFamily="18" charset="0"/>
              </a:rPr>
              <a:t>yPoints</a:t>
            </a:r>
            <a:r>
              <a:rPr lang="en-US" sz="1600" dirty="0">
                <a:latin typeface="Bookman Old Style" panose="02050604050505020204" pitchFamily="18" charset="0"/>
              </a:rPr>
              <a:t>, 3);</a:t>
            </a:r>
          </a:p>
          <a:p>
            <a:pPr marL="0" indent="0">
              <a:buNone/>
            </a:pPr>
            <a:r>
              <a:rPr lang="en-US" sz="1600" dirty="0">
                <a:latin typeface="Bookman Old Style" panose="02050604050505020204" pitchFamily="18" charset="0"/>
              </a:rPr>
              <a:t>  g2D.fillPolygon(</a:t>
            </a:r>
            <a:r>
              <a:rPr lang="en-US" sz="1600" dirty="0" err="1">
                <a:latin typeface="Bookman Old Style" panose="02050604050505020204" pitchFamily="18" charset="0"/>
              </a:rPr>
              <a:t>xPoints</a:t>
            </a:r>
            <a:r>
              <a:rPr lang="en-US" sz="1600" dirty="0">
                <a:latin typeface="Bookman Old Style" panose="02050604050505020204" pitchFamily="18" charset="0"/>
              </a:rPr>
              <a:t>, </a:t>
            </a:r>
            <a:r>
              <a:rPr lang="en-US" sz="1600" dirty="0" err="1">
                <a:latin typeface="Bookman Old Style" panose="02050604050505020204" pitchFamily="18" charset="0"/>
              </a:rPr>
              <a:t>yPoints</a:t>
            </a:r>
            <a:r>
              <a:rPr lang="en-US" sz="1600" dirty="0">
                <a:latin typeface="Bookman Old Style" panose="02050604050505020204" pitchFamily="18" charset="0"/>
              </a:rPr>
              <a:t>, 3);</a:t>
            </a:r>
          </a:p>
          <a:p>
            <a:pPr marL="0" indent="0">
              <a:buNone/>
            </a:pPr>
            <a:r>
              <a:rPr lang="en-US" sz="1600" dirty="0">
                <a:latin typeface="Bookman Old Style" panose="02050604050505020204" pitchFamily="18" charset="0"/>
              </a:rPr>
              <a:t> } }</a:t>
            </a:r>
          </a:p>
          <a:p>
            <a:pPr marL="0" indent="0">
              <a:buNone/>
            </a:pPr>
            <a:r>
              <a:rPr lang="en-US" sz="1600" dirty="0">
                <a:latin typeface="Bookman Old Style" panose="020506040505050202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F9D19-051E-4E5B-B78F-23122902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357278"/>
            <a:ext cx="47244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55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99CF-771A-4A48-8961-28B1DD67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Example 5: All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C577-CA27-4C40-A62E-627F3EBA7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public void paint(Graphics g)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  Graphics2D g2D = (Graphics2D) g;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   g2D.setPaint(</a:t>
            </a:r>
            <a:r>
              <a:rPr lang="en-US" sz="1400" dirty="0" err="1">
                <a:latin typeface="Bookman Old Style" panose="02050604050505020204" pitchFamily="18" charset="0"/>
              </a:rPr>
              <a:t>Color.blue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g2D.setStroke(new </a:t>
            </a:r>
            <a:r>
              <a:rPr lang="en-US" sz="1400" dirty="0" err="1">
                <a:latin typeface="Bookman Old Style" panose="02050604050505020204" pitchFamily="18" charset="0"/>
              </a:rPr>
              <a:t>BasicStroke</a:t>
            </a:r>
            <a:r>
              <a:rPr lang="en-US" sz="1400" dirty="0">
                <a:latin typeface="Bookman Old Style" panose="02050604050505020204" pitchFamily="18" charset="0"/>
              </a:rPr>
              <a:t>(5));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g2D.drawLine(200,200, 500, 500);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  g2D.setPaint(</a:t>
            </a:r>
            <a:r>
              <a:rPr lang="en-US" sz="1400" dirty="0" err="1">
                <a:latin typeface="Bookman Old Style" panose="02050604050505020204" pitchFamily="18" charset="0"/>
              </a:rPr>
              <a:t>Color.pink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g2D.drawRect(100,100, 100, 200);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g2D.fillRect(100,100, 100, 200);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  g2D.setPaint(</a:t>
            </a:r>
            <a:r>
              <a:rPr lang="en-US" sz="1400" dirty="0" err="1">
                <a:latin typeface="Bookman Old Style" panose="02050604050505020204" pitchFamily="18" charset="0"/>
              </a:rPr>
              <a:t>Color.orange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g2D.drawOval(400,400, 100, 100);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g2D.fillOval(400,400, 100, 100);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15058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3147F-39F5-4843-B735-8525BF95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844963"/>
            <a:ext cx="10515600" cy="57811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g2D.setPaint(</a:t>
            </a:r>
            <a:r>
              <a:rPr lang="en-US" sz="1400" dirty="0" err="1">
                <a:latin typeface="Bookman Old Style" panose="02050604050505020204" pitchFamily="18" charset="0"/>
              </a:rPr>
              <a:t>Color.red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g2D.drawArc(0, 0, 100, 100, 0, 180);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g2D.fillArc(0, 0, 100, 100, 0, 180);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g2D.setPaint(</a:t>
            </a:r>
            <a:r>
              <a:rPr lang="en-US" sz="1400" dirty="0" err="1">
                <a:latin typeface="Bookman Old Style" panose="02050604050505020204" pitchFamily="18" charset="0"/>
              </a:rPr>
              <a:t>Color.white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g2D.fillArc(0,0, 100, 100, 180, 180);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int[] </a:t>
            </a:r>
            <a:r>
              <a:rPr lang="en-US" sz="1400" dirty="0" err="1">
                <a:latin typeface="Bookman Old Style" panose="02050604050505020204" pitchFamily="18" charset="0"/>
              </a:rPr>
              <a:t>xPoints</a:t>
            </a:r>
            <a:r>
              <a:rPr lang="en-US" sz="1400" dirty="0">
                <a:latin typeface="Bookman Old Style" panose="02050604050505020204" pitchFamily="18" charset="0"/>
              </a:rPr>
              <a:t> = {150,250,350};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int[] </a:t>
            </a:r>
            <a:r>
              <a:rPr lang="en-US" sz="1400" dirty="0" err="1">
                <a:latin typeface="Bookman Old Style" panose="02050604050505020204" pitchFamily="18" charset="0"/>
              </a:rPr>
              <a:t>yPoints</a:t>
            </a:r>
            <a:r>
              <a:rPr lang="en-US" sz="1400" dirty="0">
                <a:latin typeface="Bookman Old Style" panose="02050604050505020204" pitchFamily="18" charset="0"/>
              </a:rPr>
              <a:t> = {300,150,300};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g2D.setPaint(</a:t>
            </a:r>
            <a:r>
              <a:rPr lang="en-US" sz="1400" dirty="0" err="1">
                <a:latin typeface="Bookman Old Style" panose="02050604050505020204" pitchFamily="18" charset="0"/>
              </a:rPr>
              <a:t>Color.yellow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g2D.drawPolygon(</a:t>
            </a:r>
            <a:r>
              <a:rPr lang="en-US" sz="1400" dirty="0" err="1">
                <a:latin typeface="Bookman Old Style" panose="02050604050505020204" pitchFamily="18" charset="0"/>
              </a:rPr>
              <a:t>xPoints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yPoints</a:t>
            </a:r>
            <a:r>
              <a:rPr lang="en-US" sz="1400" dirty="0">
                <a:latin typeface="Bookman Old Style" panose="02050604050505020204" pitchFamily="18" charset="0"/>
              </a:rPr>
              <a:t>, 3);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g2D.fillPolygon(</a:t>
            </a:r>
            <a:r>
              <a:rPr lang="en-US" sz="1400" dirty="0" err="1">
                <a:latin typeface="Bookman Old Style" panose="02050604050505020204" pitchFamily="18" charset="0"/>
              </a:rPr>
              <a:t>xPoints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yPoints</a:t>
            </a:r>
            <a:r>
              <a:rPr lang="en-US" sz="1400" dirty="0">
                <a:latin typeface="Bookman Old Style" panose="02050604050505020204" pitchFamily="18" charset="0"/>
              </a:rPr>
              <a:t>, 3);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g2D.setPaint(</a:t>
            </a:r>
            <a:r>
              <a:rPr lang="en-US" sz="1400" dirty="0" err="1">
                <a:latin typeface="Bookman Old Style" panose="02050604050505020204" pitchFamily="18" charset="0"/>
              </a:rPr>
              <a:t>Color.magenta</a:t>
            </a:r>
            <a:r>
              <a:rPr lang="en-US" sz="1400" dirty="0">
                <a:latin typeface="Bookman Old Style" panose="0205060405050502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g2D.setFont(new Font("Ink Free",Font.BOLD,50));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 g2D.drawString("U R A WINNER! :D", 50, 50);  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E570E-C702-43C1-8704-7CF5F6B15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567" y="844963"/>
            <a:ext cx="47625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6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E3E3-2A1B-4DA7-9C4A-7C9C1931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93" y="2953778"/>
            <a:ext cx="10515600" cy="2172014"/>
          </a:xfrm>
        </p:spPr>
        <p:txBody>
          <a:bodyPr/>
          <a:lstStyle/>
          <a:p>
            <a:pPr algn="ctr"/>
            <a:r>
              <a:rPr lang="en-US" i="1" dirty="0">
                <a:latin typeface="Bookman Old Style" panose="02050604050505020204" pitchFamily="18" charset="0"/>
              </a:rPr>
              <a:t>What Next?</a:t>
            </a:r>
            <a:br>
              <a:rPr lang="en-US" i="1" dirty="0">
                <a:latin typeface="Bookman Old Style" panose="02050604050505020204" pitchFamily="18" charset="0"/>
              </a:rPr>
            </a:br>
            <a:r>
              <a:rPr lang="en-US" i="1" dirty="0">
                <a:latin typeface="Bookman Old Style" panose="02050604050505020204" pitchFamily="18" charset="0"/>
              </a:rPr>
              <a:t>Lab 2: </a:t>
            </a:r>
            <a:br>
              <a:rPr lang="en-US" i="1" dirty="0">
                <a:latin typeface="Bookman Old Style" panose="02050604050505020204" pitchFamily="18" charset="0"/>
              </a:rPr>
            </a:br>
            <a:r>
              <a:rPr lang="en-US" i="1" dirty="0">
                <a:latin typeface="Bookman Old Style" panose="02050604050505020204" pitchFamily="18" charset="0"/>
              </a:rPr>
              <a:t>Designing Complex 2D objects</a:t>
            </a:r>
          </a:p>
        </p:txBody>
      </p:sp>
    </p:spTree>
    <p:extLst>
      <p:ext uri="{BB962C8B-B14F-4D97-AF65-F5344CB8AC3E}">
        <p14:creationId xmlns:p14="http://schemas.microsoft.com/office/powerpoint/2010/main" val="325653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7AC3-4F6E-4831-B904-C55F5577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7B79-3A12-462D-BCE5-A6C652BDE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812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end of this course student will: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 1: Draw Geometric primitives such as line, circles, polygons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CLO 2: Implement basic 2D transformations on objects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 3:  Implement clipping algorithm on lines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 4: Apply Lighting / Shading on 3D scene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 5: Design, implement and demonstrate Computer Graphics Application using 2D graphics, 3D graphics, Texture mapping, Lighting and Animation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6815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0EE8-A751-4107-956D-704E7373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Lab1. Basic Graphics Functions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07D4-E1EC-49D6-9DA9-55200C20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b="1" dirty="0">
                <a:solidFill>
                  <a:srgbClr val="365F91"/>
                </a:solidFill>
                <a:effectLst/>
                <a:latin typeface="PMingLiU-ExtB" panose="02020500000000000000" pitchFamily="18" charset="-120"/>
                <a:ea typeface="Calibri" panose="020F0502020204030204" pitchFamily="34" charset="0"/>
              </a:rPr>
              <a:t>Learning Outcome: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and develop simple graphics programs using basic graphics functions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A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Lines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A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Circles 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A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Triangles 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A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Polygons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A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Rectangle 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2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7218-9F1C-40EA-9F12-6854BAED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33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365F91"/>
                </a:solidFill>
                <a:effectLst/>
                <a:latin typeface="PMingLiU-ExtB" panose="02020500000000000000" pitchFamily="18" charset="-120"/>
                <a:ea typeface="Calibri" panose="020F0502020204030204" pitchFamily="34" charset="0"/>
              </a:rPr>
              <a:t>2D - Graphics Programs</a:t>
            </a:r>
            <a:r>
              <a:rPr lang="en-US" sz="3200" b="1" dirty="0">
                <a:solidFill>
                  <a:srgbClr val="365F9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3200" b="1" dirty="0">
                <a:solidFill>
                  <a:srgbClr val="365F91"/>
                </a:solidFill>
                <a:effectLst/>
                <a:latin typeface="PMingLiU-ExtB" panose="02020500000000000000" pitchFamily="18" charset="-120"/>
                <a:ea typeface="Calibri" panose="020F0502020204030204" pitchFamily="34" charset="0"/>
              </a:rPr>
              <a:t>for Simple Geometric Shapes :</a:t>
            </a:r>
            <a:b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AC3E-9A76-43B6-AF45-18C56AEB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891502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drawLine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 line in the current drawing color that begins at </a:t>
            </a:r>
            <a:r>
              <a:rPr lang="en-US" sz="2400" b="0" i="1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startX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1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startY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ends at </a:t>
            </a:r>
            <a:r>
              <a:rPr lang="en-US" sz="2400" b="0" i="1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endX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1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endY</a:t>
            </a:r>
            <a:endParaRPr lang="en-US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drawLine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b="0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startX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startY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endX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0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endY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drawLine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(40, 25, 250, 80)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4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0ABF-7349-49E8-BFEC-C0BA93A3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7"/>
            <a:ext cx="10515600" cy="1325563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Program Setup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F6E92-943A-4C6A-9C3B-E71F2995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Open </a:t>
            </a:r>
            <a:r>
              <a:rPr lang="en-US" dirty="0" err="1">
                <a:latin typeface="Bookman Old Style" panose="02050604050505020204" pitchFamily="18" charset="0"/>
              </a:rPr>
              <a:t>Netbeans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Start New Project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95D9FC7-7C91-49F5-9F06-20F0E724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43" y="1753636"/>
            <a:ext cx="28331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0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D983-FD22-4181-877D-00FE5511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69691B-1749-4984-83C7-F4D06EEE1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918" y="2252110"/>
            <a:ext cx="6298669" cy="4351338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4000313-74D1-400A-8D82-4EB4EBA9456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man Old Style" panose="02050604050505020204" pitchFamily="18" charset="0"/>
              </a:rPr>
              <a:t>Select Java Application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0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8F02-88A2-4E13-B939-C9BB8068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8673-D01C-40EE-A703-176FF2DD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Provide the Project Name </a:t>
            </a:r>
            <a:r>
              <a:rPr lang="en-US" dirty="0" err="1">
                <a:latin typeface="Bookman Old Style" panose="02050604050505020204" pitchFamily="18" charset="0"/>
              </a:rPr>
              <a:t>e.g</a:t>
            </a:r>
            <a:r>
              <a:rPr lang="en-US" dirty="0">
                <a:latin typeface="Bookman Old Style" panose="02050604050505020204" pitchFamily="18" charset="0"/>
              </a:rPr>
              <a:t>: LabExperiment1</a:t>
            </a:r>
          </a:p>
          <a:p>
            <a:r>
              <a:rPr lang="en-US" dirty="0">
                <a:latin typeface="Bookman Old Style" panose="02050604050505020204" pitchFamily="18" charset="0"/>
              </a:rPr>
              <a:t>Click Finish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C71F8-8D5B-4F81-90CA-93F6A53CF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621" y="2258664"/>
            <a:ext cx="68675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2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2222</Words>
  <Application>Microsoft Macintosh PowerPoint</Application>
  <PresentationFormat>Widescreen</PresentationFormat>
  <Paragraphs>332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PMingLiU-ExtB</vt:lpstr>
      <vt:lpstr>Arial</vt:lpstr>
      <vt:lpstr>Bookman Old Style</vt:lpstr>
      <vt:lpstr>Calibri</vt:lpstr>
      <vt:lpstr>Calibri Light</vt:lpstr>
      <vt:lpstr>Courier New</vt:lpstr>
      <vt:lpstr>CourierStd</vt:lpstr>
      <vt:lpstr>Times New Roman</vt:lpstr>
      <vt:lpstr>Wingdings</vt:lpstr>
      <vt:lpstr>Office Theme</vt:lpstr>
      <vt:lpstr>Computer Graphics  Lab</vt:lpstr>
      <vt:lpstr>Lab Requirements</vt:lpstr>
      <vt:lpstr> Objectives:</vt:lpstr>
      <vt:lpstr>Learning Outcomes</vt:lpstr>
      <vt:lpstr>Lab1. Basic Graphics Functions</vt:lpstr>
      <vt:lpstr>2D - Graphics Programs for Simple Geometric Shapes : </vt:lpstr>
      <vt:lpstr>Program Setup</vt:lpstr>
      <vt:lpstr>PowerPoint Presentation</vt:lpstr>
      <vt:lpstr>PowerPoint Presentation</vt:lpstr>
      <vt:lpstr>Lab 1: Program</vt:lpstr>
      <vt:lpstr>Lab 1: Program</vt:lpstr>
      <vt:lpstr>Lab 1: Program to DrawLine</vt:lpstr>
      <vt:lpstr>Lab 1: Program to DrawLine</vt:lpstr>
      <vt:lpstr>Lab 1: Program to DrawLine</vt:lpstr>
      <vt:lpstr>Lab 1: Program to DrawLine</vt:lpstr>
      <vt:lpstr>MyPanel class code</vt:lpstr>
      <vt:lpstr>Lab 1: Program to DrawLine</vt:lpstr>
      <vt:lpstr>Lab 1: Program to DrawLine</vt:lpstr>
      <vt:lpstr>Output</vt:lpstr>
      <vt:lpstr>Drawing Rectangles</vt:lpstr>
      <vt:lpstr>Main class</vt:lpstr>
      <vt:lpstr>Rounded Rectangle</vt:lpstr>
      <vt:lpstr>MyFrame class </vt:lpstr>
      <vt:lpstr>MyPanel class to DrawRectangle </vt:lpstr>
      <vt:lpstr>Output</vt:lpstr>
      <vt:lpstr>Code updated with coordinates value changed</vt:lpstr>
      <vt:lpstr>Drawing Ellipses and Circles</vt:lpstr>
      <vt:lpstr>PowerPoint Presentation</vt:lpstr>
      <vt:lpstr>Code updated with coordinates value changed</vt:lpstr>
      <vt:lpstr>Drawing Arcs</vt:lpstr>
      <vt:lpstr>Example 3: Program to Draw Arc</vt:lpstr>
      <vt:lpstr>Drawing Polygons</vt:lpstr>
      <vt:lpstr>Example 4: To draw Triangles</vt:lpstr>
      <vt:lpstr>Example 5: All shapes</vt:lpstr>
      <vt:lpstr>PowerPoint Presentation</vt:lpstr>
      <vt:lpstr>What Next? Lab 2:  Designing Complex 2D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Lab</dc:title>
  <dc:creator>Liyakathunisa  Syed Ansari</dc:creator>
  <cp:lastModifiedBy>NAHLA JAMAL D ABID</cp:lastModifiedBy>
  <cp:revision>15</cp:revision>
  <dcterms:created xsi:type="dcterms:W3CDTF">2021-08-29T03:28:57Z</dcterms:created>
  <dcterms:modified xsi:type="dcterms:W3CDTF">2022-06-21T09:29:07Z</dcterms:modified>
</cp:coreProperties>
</file>