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38"/>
  </p:notesMasterIdLst>
  <p:sldIdLst>
    <p:sldId id="257" r:id="rId2"/>
    <p:sldId id="322" r:id="rId3"/>
    <p:sldId id="342" r:id="rId4"/>
    <p:sldId id="343" r:id="rId5"/>
    <p:sldId id="365" r:id="rId6"/>
    <p:sldId id="366" r:id="rId7"/>
    <p:sldId id="344" r:id="rId8"/>
    <p:sldId id="345" r:id="rId9"/>
    <p:sldId id="346" r:id="rId10"/>
    <p:sldId id="347" r:id="rId11"/>
    <p:sldId id="348" r:id="rId12"/>
    <p:sldId id="349" r:id="rId13"/>
    <p:sldId id="367" r:id="rId14"/>
    <p:sldId id="350" r:id="rId15"/>
    <p:sldId id="368" r:id="rId16"/>
    <p:sldId id="351" r:id="rId17"/>
    <p:sldId id="369" r:id="rId18"/>
    <p:sldId id="352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56" r:id="rId27"/>
    <p:sldId id="357" r:id="rId28"/>
    <p:sldId id="358" r:id="rId29"/>
    <p:sldId id="373" r:id="rId30"/>
    <p:sldId id="359" r:id="rId31"/>
    <p:sldId id="360" r:id="rId32"/>
    <p:sldId id="361" r:id="rId33"/>
    <p:sldId id="374" r:id="rId34"/>
    <p:sldId id="362" r:id="rId35"/>
    <p:sldId id="375" r:id="rId36"/>
    <p:sldId id="321" r:id="rId37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نمط متوسط 2 - تميي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نمط ذو نسُق 1 - تميي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نمط فاتح 1 - تميي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40" d="100"/>
          <a:sy n="40" d="100"/>
        </p:scale>
        <p:origin x="1386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C1450C0-146E-499E-8F01-6169EEA64289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808E57E-0BD3-4152-BE6B-688C21842F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0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عنصر نائب لصورة الشريحة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عنصر نائب للملاحظا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ar-SA" alt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0AA38D-3C7E-4D09-915D-754D94658BCB}" type="slidenum">
              <a:rPr lang="ar-SA" smtClean="0"/>
              <a:pPr>
                <a:defRPr/>
              </a:pPr>
              <a:t>1</a:t>
            </a:fld>
            <a:endParaRPr lang="ar-S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8E57E-0BD3-4152-BE6B-688C21842F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93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8E57E-0BD3-4152-BE6B-688C21842F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17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8E57E-0BD3-4152-BE6B-688C21842F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56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8E57E-0BD3-4152-BE6B-688C21842F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43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8E57E-0BD3-4152-BE6B-688C21842FB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94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8E57E-0BD3-4152-BE6B-688C21842F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46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8E57E-0BD3-4152-BE6B-688C21842FB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0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B0DE-45CD-43ED-998D-6C211E3FC8EE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5DB2D-F75A-484D-A437-547FB7B7B4AE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B0DE-45CD-43ED-998D-6C211E3FC8EE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DB2D-F75A-484D-A437-547FB7B7B4A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B0DE-45CD-43ED-998D-6C211E3FC8EE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DB2D-F75A-484D-A437-547FB7B7B4A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E900B23-56D9-42F2-84FD-7364B64CC2CD}" type="slidenum">
              <a:rPr lang="ar-SA" smtClean="0"/>
              <a:pPr/>
              <a:t>‹N°›</a:t>
            </a:fld>
            <a:endParaRPr lang="ar-S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TA: Amjaad Al sharif </a:t>
            </a:r>
            <a:endParaRPr lang="ar-SA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00400" y="1066800"/>
            <a:ext cx="82512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1043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TA: Amjaad Al sharif </a:t>
            </a:r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900B23-56D9-42F2-84FD-7364B64CC2CD}" type="slidenum">
              <a:rPr lang="ar-SA" smtClean="0"/>
              <a:pPr/>
              <a:t>‹N°›</a:t>
            </a:fld>
            <a:endParaRPr lang="ar-SA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2362200" cy="20573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2971800" y="1752600"/>
            <a:ext cx="5715000" cy="20573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4038600"/>
            <a:ext cx="2362200" cy="205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971800" y="4038600"/>
            <a:ext cx="5715000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33400" y="1066800"/>
            <a:ext cx="82512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616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B0DE-45CD-43ED-998D-6C211E3FC8EE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DB2D-F75A-484D-A437-547FB7B7B4A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B0DE-45CD-43ED-998D-6C211E3FC8EE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DB2D-F75A-484D-A437-547FB7B7B4AE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B0DE-45CD-43ED-998D-6C211E3FC8EE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DB2D-F75A-484D-A437-547FB7B7B4AE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B0DE-45CD-43ED-998D-6C211E3FC8EE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DB2D-F75A-484D-A437-547FB7B7B4AE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B0DE-45CD-43ED-998D-6C211E3FC8EE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DB2D-F75A-484D-A437-547FB7B7B4A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B0DE-45CD-43ED-998D-6C211E3FC8EE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DB2D-F75A-484D-A437-547FB7B7B4A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B0DE-45CD-43ED-998D-6C211E3FC8EE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DB2D-F75A-484D-A437-547FB7B7B4A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B0DE-45CD-43ED-998D-6C211E3FC8EE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DB2D-F75A-484D-A437-547FB7B7B4A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94B0DE-45CD-43ED-998D-6C211E3FC8EE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05DB2D-F75A-484D-A437-547FB7B7B4AE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rwa\Pictures\sqlserver_sql_server_2008_logo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4" y="1"/>
            <a:ext cx="9042577" cy="672162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ktangel 26"/>
          <p:cNvSpPr>
            <a:spLocks noChangeArrowheads="1"/>
          </p:cNvSpPr>
          <p:nvPr/>
        </p:nvSpPr>
        <p:spPr bwMode="auto">
          <a:xfrm rot="10800000" flipV="1">
            <a:off x="6081" y="1916832"/>
            <a:ext cx="9144000" cy="1944217"/>
          </a:xfrm>
          <a:prstGeom prst="rect">
            <a:avLst/>
          </a:prstGeom>
          <a:gradFill rotWithShape="1">
            <a:gsLst>
              <a:gs pos="0">
                <a:srgbClr val="E6E6E6">
                  <a:alpha val="43999"/>
                </a:srgbClr>
              </a:gs>
              <a:gs pos="31000">
                <a:srgbClr val="E6E6E6">
                  <a:alpha val="61359"/>
                </a:srgbClr>
              </a:gs>
              <a:gs pos="100000">
                <a:srgbClr val="F3F3F3"/>
              </a:gs>
            </a:gsLst>
            <a:lin ang="10800000" scaled="1"/>
          </a:gradFill>
          <a:ln w="9525">
            <a:solidFill>
              <a:srgbClr val="E1E1E1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>
              <a:solidFill>
                <a:srgbClr val="FFFFFF"/>
              </a:solidFill>
              <a:cs typeface="+mn-cs"/>
            </a:endParaRPr>
          </a:p>
        </p:txBody>
      </p:sp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416423"/>
            <a:ext cx="7772400" cy="2891407"/>
          </a:xfrm>
        </p:spPr>
        <p:txBody>
          <a:bodyPr rtlCol="1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Systems</a:t>
            </a:r>
            <a:r>
              <a:rPr lang="en-US" sz="6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ar-SA" sz="6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2771800" y="3360813"/>
            <a:ext cx="3816424" cy="1967085"/>
          </a:xfrm>
        </p:spPr>
        <p:txBody>
          <a:bodyPr rtlCol="1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372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 3</a:t>
            </a:r>
            <a:endParaRPr lang="ar-SA" sz="28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65736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589769"/>
            <a:ext cx="7644779" cy="706090"/>
          </a:xfrm>
        </p:spPr>
        <p:txBody>
          <a:bodyPr/>
          <a:lstStyle/>
          <a:p>
            <a:pPr algn="ctr" rtl="0"/>
            <a:r>
              <a:rPr lang="en-US" sz="6000" b="1" dirty="0">
                <a:latin typeface="+mj-lt"/>
              </a:rPr>
              <a:t>DDL &amp;DML</a:t>
            </a:r>
          </a:p>
        </p:txBody>
      </p:sp>
      <p:graphicFrame>
        <p:nvGraphicFramePr>
          <p:cNvPr id="1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380227"/>
              </p:ext>
            </p:extLst>
          </p:nvPr>
        </p:nvGraphicFramePr>
        <p:xfrm>
          <a:off x="500034" y="1772816"/>
          <a:ext cx="7528350" cy="345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37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baseline="0" dirty="0"/>
                        <a:t>1. Data definition language (DDL)</a:t>
                      </a:r>
                      <a:endParaRPr kumimoji="0" lang="en-US" sz="2400" b="1" kern="120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kern="1200" baseline="0" dirty="0"/>
                        <a:t>CREATE</a:t>
                      </a:r>
                    </a:p>
                    <a:p>
                      <a:pPr algn="ctr"/>
                      <a:r>
                        <a:rPr kumimoji="0" lang="en-US" sz="2000" kern="1200" baseline="0" dirty="0"/>
                        <a:t>ALTER</a:t>
                      </a:r>
                    </a:p>
                    <a:p>
                      <a:pPr algn="ctr"/>
                      <a:r>
                        <a:rPr kumimoji="0" lang="en-US" sz="2000" kern="1200" baseline="0" dirty="0"/>
                        <a:t>DROP</a:t>
                      </a:r>
                    </a:p>
                    <a:p>
                      <a:pPr algn="ctr"/>
                      <a:r>
                        <a:rPr kumimoji="0" lang="en-US" sz="2000" kern="1200" baseline="0" dirty="0"/>
                        <a:t>TRUNCAT</a:t>
                      </a:r>
                    </a:p>
                    <a:p>
                      <a:pPr algn="ctr"/>
                      <a:r>
                        <a:rPr kumimoji="0" lang="en-US" sz="2000" kern="1200" baseline="0" dirty="0"/>
                        <a:t>RENAME</a:t>
                      </a:r>
                      <a:endParaRPr kumimoji="0" lang="en-US" sz="2000" b="1" kern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26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baseline="0" dirty="0"/>
                        <a:t>2. Data manipulation language (DML)</a:t>
                      </a:r>
                    </a:p>
                    <a:p>
                      <a:pPr algn="ctr"/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kern="1200" baseline="0" dirty="0"/>
                        <a:t>INSERT</a:t>
                      </a:r>
                    </a:p>
                    <a:p>
                      <a:pPr algn="ctr"/>
                      <a:r>
                        <a:rPr kumimoji="0" lang="en-US" sz="2000" kern="1200" baseline="0" dirty="0"/>
                        <a:t>UPDATE</a:t>
                      </a:r>
                    </a:p>
                    <a:p>
                      <a:pPr algn="ctr"/>
                      <a:r>
                        <a:rPr kumimoji="0" lang="en-US" sz="2000" kern="1200" baseline="0" dirty="0"/>
                        <a:t>DELETE</a:t>
                      </a:r>
                    </a:p>
                    <a:p>
                      <a:pPr algn="ctr"/>
                      <a:r>
                        <a:rPr kumimoji="0" lang="en-US" sz="2000" kern="1200" baseline="0" dirty="0"/>
                        <a:t>MERGE</a:t>
                      </a:r>
                      <a:endParaRPr kumimoji="0" lang="en-US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سهم مسنن إلى اليمين 11"/>
          <p:cNvSpPr/>
          <p:nvPr/>
        </p:nvSpPr>
        <p:spPr>
          <a:xfrm flipV="1">
            <a:off x="5364088" y="3981062"/>
            <a:ext cx="357190" cy="45719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سهم مسنن إلى اليمين 20"/>
          <p:cNvSpPr/>
          <p:nvPr/>
        </p:nvSpPr>
        <p:spPr>
          <a:xfrm flipV="1">
            <a:off x="5364088" y="4481129"/>
            <a:ext cx="357190" cy="45719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سهم مسنن إلى اليمين 21"/>
          <p:cNvSpPr/>
          <p:nvPr/>
        </p:nvSpPr>
        <p:spPr>
          <a:xfrm flipV="1">
            <a:off x="5364088" y="4221088"/>
            <a:ext cx="357190" cy="45719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51443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10" descr="idea_map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236608" y="609600"/>
            <a:ext cx="6670784" cy="4495800"/>
          </a:xfrm>
          <a:prstGeom prst="rect">
            <a:avLst/>
          </a:prstGeom>
        </p:spPr>
      </p:pic>
      <p:sp>
        <p:nvSpPr>
          <p:cNvPr id="9" name="مستطيل 6"/>
          <p:cNvSpPr/>
          <p:nvPr/>
        </p:nvSpPr>
        <p:spPr>
          <a:xfrm>
            <a:off x="-24571" y="5445224"/>
            <a:ext cx="22092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</a:t>
            </a:r>
            <a:endParaRPr lang="ar-SA" sz="4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41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مستطيل 5"/>
          <p:cNvSpPr/>
          <p:nvPr/>
        </p:nvSpPr>
        <p:spPr>
          <a:xfrm>
            <a:off x="827584" y="260648"/>
            <a:ext cx="3286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altLang="ko-KR" sz="3200" b="1" dirty="0">
                <a:solidFill>
                  <a:schemeClr val="tx2"/>
                </a:solidFill>
                <a:latin typeface="+mj-lt"/>
                <a:ea typeface="Gulim" pitchFamily="34" charset="-127"/>
              </a:rPr>
              <a:t>1- Insert</a:t>
            </a:r>
            <a:endParaRPr lang="ar-SA" sz="32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764704"/>
            <a:ext cx="8511480" cy="539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algn="l" rtl="0" eaLnBrk="0" hangingPunct="0">
              <a:spcBef>
                <a:spcPct val="20000"/>
              </a:spcBef>
              <a:defRPr/>
            </a:pPr>
            <a:r>
              <a:rPr lang="en-US" altLang="ko-KR" sz="2800" b="1" dirty="0">
                <a:latin typeface="+mn-lt"/>
                <a:ea typeface="Gulim" pitchFamily="34" charset="-127"/>
                <a:cs typeface="+mn-cs"/>
              </a:rPr>
              <a:t>Add a new rows to a table by using the INSERT statement.</a:t>
            </a:r>
          </a:p>
          <a:p>
            <a:pPr marL="342900" indent="-342900" algn="l" rtl="0" eaLnBrk="0" hangingPunct="0">
              <a:spcBef>
                <a:spcPct val="20000"/>
              </a:spcBef>
              <a:defRPr/>
            </a:pPr>
            <a:r>
              <a:rPr lang="en-US" altLang="ko-KR" sz="2800" b="1" u="sng" dirty="0">
                <a:solidFill>
                  <a:srgbClr val="00B050"/>
                </a:solidFill>
                <a:ea typeface="Gulim" pitchFamily="34" charset="-127"/>
              </a:rPr>
              <a:t>You Can Insert a row by using Two Ways:</a:t>
            </a:r>
          </a:p>
          <a:p>
            <a:pPr marL="342900" indent="-342900" algn="l" rtl="0" eaLnBrk="0" hangingPunct="0">
              <a:spcBef>
                <a:spcPct val="20000"/>
              </a:spcBef>
              <a:defRPr/>
            </a:pPr>
            <a:r>
              <a:rPr lang="en-US" altLang="ko-KR" sz="2400" b="1" u="sng" dirty="0">
                <a:solidFill>
                  <a:srgbClr val="C00000"/>
                </a:solidFill>
                <a:latin typeface="+mn-lt"/>
                <a:ea typeface="Gulim" pitchFamily="34" charset="-127"/>
                <a:cs typeface="+mn-cs"/>
              </a:rPr>
              <a:t>1. Specify the columns  name</a:t>
            </a:r>
          </a:p>
          <a:p>
            <a:pPr marL="342900" indent="-342900" algn="l" rtl="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altLang="ko-KR" sz="2400" dirty="0">
                <a:solidFill>
                  <a:srgbClr val="0070C0"/>
                </a:solidFill>
                <a:latin typeface="+mn-lt"/>
                <a:ea typeface="Gulim" pitchFamily="34" charset="-127"/>
                <a:cs typeface="+mn-cs"/>
              </a:rPr>
              <a:t>INSERT INTO </a:t>
            </a:r>
            <a:r>
              <a:rPr lang="en-US" altLang="ko-KR" sz="2400" dirty="0" err="1">
                <a:solidFill>
                  <a:srgbClr val="00B050"/>
                </a:solidFill>
                <a:latin typeface="+mn-lt"/>
                <a:ea typeface="Gulim" pitchFamily="34" charset="-127"/>
                <a:cs typeface="+mn-cs"/>
              </a:rPr>
              <a:t>table_name</a:t>
            </a:r>
            <a:r>
              <a:rPr lang="en-US" altLang="ko-KR" sz="2400" dirty="0">
                <a:solidFill>
                  <a:srgbClr val="00B050"/>
                </a:solidFill>
                <a:latin typeface="+mn-lt"/>
                <a:ea typeface="Gulim" pitchFamily="34" charset="-127"/>
                <a:cs typeface="+mn-cs"/>
              </a:rPr>
              <a:t> (column1 ,….,column n)</a:t>
            </a:r>
          </a:p>
          <a:p>
            <a:pPr marL="342900" indent="-342900" algn="l" rtl="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altLang="ko-KR" sz="2400" dirty="0">
                <a:solidFill>
                  <a:srgbClr val="0070C0"/>
                </a:solidFill>
                <a:latin typeface="+mn-lt"/>
                <a:ea typeface="Gulim" pitchFamily="34" charset="-127"/>
                <a:cs typeface="+mn-cs"/>
              </a:rPr>
              <a:t>VALUES</a:t>
            </a:r>
            <a:r>
              <a:rPr lang="en-US" altLang="ko-KR" sz="2400" dirty="0">
                <a:solidFill>
                  <a:srgbClr val="00B050"/>
                </a:solidFill>
                <a:latin typeface="+mn-lt"/>
                <a:ea typeface="Gulim" pitchFamily="34" charset="-127"/>
                <a:cs typeface="+mn-cs"/>
              </a:rPr>
              <a:t> (value1,…., value n)</a:t>
            </a:r>
          </a:p>
          <a:p>
            <a:pPr marL="342900" indent="-342900" algn="l" rtl="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en-US" altLang="ko-KR" sz="2400" b="1" u="sng" dirty="0">
              <a:solidFill>
                <a:srgbClr val="00B050"/>
              </a:solidFill>
              <a:latin typeface="+mn-lt"/>
              <a:ea typeface="Gulim" pitchFamily="34" charset="-127"/>
              <a:cs typeface="+mn-cs"/>
            </a:endParaRPr>
          </a:p>
          <a:p>
            <a:pPr marL="342900" indent="-342900" algn="l" rtl="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en-US" altLang="ko-KR" sz="2400" b="1" u="sng" dirty="0">
              <a:solidFill>
                <a:srgbClr val="00B050"/>
              </a:solidFill>
              <a:latin typeface="+mn-lt"/>
              <a:ea typeface="Gulim" pitchFamily="34" charset="-127"/>
              <a:cs typeface="+mn-cs"/>
            </a:endParaRPr>
          </a:p>
          <a:p>
            <a:pPr marL="342900" indent="-342900" algn="l" rtl="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en-US" altLang="ko-KR" sz="2400" b="1" u="sng" dirty="0">
              <a:solidFill>
                <a:srgbClr val="00B050"/>
              </a:solidFill>
              <a:ea typeface="Gulim" pitchFamily="34" charset="-127"/>
            </a:endParaRPr>
          </a:p>
          <a:p>
            <a:pPr marL="342900" indent="-342900" algn="l" rtl="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en-US" altLang="ko-KR" sz="2000" dirty="0">
              <a:latin typeface="+mn-lt"/>
              <a:ea typeface="Gulim" pitchFamily="34" charset="-127"/>
              <a:cs typeface="+mn-cs"/>
            </a:endParaRPr>
          </a:p>
          <a:p>
            <a:pPr marL="342900" indent="-342900" algn="l" rtl="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ko-KR" sz="2000" dirty="0">
              <a:latin typeface="+mn-lt"/>
              <a:ea typeface="Gulim" pitchFamily="34" charset="-127"/>
              <a:cs typeface="+mn-cs"/>
            </a:endParaRPr>
          </a:p>
        </p:txBody>
      </p:sp>
      <p:sp>
        <p:nvSpPr>
          <p:cNvPr id="8" name="مستطيل 7"/>
          <p:cNvSpPr/>
          <p:nvPr/>
        </p:nvSpPr>
        <p:spPr>
          <a:xfrm>
            <a:off x="276466" y="3861048"/>
            <a:ext cx="8616014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defRPr/>
            </a:pPr>
            <a:r>
              <a:rPr lang="en-US" sz="2800" b="1" dirty="0">
                <a:solidFill>
                  <a:srgbClr val="0070C0"/>
                </a:solidFill>
              </a:rPr>
              <a:t>INSERT INTO </a:t>
            </a:r>
            <a:r>
              <a:rPr lang="en-US" sz="2800" b="1" dirty="0"/>
              <a:t>DEPARTEMENT (</a:t>
            </a:r>
            <a:r>
              <a:rPr lang="en-US" sz="2800" b="1" dirty="0" err="1"/>
              <a:t>Dname,Dnumber</a:t>
            </a:r>
            <a:r>
              <a:rPr lang="ar-SA" sz="2800" b="1" dirty="0"/>
              <a:t> </a:t>
            </a:r>
            <a:r>
              <a:rPr lang="en-US" sz="2800" b="1" dirty="0"/>
              <a:t>,</a:t>
            </a:r>
            <a:r>
              <a:rPr lang="en-US" sz="2800" b="1" dirty="0" err="1"/>
              <a:t>Mgr_ssn</a:t>
            </a:r>
            <a:r>
              <a:rPr lang="en-US" sz="2800" b="1" dirty="0"/>
              <a:t>, </a:t>
            </a:r>
            <a:r>
              <a:rPr lang="en-US" sz="2800" b="1" dirty="0" err="1"/>
              <a:t>Mgr_start_date</a:t>
            </a:r>
            <a:r>
              <a:rPr lang="en-US" sz="2800" b="1" dirty="0"/>
              <a:t>)</a:t>
            </a:r>
            <a:endParaRPr lang="ar-SA" sz="2800" b="1" dirty="0"/>
          </a:p>
          <a:p>
            <a:pPr algn="l" rtl="0">
              <a:defRPr/>
            </a:pPr>
            <a:endParaRPr lang="en-US" sz="2800" b="1" dirty="0"/>
          </a:p>
          <a:p>
            <a:pPr algn="l" rtl="0">
              <a:defRPr/>
            </a:pPr>
            <a:r>
              <a:rPr lang="en-US" sz="2800" b="1" dirty="0"/>
              <a:t>VALUES(</a:t>
            </a:r>
            <a:r>
              <a:rPr lang="en-US" sz="2800" b="1" dirty="0">
                <a:solidFill>
                  <a:srgbClr val="FF0000"/>
                </a:solidFill>
              </a:rPr>
              <a:t>'Research'</a:t>
            </a:r>
            <a:r>
              <a:rPr lang="en-US" sz="2800" b="1" dirty="0"/>
              <a:t>,5,</a:t>
            </a:r>
            <a:r>
              <a:rPr lang="en-US" sz="2800" b="1" dirty="0">
                <a:solidFill>
                  <a:srgbClr val="FF0000"/>
                </a:solidFill>
              </a:rPr>
              <a:t>'333445555'</a:t>
            </a:r>
            <a:r>
              <a:rPr lang="en-US" sz="2800" b="1" dirty="0"/>
              <a:t>,</a:t>
            </a:r>
            <a:r>
              <a:rPr lang="en-US" sz="2800" b="1" dirty="0">
                <a:solidFill>
                  <a:srgbClr val="FF0000"/>
                </a:solidFill>
              </a:rPr>
              <a:t>'1988-05-22'</a:t>
            </a:r>
            <a:r>
              <a:rPr lang="en-US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0918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مستطيل 5"/>
          <p:cNvSpPr/>
          <p:nvPr/>
        </p:nvSpPr>
        <p:spPr>
          <a:xfrm>
            <a:off x="827584" y="260648"/>
            <a:ext cx="3286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altLang="ko-KR" sz="3200" b="1" dirty="0">
                <a:solidFill>
                  <a:schemeClr val="tx2"/>
                </a:solidFill>
                <a:latin typeface="+mj-lt"/>
                <a:ea typeface="Gulim" pitchFamily="34" charset="-127"/>
              </a:rPr>
              <a:t>1- Insert</a:t>
            </a:r>
            <a:endParaRPr lang="ar-SA" sz="32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764704"/>
            <a:ext cx="8151440" cy="539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altLang="ko-KR" sz="3200" b="1" u="sng" dirty="0">
                <a:solidFill>
                  <a:srgbClr val="C00000"/>
                </a:solidFill>
                <a:latin typeface="+mn-lt"/>
                <a:ea typeface="Gulim" pitchFamily="34" charset="-127"/>
                <a:cs typeface="+mn-cs"/>
              </a:rPr>
              <a:t>2. Or without columns name</a:t>
            </a:r>
          </a:p>
          <a:p>
            <a:pPr marL="342900" indent="-342900" algn="l" rtl="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altLang="ko-KR" sz="3200" b="1" u="sng" dirty="0">
                <a:solidFill>
                  <a:srgbClr val="C00000"/>
                </a:solidFill>
                <a:latin typeface="+mn-lt"/>
                <a:ea typeface="Gulim" pitchFamily="34" charset="-127"/>
                <a:cs typeface="+mn-cs"/>
              </a:rPr>
              <a:t> </a:t>
            </a:r>
            <a:endParaRPr lang="en-US" altLang="ko-KR" sz="3200" b="1" dirty="0">
              <a:solidFill>
                <a:srgbClr val="C00000"/>
              </a:solidFill>
              <a:latin typeface="+mn-lt"/>
              <a:ea typeface="Gulim" pitchFamily="34" charset="-127"/>
              <a:cs typeface="+mn-cs"/>
            </a:endParaRPr>
          </a:p>
          <a:p>
            <a:pPr marL="342900" indent="-342900" algn="l" rtl="0" eaLnBrk="0" hangingPunct="0">
              <a:spcBef>
                <a:spcPct val="20000"/>
              </a:spcBef>
              <a:defRPr/>
            </a:pPr>
            <a:r>
              <a:rPr lang="en-US" sz="2800" b="1" dirty="0"/>
              <a:t>INSERT INTO </a:t>
            </a:r>
            <a:r>
              <a:rPr lang="en-US" sz="2800" b="1" dirty="0" err="1">
                <a:solidFill>
                  <a:srgbClr val="FF0000"/>
                </a:solidFill>
              </a:rPr>
              <a:t>table_name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</a:p>
          <a:p>
            <a:pPr marL="342900" indent="-342900" algn="l" rtl="0" eaLnBrk="0" hangingPunct="0">
              <a:spcBef>
                <a:spcPct val="20000"/>
              </a:spcBef>
              <a:defRPr/>
            </a:pPr>
            <a:r>
              <a:rPr lang="en-US" sz="2800" b="1" dirty="0">
                <a:solidFill>
                  <a:srgbClr val="FF0000"/>
                </a:solidFill>
              </a:rPr>
              <a:t>VALUES</a:t>
            </a:r>
            <a:r>
              <a:rPr lang="en-US" sz="2800" b="1" dirty="0"/>
              <a:t> (value1, value2, value3,...)</a:t>
            </a:r>
          </a:p>
          <a:p>
            <a:pPr marL="342900" indent="-342900" algn="l" rtl="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en-US" altLang="ko-KR" sz="3200" b="1" dirty="0">
              <a:solidFill>
                <a:srgbClr val="00B050"/>
              </a:solidFill>
              <a:latin typeface="+mn-lt"/>
              <a:ea typeface="Gulim" pitchFamily="34" charset="-127"/>
              <a:cs typeface="+mn-cs"/>
            </a:endParaRPr>
          </a:p>
          <a:p>
            <a:pPr marL="342900" indent="-342900" algn="l" rtl="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en-US" altLang="ko-KR" sz="2800" dirty="0">
              <a:solidFill>
                <a:srgbClr val="00B050"/>
              </a:solidFill>
              <a:latin typeface="+mn-lt"/>
              <a:ea typeface="Gulim" pitchFamily="34" charset="-127"/>
              <a:cs typeface="+mn-cs"/>
            </a:endParaRPr>
          </a:p>
          <a:p>
            <a:pPr marL="342900" indent="-342900" algn="l" rtl="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ko-KR" sz="2800" dirty="0">
              <a:latin typeface="+mn-lt"/>
              <a:ea typeface="Gulim" pitchFamily="34" charset="-127"/>
              <a:cs typeface="+mn-cs"/>
            </a:endParaRPr>
          </a:p>
          <a:p>
            <a:pPr marL="342900" indent="-342900" algn="l" rtl="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ko-KR" sz="2800" dirty="0">
              <a:latin typeface="+mn-lt"/>
              <a:ea typeface="Gulim" pitchFamily="34" charset="-127"/>
              <a:cs typeface="+mn-cs"/>
            </a:endParaRPr>
          </a:p>
          <a:p>
            <a:pPr marL="342900" indent="-342900" algn="l" rtl="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ko-KR" sz="2800" dirty="0">
              <a:latin typeface="+mn-lt"/>
              <a:ea typeface="Gulim" pitchFamily="34" charset="-127"/>
              <a:cs typeface="+mn-cs"/>
            </a:endParaRPr>
          </a:p>
        </p:txBody>
      </p:sp>
      <p:sp>
        <p:nvSpPr>
          <p:cNvPr id="9" name="مستطيل 8"/>
          <p:cNvSpPr/>
          <p:nvPr/>
        </p:nvSpPr>
        <p:spPr>
          <a:xfrm>
            <a:off x="291826" y="3284984"/>
            <a:ext cx="8312622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b="1" dirty="0">
                <a:solidFill>
                  <a:srgbClr val="0070C0"/>
                </a:solidFill>
              </a:rPr>
              <a:t>INSERT INTO </a:t>
            </a:r>
            <a:r>
              <a:rPr lang="en-US" sz="3200" b="1" dirty="0"/>
              <a:t>DEPARTEMENT</a:t>
            </a:r>
          </a:p>
          <a:p>
            <a:pPr algn="l" rtl="0">
              <a:defRPr/>
            </a:pPr>
            <a:r>
              <a:rPr lang="en-US" sz="3200" b="1" dirty="0">
                <a:solidFill>
                  <a:srgbClr val="0070C0"/>
                </a:solidFill>
              </a:rPr>
              <a:t>VALUES</a:t>
            </a:r>
            <a:r>
              <a:rPr lang="en-US" sz="3200" b="1" dirty="0"/>
              <a:t>(</a:t>
            </a:r>
            <a:r>
              <a:rPr lang="en-US" sz="3200" b="1" dirty="0">
                <a:solidFill>
                  <a:srgbClr val="FF0000"/>
                </a:solidFill>
              </a:rPr>
              <a:t>'Administration',</a:t>
            </a:r>
            <a:r>
              <a:rPr lang="en-US" sz="3200" b="1" dirty="0"/>
              <a:t>4,</a:t>
            </a:r>
            <a:r>
              <a:rPr lang="en-US" sz="3200" b="1" dirty="0">
                <a:solidFill>
                  <a:srgbClr val="FF0000"/>
                </a:solidFill>
              </a:rPr>
              <a:t>'987654321'</a:t>
            </a:r>
            <a:r>
              <a:rPr lang="en-US" sz="3200" b="1" dirty="0"/>
              <a:t>,</a:t>
            </a:r>
            <a:r>
              <a:rPr lang="en-US" sz="3200" b="1" dirty="0">
                <a:solidFill>
                  <a:srgbClr val="FF0000"/>
                </a:solidFill>
              </a:rPr>
              <a:t>'1995-01-01'</a:t>
            </a:r>
            <a:r>
              <a:rPr lang="en-US" sz="32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7673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مستطيل 8"/>
          <p:cNvSpPr>
            <a:spLocks noChangeArrowheads="1"/>
          </p:cNvSpPr>
          <p:nvPr/>
        </p:nvSpPr>
        <p:spPr bwMode="auto">
          <a:xfrm>
            <a:off x="396667" y="1143000"/>
            <a:ext cx="8213933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rgbClr val="00B050"/>
                </a:solidFill>
                <a:ea typeface="Gulim" pitchFamily="34" charset="-127"/>
              </a:rPr>
              <a:t>Explicit method: </a:t>
            </a:r>
            <a:r>
              <a:rPr lang="en-US" altLang="ko-KR" sz="2800" dirty="0">
                <a:solidFill>
                  <a:srgbClr val="0070C0"/>
                </a:solidFill>
                <a:ea typeface="Gulim" pitchFamily="34" charset="-127"/>
              </a:rPr>
              <a:t>specify the NULL keyword</a:t>
            </a:r>
            <a:r>
              <a:rPr lang="en-US" altLang="ko-KR" sz="2800" dirty="0">
                <a:ea typeface="Gulim" pitchFamily="34" charset="-127"/>
              </a:rPr>
              <a:t>.</a:t>
            </a:r>
          </a:p>
          <a:p>
            <a:pPr algn="l" rtl="0"/>
            <a:r>
              <a:rPr lang="en-US" altLang="ko-KR" sz="2800" dirty="0">
                <a:ea typeface="Gulim" pitchFamily="34" charset="-127"/>
              </a:rPr>
              <a:t>We can use this method with both ways of insert statement (</a:t>
            </a:r>
            <a:r>
              <a:rPr lang="en-US" altLang="ko-KR" sz="2800" b="1" u="sng" dirty="0">
                <a:solidFill>
                  <a:srgbClr val="00B050"/>
                </a:solidFill>
                <a:ea typeface="Gulim" pitchFamily="34" charset="-127"/>
              </a:rPr>
              <a:t>Specify  the columns name  and without columns name</a:t>
            </a:r>
            <a:r>
              <a:rPr lang="en-US" altLang="ko-KR" sz="2800" dirty="0">
                <a:ea typeface="Gulim" pitchFamily="34" charset="-127"/>
              </a:rPr>
              <a:t>)</a:t>
            </a:r>
          </a:p>
          <a:p>
            <a:pPr algn="l" rtl="0"/>
            <a:endParaRPr lang="en-US" altLang="ko-KR" sz="2800" dirty="0">
              <a:ea typeface="Gulim" pitchFamily="34" charset="-127"/>
            </a:endParaRPr>
          </a:p>
          <a:p>
            <a:pPr algn="l" rtl="0"/>
            <a:endParaRPr lang="en-US" altLang="ko-KR" sz="2800" dirty="0">
              <a:ea typeface="Gulim" pitchFamily="34" charset="-127"/>
            </a:endParaRPr>
          </a:p>
          <a:p>
            <a:pPr algn="l" rtl="0"/>
            <a:endParaRPr lang="en-US" altLang="ko-KR" sz="2800" dirty="0">
              <a:ea typeface="Gulim" pitchFamily="34" charset="-127"/>
            </a:endParaRPr>
          </a:p>
          <a:p>
            <a:pPr algn="l" rtl="0"/>
            <a:endParaRPr lang="en-US" altLang="ko-KR" sz="2800" dirty="0">
              <a:ea typeface="Gulim" pitchFamily="34" charset="-127"/>
            </a:endParaRPr>
          </a:p>
          <a:p>
            <a:pPr algn="l" rtl="0"/>
            <a:endParaRPr lang="en-US" altLang="ko-KR" sz="2800" b="1" dirty="0">
              <a:solidFill>
                <a:srgbClr val="00B050"/>
              </a:solidFill>
              <a:ea typeface="Gulim" pitchFamily="34" charset="-127"/>
            </a:endParaRPr>
          </a:p>
          <a:p>
            <a:pPr algn="l" rtl="0"/>
            <a:endParaRPr lang="en-US" altLang="ko-KR" sz="2400" dirty="0">
              <a:ea typeface="Gulim" pitchFamily="34" charset="-127"/>
            </a:endParaRPr>
          </a:p>
        </p:txBody>
      </p:sp>
      <p:sp>
        <p:nvSpPr>
          <p:cNvPr id="7" name="مستطيل 6"/>
          <p:cNvSpPr/>
          <p:nvPr/>
        </p:nvSpPr>
        <p:spPr>
          <a:xfrm>
            <a:off x="179513" y="3407045"/>
            <a:ext cx="8640960" cy="13849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defRPr/>
            </a:pPr>
            <a:r>
              <a:rPr lang="en-US" sz="2800" b="1" dirty="0">
                <a:solidFill>
                  <a:srgbClr val="0070C0"/>
                </a:solidFill>
              </a:rPr>
              <a:t>INSERT INTO </a:t>
            </a:r>
            <a:r>
              <a:rPr lang="en-US" sz="2800" b="1" dirty="0"/>
              <a:t>DEPARTEMENT (</a:t>
            </a:r>
            <a:r>
              <a:rPr lang="en-US" sz="2800" b="1" dirty="0" err="1"/>
              <a:t>Dname,Dnumber</a:t>
            </a:r>
            <a:r>
              <a:rPr lang="ar-SA" sz="2800" b="1" dirty="0"/>
              <a:t> </a:t>
            </a:r>
            <a:r>
              <a:rPr lang="en-US" sz="2800" b="1" dirty="0"/>
              <a:t>, </a:t>
            </a:r>
            <a:r>
              <a:rPr lang="en-US" sz="2800" b="1" dirty="0" err="1"/>
              <a:t>Mgr_ssn</a:t>
            </a:r>
            <a:r>
              <a:rPr lang="en-US" sz="2800" b="1" dirty="0"/>
              <a:t>, </a:t>
            </a:r>
            <a:r>
              <a:rPr lang="en-US" sz="2800" b="1" dirty="0" err="1"/>
              <a:t>Mgr_start_date</a:t>
            </a:r>
            <a:r>
              <a:rPr lang="en-US" sz="2800" b="1" dirty="0"/>
              <a:t>)</a:t>
            </a:r>
          </a:p>
          <a:p>
            <a:pPr algn="l" rtl="0">
              <a:defRPr/>
            </a:pPr>
            <a:r>
              <a:rPr lang="en-US" sz="2800" b="1" dirty="0">
                <a:solidFill>
                  <a:srgbClr val="0070C0"/>
                </a:solidFill>
              </a:rPr>
              <a:t>VALUES</a:t>
            </a:r>
            <a:r>
              <a:rPr lang="en-US" sz="2800" b="1" dirty="0"/>
              <a:t>(</a:t>
            </a:r>
            <a:r>
              <a:rPr lang="en-US" sz="2800" b="1" dirty="0">
                <a:solidFill>
                  <a:srgbClr val="FF0000"/>
                </a:solidFill>
              </a:rPr>
              <a:t>'Research'</a:t>
            </a:r>
            <a:r>
              <a:rPr lang="en-US" sz="2800" b="1" dirty="0"/>
              <a:t>,5,</a:t>
            </a:r>
            <a:r>
              <a:rPr lang="en-US" sz="2800" b="1" dirty="0">
                <a:solidFill>
                  <a:srgbClr val="FF0000"/>
                </a:solidFill>
              </a:rPr>
              <a:t>'333445555'</a:t>
            </a:r>
            <a:r>
              <a:rPr lang="en-US" sz="2800" b="1" dirty="0"/>
              <a:t>,NULL)</a:t>
            </a:r>
          </a:p>
        </p:txBody>
      </p:sp>
      <p:sp>
        <p:nvSpPr>
          <p:cNvPr id="9" name="مستطيل 8"/>
          <p:cNvSpPr/>
          <p:nvPr/>
        </p:nvSpPr>
        <p:spPr>
          <a:xfrm>
            <a:off x="195036" y="214417"/>
            <a:ext cx="62231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altLang="ko-KR" sz="3200" b="1" u="sng" dirty="0">
                <a:solidFill>
                  <a:schemeClr val="tx2"/>
                </a:solidFill>
                <a:latin typeface="+mj-lt"/>
                <a:ea typeface="Gulim" pitchFamily="34" charset="-127"/>
              </a:rPr>
              <a:t>Inserting Rows with Null Values</a:t>
            </a:r>
            <a:endParaRPr lang="ar-SA" sz="3200" b="1" u="sng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3058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مستطيل 8"/>
          <p:cNvSpPr>
            <a:spLocks noChangeArrowheads="1"/>
          </p:cNvSpPr>
          <p:nvPr/>
        </p:nvSpPr>
        <p:spPr bwMode="auto">
          <a:xfrm>
            <a:off x="396667" y="1143000"/>
            <a:ext cx="8213933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rgbClr val="00B050"/>
                </a:solidFill>
                <a:ea typeface="Gulim" pitchFamily="34" charset="-127"/>
              </a:rPr>
              <a:t>Implicit method: </a:t>
            </a:r>
            <a:r>
              <a:rPr lang="en-US" altLang="ko-KR" sz="2800" dirty="0">
                <a:solidFill>
                  <a:srgbClr val="0070C0"/>
                </a:solidFill>
                <a:ea typeface="Gulim" pitchFamily="34" charset="-127"/>
              </a:rPr>
              <a:t>omit the column from the column list </a:t>
            </a:r>
            <a:r>
              <a:rPr lang="en-US" altLang="ko-KR" sz="2800" dirty="0">
                <a:ea typeface="Gulim" pitchFamily="34" charset="-127"/>
              </a:rPr>
              <a:t>We can use this method  with only (</a:t>
            </a:r>
            <a:r>
              <a:rPr lang="en-US" altLang="ko-KR" sz="2800" b="1" u="sng" dirty="0">
                <a:solidFill>
                  <a:srgbClr val="00B050"/>
                </a:solidFill>
                <a:ea typeface="Gulim" pitchFamily="34" charset="-127"/>
              </a:rPr>
              <a:t>Specify the columns name</a:t>
            </a:r>
            <a:r>
              <a:rPr lang="en-US" altLang="ko-KR" sz="2800" dirty="0">
                <a:ea typeface="Gulim" pitchFamily="34" charset="-127"/>
              </a:rPr>
              <a:t>)</a:t>
            </a:r>
          </a:p>
          <a:p>
            <a:pPr algn="l" rtl="0"/>
            <a:endParaRPr lang="ar-SA" sz="2400" dirty="0">
              <a:solidFill>
                <a:srgbClr val="0070C0"/>
              </a:solidFill>
            </a:endParaRPr>
          </a:p>
          <a:p>
            <a:pPr algn="l" rtl="0"/>
            <a:endParaRPr lang="en-US" altLang="ko-KR" sz="2400" dirty="0">
              <a:ea typeface="Gulim" pitchFamily="34" charset="-127"/>
            </a:endParaRPr>
          </a:p>
        </p:txBody>
      </p:sp>
      <p:sp>
        <p:nvSpPr>
          <p:cNvPr id="8" name="مستطيل 7"/>
          <p:cNvSpPr/>
          <p:nvPr/>
        </p:nvSpPr>
        <p:spPr>
          <a:xfrm>
            <a:off x="372573" y="3033042"/>
            <a:ext cx="7929563" cy="138499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defRPr/>
            </a:pPr>
            <a:r>
              <a:rPr lang="en-US" sz="2800" b="1" dirty="0">
                <a:solidFill>
                  <a:srgbClr val="0070C0"/>
                </a:solidFill>
              </a:rPr>
              <a:t>INSERT INTO</a:t>
            </a:r>
            <a:r>
              <a:rPr lang="en-US" sz="2800" b="1" dirty="0"/>
              <a:t> DEPARTEMENT (</a:t>
            </a:r>
            <a:r>
              <a:rPr lang="en-US" sz="2800" b="1" dirty="0" err="1"/>
              <a:t>Dname</a:t>
            </a:r>
            <a:r>
              <a:rPr lang="en-US" sz="2800" b="1" dirty="0"/>
              <a:t>,  </a:t>
            </a:r>
            <a:r>
              <a:rPr lang="en-US" sz="2800" b="1" dirty="0" err="1"/>
              <a:t>Dnumber,Mgr_ssn</a:t>
            </a:r>
            <a:r>
              <a:rPr lang="en-US" sz="2800" b="1" dirty="0"/>
              <a:t>)</a:t>
            </a:r>
          </a:p>
          <a:p>
            <a:pPr algn="l">
              <a:defRPr/>
            </a:pPr>
            <a:r>
              <a:rPr lang="en-US" sz="2800" b="1" dirty="0">
                <a:solidFill>
                  <a:srgbClr val="0070C0"/>
                </a:solidFill>
              </a:rPr>
              <a:t>VALUES</a:t>
            </a:r>
            <a:r>
              <a:rPr lang="en-US" sz="2800" b="1" dirty="0"/>
              <a:t>(</a:t>
            </a:r>
            <a:r>
              <a:rPr lang="en-US" sz="2800" b="1" dirty="0">
                <a:solidFill>
                  <a:srgbClr val="FF0000"/>
                </a:solidFill>
              </a:rPr>
              <a:t>'Research',</a:t>
            </a:r>
            <a:r>
              <a:rPr lang="en-US" sz="2800" b="1" dirty="0"/>
              <a:t>5,</a:t>
            </a:r>
            <a:r>
              <a:rPr lang="en-US" sz="2800" b="1" dirty="0">
                <a:solidFill>
                  <a:srgbClr val="FF0000"/>
                </a:solidFill>
              </a:rPr>
              <a:t>'333445555'</a:t>
            </a:r>
            <a:r>
              <a:rPr lang="en-US" sz="2800" b="1" dirty="0"/>
              <a:t>)</a:t>
            </a:r>
          </a:p>
        </p:txBody>
      </p:sp>
      <p:sp>
        <p:nvSpPr>
          <p:cNvPr id="9" name="مستطيل 8"/>
          <p:cNvSpPr/>
          <p:nvPr/>
        </p:nvSpPr>
        <p:spPr>
          <a:xfrm>
            <a:off x="179512" y="306197"/>
            <a:ext cx="62231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altLang="ko-KR" sz="3200" b="1" u="sng" dirty="0">
                <a:solidFill>
                  <a:schemeClr val="tx2"/>
                </a:solidFill>
                <a:latin typeface="+mj-lt"/>
                <a:ea typeface="Gulim" pitchFamily="34" charset="-127"/>
              </a:rPr>
              <a:t>Inserting Rows with Null Values</a:t>
            </a:r>
            <a:endParaRPr lang="ar-SA" sz="3200" b="1" u="sng" dirty="0">
              <a:solidFill>
                <a:schemeClr val="tx2"/>
              </a:solidFill>
              <a:latin typeface="+mj-lt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5403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مستطيل 8"/>
          <p:cNvSpPr>
            <a:spLocks noChangeArrowheads="1"/>
          </p:cNvSpPr>
          <p:nvPr/>
        </p:nvSpPr>
        <p:spPr bwMode="auto">
          <a:xfrm>
            <a:off x="251520" y="747323"/>
            <a:ext cx="8496944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altLang="ko-KR" sz="2800" b="1" dirty="0">
                <a:solidFill>
                  <a:srgbClr val="00B050"/>
                </a:solidFill>
                <a:ea typeface="Gulim" pitchFamily="34" charset="-127"/>
              </a:rPr>
              <a:t>     Explicit method: </a:t>
            </a:r>
            <a:r>
              <a:rPr lang="en-US" altLang="ko-KR" sz="2800" dirty="0">
                <a:ea typeface="Gulim" pitchFamily="34" charset="-127"/>
              </a:rPr>
              <a:t>(</a:t>
            </a:r>
            <a:r>
              <a:rPr lang="en-US" altLang="ko-KR" sz="2800" b="1" u="sng" dirty="0">
                <a:solidFill>
                  <a:srgbClr val="00B050"/>
                </a:solidFill>
                <a:ea typeface="Gulim" pitchFamily="34" charset="-127"/>
              </a:rPr>
              <a:t>Specify the columns  Name)</a:t>
            </a:r>
          </a:p>
          <a:p>
            <a:pPr algn="l" rtl="0"/>
            <a:endParaRPr lang="en-US" altLang="ko-KR" b="1" u="sng" dirty="0">
              <a:solidFill>
                <a:srgbClr val="00B050"/>
              </a:solidFill>
              <a:ea typeface="Gulim" pitchFamily="34" charset="-127"/>
            </a:endParaRPr>
          </a:p>
          <a:p>
            <a:pPr algn="l" rtl="0"/>
            <a:endParaRPr lang="en-US" altLang="ko-KR" b="1" u="sng" dirty="0">
              <a:solidFill>
                <a:srgbClr val="00B050"/>
              </a:solidFill>
              <a:ea typeface="Gulim" pitchFamily="34" charset="-127"/>
            </a:endParaRPr>
          </a:p>
          <a:p>
            <a:pPr algn="l" rtl="0"/>
            <a:endParaRPr lang="en-US" altLang="ko-KR" b="1" u="sng" dirty="0">
              <a:solidFill>
                <a:srgbClr val="00B050"/>
              </a:solidFill>
              <a:ea typeface="Gulim" pitchFamily="34" charset="-127"/>
            </a:endParaRPr>
          </a:p>
          <a:p>
            <a:pPr algn="l" rtl="0"/>
            <a:endParaRPr lang="en-US" altLang="ko-KR" b="1" u="sng" dirty="0">
              <a:solidFill>
                <a:srgbClr val="00B050"/>
              </a:solidFill>
              <a:ea typeface="Gulim" pitchFamily="34" charset="-127"/>
            </a:endParaRPr>
          </a:p>
          <a:p>
            <a:pPr algn="l" rtl="0"/>
            <a:endParaRPr lang="en-US" altLang="ko-KR" b="1" u="sng" dirty="0">
              <a:solidFill>
                <a:srgbClr val="00B050"/>
              </a:solidFill>
              <a:ea typeface="Gulim" pitchFamily="34" charset="-127"/>
            </a:endParaRPr>
          </a:p>
          <a:p>
            <a:pPr algn="l" rtl="0"/>
            <a:endParaRPr lang="en-US" altLang="ko-KR" dirty="0">
              <a:ea typeface="Gulim" pitchFamily="34" charset="-127"/>
            </a:endParaRPr>
          </a:p>
          <a:p>
            <a:pPr algn="l" rtl="0"/>
            <a:endParaRPr lang="en-US" altLang="ko-KR" dirty="0">
              <a:ea typeface="Gulim" pitchFamily="34" charset="-127"/>
            </a:endParaRPr>
          </a:p>
          <a:p>
            <a:pPr algn="l" rtl="0"/>
            <a:endParaRPr lang="en-US" altLang="ko-KR" dirty="0">
              <a:ea typeface="Gulim" pitchFamily="34" charset="-127"/>
            </a:endParaRPr>
          </a:p>
          <a:p>
            <a:pPr algn="l" rtl="0"/>
            <a:endParaRPr lang="en-US" altLang="ko-KR" dirty="0">
              <a:ea typeface="Gulim" pitchFamily="34" charset="-127"/>
            </a:endParaRPr>
          </a:p>
          <a:p>
            <a:pPr algn="l" rtl="0"/>
            <a:endParaRPr lang="en-US" altLang="ko-KR" dirty="0">
              <a:ea typeface="Gulim" pitchFamily="34" charset="-127"/>
            </a:endParaRPr>
          </a:p>
          <a:p>
            <a:pPr algn="l" rtl="0"/>
            <a:endParaRPr lang="en-US" altLang="ko-KR" dirty="0">
              <a:ea typeface="Gulim" pitchFamily="34" charset="-127"/>
            </a:endParaRPr>
          </a:p>
          <a:p>
            <a:pPr algn="l" rtl="0"/>
            <a:endParaRPr lang="en-US" altLang="ko-KR" dirty="0">
              <a:ea typeface="Gulim" pitchFamily="34" charset="-127"/>
            </a:endParaRPr>
          </a:p>
          <a:p>
            <a:pPr algn="l" rtl="0"/>
            <a:endParaRPr lang="en-US" altLang="ko-KR" dirty="0">
              <a:ea typeface="Gulim" pitchFamily="34" charset="-127"/>
            </a:endParaRPr>
          </a:p>
          <a:p>
            <a:pPr algn="l" rtl="0"/>
            <a:endParaRPr lang="ar-SA" dirty="0">
              <a:solidFill>
                <a:srgbClr val="0070C0"/>
              </a:solidFill>
            </a:endParaRPr>
          </a:p>
          <a:p>
            <a:pPr algn="l" rtl="0"/>
            <a:endParaRPr lang="en-US" altLang="ko-KR" dirty="0">
              <a:ea typeface="Gulim" pitchFamily="34" charset="-127"/>
            </a:endParaRPr>
          </a:p>
        </p:txBody>
      </p:sp>
      <p:sp>
        <p:nvSpPr>
          <p:cNvPr id="9" name="مستطيل 8"/>
          <p:cNvSpPr/>
          <p:nvPr/>
        </p:nvSpPr>
        <p:spPr>
          <a:xfrm>
            <a:off x="251520" y="150507"/>
            <a:ext cx="87447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altLang="ko-KR" sz="3200" b="1" u="sng" dirty="0">
                <a:solidFill>
                  <a:schemeClr val="tx2"/>
                </a:solidFill>
                <a:latin typeface="+mj-lt"/>
                <a:ea typeface="Gulim" pitchFamily="34" charset="-127"/>
              </a:rPr>
              <a:t>Examples of Inserting Rows with Null Values</a:t>
            </a:r>
            <a:endParaRPr lang="ar-SA" sz="3200" b="1" u="sng" dirty="0">
              <a:solidFill>
                <a:schemeClr val="tx2"/>
              </a:solidFill>
              <a:latin typeface="+mj-lt"/>
              <a:ea typeface="Gulim" pitchFamily="34" charset="-127"/>
            </a:endParaRPr>
          </a:p>
        </p:txBody>
      </p:sp>
      <p:pic>
        <p:nvPicPr>
          <p:cNvPr id="11" name="صورة 10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3391" y="1432700"/>
            <a:ext cx="8640960" cy="360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صورة 10">
            <a:extLst>
              <a:ext uri="{FF2B5EF4-FFF2-40B4-BE49-F238E27FC236}">
                <a16:creationId xmlns:a16="http://schemas.microsoft.com/office/drawing/2014/main" id="{4E100FBF-4283-4737-971D-FAE6EE543D9E}"/>
              </a:ext>
            </a:extLst>
          </p:cNvPr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3390" y="5051300"/>
            <a:ext cx="4844673" cy="1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891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مستطيل 8"/>
          <p:cNvSpPr>
            <a:spLocks noChangeArrowheads="1"/>
          </p:cNvSpPr>
          <p:nvPr/>
        </p:nvSpPr>
        <p:spPr bwMode="auto">
          <a:xfrm>
            <a:off x="251520" y="980728"/>
            <a:ext cx="75438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endParaRPr lang="en-US" altLang="ko-KR" b="1" u="sng" dirty="0">
              <a:solidFill>
                <a:srgbClr val="00B050"/>
              </a:solidFill>
              <a:ea typeface="Gulim" pitchFamily="34" charset="-127"/>
            </a:endParaRPr>
          </a:p>
          <a:p>
            <a:pPr algn="l" rtl="0"/>
            <a:endParaRPr lang="en-US" altLang="ko-KR" b="1" u="sng" dirty="0">
              <a:solidFill>
                <a:srgbClr val="00B050"/>
              </a:solidFill>
              <a:ea typeface="Gulim" pitchFamily="34" charset="-127"/>
            </a:endParaRPr>
          </a:p>
          <a:p>
            <a:pPr algn="l" rtl="0"/>
            <a:endParaRPr lang="en-US" altLang="ko-KR" b="1" u="sng" dirty="0">
              <a:solidFill>
                <a:srgbClr val="00B050"/>
              </a:solidFill>
              <a:ea typeface="Gulim" pitchFamily="34" charset="-127"/>
            </a:endParaRPr>
          </a:p>
          <a:p>
            <a:pPr algn="l" rtl="0"/>
            <a:endParaRPr lang="en-US" altLang="ko-KR" b="1" u="sng" dirty="0">
              <a:solidFill>
                <a:srgbClr val="00B050"/>
              </a:solidFill>
              <a:ea typeface="Gulim" pitchFamily="34" charset="-127"/>
            </a:endParaRPr>
          </a:p>
          <a:p>
            <a:pPr algn="l" rtl="0"/>
            <a:endParaRPr lang="en-US" altLang="ko-KR" b="1" u="sng" dirty="0">
              <a:solidFill>
                <a:srgbClr val="00B050"/>
              </a:solidFill>
              <a:ea typeface="Gulim" pitchFamily="34" charset="-127"/>
            </a:endParaRPr>
          </a:p>
          <a:p>
            <a:pPr algn="l" rtl="0"/>
            <a:endParaRPr lang="en-US" altLang="ko-KR" dirty="0">
              <a:ea typeface="Gulim" pitchFamily="34" charset="-127"/>
            </a:endParaRPr>
          </a:p>
          <a:p>
            <a:pPr algn="l" rtl="0"/>
            <a:endParaRPr lang="en-US" altLang="ko-KR" dirty="0">
              <a:ea typeface="Gulim" pitchFamily="34" charset="-127"/>
            </a:endParaRPr>
          </a:p>
          <a:p>
            <a:pPr algn="l" rtl="0"/>
            <a:endParaRPr lang="en-US" altLang="ko-KR" dirty="0">
              <a:ea typeface="Gulim" pitchFamily="34" charset="-127"/>
            </a:endParaRPr>
          </a:p>
          <a:p>
            <a:pPr algn="l" rtl="0"/>
            <a:endParaRPr lang="en-US" altLang="ko-KR" dirty="0">
              <a:ea typeface="Gulim" pitchFamily="34" charset="-127"/>
            </a:endParaRPr>
          </a:p>
          <a:p>
            <a:pPr algn="l" rtl="0"/>
            <a:endParaRPr lang="en-US" altLang="ko-KR" dirty="0">
              <a:ea typeface="Gulim" pitchFamily="34" charset="-127"/>
            </a:endParaRPr>
          </a:p>
          <a:p>
            <a:pPr algn="l" rtl="0"/>
            <a:endParaRPr lang="en-US" altLang="ko-KR" dirty="0">
              <a:ea typeface="Gulim" pitchFamily="34" charset="-127"/>
            </a:endParaRPr>
          </a:p>
          <a:p>
            <a:pPr algn="l" rtl="0"/>
            <a:endParaRPr lang="en-US" altLang="ko-KR" dirty="0">
              <a:ea typeface="Gulim" pitchFamily="34" charset="-127"/>
            </a:endParaRPr>
          </a:p>
          <a:p>
            <a:pPr algn="l" rtl="0"/>
            <a:endParaRPr lang="en-US" altLang="ko-KR" dirty="0">
              <a:ea typeface="Gulim" pitchFamily="34" charset="-127"/>
            </a:endParaRPr>
          </a:p>
          <a:p>
            <a:pPr algn="l" rtl="0"/>
            <a:endParaRPr lang="ar-SA" dirty="0">
              <a:solidFill>
                <a:srgbClr val="0070C0"/>
              </a:solidFill>
            </a:endParaRPr>
          </a:p>
          <a:p>
            <a:pPr algn="l" rtl="0"/>
            <a:endParaRPr lang="en-US" altLang="ko-KR" dirty="0">
              <a:ea typeface="Gulim" pitchFamily="34" charset="-127"/>
            </a:endParaRPr>
          </a:p>
        </p:txBody>
      </p:sp>
      <p:sp>
        <p:nvSpPr>
          <p:cNvPr id="9" name="مستطيل 8"/>
          <p:cNvSpPr/>
          <p:nvPr/>
        </p:nvSpPr>
        <p:spPr>
          <a:xfrm>
            <a:off x="251520" y="150507"/>
            <a:ext cx="87447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altLang="ko-KR" sz="3200" b="1" u="sng" dirty="0">
                <a:solidFill>
                  <a:schemeClr val="tx2"/>
                </a:solidFill>
                <a:latin typeface="+mj-lt"/>
                <a:ea typeface="Gulim" pitchFamily="34" charset="-127"/>
              </a:rPr>
              <a:t>Examples of Inserting Rows with Null Values</a:t>
            </a:r>
            <a:endParaRPr lang="ar-SA" sz="3200" b="1" u="sng" dirty="0">
              <a:solidFill>
                <a:schemeClr val="tx2"/>
              </a:solidFill>
              <a:latin typeface="+mj-lt"/>
              <a:ea typeface="Gulim" pitchFamily="34" charset="-127"/>
            </a:endParaRPr>
          </a:p>
        </p:txBody>
      </p:sp>
      <p:pic>
        <p:nvPicPr>
          <p:cNvPr id="10" name="صورة 9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8190" y="1466378"/>
            <a:ext cx="8853733" cy="318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8FCD843-0C94-4013-9568-A8F237DFEF63}"/>
              </a:ext>
            </a:extLst>
          </p:cNvPr>
          <p:cNvSpPr/>
          <p:nvPr/>
        </p:nvSpPr>
        <p:spPr>
          <a:xfrm>
            <a:off x="107504" y="945184"/>
            <a:ext cx="7072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altLang="ko-KR" sz="2800" b="1" dirty="0">
                <a:solidFill>
                  <a:srgbClr val="00B050"/>
                </a:solidFill>
                <a:ea typeface="Gulim" pitchFamily="34" charset="-127"/>
              </a:rPr>
              <a:t> Explicit method: (without columns name)</a:t>
            </a:r>
          </a:p>
        </p:txBody>
      </p:sp>
      <p:pic>
        <p:nvPicPr>
          <p:cNvPr id="8" name="صورة 9">
            <a:extLst>
              <a:ext uri="{FF2B5EF4-FFF2-40B4-BE49-F238E27FC236}">
                <a16:creationId xmlns:a16="http://schemas.microsoft.com/office/drawing/2014/main" id="{55B144E8-A271-4203-928F-FF8CF694746B}"/>
              </a:ext>
            </a:extLst>
          </p:cNvPr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65257" y="4744502"/>
            <a:ext cx="5671592" cy="159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0314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مستطيل 8"/>
          <p:cNvSpPr>
            <a:spLocks noChangeArrowheads="1"/>
          </p:cNvSpPr>
          <p:nvPr/>
        </p:nvSpPr>
        <p:spPr bwMode="auto">
          <a:xfrm>
            <a:off x="59934" y="756459"/>
            <a:ext cx="8496944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altLang="ko-KR" sz="2000" b="1" dirty="0">
                <a:solidFill>
                  <a:srgbClr val="00B050"/>
                </a:solidFill>
                <a:ea typeface="Gulim" pitchFamily="34" charset="-127"/>
              </a:rPr>
              <a:t>   </a:t>
            </a:r>
            <a:r>
              <a:rPr lang="en-US" altLang="ko-KR" sz="2400" b="1" dirty="0">
                <a:solidFill>
                  <a:srgbClr val="00B050"/>
                </a:solidFill>
                <a:ea typeface="Gulim" pitchFamily="34" charset="-127"/>
              </a:rPr>
              <a:t>Implicit method: </a:t>
            </a:r>
            <a:r>
              <a:rPr lang="en-US" altLang="ko-KR" sz="2400" dirty="0">
                <a:ea typeface="Gulim" pitchFamily="34" charset="-127"/>
              </a:rPr>
              <a:t>with only (</a:t>
            </a:r>
            <a:r>
              <a:rPr lang="en-US" altLang="ko-KR" sz="2400" b="1" u="sng" dirty="0">
                <a:solidFill>
                  <a:srgbClr val="00B050"/>
                </a:solidFill>
                <a:ea typeface="Gulim" pitchFamily="34" charset="-127"/>
              </a:rPr>
              <a:t>Specify the columns  name</a:t>
            </a:r>
            <a:r>
              <a:rPr lang="en-US" altLang="ko-KR" sz="2400" dirty="0">
                <a:ea typeface="Gulim" pitchFamily="34" charset="-127"/>
              </a:rPr>
              <a:t>)</a:t>
            </a:r>
          </a:p>
          <a:p>
            <a:pPr algn="l" rtl="0"/>
            <a:r>
              <a:rPr lang="en-US" sz="2400" dirty="0">
                <a:solidFill>
                  <a:srgbClr val="C00000"/>
                </a:solidFill>
              </a:rPr>
              <a:t>Ex: If I don’t add the phone No: Just delete the Attribute name from Attribute list and of course, there is no phone value in Values list.</a:t>
            </a:r>
          </a:p>
          <a:p>
            <a:pPr algn="l" rtl="0"/>
            <a:endParaRPr lang="en-US" sz="2400" dirty="0">
              <a:solidFill>
                <a:srgbClr val="C00000"/>
              </a:solidFill>
            </a:endParaRPr>
          </a:p>
          <a:p>
            <a:pPr algn="l" rtl="0"/>
            <a:endParaRPr lang="en-US" sz="2000" dirty="0">
              <a:solidFill>
                <a:srgbClr val="0070C0"/>
              </a:solidFill>
            </a:endParaRPr>
          </a:p>
          <a:p>
            <a:pPr algn="l" rtl="0"/>
            <a:endParaRPr lang="en-US" sz="2000" dirty="0">
              <a:solidFill>
                <a:srgbClr val="0070C0"/>
              </a:solidFill>
            </a:endParaRPr>
          </a:p>
          <a:p>
            <a:pPr algn="l" rtl="0"/>
            <a:endParaRPr lang="en-US" sz="2000" dirty="0">
              <a:solidFill>
                <a:srgbClr val="0070C0"/>
              </a:solidFill>
            </a:endParaRPr>
          </a:p>
          <a:p>
            <a:pPr algn="l" rtl="0"/>
            <a:endParaRPr lang="en-US" sz="2000" dirty="0">
              <a:solidFill>
                <a:srgbClr val="0070C0"/>
              </a:solidFill>
            </a:endParaRPr>
          </a:p>
          <a:p>
            <a:pPr algn="l" rtl="0"/>
            <a:endParaRPr lang="en-US" sz="2000" dirty="0">
              <a:solidFill>
                <a:srgbClr val="0070C0"/>
              </a:solidFill>
            </a:endParaRPr>
          </a:p>
          <a:p>
            <a:pPr algn="l" rtl="0"/>
            <a:endParaRPr lang="en-US" sz="2000" dirty="0">
              <a:solidFill>
                <a:srgbClr val="0070C0"/>
              </a:solidFill>
            </a:endParaRPr>
          </a:p>
          <a:p>
            <a:pPr algn="l" rtl="0"/>
            <a:r>
              <a:rPr lang="en-GB" sz="2000" dirty="0">
                <a:solidFill>
                  <a:srgbClr val="C00000"/>
                </a:solidFill>
              </a:rPr>
              <a:t> </a:t>
            </a:r>
            <a:endParaRPr lang="ar-SA" sz="2000" dirty="0">
              <a:solidFill>
                <a:srgbClr val="C00000"/>
              </a:solidFill>
            </a:endParaRPr>
          </a:p>
          <a:p>
            <a:pPr algn="l" rtl="0"/>
            <a:endParaRPr lang="en-US" altLang="ko-KR" sz="2000" dirty="0">
              <a:ea typeface="Gulim" pitchFamily="34" charset="-127"/>
            </a:endParaRPr>
          </a:p>
        </p:txBody>
      </p:sp>
      <p:sp>
        <p:nvSpPr>
          <p:cNvPr id="9" name="مستطيل 8"/>
          <p:cNvSpPr/>
          <p:nvPr/>
        </p:nvSpPr>
        <p:spPr>
          <a:xfrm>
            <a:off x="199649" y="143717"/>
            <a:ext cx="87447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altLang="ko-KR" sz="3200" b="1" u="sng" dirty="0">
                <a:solidFill>
                  <a:schemeClr val="tx2"/>
                </a:solidFill>
                <a:latin typeface="+mj-lt"/>
                <a:ea typeface="Gulim" pitchFamily="34" charset="-127"/>
              </a:rPr>
              <a:t>Examples of Inserting Rows with Null Values</a:t>
            </a:r>
            <a:endParaRPr lang="ar-SA" sz="3200" b="1" u="sng" dirty="0">
              <a:solidFill>
                <a:schemeClr val="tx2"/>
              </a:solidFill>
              <a:latin typeface="+mj-lt"/>
              <a:ea typeface="Gulim" pitchFamily="34" charset="-127"/>
            </a:endParaRPr>
          </a:p>
        </p:txBody>
      </p:sp>
      <p:pic>
        <p:nvPicPr>
          <p:cNvPr id="8" name="صورة 7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9649" y="2372631"/>
            <a:ext cx="8280920" cy="120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صورة 7">
            <a:extLst>
              <a:ext uri="{FF2B5EF4-FFF2-40B4-BE49-F238E27FC236}">
                <a16:creationId xmlns:a16="http://schemas.microsoft.com/office/drawing/2014/main" id="{5062301B-F6B0-4783-BB68-EF440ECBE66D}"/>
              </a:ext>
            </a:extLst>
          </p:cNvPr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7544" y="5336411"/>
            <a:ext cx="4608512" cy="12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صورة 7">
            <a:extLst>
              <a:ext uri="{FF2B5EF4-FFF2-40B4-BE49-F238E27FC236}">
                <a16:creationId xmlns:a16="http://schemas.microsoft.com/office/drawing/2014/main" id="{2B19DEB2-3939-4031-90B3-B40747FB1186}"/>
              </a:ext>
            </a:extLst>
          </p:cNvPr>
          <p:cNvPicPr/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7946" y="3758762"/>
            <a:ext cx="8280920" cy="1391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4187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ستطيل 8">
            <a:extLst>
              <a:ext uri="{FF2B5EF4-FFF2-40B4-BE49-F238E27FC236}">
                <a16:creationId xmlns:a16="http://schemas.microsoft.com/office/drawing/2014/main" id="{1A1C71B8-5A3C-4C7F-8B2D-82608D5E2174}"/>
              </a:ext>
            </a:extLst>
          </p:cNvPr>
          <p:cNvSpPr/>
          <p:nvPr/>
        </p:nvSpPr>
        <p:spPr>
          <a:xfrm>
            <a:off x="199649" y="143717"/>
            <a:ext cx="55098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altLang="ko-KR" sz="3200" b="1" u="sng" dirty="0">
                <a:solidFill>
                  <a:schemeClr val="tx2"/>
                </a:solidFill>
                <a:latin typeface="+mj-lt"/>
                <a:ea typeface="Gulim" pitchFamily="34" charset="-127"/>
              </a:rPr>
              <a:t>Examples of Inserting Rows</a:t>
            </a:r>
            <a:endParaRPr lang="ar-SA" sz="3200" b="1" u="sng" dirty="0">
              <a:solidFill>
                <a:schemeClr val="tx2"/>
              </a:solidFill>
              <a:latin typeface="+mj-lt"/>
              <a:ea typeface="Gulim" pitchFamily="34" charset="-12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C671F-B12C-44DD-A56E-C65EC8BC8C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5536" y="980728"/>
            <a:ext cx="7344816" cy="23042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A19DBE-F6D6-4D3C-89BD-0A2BE44A4E6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992" y="3789040"/>
            <a:ext cx="8299435" cy="107225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5FB245-874E-4BEA-9F1B-1E29195C97B1}"/>
              </a:ext>
            </a:extLst>
          </p:cNvPr>
          <p:cNvCxnSpPr/>
          <p:nvPr/>
        </p:nvCxnSpPr>
        <p:spPr>
          <a:xfrm>
            <a:off x="3851920" y="1412776"/>
            <a:ext cx="5760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C689448-53DE-49C8-99C3-FD68CDE97A3C}"/>
              </a:ext>
            </a:extLst>
          </p:cNvPr>
          <p:cNvSpPr txBox="1"/>
          <p:nvPr/>
        </p:nvSpPr>
        <p:spPr>
          <a:xfrm>
            <a:off x="4427984" y="1180081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GB" sz="2000" b="1" dirty="0">
                <a:solidFill>
                  <a:srgbClr val="00B050"/>
                </a:solidFill>
              </a:rPr>
              <a:t>Using this Database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884C15-FCA8-4BD4-8000-62CB00BD72DB}"/>
              </a:ext>
            </a:extLst>
          </p:cNvPr>
          <p:cNvCxnSpPr>
            <a:cxnSpLocks/>
          </p:cNvCxnSpPr>
          <p:nvPr/>
        </p:nvCxnSpPr>
        <p:spPr>
          <a:xfrm>
            <a:off x="6948264" y="4325168"/>
            <a:ext cx="792088" cy="79208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34EBB2-5CB9-4D49-9BDC-159C042FE2F5}"/>
              </a:ext>
            </a:extLst>
          </p:cNvPr>
          <p:cNvCxnSpPr/>
          <p:nvPr/>
        </p:nvCxnSpPr>
        <p:spPr>
          <a:xfrm>
            <a:off x="3851920" y="4300960"/>
            <a:ext cx="453650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8B8CC28-FE95-4B4D-895B-B2E7032CDE5F}"/>
              </a:ext>
            </a:extLst>
          </p:cNvPr>
          <p:cNvSpPr txBox="1"/>
          <p:nvPr/>
        </p:nvSpPr>
        <p:spPr>
          <a:xfrm>
            <a:off x="6975215" y="5047571"/>
            <a:ext cx="1885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GB" sz="2000" b="1" dirty="0">
                <a:solidFill>
                  <a:srgbClr val="00B050"/>
                </a:solidFill>
              </a:rPr>
              <a:t>All Columns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8485BB-FCCF-49EE-BF70-76FA49C06B2D}"/>
              </a:ext>
            </a:extLst>
          </p:cNvPr>
          <p:cNvCxnSpPr>
            <a:cxnSpLocks/>
          </p:cNvCxnSpPr>
          <p:nvPr/>
        </p:nvCxnSpPr>
        <p:spPr>
          <a:xfrm>
            <a:off x="3347864" y="4805382"/>
            <a:ext cx="0" cy="3118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D31D07-FB18-474C-981E-57EC0B87889A}"/>
              </a:ext>
            </a:extLst>
          </p:cNvPr>
          <p:cNvCxnSpPr>
            <a:cxnSpLocks/>
          </p:cNvCxnSpPr>
          <p:nvPr/>
        </p:nvCxnSpPr>
        <p:spPr>
          <a:xfrm>
            <a:off x="1403648" y="4781174"/>
            <a:ext cx="398266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7251D03-1108-47CA-98ED-F041CA39B3E2}"/>
              </a:ext>
            </a:extLst>
          </p:cNvPr>
          <p:cNvSpPr txBox="1"/>
          <p:nvPr/>
        </p:nvSpPr>
        <p:spPr>
          <a:xfrm>
            <a:off x="539552" y="5061333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GB" sz="2000" b="1" dirty="0">
                <a:solidFill>
                  <a:srgbClr val="00B050"/>
                </a:solidFill>
              </a:rPr>
              <a:t>Values compatible with columns in number and Datatype 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6BABBE-64C3-4E6E-87A9-BA5EFBFDA685}"/>
              </a:ext>
            </a:extLst>
          </p:cNvPr>
          <p:cNvSpPr/>
          <p:nvPr/>
        </p:nvSpPr>
        <p:spPr>
          <a:xfrm>
            <a:off x="8172400" y="3228705"/>
            <a:ext cx="576064" cy="5119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B1C5035-693A-48E9-9EBE-D988DAE88AD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7624" y="5969256"/>
            <a:ext cx="3138023" cy="651956"/>
          </a:xfrm>
          <a:prstGeom prst="rect">
            <a:avLst/>
          </a:prstGeom>
        </p:spPr>
      </p:pic>
      <p:pic>
        <p:nvPicPr>
          <p:cNvPr id="1026" name="Picture 2" descr="Image result for علامة صح">
            <a:extLst>
              <a:ext uri="{FF2B5EF4-FFF2-40B4-BE49-F238E27FC236}">
                <a16:creationId xmlns:a16="http://schemas.microsoft.com/office/drawing/2014/main" id="{BD940E27-A2EE-4A11-AB08-E6B371C7B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7340" y="5660164"/>
            <a:ext cx="790803" cy="7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62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0" y="116632"/>
            <a:ext cx="73136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1" eaLnBrk="1" latinLnBrk="0" hangingPunct="1">
              <a:spcBef>
                <a:spcPct val="0"/>
              </a:spcBef>
              <a:buNone/>
              <a:defRPr sz="3600" b="1" kern="1200" baseline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algn="ctr" rtl="0"/>
            <a:r>
              <a:rPr lang="en-US" dirty="0"/>
              <a:t>Lab objective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179512" y="1340768"/>
            <a:ext cx="7632848" cy="3888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038" indent="-173038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70000"/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Segoe UI" pitchFamily="34" charset="0"/>
              </a:defRPr>
            </a:lvl1pPr>
            <a:lvl2pPr marL="627063" indent="-169863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70000"/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Segoe UI" pitchFamily="34" charset="0"/>
              </a:defRPr>
            </a:lvl2pPr>
            <a:lvl3pPr marL="1030288" indent="-115888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70000"/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Segoe UI" pitchFamily="34" charset="0"/>
              </a:defRPr>
            </a:lvl3pPr>
            <a:lvl4pPr marL="1482725" indent="-111125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7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Segoe UI" pitchFamily="34" charset="0"/>
              </a:defRPr>
            </a:lvl4pPr>
            <a:lvl5pPr marL="1944688" indent="-115888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70000"/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Segoe UI" pitchFamily="34" charset="0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/>
            </a:pPr>
            <a:endParaRPr lang="en-US" dirty="0"/>
          </a:p>
          <a:p>
            <a:pPr algn="l" rtl="0">
              <a:defRPr/>
            </a:pPr>
            <a:endParaRPr lang="en-US" dirty="0"/>
          </a:p>
          <a:p>
            <a:pPr marL="0" indent="0" algn="l" rtl="0">
              <a:buNone/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5536" y="1276874"/>
            <a:ext cx="705678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indent="-180975" algn="l" rtl="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Naming &amp; Dropping the constraint</a:t>
            </a:r>
          </a:p>
          <a:p>
            <a:pPr marL="85725" lvl="1" algn="l" rtl="0"/>
            <a:endParaRPr lang="en-US" sz="2800" dirty="0">
              <a:solidFill>
                <a:srgbClr val="FFC000"/>
              </a:solidFill>
            </a:endParaRPr>
          </a:p>
          <a:p>
            <a:pPr marL="285750" indent="-285750" algn="l" rtl="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rgbClr val="00B0F0"/>
                </a:solidFill>
              </a:rPr>
              <a:t>DML(Data Manipulating Language)</a:t>
            </a:r>
          </a:p>
          <a:p>
            <a:pPr marL="800100" lvl="1" indent="-342900" algn="l" rtl="0">
              <a:buFont typeface="Wingdings" panose="05000000000000000000" pitchFamily="2" charset="2"/>
              <a:buChar char="Ø"/>
            </a:pPr>
            <a:r>
              <a:rPr lang="en-US" sz="2800" dirty="0">
                <a:cs typeface="Aharoni" panose="02010803020104030203" pitchFamily="2" charset="-79"/>
              </a:rPr>
              <a:t>INSERT</a:t>
            </a:r>
          </a:p>
          <a:p>
            <a:pPr marL="800100" lvl="1" indent="-342900" algn="l" rtl="0">
              <a:buFont typeface="Wingdings" panose="05000000000000000000" pitchFamily="2" charset="2"/>
              <a:buChar char="Ø"/>
            </a:pPr>
            <a:r>
              <a:rPr lang="en-US" sz="2800" dirty="0">
                <a:cs typeface="Aharoni" panose="02010803020104030203" pitchFamily="2" charset="-79"/>
              </a:rPr>
              <a:t>UPDATE</a:t>
            </a:r>
          </a:p>
          <a:p>
            <a:pPr marL="800100" lvl="1" indent="-342900" algn="l" rtl="0">
              <a:buFont typeface="Wingdings" panose="05000000000000000000" pitchFamily="2" charset="2"/>
              <a:buChar char="Ø"/>
            </a:pPr>
            <a:r>
              <a:rPr lang="en-US" sz="2800" dirty="0">
                <a:cs typeface="Aharoni" panose="02010803020104030203" pitchFamily="2" charset="-79"/>
              </a:rPr>
              <a:t>DELETE</a:t>
            </a:r>
          </a:p>
          <a:p>
            <a:pPr lvl="1" algn="l" rtl="0"/>
            <a:endParaRPr 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943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ستطيل 8">
            <a:extLst>
              <a:ext uri="{FF2B5EF4-FFF2-40B4-BE49-F238E27FC236}">
                <a16:creationId xmlns:a16="http://schemas.microsoft.com/office/drawing/2014/main" id="{1A1C71B8-5A3C-4C7F-8B2D-82608D5E2174}"/>
              </a:ext>
            </a:extLst>
          </p:cNvPr>
          <p:cNvSpPr/>
          <p:nvPr/>
        </p:nvSpPr>
        <p:spPr>
          <a:xfrm>
            <a:off x="199649" y="143717"/>
            <a:ext cx="55098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altLang="ko-KR" sz="3200" b="1" u="sng" dirty="0">
                <a:solidFill>
                  <a:schemeClr val="tx2"/>
                </a:solidFill>
                <a:latin typeface="+mj-lt"/>
                <a:ea typeface="Gulim" pitchFamily="34" charset="-127"/>
              </a:rPr>
              <a:t>Examples of Inserting Rows</a:t>
            </a:r>
            <a:endParaRPr lang="ar-SA" sz="3200" b="1" u="sng" dirty="0">
              <a:solidFill>
                <a:schemeClr val="tx2"/>
              </a:solidFill>
              <a:latin typeface="+mj-lt"/>
              <a:ea typeface="Gulim" pitchFamily="34" charset="-12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A19DBE-F6D6-4D3C-89BD-0A2BE44A4E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2403" y="980728"/>
            <a:ext cx="8299435" cy="107225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884C15-FCA8-4BD4-8000-62CB00BD72DB}"/>
              </a:ext>
            </a:extLst>
          </p:cNvPr>
          <p:cNvCxnSpPr>
            <a:cxnSpLocks/>
          </p:cNvCxnSpPr>
          <p:nvPr/>
        </p:nvCxnSpPr>
        <p:spPr>
          <a:xfrm>
            <a:off x="6768675" y="1516856"/>
            <a:ext cx="792088" cy="79208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34EBB2-5CB9-4D49-9BDC-159C042FE2F5}"/>
              </a:ext>
            </a:extLst>
          </p:cNvPr>
          <p:cNvCxnSpPr/>
          <p:nvPr/>
        </p:nvCxnSpPr>
        <p:spPr>
          <a:xfrm>
            <a:off x="3672331" y="1492648"/>
            <a:ext cx="453650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8B8CC28-FE95-4B4D-895B-B2E7032CDE5F}"/>
              </a:ext>
            </a:extLst>
          </p:cNvPr>
          <p:cNvSpPr txBox="1"/>
          <p:nvPr/>
        </p:nvSpPr>
        <p:spPr>
          <a:xfrm>
            <a:off x="6795626" y="2239259"/>
            <a:ext cx="1885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GB" sz="2000" b="1" dirty="0">
                <a:solidFill>
                  <a:srgbClr val="00B050"/>
                </a:solidFill>
              </a:rPr>
              <a:t>All Columns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8485BB-FCCF-49EE-BF70-76FA49C06B2D}"/>
              </a:ext>
            </a:extLst>
          </p:cNvPr>
          <p:cNvCxnSpPr>
            <a:cxnSpLocks/>
          </p:cNvCxnSpPr>
          <p:nvPr/>
        </p:nvCxnSpPr>
        <p:spPr>
          <a:xfrm>
            <a:off x="3168275" y="1997070"/>
            <a:ext cx="0" cy="3118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D31D07-FB18-474C-981E-57EC0B87889A}"/>
              </a:ext>
            </a:extLst>
          </p:cNvPr>
          <p:cNvCxnSpPr>
            <a:cxnSpLocks/>
          </p:cNvCxnSpPr>
          <p:nvPr/>
        </p:nvCxnSpPr>
        <p:spPr>
          <a:xfrm>
            <a:off x="1224059" y="1972862"/>
            <a:ext cx="398266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7251D03-1108-47CA-98ED-F041CA39B3E2}"/>
              </a:ext>
            </a:extLst>
          </p:cNvPr>
          <p:cNvSpPr txBox="1"/>
          <p:nvPr/>
        </p:nvSpPr>
        <p:spPr>
          <a:xfrm>
            <a:off x="359963" y="2253021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GB" sz="2000" b="1" dirty="0">
                <a:solidFill>
                  <a:srgbClr val="00B050"/>
                </a:solidFill>
              </a:rPr>
              <a:t>Values compatible with columns in number and Datatype 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6BABBE-64C3-4E6E-87A9-BA5EFBFDA685}"/>
              </a:ext>
            </a:extLst>
          </p:cNvPr>
          <p:cNvSpPr/>
          <p:nvPr/>
        </p:nvSpPr>
        <p:spPr>
          <a:xfrm>
            <a:off x="7992811" y="420393"/>
            <a:ext cx="576064" cy="5119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B1C5035-693A-48E9-9EBE-D988DAE88AD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8035" y="3160944"/>
            <a:ext cx="3138023" cy="651956"/>
          </a:xfrm>
          <a:prstGeom prst="rect">
            <a:avLst/>
          </a:prstGeom>
        </p:spPr>
      </p:pic>
      <p:pic>
        <p:nvPicPr>
          <p:cNvPr id="1026" name="Picture 2" descr="Image result for علامة صح">
            <a:extLst>
              <a:ext uri="{FF2B5EF4-FFF2-40B4-BE49-F238E27FC236}">
                <a16:creationId xmlns:a16="http://schemas.microsoft.com/office/drawing/2014/main" id="{BD940E27-A2EE-4A11-AB08-E6B371C7B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52120" y="2723113"/>
            <a:ext cx="790803" cy="7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A54C567-4EF5-4A7B-83F4-1623B7442399}"/>
              </a:ext>
            </a:extLst>
          </p:cNvPr>
          <p:cNvSpPr/>
          <p:nvPr/>
        </p:nvSpPr>
        <p:spPr>
          <a:xfrm>
            <a:off x="7920803" y="3486922"/>
            <a:ext cx="576064" cy="5119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74E027-C2DA-4A36-9F3E-C9742F30D87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852" y="3877485"/>
            <a:ext cx="6176364" cy="11184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68EEC6A-5CDD-4721-A5EE-D3B028732F12}"/>
              </a:ext>
            </a:extLst>
          </p:cNvPr>
          <p:cNvSpPr/>
          <p:nvPr/>
        </p:nvSpPr>
        <p:spPr>
          <a:xfrm>
            <a:off x="5214028" y="3927832"/>
            <a:ext cx="29788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000" b="1" dirty="0">
                <a:solidFill>
                  <a:srgbClr val="00B050"/>
                </a:solidFill>
              </a:rPr>
              <a:t>Without columns name </a:t>
            </a:r>
            <a:endParaRPr lang="en-GB" sz="2000" b="1" dirty="0">
              <a:solidFill>
                <a:srgbClr val="00B05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FB9C10-63A7-4A74-A9A1-9707E8233C46}"/>
              </a:ext>
            </a:extLst>
          </p:cNvPr>
          <p:cNvCxnSpPr>
            <a:cxnSpLocks/>
          </p:cNvCxnSpPr>
          <p:nvPr/>
        </p:nvCxnSpPr>
        <p:spPr>
          <a:xfrm>
            <a:off x="4146058" y="4133714"/>
            <a:ext cx="99686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0AA39BE-C021-412B-B76D-A767AFA9BF4B}"/>
              </a:ext>
            </a:extLst>
          </p:cNvPr>
          <p:cNvSpPr/>
          <p:nvPr/>
        </p:nvSpPr>
        <p:spPr>
          <a:xfrm>
            <a:off x="6660232" y="4368741"/>
            <a:ext cx="21439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GB" sz="2000" b="1" dirty="0">
                <a:solidFill>
                  <a:srgbClr val="00B050"/>
                </a:solidFill>
              </a:rPr>
              <a:t>All values of fields must be given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03A7BA-080F-4546-93A2-BF8F31A2F5C1}"/>
              </a:ext>
            </a:extLst>
          </p:cNvPr>
          <p:cNvCxnSpPr>
            <a:cxnSpLocks/>
          </p:cNvCxnSpPr>
          <p:nvPr/>
        </p:nvCxnSpPr>
        <p:spPr>
          <a:xfrm>
            <a:off x="6246732" y="4597464"/>
            <a:ext cx="413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2E6C5E6E-0239-4B26-A801-1A7D72EED3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27915" y="5353045"/>
            <a:ext cx="3138023" cy="651956"/>
          </a:xfrm>
          <a:prstGeom prst="rect">
            <a:avLst/>
          </a:prstGeom>
        </p:spPr>
      </p:pic>
      <p:pic>
        <p:nvPicPr>
          <p:cNvPr id="32" name="Picture 2" descr="Image result for علامة صح">
            <a:extLst>
              <a:ext uri="{FF2B5EF4-FFF2-40B4-BE49-F238E27FC236}">
                <a16:creationId xmlns:a16="http://schemas.microsoft.com/office/drawing/2014/main" id="{46ADD0DB-BB1D-4FF7-B0CC-1D412D4B1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4915214"/>
            <a:ext cx="790803" cy="7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996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ستطيل 8">
            <a:extLst>
              <a:ext uri="{FF2B5EF4-FFF2-40B4-BE49-F238E27FC236}">
                <a16:creationId xmlns:a16="http://schemas.microsoft.com/office/drawing/2014/main" id="{1A1C71B8-5A3C-4C7F-8B2D-82608D5E2174}"/>
              </a:ext>
            </a:extLst>
          </p:cNvPr>
          <p:cNvSpPr/>
          <p:nvPr/>
        </p:nvSpPr>
        <p:spPr>
          <a:xfrm>
            <a:off x="199649" y="143717"/>
            <a:ext cx="55098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altLang="ko-KR" sz="3200" b="1" u="sng" dirty="0">
                <a:solidFill>
                  <a:schemeClr val="tx2"/>
                </a:solidFill>
                <a:latin typeface="+mj-lt"/>
                <a:ea typeface="Gulim" pitchFamily="34" charset="-127"/>
              </a:rPr>
              <a:t>Examples of Inserting Rows</a:t>
            </a:r>
            <a:endParaRPr lang="ar-SA" sz="3200" b="1" u="sng" dirty="0">
              <a:solidFill>
                <a:schemeClr val="tx2"/>
              </a:solidFill>
              <a:latin typeface="+mj-lt"/>
              <a:ea typeface="Gulim" pitchFamily="34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455F9D-5D8C-4C76-B344-7BF3874FCB8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3568" y="1484784"/>
            <a:ext cx="5184576" cy="72008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A04823D-F0F2-4F30-9224-5B332A2B9350}"/>
              </a:ext>
            </a:extLst>
          </p:cNvPr>
          <p:cNvSpPr/>
          <p:nvPr/>
        </p:nvSpPr>
        <p:spPr>
          <a:xfrm>
            <a:off x="6012160" y="1628800"/>
            <a:ext cx="24482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GB" sz="2000" b="1" dirty="0">
                <a:solidFill>
                  <a:srgbClr val="00B050"/>
                </a:solidFill>
              </a:rPr>
              <a:t>To display all records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DA681BF-C7B3-49D0-B369-C004B0CAD5FD}"/>
              </a:ext>
            </a:extLst>
          </p:cNvPr>
          <p:cNvCxnSpPr>
            <a:cxnSpLocks/>
          </p:cNvCxnSpPr>
          <p:nvPr/>
        </p:nvCxnSpPr>
        <p:spPr>
          <a:xfrm>
            <a:off x="5598660" y="1857523"/>
            <a:ext cx="413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8E8671E-C0E0-4526-9313-830124DEC20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7584" y="2852936"/>
            <a:ext cx="5040560" cy="173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8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ستطيل 8">
            <a:extLst>
              <a:ext uri="{FF2B5EF4-FFF2-40B4-BE49-F238E27FC236}">
                <a16:creationId xmlns:a16="http://schemas.microsoft.com/office/drawing/2014/main" id="{1A1C71B8-5A3C-4C7F-8B2D-82608D5E2174}"/>
              </a:ext>
            </a:extLst>
          </p:cNvPr>
          <p:cNvSpPr/>
          <p:nvPr/>
        </p:nvSpPr>
        <p:spPr>
          <a:xfrm>
            <a:off x="199649" y="143717"/>
            <a:ext cx="55098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altLang="ko-KR" sz="3200" b="1" u="sng" dirty="0">
                <a:solidFill>
                  <a:schemeClr val="tx2"/>
                </a:solidFill>
                <a:latin typeface="+mj-lt"/>
                <a:ea typeface="Gulim" pitchFamily="34" charset="-127"/>
              </a:rPr>
              <a:t>Examples of Inserting Rows</a:t>
            </a:r>
            <a:endParaRPr lang="ar-SA" sz="3200" b="1" u="sng" dirty="0">
              <a:solidFill>
                <a:schemeClr val="tx2"/>
              </a:solidFill>
              <a:latin typeface="+mj-lt"/>
              <a:ea typeface="Gulim" pitchFamily="34" charset="-127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6BABBE-64C3-4E6E-87A9-BA5EFBFDA685}"/>
              </a:ext>
            </a:extLst>
          </p:cNvPr>
          <p:cNvSpPr/>
          <p:nvPr/>
        </p:nvSpPr>
        <p:spPr>
          <a:xfrm>
            <a:off x="7992811" y="420393"/>
            <a:ext cx="576064" cy="5119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7C680-7494-4167-9354-8A4F8E7510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9649" y="1124744"/>
            <a:ext cx="5600622" cy="14401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66753E-3152-4C15-A8E1-807D0A332F4F}"/>
              </a:ext>
            </a:extLst>
          </p:cNvPr>
          <p:cNvSpPr/>
          <p:nvPr/>
        </p:nvSpPr>
        <p:spPr>
          <a:xfrm>
            <a:off x="6156176" y="2084441"/>
            <a:ext cx="25759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2000" b="1" dirty="0">
                <a:solidFill>
                  <a:srgbClr val="00B050"/>
                </a:solidFill>
              </a:rPr>
              <a:t> If u omit a value from Values list, you will get an Error</a:t>
            </a:r>
            <a:endParaRPr lang="en-GB" sz="2000" b="1" dirty="0">
              <a:solidFill>
                <a:srgbClr val="00B05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FA1B11-58D3-4B85-83DD-DA5D4561D07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436096" y="2084441"/>
            <a:ext cx="720080" cy="50783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B33C04E-C1E9-4FBD-B0CF-BB78E4435AF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9649" y="3717032"/>
            <a:ext cx="7900743" cy="8298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33A7173-06B3-4A56-BDF1-0260822163E3}"/>
              </a:ext>
            </a:extLst>
          </p:cNvPr>
          <p:cNvSpPr/>
          <p:nvPr/>
        </p:nvSpPr>
        <p:spPr>
          <a:xfrm>
            <a:off x="5709491" y="1232105"/>
            <a:ext cx="34078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2000" b="1" dirty="0">
                <a:solidFill>
                  <a:srgbClr val="00B050"/>
                </a:solidFill>
              </a:rPr>
              <a:t>Insert Into</a:t>
            </a:r>
          </a:p>
          <a:p>
            <a:pPr algn="ctr" rtl="0"/>
            <a:r>
              <a:rPr lang="en-US" sz="2000" b="1" dirty="0">
                <a:solidFill>
                  <a:srgbClr val="00B050"/>
                </a:solidFill>
              </a:rPr>
              <a:t> (Without columns name </a:t>
            </a:r>
            <a:endParaRPr lang="en-GB" sz="2000" b="1" dirty="0">
              <a:solidFill>
                <a:srgbClr val="00B05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E91DAC9-0C28-4166-8138-55283F16706F}"/>
              </a:ext>
            </a:extLst>
          </p:cNvPr>
          <p:cNvCxnSpPr>
            <a:cxnSpLocks/>
          </p:cNvCxnSpPr>
          <p:nvPr/>
        </p:nvCxnSpPr>
        <p:spPr>
          <a:xfrm>
            <a:off x="5114128" y="1478894"/>
            <a:ext cx="89803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علامة خطأ">
            <a:extLst>
              <a:ext uri="{FF2B5EF4-FFF2-40B4-BE49-F238E27FC236}">
                <a16:creationId xmlns:a16="http://schemas.microsoft.com/office/drawing/2014/main" id="{BFA2C25B-0FEB-490B-A10C-E37F049AD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13733" y="3922761"/>
            <a:ext cx="418356" cy="41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697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ستطيل 8">
            <a:extLst>
              <a:ext uri="{FF2B5EF4-FFF2-40B4-BE49-F238E27FC236}">
                <a16:creationId xmlns:a16="http://schemas.microsoft.com/office/drawing/2014/main" id="{1A1C71B8-5A3C-4C7F-8B2D-82608D5E2174}"/>
              </a:ext>
            </a:extLst>
          </p:cNvPr>
          <p:cNvSpPr/>
          <p:nvPr/>
        </p:nvSpPr>
        <p:spPr>
          <a:xfrm>
            <a:off x="199649" y="143717"/>
            <a:ext cx="55098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altLang="ko-KR" sz="3200" b="1" u="sng" dirty="0">
                <a:solidFill>
                  <a:schemeClr val="tx2"/>
                </a:solidFill>
                <a:latin typeface="+mj-lt"/>
                <a:ea typeface="Gulim" pitchFamily="34" charset="-127"/>
              </a:rPr>
              <a:t>Examples of Inserting Rows</a:t>
            </a:r>
            <a:endParaRPr lang="ar-SA" sz="3200" b="1" u="sng" dirty="0">
              <a:solidFill>
                <a:schemeClr val="tx2"/>
              </a:solidFill>
              <a:latin typeface="+mj-lt"/>
              <a:ea typeface="Gulim" pitchFamily="34" charset="-127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6BABBE-64C3-4E6E-87A9-BA5EFBFDA685}"/>
              </a:ext>
            </a:extLst>
          </p:cNvPr>
          <p:cNvSpPr/>
          <p:nvPr/>
        </p:nvSpPr>
        <p:spPr>
          <a:xfrm>
            <a:off x="7992811" y="420393"/>
            <a:ext cx="576064" cy="5119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7C0ABC-C537-4E5C-9CC3-201A4BA2C3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9552" y="1196752"/>
            <a:ext cx="6257722" cy="14401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79428F-EFC1-4D5F-8FC5-F04DBB01170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9552" y="3296363"/>
            <a:ext cx="3300367" cy="7920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746DCE9-5AC8-4137-9479-D30560C04778}"/>
              </a:ext>
            </a:extLst>
          </p:cNvPr>
          <p:cNvSpPr/>
          <p:nvPr/>
        </p:nvSpPr>
        <p:spPr>
          <a:xfrm>
            <a:off x="6012513" y="2589431"/>
            <a:ext cx="31549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GB" sz="2000" b="1" dirty="0">
                <a:solidFill>
                  <a:srgbClr val="00B050"/>
                </a:solidFill>
              </a:rPr>
              <a:t>Change the orders of the entered values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201FFE-D062-40BD-AA21-7AFA14E097F9}"/>
              </a:ext>
            </a:extLst>
          </p:cNvPr>
          <p:cNvCxnSpPr>
            <a:cxnSpLocks/>
          </p:cNvCxnSpPr>
          <p:nvPr/>
        </p:nvCxnSpPr>
        <p:spPr>
          <a:xfrm>
            <a:off x="5709491" y="2708920"/>
            <a:ext cx="374677" cy="2160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F2A595-817A-45F0-BAA0-E4CA4A623443}"/>
              </a:ext>
            </a:extLst>
          </p:cNvPr>
          <p:cNvCxnSpPr>
            <a:cxnSpLocks/>
          </p:cNvCxnSpPr>
          <p:nvPr/>
        </p:nvCxnSpPr>
        <p:spPr>
          <a:xfrm>
            <a:off x="1979712" y="2636912"/>
            <a:ext cx="398266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4A2F3D-CF73-4323-8B1C-A7921069A82E}"/>
              </a:ext>
            </a:extLst>
          </p:cNvPr>
          <p:cNvCxnSpPr>
            <a:cxnSpLocks/>
          </p:cNvCxnSpPr>
          <p:nvPr/>
        </p:nvCxnSpPr>
        <p:spPr>
          <a:xfrm>
            <a:off x="3701672" y="3692407"/>
            <a:ext cx="51028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7E63BDE-2512-4B99-8AAC-B094F9F6DAAF}"/>
              </a:ext>
            </a:extLst>
          </p:cNvPr>
          <p:cNvSpPr/>
          <p:nvPr/>
        </p:nvSpPr>
        <p:spPr>
          <a:xfrm>
            <a:off x="4355976" y="3429000"/>
            <a:ext cx="46085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GB" sz="2000" b="1" dirty="0">
                <a:solidFill>
                  <a:srgbClr val="00B050"/>
                </a:solidFill>
              </a:rPr>
              <a:t>If the data types are compatible the record will be inserted into table But this will cause a logic error</a:t>
            </a:r>
          </a:p>
        </p:txBody>
      </p:sp>
    </p:spTree>
    <p:extLst>
      <p:ext uri="{BB962C8B-B14F-4D97-AF65-F5344CB8AC3E}">
        <p14:creationId xmlns:p14="http://schemas.microsoft.com/office/powerpoint/2010/main" val="2066953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ستطيل 8">
            <a:extLst>
              <a:ext uri="{FF2B5EF4-FFF2-40B4-BE49-F238E27FC236}">
                <a16:creationId xmlns:a16="http://schemas.microsoft.com/office/drawing/2014/main" id="{1A1C71B8-5A3C-4C7F-8B2D-82608D5E2174}"/>
              </a:ext>
            </a:extLst>
          </p:cNvPr>
          <p:cNvSpPr/>
          <p:nvPr/>
        </p:nvSpPr>
        <p:spPr>
          <a:xfrm>
            <a:off x="199649" y="143717"/>
            <a:ext cx="55098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altLang="ko-KR" sz="3200" b="1" u="sng" dirty="0">
                <a:solidFill>
                  <a:schemeClr val="tx2"/>
                </a:solidFill>
                <a:latin typeface="+mj-lt"/>
                <a:ea typeface="Gulim" pitchFamily="34" charset="-127"/>
              </a:rPr>
              <a:t>Examples of Inserting Rows</a:t>
            </a:r>
            <a:endParaRPr lang="ar-SA" sz="3200" b="1" u="sng" dirty="0">
              <a:solidFill>
                <a:schemeClr val="tx2"/>
              </a:solidFill>
              <a:latin typeface="+mj-lt"/>
              <a:ea typeface="Gulim" pitchFamily="34" charset="-127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6BABBE-64C3-4E6E-87A9-BA5EFBFDA685}"/>
              </a:ext>
            </a:extLst>
          </p:cNvPr>
          <p:cNvSpPr/>
          <p:nvPr/>
        </p:nvSpPr>
        <p:spPr>
          <a:xfrm>
            <a:off x="7992811" y="420393"/>
            <a:ext cx="576064" cy="5119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E32AF5-6B31-438E-A39B-61A11E0BBF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5536" y="1313540"/>
            <a:ext cx="5976664" cy="6830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BE6A37-277F-43BC-8898-AFE2EF80D00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9552" y="2606642"/>
            <a:ext cx="6217579" cy="22797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D166241-B611-4E97-8659-E820C212AB62}"/>
              </a:ext>
            </a:extLst>
          </p:cNvPr>
          <p:cNvSpPr/>
          <p:nvPr/>
        </p:nvSpPr>
        <p:spPr>
          <a:xfrm>
            <a:off x="755576" y="4293096"/>
            <a:ext cx="5616624" cy="50405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5E387A-9AE2-438C-8DA6-CD310DA1D914}"/>
              </a:ext>
            </a:extLst>
          </p:cNvPr>
          <p:cNvCxnSpPr>
            <a:cxnSpLocks/>
          </p:cNvCxnSpPr>
          <p:nvPr/>
        </p:nvCxnSpPr>
        <p:spPr>
          <a:xfrm>
            <a:off x="6437976" y="4552727"/>
            <a:ext cx="51028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2328185-3465-40F5-BC5A-3E6E660F9C3D}"/>
              </a:ext>
            </a:extLst>
          </p:cNvPr>
          <p:cNvSpPr/>
          <p:nvPr/>
        </p:nvSpPr>
        <p:spPr>
          <a:xfrm>
            <a:off x="6757131" y="4345069"/>
            <a:ext cx="17281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GB" sz="2000" b="1" dirty="0">
                <a:solidFill>
                  <a:srgbClr val="00B050"/>
                </a:solidFill>
              </a:rPr>
              <a:t>Logic error</a:t>
            </a:r>
          </a:p>
        </p:txBody>
      </p:sp>
    </p:spTree>
    <p:extLst>
      <p:ext uri="{BB962C8B-B14F-4D97-AF65-F5344CB8AC3E}">
        <p14:creationId xmlns:p14="http://schemas.microsoft.com/office/powerpoint/2010/main" val="3518162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ستطيل 8">
            <a:extLst>
              <a:ext uri="{FF2B5EF4-FFF2-40B4-BE49-F238E27FC236}">
                <a16:creationId xmlns:a16="http://schemas.microsoft.com/office/drawing/2014/main" id="{1A1C71B8-5A3C-4C7F-8B2D-82608D5E2174}"/>
              </a:ext>
            </a:extLst>
          </p:cNvPr>
          <p:cNvSpPr/>
          <p:nvPr/>
        </p:nvSpPr>
        <p:spPr>
          <a:xfrm>
            <a:off x="199649" y="143717"/>
            <a:ext cx="55098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altLang="ko-KR" sz="3200" b="1" u="sng" dirty="0">
                <a:solidFill>
                  <a:schemeClr val="tx2"/>
                </a:solidFill>
                <a:latin typeface="+mj-lt"/>
                <a:ea typeface="Gulim" pitchFamily="34" charset="-127"/>
              </a:rPr>
              <a:t>Examples of Inserting Rows</a:t>
            </a:r>
            <a:endParaRPr lang="ar-SA" sz="3200" b="1" u="sng" dirty="0">
              <a:solidFill>
                <a:schemeClr val="tx2"/>
              </a:solidFill>
              <a:latin typeface="+mj-lt"/>
              <a:ea typeface="Gulim" pitchFamily="34" charset="-127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6BABBE-64C3-4E6E-87A9-BA5EFBFDA685}"/>
              </a:ext>
            </a:extLst>
          </p:cNvPr>
          <p:cNvSpPr/>
          <p:nvPr/>
        </p:nvSpPr>
        <p:spPr>
          <a:xfrm>
            <a:off x="7992811" y="420393"/>
            <a:ext cx="576064" cy="5119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01FA10-6B39-407E-AC86-9E68018B00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5536" y="784043"/>
            <a:ext cx="5688632" cy="15472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BD1BB7-137B-4C02-A765-2782FA6ADF2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5536" y="2547006"/>
            <a:ext cx="3096344" cy="936104"/>
          </a:xfrm>
          <a:prstGeom prst="rect">
            <a:avLst/>
          </a:prstGeom>
        </p:spPr>
      </p:pic>
      <p:pic>
        <p:nvPicPr>
          <p:cNvPr id="11" name="Picture 2" descr="Image result for علامة صح">
            <a:extLst>
              <a:ext uri="{FF2B5EF4-FFF2-40B4-BE49-F238E27FC236}">
                <a16:creationId xmlns:a16="http://schemas.microsoft.com/office/drawing/2014/main" id="{F31B3E4D-410B-46CC-B5B5-3D92A50AA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35896" y="2697514"/>
            <a:ext cx="720080" cy="66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330F98-FE80-46AE-841D-261B6520916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326" y="3725559"/>
            <a:ext cx="4736776" cy="609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D2CCB8-95D2-4D00-828E-35B390D6798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7741" y="4386979"/>
            <a:ext cx="4736776" cy="19833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4802093-133C-4886-A721-32806D19B507}"/>
              </a:ext>
            </a:extLst>
          </p:cNvPr>
          <p:cNvSpPr/>
          <p:nvPr/>
        </p:nvSpPr>
        <p:spPr>
          <a:xfrm>
            <a:off x="937741" y="5908098"/>
            <a:ext cx="4570363" cy="32921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2" descr="Image result for علامة صح">
            <a:extLst>
              <a:ext uri="{FF2B5EF4-FFF2-40B4-BE49-F238E27FC236}">
                <a16:creationId xmlns:a16="http://schemas.microsoft.com/office/drawing/2014/main" id="{27DF52BF-BB4B-40F8-870C-1DEF5708F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74517" y="5593546"/>
            <a:ext cx="720080" cy="66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574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مستطيل 5"/>
          <p:cNvSpPr/>
          <p:nvPr/>
        </p:nvSpPr>
        <p:spPr>
          <a:xfrm>
            <a:off x="251520" y="548580"/>
            <a:ext cx="8496944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endParaRPr lang="en-US" sz="2400" dirty="0"/>
          </a:p>
          <a:p>
            <a:pPr algn="l" rtl="0"/>
            <a:r>
              <a:rPr lang="en-US" sz="2800" b="1" dirty="0">
                <a:solidFill>
                  <a:srgbClr val="FF0000"/>
                </a:solidFill>
              </a:rPr>
              <a:t>Declare</a:t>
            </a:r>
            <a:r>
              <a:rPr lang="en-US" sz="2800" b="1" dirty="0">
                <a:solidFill>
                  <a:srgbClr val="0070C0"/>
                </a:solidFill>
              </a:rPr>
              <a:t> @</a:t>
            </a:r>
            <a:r>
              <a:rPr lang="en-US" sz="2800" b="1" dirty="0" err="1">
                <a:solidFill>
                  <a:srgbClr val="0070C0"/>
                </a:solidFill>
              </a:rPr>
              <a:t>variable_name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B0F0"/>
                </a:solidFill>
              </a:rPr>
              <a:t>Datatype</a:t>
            </a:r>
            <a:r>
              <a:rPr lang="en-US" sz="2800" b="1" dirty="0">
                <a:solidFill>
                  <a:srgbClr val="0070C0"/>
                </a:solidFill>
              </a:rPr>
              <a:t> =</a:t>
            </a:r>
            <a:r>
              <a:rPr lang="en-US" sz="2800" b="1" dirty="0">
                <a:solidFill>
                  <a:srgbClr val="B5CE1C"/>
                </a:solidFill>
              </a:rPr>
              <a:t>value</a:t>
            </a:r>
            <a:endParaRPr lang="en-US" sz="2800" b="1" dirty="0">
              <a:solidFill>
                <a:srgbClr val="0070C0"/>
              </a:solidFill>
            </a:endParaRPr>
          </a:p>
          <a:p>
            <a:pPr algn="l" rtl="0"/>
            <a:r>
              <a:rPr lang="en-US" sz="2800" dirty="0">
                <a:solidFill>
                  <a:srgbClr val="00B050"/>
                </a:solidFill>
              </a:rPr>
              <a:t>EX:</a:t>
            </a:r>
          </a:p>
          <a:p>
            <a:pPr algn="l" rtl="0"/>
            <a:r>
              <a:rPr lang="en-US" sz="2800" b="1" dirty="0">
                <a:solidFill>
                  <a:srgbClr val="FF9933"/>
                </a:solidFill>
              </a:rPr>
              <a:t>Declare</a:t>
            </a:r>
            <a:r>
              <a:rPr lang="en-US" sz="2800" dirty="0">
                <a:solidFill>
                  <a:srgbClr val="0070C0"/>
                </a:solidFill>
              </a:rPr>
              <a:t> @</a:t>
            </a:r>
            <a:r>
              <a:rPr lang="en-US" sz="2800" dirty="0" err="1">
                <a:solidFill>
                  <a:srgbClr val="0070C0"/>
                </a:solidFill>
              </a:rPr>
              <a:t>myVar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00B0F0"/>
                </a:solidFill>
              </a:rPr>
              <a:t>VARCHAR(10) </a:t>
            </a:r>
            <a:r>
              <a:rPr lang="en-US" sz="2800" dirty="0">
                <a:solidFill>
                  <a:srgbClr val="0070C0"/>
                </a:solidFill>
              </a:rPr>
              <a:t>= </a:t>
            </a:r>
            <a:r>
              <a:rPr lang="en-US" sz="2800" dirty="0">
                <a:solidFill>
                  <a:srgbClr val="B5CE1C"/>
                </a:solidFill>
              </a:rPr>
              <a:t>'</a:t>
            </a:r>
            <a:r>
              <a:rPr lang="en-US" sz="2800" dirty="0" err="1">
                <a:solidFill>
                  <a:srgbClr val="B5CE1C"/>
                </a:solidFill>
              </a:rPr>
              <a:t>Yoohoo</a:t>
            </a:r>
            <a:r>
              <a:rPr lang="en-US" sz="2800" dirty="0">
                <a:solidFill>
                  <a:srgbClr val="B5CE1C"/>
                </a:solidFill>
              </a:rPr>
              <a:t>'</a:t>
            </a:r>
          </a:p>
          <a:p>
            <a:pPr algn="l" rtl="0"/>
            <a:endParaRPr lang="en-US" sz="2800" dirty="0">
              <a:solidFill>
                <a:srgbClr val="0070C0"/>
              </a:solidFill>
            </a:endParaRPr>
          </a:p>
          <a:p>
            <a:pPr algn="l" rtl="0"/>
            <a:r>
              <a:rPr lang="en-US" sz="2800" b="1" dirty="0">
                <a:solidFill>
                  <a:srgbClr val="00B050"/>
                </a:solidFill>
              </a:rPr>
              <a:t>OR</a:t>
            </a:r>
          </a:p>
          <a:p>
            <a:pPr algn="l" rtl="0"/>
            <a:endParaRPr lang="en-US" sz="2800" b="1" dirty="0">
              <a:solidFill>
                <a:srgbClr val="0070C0"/>
              </a:solidFill>
            </a:endParaRPr>
          </a:p>
          <a:p>
            <a:pPr algn="l" rtl="0"/>
            <a:r>
              <a:rPr lang="en-US" sz="2800" b="1" dirty="0">
                <a:solidFill>
                  <a:srgbClr val="FF0000"/>
                </a:solidFill>
              </a:rPr>
              <a:t>Declare</a:t>
            </a:r>
            <a:r>
              <a:rPr lang="en-US" sz="2800" b="1" dirty="0">
                <a:solidFill>
                  <a:srgbClr val="0070C0"/>
                </a:solidFill>
              </a:rPr>
              <a:t> @</a:t>
            </a:r>
            <a:r>
              <a:rPr lang="en-US" sz="2800" b="1" dirty="0" err="1">
                <a:solidFill>
                  <a:srgbClr val="0070C0"/>
                </a:solidFill>
              </a:rPr>
              <a:t>variable_name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B0F0"/>
                </a:solidFill>
              </a:rPr>
              <a:t>Datatype</a:t>
            </a:r>
            <a:endParaRPr lang="en-US" sz="2800" b="1" dirty="0">
              <a:solidFill>
                <a:srgbClr val="00B0F0"/>
              </a:solidFill>
            </a:endParaRPr>
          </a:p>
          <a:p>
            <a:pPr algn="l" rtl="0"/>
            <a:r>
              <a:rPr lang="en-US" sz="2800" b="1" dirty="0">
                <a:solidFill>
                  <a:srgbClr val="FF0000"/>
                </a:solidFill>
              </a:rPr>
              <a:t>SET</a:t>
            </a:r>
            <a:r>
              <a:rPr lang="en-US" sz="2800" b="1" dirty="0">
                <a:solidFill>
                  <a:srgbClr val="0070C0"/>
                </a:solidFill>
              </a:rPr>
              <a:t> @</a:t>
            </a:r>
            <a:r>
              <a:rPr lang="en-US" sz="2800" b="1" dirty="0" err="1">
                <a:solidFill>
                  <a:srgbClr val="0070C0"/>
                </a:solidFill>
              </a:rPr>
              <a:t>variable_name</a:t>
            </a:r>
            <a:r>
              <a:rPr lang="en-US" sz="2800" b="1" dirty="0">
                <a:solidFill>
                  <a:srgbClr val="0070C0"/>
                </a:solidFill>
              </a:rPr>
              <a:t>=</a:t>
            </a:r>
            <a:r>
              <a:rPr lang="en-US" sz="2800" b="1" dirty="0">
                <a:solidFill>
                  <a:srgbClr val="B5CE1C"/>
                </a:solidFill>
              </a:rPr>
              <a:t>value</a:t>
            </a:r>
            <a:endParaRPr lang="en-US" sz="2800" b="1" dirty="0">
              <a:solidFill>
                <a:srgbClr val="0070C0"/>
              </a:solidFill>
            </a:endParaRPr>
          </a:p>
          <a:p>
            <a:pPr algn="l" rtl="0"/>
            <a:r>
              <a:rPr lang="en-US" sz="2800" dirty="0">
                <a:solidFill>
                  <a:srgbClr val="00B050"/>
                </a:solidFill>
              </a:rPr>
              <a:t>EX:</a:t>
            </a:r>
          </a:p>
          <a:p>
            <a:pPr algn="l" rtl="0"/>
            <a:r>
              <a:rPr lang="en-US" sz="2800" b="1" dirty="0">
                <a:solidFill>
                  <a:srgbClr val="FF9933"/>
                </a:solidFill>
              </a:rPr>
              <a:t>Declare</a:t>
            </a:r>
            <a:r>
              <a:rPr lang="en-US" sz="2800" dirty="0">
                <a:solidFill>
                  <a:srgbClr val="0070C0"/>
                </a:solidFill>
              </a:rPr>
              <a:t> @</a:t>
            </a:r>
            <a:r>
              <a:rPr lang="en-US" sz="2800" dirty="0" err="1">
                <a:solidFill>
                  <a:srgbClr val="0070C0"/>
                </a:solidFill>
              </a:rPr>
              <a:t>myVar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00B0F0"/>
                </a:solidFill>
              </a:rPr>
              <a:t>VARCHAR(10) </a:t>
            </a:r>
          </a:p>
          <a:p>
            <a:pPr algn="l" rtl="0"/>
            <a:r>
              <a:rPr lang="en-US" sz="2800" b="1" dirty="0">
                <a:solidFill>
                  <a:srgbClr val="FF9933"/>
                </a:solidFill>
              </a:rPr>
              <a:t>SET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0070C0"/>
                </a:solidFill>
              </a:rPr>
              <a:t>@</a:t>
            </a:r>
            <a:r>
              <a:rPr lang="en-US" sz="2800" dirty="0" err="1">
                <a:solidFill>
                  <a:srgbClr val="0070C0"/>
                </a:solidFill>
              </a:rPr>
              <a:t>myVar</a:t>
            </a:r>
            <a:r>
              <a:rPr lang="en-US" sz="2800" dirty="0">
                <a:solidFill>
                  <a:srgbClr val="0070C0"/>
                </a:solidFill>
              </a:rPr>
              <a:t> = </a:t>
            </a:r>
            <a:r>
              <a:rPr lang="en-US" sz="2800" dirty="0">
                <a:solidFill>
                  <a:srgbClr val="B5CE1C"/>
                </a:solidFill>
              </a:rPr>
              <a:t>'</a:t>
            </a:r>
            <a:r>
              <a:rPr lang="en-US" sz="2800" dirty="0" err="1">
                <a:solidFill>
                  <a:srgbClr val="B5CE1C"/>
                </a:solidFill>
              </a:rPr>
              <a:t>Yoohoo</a:t>
            </a:r>
            <a:r>
              <a:rPr lang="en-US" sz="2800" dirty="0">
                <a:solidFill>
                  <a:srgbClr val="B5CE1C"/>
                </a:solidFill>
              </a:rPr>
              <a:t>'</a:t>
            </a:r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ar-SA" sz="2400" dirty="0"/>
          </a:p>
        </p:txBody>
      </p:sp>
      <p:sp>
        <p:nvSpPr>
          <p:cNvPr id="7" name="مربع نص 6"/>
          <p:cNvSpPr txBox="1"/>
          <p:nvPr/>
        </p:nvSpPr>
        <p:spPr>
          <a:xfrm>
            <a:off x="2267744" y="35913"/>
            <a:ext cx="5471370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3200" b="1" u="sng" dirty="0">
                <a:solidFill>
                  <a:schemeClr val="tx2"/>
                </a:solidFill>
                <a:latin typeface="+mj-lt"/>
                <a:ea typeface="Gulim" pitchFamily="34" charset="-127"/>
              </a:rPr>
              <a:t>Declaring variables in SQL </a:t>
            </a:r>
            <a:endParaRPr lang="ar-SA" sz="3200" b="1" u="sng" dirty="0">
              <a:solidFill>
                <a:schemeClr val="tx2"/>
              </a:solidFill>
              <a:latin typeface="+mj-lt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6042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مستطيل 3"/>
          <p:cNvSpPr/>
          <p:nvPr/>
        </p:nvSpPr>
        <p:spPr>
          <a:xfrm>
            <a:off x="467544" y="1328883"/>
            <a:ext cx="6419452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defRPr/>
            </a:pPr>
            <a:r>
              <a:rPr lang="en-US" sz="2800" b="1" dirty="0">
                <a:solidFill>
                  <a:srgbClr val="0070C0"/>
                </a:solidFill>
              </a:rPr>
              <a:t>DECLARE</a:t>
            </a:r>
            <a:r>
              <a:rPr lang="en-US" sz="2800" b="1" dirty="0"/>
              <a:t> @DP_NUMBER  </a:t>
            </a:r>
            <a:r>
              <a:rPr lang="en-US" sz="2800" b="1" dirty="0">
                <a:solidFill>
                  <a:srgbClr val="0070C0"/>
                </a:solidFill>
              </a:rPr>
              <a:t>INT</a:t>
            </a:r>
          </a:p>
          <a:p>
            <a:pPr algn="l" rtl="0">
              <a:defRPr/>
            </a:pPr>
            <a:r>
              <a:rPr lang="en-US" sz="2800" b="1" dirty="0">
                <a:solidFill>
                  <a:srgbClr val="0070C0"/>
                </a:solidFill>
              </a:rPr>
              <a:t>SET</a:t>
            </a:r>
            <a:r>
              <a:rPr lang="en-US" sz="2800" b="1" dirty="0"/>
              <a:t> @DP_NUMBER=5</a:t>
            </a:r>
            <a:endParaRPr lang="en-US" sz="2400" b="1" dirty="0"/>
          </a:p>
        </p:txBody>
      </p:sp>
      <p:sp>
        <p:nvSpPr>
          <p:cNvPr id="5" name="مستطيل 4"/>
          <p:cNvSpPr/>
          <p:nvPr/>
        </p:nvSpPr>
        <p:spPr>
          <a:xfrm>
            <a:off x="217949" y="3081156"/>
            <a:ext cx="8640960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defRPr/>
            </a:pPr>
            <a:r>
              <a:rPr lang="en-US" sz="2400" b="1" dirty="0">
                <a:solidFill>
                  <a:srgbClr val="0070C0"/>
                </a:solidFill>
              </a:rPr>
              <a:t>INSERT INTO </a:t>
            </a:r>
            <a:r>
              <a:rPr lang="en-US" sz="2400" b="1" dirty="0"/>
              <a:t>DEPARTEMENT (</a:t>
            </a:r>
            <a:r>
              <a:rPr lang="en-US" sz="2400" b="1" dirty="0" err="1"/>
              <a:t>Dname</a:t>
            </a:r>
            <a:r>
              <a:rPr lang="en-US" sz="2400" b="1" dirty="0"/>
              <a:t>,  </a:t>
            </a:r>
            <a:r>
              <a:rPr lang="en-US" sz="2400" b="1" dirty="0" err="1"/>
              <a:t>Dnumber</a:t>
            </a:r>
            <a:r>
              <a:rPr lang="en-US" sz="2400" b="1" dirty="0"/>
              <a:t>, </a:t>
            </a:r>
            <a:r>
              <a:rPr lang="en-US" sz="2400" b="1" dirty="0" err="1"/>
              <a:t>Mgr_ssn</a:t>
            </a:r>
            <a:r>
              <a:rPr lang="en-US" sz="2400" b="1" dirty="0"/>
              <a:t>, </a:t>
            </a:r>
            <a:r>
              <a:rPr lang="en-US" sz="2400" b="1" dirty="0" err="1"/>
              <a:t>Mgr_start_date</a:t>
            </a:r>
            <a:r>
              <a:rPr lang="en-US" sz="2400" b="1" dirty="0"/>
              <a:t>)</a:t>
            </a:r>
          </a:p>
          <a:p>
            <a:pPr algn="l">
              <a:defRPr/>
            </a:pPr>
            <a:r>
              <a:rPr lang="en-US" sz="2400" b="1" dirty="0">
                <a:solidFill>
                  <a:srgbClr val="0070C0"/>
                </a:solidFill>
              </a:rPr>
              <a:t>VALUES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'Research'</a:t>
            </a:r>
            <a:r>
              <a:rPr lang="en-US" sz="2400" b="1" dirty="0"/>
              <a:t>,@DP_NUMBER,</a:t>
            </a:r>
            <a:r>
              <a:rPr lang="en-US" sz="2400" b="1" dirty="0">
                <a:solidFill>
                  <a:srgbClr val="FF0000"/>
                </a:solidFill>
              </a:rPr>
              <a:t>'333445555'</a:t>
            </a:r>
            <a:r>
              <a:rPr lang="en-US" sz="2400" b="1" dirty="0"/>
              <a:t>,NULL)</a:t>
            </a:r>
          </a:p>
        </p:txBody>
      </p:sp>
      <p:sp>
        <p:nvSpPr>
          <p:cNvPr id="6" name="مستطيل 5"/>
          <p:cNvSpPr/>
          <p:nvPr/>
        </p:nvSpPr>
        <p:spPr>
          <a:xfrm>
            <a:off x="1259632" y="404664"/>
            <a:ext cx="70519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altLang="ko-KR" sz="3200" b="1" u="sng" dirty="0">
                <a:solidFill>
                  <a:schemeClr val="tx2"/>
                </a:solidFill>
                <a:latin typeface="+mj-lt"/>
                <a:ea typeface="Gulim" pitchFamily="34" charset="-127"/>
              </a:rPr>
              <a:t>Inserting values by Using Variables</a:t>
            </a:r>
            <a:endParaRPr lang="ar-SA" sz="3200" b="1" u="sng" dirty="0">
              <a:solidFill>
                <a:schemeClr val="tx2"/>
              </a:solidFill>
              <a:latin typeface="+mj-lt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2858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10" descr="idea_map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236608" y="609600"/>
            <a:ext cx="6670784" cy="4495800"/>
          </a:xfrm>
          <a:prstGeom prst="rect">
            <a:avLst/>
          </a:prstGeom>
        </p:spPr>
      </p:pic>
      <p:sp>
        <p:nvSpPr>
          <p:cNvPr id="9" name="مستطيل 6"/>
          <p:cNvSpPr/>
          <p:nvPr/>
        </p:nvSpPr>
        <p:spPr>
          <a:xfrm>
            <a:off x="282208" y="5445224"/>
            <a:ext cx="2489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</a:t>
            </a:r>
            <a:endParaRPr lang="ar-SA" sz="4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50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z="1400" smtClean="0"/>
              <a:pPr/>
              <a:t>29</a:t>
            </a:fld>
            <a:endParaRPr lang="en-US" sz="1400" dirty="0"/>
          </a:p>
        </p:txBody>
      </p:sp>
      <p:sp>
        <p:nvSpPr>
          <p:cNvPr id="4" name="مستطيل 3"/>
          <p:cNvSpPr/>
          <p:nvPr/>
        </p:nvSpPr>
        <p:spPr>
          <a:xfrm>
            <a:off x="1048486" y="358732"/>
            <a:ext cx="22894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tx2"/>
                </a:solidFill>
                <a:latin typeface="+mj-lt"/>
                <a:ea typeface="Gulim" pitchFamily="34" charset="-127"/>
              </a:rPr>
              <a:t>2-UPDATE</a:t>
            </a:r>
            <a:endParaRPr lang="ar-SA" sz="36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مستطيل 4"/>
          <p:cNvSpPr/>
          <p:nvPr/>
        </p:nvSpPr>
        <p:spPr>
          <a:xfrm>
            <a:off x="251520" y="1000108"/>
            <a:ext cx="832100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/>
              <a:t>The SQL </a:t>
            </a:r>
            <a:r>
              <a:rPr lang="en-US" sz="2400" b="1" dirty="0">
                <a:solidFill>
                  <a:srgbClr val="FF0000"/>
                </a:solidFill>
              </a:rPr>
              <a:t>UPDATE </a:t>
            </a:r>
            <a:r>
              <a:rPr lang="en-US" sz="2400" b="1" dirty="0"/>
              <a:t>Query is used to modify the existing records in a table.</a:t>
            </a:r>
          </a:p>
          <a:p>
            <a:pPr algn="l" rtl="0"/>
            <a:r>
              <a:rPr lang="en-US" sz="2400" b="1" dirty="0"/>
              <a:t>You can use </a:t>
            </a:r>
            <a:r>
              <a:rPr lang="en-US" sz="2400" b="1" dirty="0">
                <a:solidFill>
                  <a:srgbClr val="FF0000"/>
                </a:solidFill>
              </a:rPr>
              <a:t>WHERE</a:t>
            </a:r>
            <a:r>
              <a:rPr lang="en-US" sz="2400" b="1" dirty="0"/>
              <a:t> clause with UPDATE query to update selected rows otherwise all the rows would be effected.</a:t>
            </a:r>
          </a:p>
          <a:p>
            <a:pPr algn="l" rtl="0"/>
            <a:endParaRPr lang="en-US" sz="2400" dirty="0">
              <a:solidFill>
                <a:srgbClr val="0070C0"/>
              </a:solidFill>
            </a:endParaRPr>
          </a:p>
          <a:p>
            <a:pPr algn="l" rtl="0"/>
            <a:r>
              <a:rPr lang="en-US" sz="2400" b="1" u="sng" dirty="0">
                <a:solidFill>
                  <a:srgbClr val="00B050"/>
                </a:solidFill>
              </a:rPr>
              <a:t>When use WHERE clause (specific rows will affect) :</a:t>
            </a:r>
          </a:p>
          <a:p>
            <a:pPr algn="l" rtl="0"/>
            <a:endParaRPr lang="en-US" sz="2400" u="sng" dirty="0">
              <a:solidFill>
                <a:srgbClr val="00B050"/>
              </a:solidFill>
            </a:endParaRPr>
          </a:p>
          <a:p>
            <a:pPr algn="l" rtl="0"/>
            <a:endParaRPr lang="en-US" sz="2400" u="sng" dirty="0">
              <a:solidFill>
                <a:srgbClr val="00B050"/>
              </a:solidFill>
            </a:endParaRPr>
          </a:p>
          <a:p>
            <a:pPr algn="l" rtl="0"/>
            <a:endParaRPr lang="en-US" sz="2400" u="sng" dirty="0">
              <a:solidFill>
                <a:srgbClr val="00B050"/>
              </a:solidFill>
            </a:endParaRPr>
          </a:p>
          <a:p>
            <a:pPr algn="l" rtl="0"/>
            <a:endParaRPr lang="en-US" sz="2400" u="sng" dirty="0">
              <a:solidFill>
                <a:srgbClr val="00B050"/>
              </a:solidFill>
            </a:endParaRPr>
          </a:p>
          <a:p>
            <a:pPr algn="l" rtl="0"/>
            <a:endParaRPr lang="en-US" sz="2400" u="sng" dirty="0">
              <a:solidFill>
                <a:srgbClr val="00B050"/>
              </a:solidFill>
            </a:endParaRPr>
          </a:p>
          <a:p>
            <a:pPr algn="l" rtl="0"/>
            <a:endParaRPr lang="en-US" sz="2400" u="sng" dirty="0">
              <a:solidFill>
                <a:srgbClr val="00B050"/>
              </a:solidFill>
            </a:endParaRPr>
          </a:p>
          <a:p>
            <a:pPr algn="l" rtl="0"/>
            <a:endParaRPr lang="en-US" sz="2400" u="sng" dirty="0">
              <a:solidFill>
                <a:srgbClr val="00B050"/>
              </a:solidFill>
            </a:endParaRPr>
          </a:p>
          <a:p>
            <a:pPr algn="l" rtl="0"/>
            <a:endParaRPr lang="en-US" sz="2400" u="sng" dirty="0">
              <a:solidFill>
                <a:srgbClr val="00B050"/>
              </a:solidFill>
            </a:endParaRPr>
          </a:p>
          <a:p>
            <a:pPr algn="l" rtl="0"/>
            <a:endParaRPr lang="en-US" sz="2400" u="sng" dirty="0">
              <a:solidFill>
                <a:srgbClr val="00B050"/>
              </a:solidFill>
            </a:endParaRPr>
          </a:p>
          <a:p>
            <a:pPr algn="l" rtl="0"/>
            <a:r>
              <a:rPr lang="en-US" sz="2400" b="1" u="sng" dirty="0">
                <a:solidFill>
                  <a:srgbClr val="00B050"/>
                </a:solidFill>
              </a:rPr>
              <a:t> </a:t>
            </a:r>
          </a:p>
          <a:p>
            <a:pPr algn="l" rtl="0"/>
            <a:endParaRPr lang="en-US" sz="2400" u="sng" dirty="0">
              <a:solidFill>
                <a:srgbClr val="00B050"/>
              </a:solidFill>
            </a:endParaRPr>
          </a:p>
        </p:txBody>
      </p:sp>
      <p:sp>
        <p:nvSpPr>
          <p:cNvPr id="6" name="مستطيل 5"/>
          <p:cNvSpPr/>
          <p:nvPr/>
        </p:nvSpPr>
        <p:spPr>
          <a:xfrm>
            <a:off x="467544" y="3866152"/>
            <a:ext cx="741682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l">
              <a:defRPr/>
            </a:pPr>
            <a:r>
              <a:rPr lang="en-US" altLang="ko-KR" sz="2400" b="1" dirty="0">
                <a:solidFill>
                  <a:srgbClr val="0070C0"/>
                </a:solidFill>
                <a:ea typeface="Gulim" pitchFamily="34" charset="-127"/>
              </a:rPr>
              <a:t>UPDATE</a:t>
            </a:r>
            <a:r>
              <a:rPr lang="en-US" altLang="ko-KR" sz="2400" b="1" dirty="0">
                <a:ea typeface="Gulim" pitchFamily="34" charset="-127"/>
              </a:rPr>
              <a:t>  </a:t>
            </a:r>
            <a:r>
              <a:rPr lang="en-US" altLang="ko-KR" sz="2400" b="1" dirty="0" err="1">
                <a:ea typeface="Gulim" pitchFamily="34" charset="-127"/>
              </a:rPr>
              <a:t>table_name</a:t>
            </a:r>
            <a:endParaRPr lang="en-US" altLang="ko-KR" sz="2400" b="1" dirty="0">
              <a:ea typeface="Gulim" pitchFamily="34" charset="-127"/>
            </a:endParaRPr>
          </a:p>
          <a:p>
            <a:pPr lvl="1" algn="l">
              <a:defRPr/>
            </a:pPr>
            <a:r>
              <a:rPr lang="en-US" altLang="ko-KR" sz="2400" b="1" dirty="0">
                <a:solidFill>
                  <a:srgbClr val="0070C0"/>
                </a:solidFill>
                <a:ea typeface="Gulim" pitchFamily="34" charset="-127"/>
              </a:rPr>
              <a:t>SET</a:t>
            </a:r>
            <a:r>
              <a:rPr lang="en-US" altLang="ko-KR" sz="2400" b="1" dirty="0">
                <a:ea typeface="Gulim" pitchFamily="34" charset="-127"/>
              </a:rPr>
              <a:t> </a:t>
            </a:r>
            <a:r>
              <a:rPr lang="en-US" altLang="ko-KR" sz="2400" b="1" dirty="0" err="1">
                <a:ea typeface="Gulim" pitchFamily="34" charset="-127"/>
              </a:rPr>
              <a:t>column_name</a:t>
            </a:r>
            <a:r>
              <a:rPr lang="en-US" altLang="ko-KR" sz="2400" b="1" dirty="0">
                <a:ea typeface="Gulim" pitchFamily="34" charset="-127"/>
              </a:rPr>
              <a:t>=value </a:t>
            </a:r>
          </a:p>
          <a:p>
            <a:pPr lvl="1" algn="l">
              <a:defRPr/>
            </a:pPr>
            <a:r>
              <a:rPr lang="en-US" altLang="ko-KR" sz="2400" b="1" dirty="0">
                <a:solidFill>
                  <a:srgbClr val="0070C0"/>
                </a:solidFill>
                <a:ea typeface="Gulim" pitchFamily="34" charset="-127"/>
              </a:rPr>
              <a:t>WHERE</a:t>
            </a:r>
            <a:r>
              <a:rPr lang="en-US" altLang="ko-KR" sz="2400" b="1" dirty="0">
                <a:ea typeface="Gulim" pitchFamily="34" charset="-127"/>
              </a:rPr>
              <a:t> condition</a:t>
            </a:r>
          </a:p>
        </p:txBody>
      </p:sp>
    </p:spTree>
    <p:extLst>
      <p:ext uri="{BB962C8B-B14F-4D97-AF65-F5344CB8AC3E}">
        <p14:creationId xmlns:p14="http://schemas.microsoft.com/office/powerpoint/2010/main" val="43220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10" descr="idea_map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236608" y="609600"/>
            <a:ext cx="6670784" cy="4495800"/>
          </a:xfrm>
          <a:prstGeom prst="rect">
            <a:avLst/>
          </a:prstGeom>
        </p:spPr>
      </p:pic>
      <p:sp>
        <p:nvSpPr>
          <p:cNvPr id="9" name="مستطيل 6"/>
          <p:cNvSpPr/>
          <p:nvPr/>
        </p:nvSpPr>
        <p:spPr>
          <a:xfrm>
            <a:off x="334207" y="5464007"/>
            <a:ext cx="6470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Naming &amp; Dropping Constraints</a:t>
            </a:r>
            <a:endParaRPr lang="ar-SA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1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مستطيل 3"/>
          <p:cNvSpPr/>
          <p:nvPr/>
        </p:nvSpPr>
        <p:spPr>
          <a:xfrm>
            <a:off x="1282525" y="358732"/>
            <a:ext cx="2055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+mj-lt"/>
                <a:ea typeface="Gulim" pitchFamily="34" charset="-127"/>
              </a:rPr>
              <a:t>2-UPDATE</a:t>
            </a:r>
            <a:endParaRPr lang="ar-SA" sz="32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مستطيل 6"/>
          <p:cNvSpPr/>
          <p:nvPr/>
        </p:nvSpPr>
        <p:spPr>
          <a:xfrm>
            <a:off x="376384" y="4977708"/>
            <a:ext cx="8372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i="1" u="sng" dirty="0">
                <a:solidFill>
                  <a:srgbClr val="FF0000"/>
                </a:solidFill>
              </a:rPr>
              <a:t>Note: </a:t>
            </a:r>
            <a:r>
              <a:rPr lang="en-US" sz="2400" b="1" i="1" dirty="0"/>
              <a:t>You can combine N number of conditions using AND or </a:t>
            </a:r>
            <a:r>
              <a:rPr lang="en-US" sz="2400" b="1" i="1" dirty="0" err="1"/>
              <a:t>OR</a:t>
            </a:r>
            <a:r>
              <a:rPr lang="en-US" sz="2400" b="1" i="1" dirty="0"/>
              <a:t> operators.</a:t>
            </a:r>
            <a:endParaRPr lang="en-US" altLang="ko-KR" sz="2400" b="1" dirty="0">
              <a:ea typeface="Gulim" pitchFamily="34" charset="-127"/>
            </a:endParaRPr>
          </a:p>
        </p:txBody>
      </p:sp>
      <p:sp>
        <p:nvSpPr>
          <p:cNvPr id="8" name="مستطيل 7"/>
          <p:cNvSpPr/>
          <p:nvPr/>
        </p:nvSpPr>
        <p:spPr>
          <a:xfrm>
            <a:off x="513406" y="1484784"/>
            <a:ext cx="7226946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defRPr/>
            </a:pPr>
            <a:r>
              <a:rPr lang="en-US" sz="2400" b="1" dirty="0">
                <a:solidFill>
                  <a:srgbClr val="0070C0"/>
                </a:solidFill>
              </a:rPr>
              <a:t>UPDATE</a:t>
            </a:r>
            <a:r>
              <a:rPr lang="en-US" sz="2400" b="1" dirty="0"/>
              <a:t> employee</a:t>
            </a:r>
          </a:p>
          <a:p>
            <a:pPr algn="l">
              <a:defRPr/>
            </a:pPr>
            <a:r>
              <a:rPr lang="en-US" sz="2400" b="1" dirty="0">
                <a:solidFill>
                  <a:srgbClr val="0070C0"/>
                </a:solidFill>
              </a:rPr>
              <a:t>      set </a:t>
            </a:r>
            <a:r>
              <a:rPr lang="en-US" sz="2400" b="1" dirty="0"/>
              <a:t>Salary = Salary * 1.1</a:t>
            </a:r>
          </a:p>
          <a:p>
            <a:pPr algn="l">
              <a:defRPr/>
            </a:pPr>
            <a:r>
              <a:rPr lang="en-US" sz="2400" b="1" dirty="0"/>
              <a:t>      </a:t>
            </a:r>
            <a:r>
              <a:rPr lang="en-US" sz="2400" b="1" dirty="0">
                <a:solidFill>
                  <a:srgbClr val="0070C0"/>
                </a:solidFill>
              </a:rPr>
              <a:t>where</a:t>
            </a:r>
            <a:r>
              <a:rPr lang="en-US" sz="2400" b="1" dirty="0"/>
              <a:t> </a:t>
            </a:r>
            <a:r>
              <a:rPr lang="en-US" sz="2400" b="1" dirty="0" err="1"/>
              <a:t>Ssn</a:t>
            </a:r>
            <a:r>
              <a:rPr lang="en-US" sz="2400" b="1" dirty="0"/>
              <a:t> ='333445555’</a:t>
            </a:r>
          </a:p>
        </p:txBody>
      </p:sp>
      <p:sp>
        <p:nvSpPr>
          <p:cNvPr id="9" name="مستطيل 8"/>
          <p:cNvSpPr/>
          <p:nvPr/>
        </p:nvSpPr>
        <p:spPr>
          <a:xfrm>
            <a:off x="478762" y="3340406"/>
            <a:ext cx="7226946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defRPr/>
            </a:pPr>
            <a:r>
              <a:rPr lang="en-US" sz="2400" b="1" dirty="0">
                <a:solidFill>
                  <a:srgbClr val="0070C0"/>
                </a:solidFill>
              </a:rPr>
              <a:t>UPDATE</a:t>
            </a:r>
            <a:r>
              <a:rPr lang="en-US" sz="2400" b="1" dirty="0"/>
              <a:t> employee</a:t>
            </a:r>
          </a:p>
          <a:p>
            <a:pPr algn="l">
              <a:defRPr/>
            </a:pPr>
            <a:r>
              <a:rPr lang="en-US" sz="2400" b="1" dirty="0"/>
              <a:t>      </a:t>
            </a:r>
            <a:r>
              <a:rPr lang="en-US" sz="2400" b="1" dirty="0">
                <a:solidFill>
                  <a:srgbClr val="0070C0"/>
                </a:solidFill>
              </a:rPr>
              <a:t>set</a:t>
            </a:r>
            <a:r>
              <a:rPr lang="en-US" sz="2400" b="1" dirty="0"/>
              <a:t> Salary = Salary * 1.1</a:t>
            </a:r>
          </a:p>
        </p:txBody>
      </p:sp>
    </p:spTree>
    <p:extLst>
      <p:ext uri="{BB962C8B-B14F-4D97-AF65-F5344CB8AC3E}">
        <p14:creationId xmlns:p14="http://schemas.microsoft.com/office/powerpoint/2010/main" val="3592541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10" descr="idea_map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236608" y="609600"/>
            <a:ext cx="6670784" cy="4495800"/>
          </a:xfrm>
          <a:prstGeom prst="rect">
            <a:avLst/>
          </a:prstGeom>
        </p:spPr>
      </p:pic>
      <p:sp>
        <p:nvSpPr>
          <p:cNvPr id="9" name="مستطيل 6"/>
          <p:cNvSpPr/>
          <p:nvPr/>
        </p:nvSpPr>
        <p:spPr>
          <a:xfrm>
            <a:off x="210262" y="5445224"/>
            <a:ext cx="23455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</a:t>
            </a:r>
            <a:endParaRPr lang="ar-SA" sz="4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81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مستطيل 4"/>
          <p:cNvSpPr/>
          <p:nvPr/>
        </p:nvSpPr>
        <p:spPr>
          <a:xfrm>
            <a:off x="1571603" y="571480"/>
            <a:ext cx="19832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altLang="ko-KR" sz="3200" b="1" dirty="0">
                <a:solidFill>
                  <a:schemeClr val="tx2"/>
                </a:solidFill>
                <a:latin typeface="+mj-lt"/>
                <a:ea typeface="Gulim" pitchFamily="34" charset="-127"/>
              </a:rPr>
              <a:t>3-DELETE </a:t>
            </a:r>
            <a:endParaRPr lang="ar-SA" sz="32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مستطيل 5"/>
          <p:cNvSpPr/>
          <p:nvPr/>
        </p:nvSpPr>
        <p:spPr>
          <a:xfrm>
            <a:off x="395536" y="1142984"/>
            <a:ext cx="83529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/>
              <a:t>The SQL </a:t>
            </a:r>
            <a:r>
              <a:rPr lang="en-US" sz="2400" b="1" dirty="0">
                <a:solidFill>
                  <a:srgbClr val="FF0000"/>
                </a:solidFill>
              </a:rPr>
              <a:t>DELETE</a:t>
            </a:r>
            <a:r>
              <a:rPr lang="en-US" sz="2400" b="1" dirty="0"/>
              <a:t> Query is used to delete the existing records from a table.</a:t>
            </a:r>
          </a:p>
          <a:p>
            <a:pPr algn="l" rtl="0"/>
            <a:r>
              <a:rPr lang="en-US" sz="2400" b="1" dirty="0"/>
              <a:t>You can use </a:t>
            </a:r>
            <a:r>
              <a:rPr lang="en-US" sz="2400" b="1" dirty="0">
                <a:solidFill>
                  <a:srgbClr val="FF0000"/>
                </a:solidFill>
              </a:rPr>
              <a:t>WHERE</a:t>
            </a:r>
            <a:r>
              <a:rPr lang="en-US" sz="2400" b="1" dirty="0"/>
              <a:t> clause with DELETE query to delete selected rows, otherwise all the records would be deleted.</a:t>
            </a:r>
          </a:p>
          <a:p>
            <a:pPr algn="l" rtl="0"/>
            <a:endParaRPr lang="en-US" sz="2400" dirty="0">
              <a:solidFill>
                <a:srgbClr val="0070C0"/>
              </a:solidFill>
            </a:endParaRPr>
          </a:p>
          <a:p>
            <a:pPr algn="l" rtl="0"/>
            <a:r>
              <a:rPr lang="en-US" sz="2400" b="1" u="sng" dirty="0">
                <a:solidFill>
                  <a:srgbClr val="00B050"/>
                </a:solidFill>
              </a:rPr>
              <a:t>When use WHERE clause (specific rows will delete) :</a:t>
            </a:r>
          </a:p>
          <a:p>
            <a:pPr algn="l" rtl="0"/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9" name="مستطيل 8"/>
          <p:cNvSpPr/>
          <p:nvPr/>
        </p:nvSpPr>
        <p:spPr>
          <a:xfrm>
            <a:off x="395536" y="3820640"/>
            <a:ext cx="6707484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2" algn="l">
              <a:defRPr/>
            </a:pPr>
            <a:r>
              <a:rPr lang="en-US" altLang="ko-KR" sz="2400" b="1" dirty="0">
                <a:solidFill>
                  <a:srgbClr val="0070C0"/>
                </a:solidFill>
                <a:ea typeface="Gulim" pitchFamily="34" charset="-127"/>
              </a:rPr>
              <a:t>DELETE</a:t>
            </a:r>
            <a:r>
              <a:rPr lang="en-US" altLang="ko-KR" sz="2400" b="1" dirty="0">
                <a:ea typeface="Gulim" pitchFamily="34" charset="-127"/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  <a:ea typeface="Gulim" pitchFamily="34" charset="-127"/>
              </a:rPr>
              <a:t>FROM </a:t>
            </a:r>
            <a:r>
              <a:rPr lang="en-US" altLang="ko-KR" sz="2400" b="1" dirty="0">
                <a:ea typeface="Gulim" pitchFamily="34" charset="-127"/>
              </a:rPr>
              <a:t>   </a:t>
            </a:r>
            <a:r>
              <a:rPr lang="en-US" altLang="ko-KR" sz="2400" b="1" dirty="0" err="1">
                <a:ea typeface="Gulim" pitchFamily="34" charset="-127"/>
              </a:rPr>
              <a:t>table_name</a:t>
            </a:r>
            <a:endParaRPr lang="en-US" altLang="ko-KR" sz="2400" b="1" dirty="0">
              <a:ea typeface="Gulim" pitchFamily="34" charset="-127"/>
            </a:endParaRPr>
          </a:p>
          <a:p>
            <a:pPr lvl="2" algn="l">
              <a:defRPr/>
            </a:pPr>
            <a:r>
              <a:rPr lang="en-US" altLang="ko-KR" sz="2400" b="1" dirty="0">
                <a:solidFill>
                  <a:srgbClr val="0070C0"/>
                </a:solidFill>
                <a:ea typeface="Gulim" pitchFamily="34" charset="-127"/>
              </a:rPr>
              <a:t>WHERE</a:t>
            </a:r>
            <a:r>
              <a:rPr lang="en-US" altLang="ko-KR" sz="2400" b="1" dirty="0">
                <a:ea typeface="Gulim" pitchFamily="34" charset="-127"/>
              </a:rPr>
              <a:t> condition</a:t>
            </a:r>
          </a:p>
        </p:txBody>
      </p:sp>
    </p:spTree>
    <p:extLst>
      <p:ext uri="{BB962C8B-B14F-4D97-AF65-F5344CB8AC3E}">
        <p14:creationId xmlns:p14="http://schemas.microsoft.com/office/powerpoint/2010/main" val="4185118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مستطيل 4"/>
          <p:cNvSpPr/>
          <p:nvPr/>
        </p:nvSpPr>
        <p:spPr>
          <a:xfrm>
            <a:off x="1571603" y="571480"/>
            <a:ext cx="19832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altLang="ko-KR" sz="3200" b="1" dirty="0">
                <a:solidFill>
                  <a:schemeClr val="tx2"/>
                </a:solidFill>
                <a:latin typeface="+mj-lt"/>
                <a:ea typeface="Gulim" pitchFamily="34" charset="-127"/>
              </a:rPr>
              <a:t>3-DELETE </a:t>
            </a:r>
            <a:endParaRPr lang="ar-SA" sz="32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0" name="مستطيل 9"/>
          <p:cNvSpPr/>
          <p:nvPr/>
        </p:nvSpPr>
        <p:spPr>
          <a:xfrm>
            <a:off x="471214" y="1435393"/>
            <a:ext cx="7485162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l">
              <a:defRPr/>
            </a:pPr>
            <a:r>
              <a:rPr lang="en-US" sz="2400" b="1" dirty="0">
                <a:solidFill>
                  <a:srgbClr val="0070C0"/>
                </a:solidFill>
              </a:rPr>
              <a:t>DELETE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FROM</a:t>
            </a:r>
            <a:r>
              <a:rPr lang="en-US" sz="2400" b="1" dirty="0"/>
              <a:t>  DEPARTEMENT</a:t>
            </a:r>
          </a:p>
          <a:p>
            <a:pPr lvl="1" algn="l">
              <a:defRPr/>
            </a:pPr>
            <a:r>
              <a:rPr lang="en-US" sz="2400" b="1" dirty="0">
                <a:solidFill>
                  <a:srgbClr val="0070C0"/>
                </a:solidFill>
              </a:rPr>
              <a:t>Where</a:t>
            </a:r>
            <a:r>
              <a:rPr lang="en-US" sz="2400" b="1" dirty="0"/>
              <a:t> </a:t>
            </a:r>
            <a:r>
              <a:rPr lang="en-US" sz="2400" b="1" dirty="0" err="1"/>
              <a:t>Dnumber</a:t>
            </a:r>
            <a:r>
              <a:rPr lang="en-US" sz="2400" b="1" dirty="0"/>
              <a:t>=1</a:t>
            </a:r>
            <a:endParaRPr lang="en-US" altLang="ko-KR" sz="2400" b="1" dirty="0">
              <a:ea typeface="Gulim" pitchFamily="34" charset="-127"/>
            </a:endParaRPr>
          </a:p>
        </p:txBody>
      </p:sp>
      <p:sp>
        <p:nvSpPr>
          <p:cNvPr id="11" name="مستطيل 10"/>
          <p:cNvSpPr/>
          <p:nvPr/>
        </p:nvSpPr>
        <p:spPr>
          <a:xfrm>
            <a:off x="323528" y="3101322"/>
            <a:ext cx="622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400" b="1" u="sng" dirty="0">
                <a:solidFill>
                  <a:srgbClr val="00B050"/>
                </a:solidFill>
              </a:rPr>
              <a:t>Without WHERE (all the rows will delete ):</a:t>
            </a:r>
          </a:p>
        </p:txBody>
      </p:sp>
      <p:sp>
        <p:nvSpPr>
          <p:cNvPr id="13" name="مستطيل 12"/>
          <p:cNvSpPr/>
          <p:nvPr/>
        </p:nvSpPr>
        <p:spPr>
          <a:xfrm>
            <a:off x="456351" y="3824360"/>
            <a:ext cx="7485162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l">
              <a:defRPr/>
            </a:pPr>
            <a:r>
              <a:rPr lang="en-US" sz="2400" b="1" dirty="0">
                <a:solidFill>
                  <a:srgbClr val="0070C0"/>
                </a:solidFill>
              </a:rPr>
              <a:t>DELETE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FROM</a:t>
            </a:r>
            <a:r>
              <a:rPr lang="en-US" sz="2400" b="1" dirty="0"/>
              <a:t>  DEPARTEMENT</a:t>
            </a:r>
          </a:p>
        </p:txBody>
      </p:sp>
    </p:spTree>
    <p:extLst>
      <p:ext uri="{BB962C8B-B14F-4D97-AF65-F5344CB8AC3E}">
        <p14:creationId xmlns:p14="http://schemas.microsoft.com/office/powerpoint/2010/main" val="31534887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3326" y="118170"/>
            <a:ext cx="2224817" cy="914400"/>
          </a:xfrm>
          <a:prstGeom prst="rect">
            <a:avLst/>
          </a:prstGeom>
        </p:spPr>
        <p:txBody>
          <a:bodyPr vert="horz" wrap="none" lIns="91440" tIns="45720" rIns="91440" bIns="45720" rtlCol="1" anchor="ctr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erpetua" pitchFamily="18" charset="0"/>
                <a:ea typeface="+mj-ea"/>
                <a:cs typeface="+mj-cs"/>
              </a:rPr>
              <a:t>Exercise</a:t>
            </a:r>
            <a:endParaRPr kumimoji="0" lang="ar-SA" sz="3600" b="1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erpetua" pitchFamily="18" charset="0"/>
              <a:ea typeface="+mj-ea"/>
              <a:cs typeface="+mj-cs"/>
            </a:endParaRPr>
          </a:p>
        </p:txBody>
      </p:sp>
      <p:sp>
        <p:nvSpPr>
          <p:cNvPr id="6" name="مستطيل 5"/>
          <p:cNvSpPr/>
          <p:nvPr/>
        </p:nvSpPr>
        <p:spPr>
          <a:xfrm>
            <a:off x="228600" y="1226939"/>
            <a:ext cx="8534400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rtl="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Create a database (company_lab3)</a:t>
            </a:r>
          </a:p>
          <a:p>
            <a:pPr marL="342900" indent="-342900" algn="l" rtl="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Create two tables in the database:</a:t>
            </a:r>
          </a:p>
          <a:p>
            <a:pPr marL="72000" algn="l" rtl="0">
              <a:spcBef>
                <a:spcPts val="600"/>
              </a:spcBef>
            </a:pPr>
            <a:r>
              <a:rPr lang="en-US" sz="24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    </a:t>
            </a:r>
            <a:r>
              <a:rPr lang="en-US" sz="2400" b="1" u="sng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Employee</a:t>
            </a:r>
          </a:p>
          <a:p>
            <a:pPr marL="72000" algn="l" rtl="0">
              <a:spcBef>
                <a:spcPts val="600"/>
              </a:spcBef>
            </a:pPr>
            <a:r>
              <a:rPr lang="en-US" sz="24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b="1" dirty="0" err="1">
                <a:latin typeface="Calibri" pitchFamily="34" charset="0"/>
                <a:cs typeface="Calibri" pitchFamily="34" charset="0"/>
              </a:rPr>
              <a:t>e_name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  ,  </a:t>
            </a:r>
            <a:r>
              <a:rPr lang="en-US" sz="2400" b="1" dirty="0" err="1">
                <a:latin typeface="Calibri" pitchFamily="34" charset="0"/>
                <a:cs typeface="Calibri" pitchFamily="34" charset="0"/>
              </a:rPr>
              <a:t>employee_no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  , Salary, </a:t>
            </a:r>
            <a:r>
              <a:rPr lang="en-US" sz="2400" b="1" dirty="0" err="1">
                <a:latin typeface="Calibri" pitchFamily="34" charset="0"/>
                <a:cs typeface="Calibri" pitchFamily="34" charset="0"/>
              </a:rPr>
              <a:t>e_gender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72000" algn="l" rtl="0">
              <a:spcBef>
                <a:spcPts val="600"/>
              </a:spcBef>
            </a:pPr>
            <a:r>
              <a:rPr lang="en-US" sz="24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    </a:t>
            </a:r>
            <a:r>
              <a:rPr lang="en-US" sz="2400" b="1" u="sng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Department </a:t>
            </a:r>
          </a:p>
          <a:p>
            <a:pPr marL="72000" algn="l" rtl="0">
              <a:spcBef>
                <a:spcPts val="600"/>
              </a:spcBef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( </a:t>
            </a:r>
            <a:r>
              <a:rPr lang="en-US" sz="2400" b="1" dirty="0" err="1">
                <a:latin typeface="Calibri" pitchFamily="34" charset="0"/>
                <a:cs typeface="Calibri" pitchFamily="34" charset="0"/>
              </a:rPr>
              <a:t>d_No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 ,  </a:t>
            </a:r>
            <a:r>
              <a:rPr lang="en-US" sz="2400" b="1" dirty="0" err="1">
                <a:latin typeface="Calibri" pitchFamily="34" charset="0"/>
                <a:cs typeface="Calibri" pitchFamily="34" charset="0"/>
              </a:rPr>
              <a:t>d_name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 , manager)</a:t>
            </a:r>
          </a:p>
          <a:p>
            <a:pPr marL="72000" algn="l" rtl="0">
              <a:spcBef>
                <a:spcPts val="600"/>
              </a:spcBef>
            </a:pPr>
            <a:r>
              <a:rPr lang="en-US" sz="2400" b="1" u="sng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 Employee table: </a:t>
            </a:r>
          </a:p>
          <a:p>
            <a:pPr marL="72000" lvl="1" algn="l" rtl="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Salary should be  &gt; 1500 </a:t>
            </a:r>
          </a:p>
          <a:p>
            <a:pPr marL="72000" lvl="1" algn="l" rtl="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employee_no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 should be unique </a:t>
            </a:r>
          </a:p>
          <a:p>
            <a:pPr marL="72000" lvl="1" algn="l" rtl="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Default value for the gender is female</a:t>
            </a:r>
          </a:p>
          <a:p>
            <a:pPr marL="342900" indent="-342900" algn="l" rtl="0">
              <a:lnSpc>
                <a:spcPct val="150000"/>
              </a:lnSpc>
            </a:pPr>
            <a:endParaRPr lang="en-US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algn="l" rtl="0">
              <a:lnSpc>
                <a:spcPct val="150000"/>
              </a:lnSpc>
            </a:pPr>
            <a:endParaRPr lang="en-US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algn="l" rtl="0">
              <a:lnSpc>
                <a:spcPct val="150000"/>
              </a:lnSpc>
            </a:pPr>
            <a:endParaRPr lang="en-US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algn="l" rtl="0">
              <a:lnSpc>
                <a:spcPct val="150000"/>
              </a:lnSpc>
            </a:pPr>
            <a:endParaRPr lang="en-US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 algn="l" rtl="0">
              <a:defRPr/>
            </a:pPr>
            <a:endParaRPr lang="en-US" dirty="0"/>
          </a:p>
        </p:txBody>
      </p:sp>
      <p:sp>
        <p:nvSpPr>
          <p:cNvPr id="10" name="مربع نص 9"/>
          <p:cNvSpPr txBox="1"/>
          <p:nvPr/>
        </p:nvSpPr>
        <p:spPr>
          <a:xfrm>
            <a:off x="6781800" y="1295400"/>
            <a:ext cx="1981200" cy="3276600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ar-SA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erpetua" pitchFamily="18" charset="0"/>
              <a:ea typeface="+mj-ea"/>
              <a:cs typeface="+mj-cs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48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3326" y="118170"/>
            <a:ext cx="2224817" cy="914400"/>
          </a:xfrm>
          <a:prstGeom prst="rect">
            <a:avLst/>
          </a:prstGeom>
        </p:spPr>
        <p:txBody>
          <a:bodyPr vert="horz" wrap="none" lIns="91440" tIns="45720" rIns="91440" bIns="45720" rtlCol="1" anchor="ctr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erpetua" pitchFamily="18" charset="0"/>
                <a:ea typeface="+mj-ea"/>
                <a:cs typeface="+mj-cs"/>
              </a:rPr>
              <a:t>Exercise</a:t>
            </a:r>
            <a:endParaRPr kumimoji="0" lang="ar-SA" sz="3600" b="1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erpetua" pitchFamily="18" charset="0"/>
              <a:ea typeface="+mj-ea"/>
              <a:cs typeface="+mj-cs"/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6781800" y="1295400"/>
            <a:ext cx="1981200" cy="3276600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ar-SA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erpetua" pitchFamily="18" charset="0"/>
              <a:ea typeface="+mj-ea"/>
              <a:cs typeface="+mj-cs"/>
            </a:endParaRPr>
          </a:p>
        </p:txBody>
      </p:sp>
      <p:sp>
        <p:nvSpPr>
          <p:cNvPr id="11" name="مربع نص 10"/>
          <p:cNvSpPr txBox="1"/>
          <p:nvPr/>
        </p:nvSpPr>
        <p:spPr>
          <a:xfrm>
            <a:off x="353389" y="1399877"/>
            <a:ext cx="8305800" cy="3733800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rmAutofit/>
          </a:bodyPr>
          <a:lstStyle/>
          <a:p>
            <a:pPr marL="72000" algn="l" rtl="0">
              <a:spcBef>
                <a:spcPts val="600"/>
              </a:spcBef>
            </a:pPr>
            <a:r>
              <a:rPr lang="en-US" sz="3200" b="1" u="sng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 Department table: </a:t>
            </a:r>
          </a:p>
          <a:p>
            <a:pPr marL="72000" lvl="1" algn="l" rtl="0">
              <a:spcBef>
                <a:spcPts val="600"/>
              </a:spcBef>
            </a:pPr>
            <a:r>
              <a:rPr lang="en-US" sz="24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d_No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 doesn't accept null value</a:t>
            </a:r>
          </a:p>
          <a:p>
            <a:pPr marL="72000" lvl="1" algn="l" rtl="0">
              <a:spcBef>
                <a:spcPts val="600"/>
              </a:spcBef>
            </a:pPr>
            <a:endParaRPr lang="en-US" sz="24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 algn="l" rtl="0">
              <a:lnSpc>
                <a:spcPct val="150000"/>
              </a:lnSpc>
              <a:buFont typeface="+mj-lt"/>
              <a:buAutoNum type="arabicPeriod" startAt="3"/>
            </a:pPr>
            <a:r>
              <a:rPr lang="en-US" sz="24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Fill each table with 3 records </a:t>
            </a:r>
          </a:p>
          <a:p>
            <a:pPr marL="342900" indent="-342900" algn="l" rtl="0">
              <a:lnSpc>
                <a:spcPct val="150000"/>
              </a:lnSpc>
            </a:pPr>
            <a:r>
              <a:rPr lang="en-US" sz="24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4.Drop the constraint of default value in Employee table</a:t>
            </a:r>
          </a:p>
          <a:p>
            <a:pPr marL="342900" indent="-342900" algn="l" rtl="0">
              <a:lnSpc>
                <a:spcPct val="150000"/>
              </a:lnSpc>
              <a:buFont typeface="+mj-lt"/>
              <a:buAutoNum type="arabicPeriod" startAt="3"/>
            </a:pPr>
            <a:r>
              <a:rPr lang="en-US" sz="24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Delete the male employee in Employee table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ar-SA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erpetua" pitchFamily="18" charset="0"/>
              <a:ea typeface="+mj-ea"/>
              <a:cs typeface="+mj-cs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35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Billede 48" descr="Blue sky Corne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0" y="0"/>
            <a:ext cx="5713413" cy="285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مستطيل 2"/>
          <p:cNvSpPr/>
          <p:nvPr/>
        </p:nvSpPr>
        <p:spPr>
          <a:xfrm>
            <a:off x="47625" y="2565400"/>
            <a:ext cx="9142413" cy="19383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L-Mohanad Black" pitchFamily="2" charset="-78"/>
              </a:rPr>
              <a:t>Any Questions?..</a:t>
            </a:r>
            <a:endParaRPr lang="ar-SA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L-Mohanad Black" pitchFamily="2" charset="-78"/>
            </a:endParaRPr>
          </a:p>
          <a:p>
            <a:pPr algn="ctr">
              <a:defRPr/>
            </a:pPr>
            <a:endParaRPr lang="ar-SA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L-Mohanad Black" pitchFamily="2" charset="-78"/>
            </a:endParaRPr>
          </a:p>
          <a:p>
            <a:pPr algn="ctr">
              <a:defRPr/>
            </a:pP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L-Mohanad Black" pitchFamily="2" charset="-78"/>
            </a:endParaRPr>
          </a:p>
        </p:txBody>
      </p:sp>
      <p:pic>
        <p:nvPicPr>
          <p:cNvPr id="8196" name="Picture 2" descr="G:\العرض\الصور من لاب بابي\49607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88" y="5808663"/>
            <a:ext cx="9144001" cy="10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24"/>
          <p:cNvSpPr>
            <a:spLocks/>
          </p:cNvSpPr>
          <p:nvPr/>
        </p:nvSpPr>
        <p:spPr bwMode="auto">
          <a:xfrm rot="-346982">
            <a:off x="1909763" y="3600450"/>
            <a:ext cx="4835525" cy="271463"/>
          </a:xfrm>
          <a:custGeom>
            <a:avLst/>
            <a:gdLst>
              <a:gd name="T0" fmla="*/ 2147483647 w 912"/>
              <a:gd name="T1" fmla="*/ 2147483647 h 153"/>
              <a:gd name="T2" fmla="*/ 2147483647 w 912"/>
              <a:gd name="T3" fmla="*/ 2147483647 h 153"/>
              <a:gd name="T4" fmla="*/ 2147483647 w 912"/>
              <a:gd name="T5" fmla="*/ 2147483647 h 153"/>
              <a:gd name="T6" fmla="*/ 2147483647 w 912"/>
              <a:gd name="T7" fmla="*/ 2147483647 h 153"/>
              <a:gd name="T8" fmla="*/ 2147483647 w 912"/>
              <a:gd name="T9" fmla="*/ 2147483647 h 153"/>
              <a:gd name="T10" fmla="*/ 2147483647 w 912"/>
              <a:gd name="T11" fmla="*/ 2147483647 h 153"/>
              <a:gd name="T12" fmla="*/ 2147483647 w 912"/>
              <a:gd name="T13" fmla="*/ 2147483647 h 153"/>
              <a:gd name="T14" fmla="*/ 2147483647 w 912"/>
              <a:gd name="T15" fmla="*/ 2147483647 h 153"/>
              <a:gd name="T16" fmla="*/ 2147483647 w 912"/>
              <a:gd name="T17" fmla="*/ 2147483647 h 153"/>
              <a:gd name="T18" fmla="*/ 2147483647 w 912"/>
              <a:gd name="T19" fmla="*/ 2147483647 h 153"/>
              <a:gd name="T20" fmla="*/ 2147483647 w 912"/>
              <a:gd name="T21" fmla="*/ 2147483647 h 153"/>
              <a:gd name="T22" fmla="*/ 2147483647 w 912"/>
              <a:gd name="T23" fmla="*/ 2147483647 h 153"/>
              <a:gd name="T24" fmla="*/ 2147483647 w 912"/>
              <a:gd name="T25" fmla="*/ 2147483647 h 153"/>
              <a:gd name="T26" fmla="*/ 2147483647 w 912"/>
              <a:gd name="T27" fmla="*/ 2147483647 h 153"/>
              <a:gd name="T28" fmla="*/ 2147483647 w 912"/>
              <a:gd name="T29" fmla="*/ 2147483647 h 153"/>
              <a:gd name="T30" fmla="*/ 2147483647 w 912"/>
              <a:gd name="T31" fmla="*/ 2147483647 h 153"/>
              <a:gd name="T32" fmla="*/ 2147483647 w 912"/>
              <a:gd name="T33" fmla="*/ 2147483647 h 153"/>
              <a:gd name="T34" fmla="*/ 2147483647 w 912"/>
              <a:gd name="T35" fmla="*/ 2147483647 h 153"/>
              <a:gd name="T36" fmla="*/ 2147483647 w 912"/>
              <a:gd name="T37" fmla="*/ 2147483647 h 153"/>
              <a:gd name="T38" fmla="*/ 2147483647 w 912"/>
              <a:gd name="T39" fmla="*/ 2147483647 h 153"/>
              <a:gd name="T40" fmla="*/ 2147483647 w 912"/>
              <a:gd name="T41" fmla="*/ 2147483647 h 153"/>
              <a:gd name="T42" fmla="*/ 2147483647 w 912"/>
              <a:gd name="T43" fmla="*/ 2147483647 h 153"/>
              <a:gd name="T44" fmla="*/ 2147483647 w 912"/>
              <a:gd name="T45" fmla="*/ 2147483647 h 153"/>
              <a:gd name="T46" fmla="*/ 2147483647 w 912"/>
              <a:gd name="T47" fmla="*/ 2147483647 h 153"/>
              <a:gd name="T48" fmla="*/ 2147483647 w 912"/>
              <a:gd name="T49" fmla="*/ 2147483647 h 153"/>
              <a:gd name="T50" fmla="*/ 2147483647 w 912"/>
              <a:gd name="T51" fmla="*/ 2147483647 h 153"/>
              <a:gd name="T52" fmla="*/ 2147483647 w 912"/>
              <a:gd name="T53" fmla="*/ 2147483647 h 153"/>
              <a:gd name="T54" fmla="*/ 2147483647 w 912"/>
              <a:gd name="T55" fmla="*/ 2147483647 h 153"/>
              <a:gd name="T56" fmla="*/ 2147483647 w 912"/>
              <a:gd name="T57" fmla="*/ 2147483647 h 153"/>
              <a:gd name="T58" fmla="*/ 2147483647 w 912"/>
              <a:gd name="T59" fmla="*/ 2147483647 h 153"/>
              <a:gd name="T60" fmla="*/ 2147483647 w 912"/>
              <a:gd name="T61" fmla="*/ 2147483647 h 153"/>
              <a:gd name="T62" fmla="*/ 2147483647 w 912"/>
              <a:gd name="T63" fmla="*/ 2147483647 h 153"/>
              <a:gd name="T64" fmla="*/ 2147483647 w 912"/>
              <a:gd name="T65" fmla="*/ 2147483647 h 153"/>
              <a:gd name="T66" fmla="*/ 2147483647 w 912"/>
              <a:gd name="T67" fmla="*/ 2147483647 h 153"/>
              <a:gd name="T68" fmla="*/ 2147483647 w 912"/>
              <a:gd name="T69" fmla="*/ 2147483647 h 153"/>
              <a:gd name="T70" fmla="*/ 2147483647 w 912"/>
              <a:gd name="T71" fmla="*/ 2147483647 h 153"/>
              <a:gd name="T72" fmla="*/ 2147483647 w 912"/>
              <a:gd name="T73" fmla="*/ 2147483647 h 153"/>
              <a:gd name="T74" fmla="*/ 2147483647 w 912"/>
              <a:gd name="T75" fmla="*/ 2147483647 h 153"/>
              <a:gd name="T76" fmla="*/ 2147483647 w 912"/>
              <a:gd name="T77" fmla="*/ 2147483647 h 153"/>
              <a:gd name="T78" fmla="*/ 2147483647 w 912"/>
              <a:gd name="T79" fmla="*/ 2147483647 h 153"/>
              <a:gd name="T80" fmla="*/ 2147483647 w 912"/>
              <a:gd name="T81" fmla="*/ 2147483647 h 153"/>
              <a:gd name="T82" fmla="*/ 2147483647 w 912"/>
              <a:gd name="T83" fmla="*/ 2147483647 h 153"/>
              <a:gd name="T84" fmla="*/ 2147483647 w 912"/>
              <a:gd name="T85" fmla="*/ 2147483647 h 153"/>
              <a:gd name="T86" fmla="*/ 2147483647 w 912"/>
              <a:gd name="T87" fmla="*/ 2147483647 h 153"/>
              <a:gd name="T88" fmla="*/ 2147483647 w 912"/>
              <a:gd name="T89" fmla="*/ 2147483647 h 153"/>
              <a:gd name="T90" fmla="*/ 2147483647 w 912"/>
              <a:gd name="T91" fmla="*/ 2147483647 h 153"/>
              <a:gd name="T92" fmla="*/ 2147483647 w 912"/>
              <a:gd name="T93" fmla="*/ 2147483647 h 153"/>
              <a:gd name="T94" fmla="*/ 2147483647 w 912"/>
              <a:gd name="T95" fmla="*/ 2147483647 h 153"/>
              <a:gd name="T96" fmla="*/ 2147483647 w 912"/>
              <a:gd name="T97" fmla="*/ 2147483647 h 153"/>
              <a:gd name="T98" fmla="*/ 2147483647 w 912"/>
              <a:gd name="T99" fmla="*/ 2147483647 h 153"/>
              <a:gd name="T100" fmla="*/ 2147483647 w 912"/>
              <a:gd name="T101" fmla="*/ 2147483647 h 153"/>
              <a:gd name="T102" fmla="*/ 2147483647 w 912"/>
              <a:gd name="T103" fmla="*/ 2147483647 h 153"/>
              <a:gd name="T104" fmla="*/ 2147483647 w 912"/>
              <a:gd name="T105" fmla="*/ 2147483647 h 153"/>
              <a:gd name="T106" fmla="*/ 2147483647 w 912"/>
              <a:gd name="T107" fmla="*/ 2147483647 h 153"/>
              <a:gd name="T108" fmla="*/ 2147483647 w 912"/>
              <a:gd name="T109" fmla="*/ 2147483647 h 153"/>
              <a:gd name="T110" fmla="*/ 2147483647 w 912"/>
              <a:gd name="T111" fmla="*/ 2147483647 h 153"/>
              <a:gd name="T112" fmla="*/ 2147483647 w 912"/>
              <a:gd name="T113" fmla="*/ 2147483647 h 153"/>
              <a:gd name="T114" fmla="*/ 2147483647 w 912"/>
              <a:gd name="T115" fmla="*/ 2147483647 h 153"/>
              <a:gd name="T116" fmla="*/ 2147483647 w 912"/>
              <a:gd name="T117" fmla="*/ 2147483647 h 153"/>
              <a:gd name="T118" fmla="*/ 2147483647 w 912"/>
              <a:gd name="T119" fmla="*/ 2147483647 h 15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912"/>
              <a:gd name="T181" fmla="*/ 0 h 153"/>
              <a:gd name="T182" fmla="*/ 912 w 912"/>
              <a:gd name="T183" fmla="*/ 153 h 153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912" h="153">
                <a:moveTo>
                  <a:pt x="82" y="38"/>
                </a:moveTo>
                <a:lnTo>
                  <a:pt x="82" y="38"/>
                </a:lnTo>
                <a:lnTo>
                  <a:pt x="98" y="38"/>
                </a:lnTo>
                <a:lnTo>
                  <a:pt x="101" y="38"/>
                </a:lnTo>
                <a:lnTo>
                  <a:pt x="104" y="36"/>
                </a:lnTo>
                <a:lnTo>
                  <a:pt x="227" y="22"/>
                </a:lnTo>
                <a:lnTo>
                  <a:pt x="229" y="22"/>
                </a:lnTo>
                <a:lnTo>
                  <a:pt x="243" y="19"/>
                </a:lnTo>
                <a:lnTo>
                  <a:pt x="248" y="19"/>
                </a:lnTo>
                <a:lnTo>
                  <a:pt x="303" y="17"/>
                </a:lnTo>
                <a:lnTo>
                  <a:pt x="314" y="17"/>
                </a:lnTo>
                <a:lnTo>
                  <a:pt x="363" y="11"/>
                </a:lnTo>
                <a:lnTo>
                  <a:pt x="360" y="11"/>
                </a:lnTo>
                <a:lnTo>
                  <a:pt x="369" y="11"/>
                </a:lnTo>
                <a:lnTo>
                  <a:pt x="377" y="11"/>
                </a:lnTo>
                <a:lnTo>
                  <a:pt x="358" y="11"/>
                </a:lnTo>
                <a:lnTo>
                  <a:pt x="355" y="11"/>
                </a:lnTo>
                <a:lnTo>
                  <a:pt x="333" y="11"/>
                </a:lnTo>
                <a:lnTo>
                  <a:pt x="243" y="19"/>
                </a:lnTo>
                <a:lnTo>
                  <a:pt x="156" y="28"/>
                </a:lnTo>
                <a:lnTo>
                  <a:pt x="153" y="28"/>
                </a:lnTo>
                <a:lnTo>
                  <a:pt x="205" y="19"/>
                </a:lnTo>
                <a:lnTo>
                  <a:pt x="262" y="14"/>
                </a:lnTo>
                <a:lnTo>
                  <a:pt x="336" y="6"/>
                </a:lnTo>
                <a:lnTo>
                  <a:pt x="410" y="0"/>
                </a:lnTo>
                <a:lnTo>
                  <a:pt x="451" y="0"/>
                </a:lnTo>
                <a:lnTo>
                  <a:pt x="492" y="3"/>
                </a:lnTo>
                <a:lnTo>
                  <a:pt x="568" y="11"/>
                </a:lnTo>
                <a:lnTo>
                  <a:pt x="623" y="19"/>
                </a:lnTo>
                <a:lnTo>
                  <a:pt x="677" y="28"/>
                </a:lnTo>
                <a:lnTo>
                  <a:pt x="729" y="38"/>
                </a:lnTo>
                <a:lnTo>
                  <a:pt x="781" y="52"/>
                </a:lnTo>
                <a:lnTo>
                  <a:pt x="817" y="66"/>
                </a:lnTo>
                <a:lnTo>
                  <a:pt x="828" y="71"/>
                </a:lnTo>
                <a:lnTo>
                  <a:pt x="833" y="74"/>
                </a:lnTo>
                <a:lnTo>
                  <a:pt x="833" y="77"/>
                </a:lnTo>
                <a:lnTo>
                  <a:pt x="831" y="77"/>
                </a:lnTo>
                <a:lnTo>
                  <a:pt x="817" y="74"/>
                </a:lnTo>
                <a:lnTo>
                  <a:pt x="825" y="77"/>
                </a:lnTo>
                <a:lnTo>
                  <a:pt x="833" y="79"/>
                </a:lnTo>
                <a:lnTo>
                  <a:pt x="855" y="90"/>
                </a:lnTo>
                <a:lnTo>
                  <a:pt x="863" y="93"/>
                </a:lnTo>
                <a:lnTo>
                  <a:pt x="877" y="104"/>
                </a:lnTo>
                <a:lnTo>
                  <a:pt x="891" y="115"/>
                </a:lnTo>
                <a:lnTo>
                  <a:pt x="888" y="115"/>
                </a:lnTo>
                <a:lnTo>
                  <a:pt x="891" y="115"/>
                </a:lnTo>
                <a:lnTo>
                  <a:pt x="899" y="123"/>
                </a:lnTo>
                <a:lnTo>
                  <a:pt x="888" y="123"/>
                </a:lnTo>
                <a:lnTo>
                  <a:pt x="885" y="123"/>
                </a:lnTo>
                <a:lnTo>
                  <a:pt x="888" y="126"/>
                </a:lnTo>
                <a:lnTo>
                  <a:pt x="888" y="129"/>
                </a:lnTo>
                <a:lnTo>
                  <a:pt x="885" y="129"/>
                </a:lnTo>
                <a:lnTo>
                  <a:pt x="882" y="126"/>
                </a:lnTo>
                <a:lnTo>
                  <a:pt x="885" y="129"/>
                </a:lnTo>
                <a:lnTo>
                  <a:pt x="888" y="131"/>
                </a:lnTo>
                <a:lnTo>
                  <a:pt x="899" y="137"/>
                </a:lnTo>
                <a:lnTo>
                  <a:pt x="904" y="142"/>
                </a:lnTo>
                <a:lnTo>
                  <a:pt x="907" y="145"/>
                </a:lnTo>
                <a:lnTo>
                  <a:pt x="907" y="148"/>
                </a:lnTo>
                <a:lnTo>
                  <a:pt x="907" y="145"/>
                </a:lnTo>
                <a:lnTo>
                  <a:pt x="910" y="151"/>
                </a:lnTo>
                <a:lnTo>
                  <a:pt x="912" y="151"/>
                </a:lnTo>
                <a:lnTo>
                  <a:pt x="912" y="153"/>
                </a:lnTo>
                <a:lnTo>
                  <a:pt x="910" y="151"/>
                </a:lnTo>
                <a:lnTo>
                  <a:pt x="904" y="148"/>
                </a:lnTo>
                <a:lnTo>
                  <a:pt x="902" y="145"/>
                </a:lnTo>
                <a:lnTo>
                  <a:pt x="899" y="145"/>
                </a:lnTo>
                <a:lnTo>
                  <a:pt x="899" y="142"/>
                </a:lnTo>
                <a:lnTo>
                  <a:pt x="899" y="145"/>
                </a:lnTo>
                <a:lnTo>
                  <a:pt x="896" y="142"/>
                </a:lnTo>
                <a:lnTo>
                  <a:pt x="899" y="145"/>
                </a:lnTo>
                <a:lnTo>
                  <a:pt x="891" y="140"/>
                </a:lnTo>
                <a:lnTo>
                  <a:pt x="885" y="137"/>
                </a:lnTo>
                <a:lnTo>
                  <a:pt x="874" y="129"/>
                </a:lnTo>
                <a:lnTo>
                  <a:pt x="871" y="129"/>
                </a:lnTo>
                <a:lnTo>
                  <a:pt x="869" y="126"/>
                </a:lnTo>
                <a:lnTo>
                  <a:pt x="866" y="126"/>
                </a:lnTo>
                <a:lnTo>
                  <a:pt x="863" y="126"/>
                </a:lnTo>
                <a:lnTo>
                  <a:pt x="861" y="123"/>
                </a:lnTo>
                <a:lnTo>
                  <a:pt x="847" y="118"/>
                </a:lnTo>
                <a:lnTo>
                  <a:pt x="841" y="115"/>
                </a:lnTo>
                <a:lnTo>
                  <a:pt x="841" y="118"/>
                </a:lnTo>
                <a:lnTo>
                  <a:pt x="866" y="129"/>
                </a:lnTo>
                <a:lnTo>
                  <a:pt x="888" y="142"/>
                </a:lnTo>
                <a:lnTo>
                  <a:pt x="893" y="145"/>
                </a:lnTo>
                <a:lnTo>
                  <a:pt x="891" y="142"/>
                </a:lnTo>
                <a:lnTo>
                  <a:pt x="836" y="120"/>
                </a:lnTo>
                <a:lnTo>
                  <a:pt x="781" y="99"/>
                </a:lnTo>
                <a:lnTo>
                  <a:pt x="754" y="90"/>
                </a:lnTo>
                <a:lnTo>
                  <a:pt x="749" y="90"/>
                </a:lnTo>
                <a:lnTo>
                  <a:pt x="746" y="88"/>
                </a:lnTo>
                <a:lnTo>
                  <a:pt x="751" y="90"/>
                </a:lnTo>
                <a:lnTo>
                  <a:pt x="757" y="93"/>
                </a:lnTo>
                <a:lnTo>
                  <a:pt x="787" y="104"/>
                </a:lnTo>
                <a:lnTo>
                  <a:pt x="817" y="115"/>
                </a:lnTo>
                <a:lnTo>
                  <a:pt x="847" y="129"/>
                </a:lnTo>
                <a:lnTo>
                  <a:pt x="852" y="131"/>
                </a:lnTo>
                <a:lnTo>
                  <a:pt x="847" y="129"/>
                </a:lnTo>
                <a:lnTo>
                  <a:pt x="792" y="110"/>
                </a:lnTo>
                <a:lnTo>
                  <a:pt x="743" y="90"/>
                </a:lnTo>
                <a:lnTo>
                  <a:pt x="724" y="85"/>
                </a:lnTo>
                <a:lnTo>
                  <a:pt x="729" y="88"/>
                </a:lnTo>
                <a:lnTo>
                  <a:pt x="716" y="85"/>
                </a:lnTo>
                <a:lnTo>
                  <a:pt x="718" y="85"/>
                </a:lnTo>
                <a:lnTo>
                  <a:pt x="645" y="69"/>
                </a:lnTo>
                <a:lnTo>
                  <a:pt x="642" y="69"/>
                </a:lnTo>
                <a:lnTo>
                  <a:pt x="609" y="63"/>
                </a:lnTo>
                <a:lnTo>
                  <a:pt x="620" y="66"/>
                </a:lnTo>
                <a:lnTo>
                  <a:pt x="595" y="60"/>
                </a:lnTo>
                <a:lnTo>
                  <a:pt x="557" y="55"/>
                </a:lnTo>
                <a:lnTo>
                  <a:pt x="530" y="49"/>
                </a:lnTo>
                <a:lnTo>
                  <a:pt x="492" y="44"/>
                </a:lnTo>
                <a:lnTo>
                  <a:pt x="456" y="44"/>
                </a:lnTo>
                <a:lnTo>
                  <a:pt x="382" y="44"/>
                </a:lnTo>
                <a:lnTo>
                  <a:pt x="377" y="44"/>
                </a:lnTo>
                <a:lnTo>
                  <a:pt x="382" y="44"/>
                </a:lnTo>
                <a:lnTo>
                  <a:pt x="434" y="41"/>
                </a:lnTo>
                <a:lnTo>
                  <a:pt x="486" y="41"/>
                </a:lnTo>
                <a:lnTo>
                  <a:pt x="442" y="41"/>
                </a:lnTo>
                <a:lnTo>
                  <a:pt x="399" y="41"/>
                </a:lnTo>
                <a:lnTo>
                  <a:pt x="385" y="41"/>
                </a:lnTo>
                <a:lnTo>
                  <a:pt x="374" y="41"/>
                </a:lnTo>
                <a:lnTo>
                  <a:pt x="317" y="44"/>
                </a:lnTo>
                <a:lnTo>
                  <a:pt x="257" y="47"/>
                </a:lnTo>
                <a:lnTo>
                  <a:pt x="158" y="58"/>
                </a:lnTo>
                <a:lnTo>
                  <a:pt x="22" y="71"/>
                </a:lnTo>
                <a:lnTo>
                  <a:pt x="8" y="71"/>
                </a:lnTo>
                <a:lnTo>
                  <a:pt x="19" y="69"/>
                </a:lnTo>
                <a:lnTo>
                  <a:pt x="166" y="52"/>
                </a:lnTo>
                <a:lnTo>
                  <a:pt x="240" y="47"/>
                </a:lnTo>
                <a:lnTo>
                  <a:pt x="317" y="41"/>
                </a:lnTo>
                <a:lnTo>
                  <a:pt x="350" y="38"/>
                </a:lnTo>
                <a:lnTo>
                  <a:pt x="352" y="38"/>
                </a:lnTo>
                <a:lnTo>
                  <a:pt x="314" y="38"/>
                </a:lnTo>
                <a:lnTo>
                  <a:pt x="207" y="47"/>
                </a:lnTo>
                <a:lnTo>
                  <a:pt x="136" y="52"/>
                </a:lnTo>
                <a:lnTo>
                  <a:pt x="46" y="60"/>
                </a:lnTo>
                <a:lnTo>
                  <a:pt x="43" y="60"/>
                </a:lnTo>
                <a:lnTo>
                  <a:pt x="109" y="52"/>
                </a:lnTo>
                <a:lnTo>
                  <a:pt x="104" y="52"/>
                </a:lnTo>
                <a:lnTo>
                  <a:pt x="109" y="49"/>
                </a:lnTo>
                <a:lnTo>
                  <a:pt x="95" y="52"/>
                </a:lnTo>
                <a:lnTo>
                  <a:pt x="90" y="52"/>
                </a:lnTo>
                <a:lnTo>
                  <a:pt x="95" y="49"/>
                </a:lnTo>
                <a:lnTo>
                  <a:pt x="153" y="44"/>
                </a:lnTo>
                <a:lnTo>
                  <a:pt x="227" y="38"/>
                </a:lnTo>
                <a:lnTo>
                  <a:pt x="218" y="38"/>
                </a:lnTo>
                <a:lnTo>
                  <a:pt x="207" y="38"/>
                </a:lnTo>
                <a:lnTo>
                  <a:pt x="2" y="60"/>
                </a:lnTo>
                <a:lnTo>
                  <a:pt x="0" y="60"/>
                </a:lnTo>
                <a:lnTo>
                  <a:pt x="2" y="58"/>
                </a:lnTo>
                <a:lnTo>
                  <a:pt x="65" y="52"/>
                </a:lnTo>
                <a:lnTo>
                  <a:pt x="68" y="52"/>
                </a:lnTo>
                <a:lnTo>
                  <a:pt x="183" y="41"/>
                </a:lnTo>
                <a:lnTo>
                  <a:pt x="76" y="49"/>
                </a:lnTo>
                <a:lnTo>
                  <a:pt x="65" y="52"/>
                </a:lnTo>
                <a:lnTo>
                  <a:pt x="63" y="52"/>
                </a:lnTo>
                <a:lnTo>
                  <a:pt x="68" y="49"/>
                </a:lnTo>
                <a:lnTo>
                  <a:pt x="54" y="49"/>
                </a:lnTo>
                <a:lnTo>
                  <a:pt x="68" y="47"/>
                </a:lnTo>
                <a:lnTo>
                  <a:pt x="123" y="41"/>
                </a:lnTo>
                <a:lnTo>
                  <a:pt x="131" y="41"/>
                </a:lnTo>
                <a:lnTo>
                  <a:pt x="136" y="41"/>
                </a:lnTo>
                <a:lnTo>
                  <a:pt x="49" y="47"/>
                </a:lnTo>
                <a:lnTo>
                  <a:pt x="46" y="47"/>
                </a:lnTo>
                <a:lnTo>
                  <a:pt x="49" y="47"/>
                </a:lnTo>
                <a:lnTo>
                  <a:pt x="202" y="30"/>
                </a:lnTo>
                <a:lnTo>
                  <a:pt x="251" y="25"/>
                </a:lnTo>
                <a:lnTo>
                  <a:pt x="246" y="25"/>
                </a:lnTo>
                <a:lnTo>
                  <a:pt x="166" y="33"/>
                </a:lnTo>
                <a:lnTo>
                  <a:pt x="90" y="41"/>
                </a:lnTo>
                <a:lnTo>
                  <a:pt x="87" y="41"/>
                </a:lnTo>
                <a:lnTo>
                  <a:pt x="164" y="33"/>
                </a:lnTo>
                <a:lnTo>
                  <a:pt x="227" y="25"/>
                </a:lnTo>
                <a:lnTo>
                  <a:pt x="106" y="36"/>
                </a:lnTo>
                <a:lnTo>
                  <a:pt x="101" y="38"/>
                </a:lnTo>
                <a:lnTo>
                  <a:pt x="84" y="41"/>
                </a:lnTo>
                <a:lnTo>
                  <a:pt x="82" y="41"/>
                </a:lnTo>
                <a:lnTo>
                  <a:pt x="82" y="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ktangel 26"/>
          <p:cNvSpPr>
            <a:spLocks noChangeArrowheads="1"/>
          </p:cNvSpPr>
          <p:nvPr/>
        </p:nvSpPr>
        <p:spPr bwMode="auto">
          <a:xfrm rot="10800000" flipV="1">
            <a:off x="0" y="5373216"/>
            <a:ext cx="9144000" cy="792087"/>
          </a:xfrm>
          <a:prstGeom prst="rect">
            <a:avLst/>
          </a:prstGeom>
          <a:gradFill rotWithShape="1">
            <a:gsLst>
              <a:gs pos="0">
                <a:srgbClr val="E6E6E6">
                  <a:alpha val="43999"/>
                </a:srgbClr>
              </a:gs>
              <a:gs pos="31000">
                <a:srgbClr val="E6E6E6">
                  <a:alpha val="61359"/>
                </a:srgbClr>
              </a:gs>
              <a:gs pos="100000">
                <a:srgbClr val="F3F3F3"/>
              </a:gs>
            </a:gsLst>
            <a:lin ang="10800000" scaled="1"/>
          </a:gradFill>
          <a:ln w="9525">
            <a:solidFill>
              <a:srgbClr val="E1E1E1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>
              <a:solidFill>
                <a:srgbClr val="FFFFFF"/>
              </a:solidFill>
              <a:cs typeface="+mn-cs"/>
            </a:endParaRPr>
          </a:p>
        </p:txBody>
      </p:sp>
      <p:pic>
        <p:nvPicPr>
          <p:cNvPr id="8" name="Picture 2" descr="C:\Users\Arwa\Pictures\sqlserver_sql_server_2008_logo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32240" y="4869160"/>
            <a:ext cx="1789460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36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0560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43010" y="513055"/>
            <a:ext cx="40527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+mj-lt"/>
              </a:rPr>
              <a:t>Naming a </a:t>
            </a:r>
            <a:r>
              <a:rPr lang="en-US" sz="3200" b="1" dirty="0">
                <a:solidFill>
                  <a:schemeClr val="tx2"/>
                </a:solidFill>
                <a:latin typeface="+mj-lt"/>
              </a:rPr>
              <a:t>constraint</a:t>
            </a:r>
            <a:r>
              <a:rPr lang="en-US" sz="2800" b="1" dirty="0">
                <a:solidFill>
                  <a:schemeClr val="tx2"/>
                </a:solidFill>
                <a:latin typeface="+mj-lt"/>
              </a:rPr>
              <a:t> </a:t>
            </a:r>
            <a:endParaRPr lang="ar-SA" sz="28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1412776"/>
            <a:ext cx="80542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b="1" dirty="0"/>
              <a:t>Naming a constraint allows you to drop the constraint easily.</a:t>
            </a:r>
          </a:p>
          <a:p>
            <a:pPr algn="l" rtl="0"/>
            <a:endParaRPr lang="en-US" sz="2400" dirty="0">
              <a:solidFill>
                <a:srgbClr val="00B0F0"/>
              </a:solidFill>
            </a:endParaRPr>
          </a:p>
          <a:p>
            <a:pPr algn="l" rtl="0"/>
            <a:r>
              <a:rPr lang="en-US" sz="2800" b="1" u="sng" dirty="0">
                <a:solidFill>
                  <a:srgbClr val="00B050"/>
                </a:solidFill>
              </a:rPr>
              <a:t>1)when a table is created</a:t>
            </a:r>
          </a:p>
          <a:p>
            <a:pPr algn="l" rtl="0"/>
            <a:endParaRPr lang="en-US" sz="2400" b="1" u="sng" dirty="0">
              <a:solidFill>
                <a:srgbClr val="00B050"/>
              </a:solidFill>
            </a:endParaRPr>
          </a:p>
          <a:p>
            <a:pPr lvl="0" algn="l" rtl="0"/>
            <a:r>
              <a:rPr lang="en-US" sz="2400" b="1" dirty="0">
                <a:solidFill>
                  <a:srgbClr val="FF0000"/>
                </a:solidFill>
              </a:rPr>
              <a:t>CREATE TABLE  </a:t>
            </a:r>
            <a:r>
              <a:rPr lang="en-US" sz="2400" dirty="0" err="1">
                <a:solidFill>
                  <a:srgbClr val="00B0F0"/>
                </a:solidFill>
              </a:rPr>
              <a:t>table_name</a:t>
            </a:r>
            <a:r>
              <a:rPr lang="en-US" sz="2400" dirty="0">
                <a:solidFill>
                  <a:srgbClr val="00B0F0"/>
                </a:solidFill>
              </a:rPr>
              <a:t>  </a:t>
            </a:r>
            <a:r>
              <a:rPr lang="en-US" sz="2400" dirty="0"/>
              <a:t>(</a:t>
            </a:r>
          </a:p>
          <a:p>
            <a:pPr lvl="0" algn="l" rtl="0"/>
            <a:r>
              <a:rPr lang="en-US" sz="2400" dirty="0" err="1">
                <a:solidFill>
                  <a:srgbClr val="00B0F0"/>
                </a:solidFill>
              </a:rPr>
              <a:t>column_name</a:t>
            </a:r>
            <a:r>
              <a:rPr lang="en-US" sz="2400" dirty="0"/>
              <a:t>  </a:t>
            </a:r>
            <a:r>
              <a:rPr lang="en-US" sz="2400" dirty="0" err="1">
                <a:solidFill>
                  <a:srgbClr val="00B050"/>
                </a:solidFill>
              </a:rPr>
              <a:t>Datatype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,…..,</a:t>
            </a:r>
          </a:p>
          <a:p>
            <a:pPr lvl="0" algn="l" rtl="0"/>
            <a:endParaRPr lang="en-US" sz="2400" dirty="0"/>
          </a:p>
          <a:p>
            <a:pPr lvl="0" algn="l" rtl="0"/>
            <a:r>
              <a:rPr lang="en-US" sz="2400" b="1" dirty="0">
                <a:solidFill>
                  <a:srgbClr val="FF0000"/>
                </a:solidFill>
              </a:rPr>
              <a:t>CONSTRAINT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Constraint_name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Constaint</a:t>
            </a:r>
            <a:r>
              <a:rPr lang="en-US" sz="2400" b="1" dirty="0">
                <a:solidFill>
                  <a:srgbClr val="FF0000"/>
                </a:solidFill>
              </a:rPr>
              <a:t> _Type </a:t>
            </a:r>
            <a:r>
              <a:rPr lang="en-US" sz="2400" dirty="0" err="1">
                <a:solidFill>
                  <a:srgbClr val="00B0F0"/>
                </a:solidFill>
              </a:rPr>
              <a:t>column_name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)</a:t>
            </a:r>
          </a:p>
          <a:p>
            <a:pPr lvl="0" algn="l" rtl="0"/>
            <a:endParaRPr lang="en-US" sz="2400" dirty="0"/>
          </a:p>
          <a:p>
            <a:pPr algn="l" rtl="0"/>
            <a:endParaRPr lang="en-US" sz="2400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974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43010" y="513055"/>
            <a:ext cx="40527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+mj-lt"/>
              </a:rPr>
              <a:t>Naming a </a:t>
            </a:r>
            <a:r>
              <a:rPr lang="en-US" sz="3200" b="1" dirty="0">
                <a:solidFill>
                  <a:schemeClr val="tx2"/>
                </a:solidFill>
                <a:latin typeface="+mj-lt"/>
              </a:rPr>
              <a:t>constraint</a:t>
            </a:r>
            <a:r>
              <a:rPr lang="en-US" sz="2800" b="1" dirty="0">
                <a:solidFill>
                  <a:schemeClr val="tx2"/>
                </a:solidFill>
                <a:latin typeface="+mj-lt"/>
              </a:rPr>
              <a:t> </a:t>
            </a:r>
            <a:endParaRPr lang="ar-SA" sz="28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1412776"/>
            <a:ext cx="80542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rtl="0"/>
            <a:r>
              <a:rPr lang="en-US" sz="3200" b="1" dirty="0"/>
              <a:t>EX:</a:t>
            </a:r>
          </a:p>
          <a:p>
            <a:pPr algn="l" rtl="0"/>
            <a:endParaRPr lang="en-US" sz="3200" b="1" u="sng" dirty="0">
              <a:solidFill>
                <a:srgbClr val="00B050"/>
              </a:solidFill>
            </a:endParaRPr>
          </a:p>
        </p:txBody>
      </p:sp>
      <p:pic>
        <p:nvPicPr>
          <p:cNvPr id="6" name="Picture 2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7504" y="2119048"/>
            <a:ext cx="8928992" cy="23660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5081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3166" y="1412776"/>
            <a:ext cx="82412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200" b="1" u="sng" dirty="0">
                <a:solidFill>
                  <a:srgbClr val="00B050"/>
                </a:solidFill>
              </a:rPr>
              <a:t>2) After the table is created</a:t>
            </a:r>
          </a:p>
          <a:p>
            <a:pPr algn="l" rtl="0"/>
            <a:endParaRPr lang="en-US" sz="3200" b="1" dirty="0"/>
          </a:p>
          <a:p>
            <a:pPr algn="l" rtl="0"/>
            <a:r>
              <a:rPr lang="en-US" sz="2800" b="1" dirty="0">
                <a:solidFill>
                  <a:srgbClr val="FF0000"/>
                </a:solidFill>
              </a:rPr>
              <a:t>ALTER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TABLE</a:t>
            </a:r>
            <a:r>
              <a:rPr lang="en-US" sz="2800" b="1" dirty="0"/>
              <a:t>  </a:t>
            </a:r>
            <a:r>
              <a:rPr lang="en-US" sz="2800" dirty="0" err="1">
                <a:solidFill>
                  <a:srgbClr val="00B0F0"/>
                </a:solidFill>
              </a:rPr>
              <a:t>table_name</a:t>
            </a:r>
            <a:br>
              <a:rPr lang="en-US" sz="2800" dirty="0"/>
            </a:br>
            <a:r>
              <a:rPr lang="en-US" sz="2800" b="1" dirty="0">
                <a:solidFill>
                  <a:srgbClr val="FF0000"/>
                </a:solidFill>
              </a:rPr>
              <a:t>ADD CONSTRAINT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Constraint_name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Constraint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_type  </a:t>
            </a:r>
            <a:r>
              <a:rPr lang="en-US" sz="2800" dirty="0" err="1">
                <a:solidFill>
                  <a:srgbClr val="00B0F0"/>
                </a:solidFill>
              </a:rPr>
              <a:t>column_name</a:t>
            </a:r>
            <a:endParaRPr lang="en-US" sz="2800" dirty="0">
              <a:solidFill>
                <a:srgbClr val="00B0F0"/>
              </a:solidFill>
            </a:endParaRPr>
          </a:p>
          <a:p>
            <a:pPr algn="l" rtl="0"/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6214" y="542735"/>
            <a:ext cx="58208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+mj-lt"/>
              </a:rPr>
              <a:t>Naming a constraint (Cont.) </a:t>
            </a:r>
            <a:endParaRPr lang="ar-SA" sz="32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793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3166" y="1412776"/>
            <a:ext cx="76652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endParaRPr lang="en-US" sz="2800" dirty="0">
              <a:solidFill>
                <a:srgbClr val="00B0F0"/>
              </a:solidFill>
            </a:endParaRPr>
          </a:p>
          <a:p>
            <a:pPr algn="l" rtl="0"/>
            <a:r>
              <a:rPr lang="en-US" sz="2800" b="1" dirty="0"/>
              <a:t>EX:</a:t>
            </a:r>
          </a:p>
        </p:txBody>
      </p:sp>
      <p:sp>
        <p:nvSpPr>
          <p:cNvPr id="6" name="Rectangle 5"/>
          <p:cNvSpPr/>
          <p:nvPr/>
        </p:nvSpPr>
        <p:spPr>
          <a:xfrm>
            <a:off x="896214" y="542735"/>
            <a:ext cx="58208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+mj-lt"/>
              </a:rPr>
              <a:t>Naming a constraint (Cont.) </a:t>
            </a:r>
            <a:endParaRPr lang="ar-SA" sz="3200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7" name="Picture 1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875" y="2652149"/>
            <a:ext cx="8855967" cy="6300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2235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47981" y="591034"/>
            <a:ext cx="45881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+mj-lt"/>
              </a:rPr>
              <a:t>Dropping a constraint </a:t>
            </a:r>
            <a:endParaRPr lang="ar-SA" sz="3200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7" name="Picture 1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9552" y="1916832"/>
            <a:ext cx="7632848" cy="13681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81662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331640" y="1340768"/>
            <a:ext cx="6553200" cy="3962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bg2">
                    <a:lumMod val="25000"/>
                  </a:schemeClr>
                </a:solidFill>
              </a:rPr>
              <a:t>DML</a:t>
            </a:r>
          </a:p>
        </p:txBody>
      </p:sp>
      <p:pic>
        <p:nvPicPr>
          <p:cNvPr id="8" name="Content Placeholder 14" descr="business_race.png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446" y="1535255"/>
            <a:ext cx="1925216" cy="3024001"/>
          </a:xfrm>
        </p:spPr>
      </p:pic>
      <p:sp>
        <p:nvSpPr>
          <p:cNvPr id="9" name="TextBox 8"/>
          <p:cNvSpPr txBox="1"/>
          <p:nvPr/>
        </p:nvSpPr>
        <p:spPr>
          <a:xfrm>
            <a:off x="849288" y="213211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1" anchor="ctr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Perpetua" pitchFamily="18" charset="0"/>
                <a:ea typeface="+mj-ea"/>
                <a:cs typeface="+mj-cs"/>
              </a:rPr>
              <a:t>2</a:t>
            </a:r>
            <a:endParaRPr kumimoji="0" lang="ar-SA" sz="2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Perpetua" pitchFamily="18" charset="0"/>
              <a:ea typeface="+mj-ea"/>
              <a:cs typeface="+mj-cs"/>
            </a:endParaRPr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E900B23-56D9-42F2-84FD-7364B64CC2CD}" type="slidenum">
              <a:rPr lang="ar-SA" smtClean="0"/>
              <a:pPr/>
              <a:t>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65803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مدير تنفيذي">
  <a:themeElements>
    <a:clrScheme name="مدير تنفيذي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مدير تنفيذي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مدير تنفيذي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1115</TotalTime>
  <Words>1001</Words>
  <Application>Microsoft Office PowerPoint</Application>
  <PresentationFormat>Affichage à l'écran (4:3)</PresentationFormat>
  <Paragraphs>268</Paragraphs>
  <Slides>36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Century Gothic</vt:lpstr>
      <vt:lpstr>Courier New</vt:lpstr>
      <vt:lpstr>Palatino Linotype</vt:lpstr>
      <vt:lpstr>Perpetua</vt:lpstr>
      <vt:lpstr>Wingdings</vt:lpstr>
      <vt:lpstr>مدير تنفيذي</vt:lpstr>
      <vt:lpstr>Database Systems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DDL &amp;DML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Arwa</dc:creator>
  <cp:lastModifiedBy>Najla Fathi Sassi Aljaziri</cp:lastModifiedBy>
  <cp:revision>64</cp:revision>
  <dcterms:created xsi:type="dcterms:W3CDTF">2014-10-15T15:04:03Z</dcterms:created>
  <dcterms:modified xsi:type="dcterms:W3CDTF">2021-02-07T20:08:04Z</dcterms:modified>
</cp:coreProperties>
</file>