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55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307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309" r:id="rId23"/>
    <p:sldId id="278" r:id="rId24"/>
    <p:sldId id="279" r:id="rId25"/>
    <p:sldId id="280" r:id="rId26"/>
    <p:sldId id="281" r:id="rId27"/>
    <p:sldId id="282" r:id="rId28"/>
    <p:sldId id="310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311" r:id="rId38"/>
    <p:sldId id="292" r:id="rId39"/>
    <p:sldId id="293" r:id="rId40"/>
    <p:sldId id="294" r:id="rId41"/>
    <p:sldId id="295" r:id="rId42"/>
    <p:sldId id="296" r:id="rId43"/>
    <p:sldId id="312" r:id="rId44"/>
    <p:sldId id="297" r:id="rId45"/>
    <p:sldId id="313" r:id="rId46"/>
    <p:sldId id="298" r:id="rId47"/>
    <p:sldId id="314" r:id="rId48"/>
    <p:sldId id="299" r:id="rId49"/>
    <p:sldId id="300" r:id="rId50"/>
    <p:sldId id="301" r:id="rId51"/>
    <p:sldId id="315" r:id="rId52"/>
    <p:sldId id="302" r:id="rId53"/>
    <p:sldId id="308" r:id="rId54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نمط متوسط 4 - تميي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نمط متوسط 1 - تميي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4B1156A-380E-4F78-BDF5-A606A8083BF9}" styleName="نمط متوسط 4 - تميي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نمط فاتح 3 - تميي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نمط فاتح 2 - تميي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02AFFC4-7A5C-461F-A6BF-DC7F13C7F115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6F51FEE-9CC4-49B0-A1FD-961F20B7CB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عنصر نائب لصورة الشريحة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عنصر نائب للملاحظا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ar-SA" alt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0AA38D-3C7E-4D09-915D-754D94658BCB}" type="slidenum">
              <a:rPr lang="ar-SA" smtClean="0"/>
              <a:pPr>
                <a:defRPr/>
              </a:pPr>
              <a:t>1</a:t>
            </a:fld>
            <a:endParaRPr lang="ar-S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DD8F-74CC-4DFB-A721-BEC1BF69C3CD}" type="datetime1">
              <a:rPr lang="en-US" smtClean="0"/>
              <a:t>2/21/2021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60518-6CD3-4F9F-8C7D-3A15AE66F799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32F7-891E-43C4-9BF6-837412F37300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518-6CD3-4F9F-8C7D-3A15AE66F79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6F8-1A1B-403E-8FB6-CFD72EA36E60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518-6CD3-4F9F-8C7D-3A15AE66F79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0400" y="10668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4A906-5A67-43AE-ACE0-164480407316}" type="slidenum">
              <a:rPr lang="ar-SA"/>
              <a:pPr>
                <a:defRPr/>
              </a:pPr>
              <a:t>‹N°›</a:t>
            </a:fld>
            <a:endParaRPr lang="ar-SA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8515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2362200" cy="20573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2971800" y="1752600"/>
            <a:ext cx="5715000" cy="20573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4038600"/>
            <a:ext cx="2362200" cy="205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971800" y="4038600"/>
            <a:ext cx="5715000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33400" y="10668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ar-SA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A2FFE-83C5-4760-AFB3-8D8FEBB5E268}" type="slidenum">
              <a:rPr lang="ar-SA"/>
              <a:pPr>
                <a:defRPr/>
              </a:pPr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6817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6379-C957-4034-A1D6-2ABD5BE88523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518-6CD3-4F9F-8C7D-3A15AE66F79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1885-29DA-45BA-9FFB-DFA5CF660944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518-6CD3-4F9F-8C7D-3A15AE66F799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47E1-C574-46D5-8A87-86E9D6D682BD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518-6CD3-4F9F-8C7D-3A15AE66F799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20ED-97D8-487E-9E82-6D945E2C1225}" type="datetime1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518-6CD3-4F9F-8C7D-3A15AE66F799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316B-8E51-4E15-958D-4AF42C2E7BC6}" type="datetime1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518-6CD3-4F9F-8C7D-3A15AE66F79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90C1-2CF1-43F7-A346-5EB8837AFCA9}" type="datetime1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518-6CD3-4F9F-8C7D-3A15AE66F79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F551-FDB0-47BA-A193-EE37D9CE43E3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518-6CD3-4F9F-8C7D-3A15AE66F79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D695-89DB-40AE-BBBD-DA7E0A9881C7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518-6CD3-4F9F-8C7D-3A15AE66F79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7ABA713-E699-44BE-B62E-F10FA9EE91AE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0260518-6CD3-4F9F-8C7D-3A15AE66F799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rwa\Pictures\sqlserver_sql_server_2008_log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"/>
            <a:ext cx="9042577" cy="672162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ktangel 26"/>
          <p:cNvSpPr>
            <a:spLocks noChangeArrowheads="1"/>
          </p:cNvSpPr>
          <p:nvPr/>
        </p:nvSpPr>
        <p:spPr bwMode="auto">
          <a:xfrm rot="10800000" flipV="1">
            <a:off x="6081" y="1916832"/>
            <a:ext cx="9144000" cy="1944217"/>
          </a:xfrm>
          <a:prstGeom prst="rect">
            <a:avLst/>
          </a:prstGeom>
          <a:gradFill rotWithShape="1">
            <a:gsLst>
              <a:gs pos="0">
                <a:srgbClr val="E6E6E6">
                  <a:alpha val="43999"/>
                </a:srgbClr>
              </a:gs>
              <a:gs pos="31000">
                <a:srgbClr val="E6E6E6">
                  <a:alpha val="61359"/>
                </a:srgbClr>
              </a:gs>
              <a:gs pos="100000">
                <a:srgbClr val="F3F3F3"/>
              </a:gs>
            </a:gsLst>
            <a:lin ang="10800000" scaled="1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>
              <a:solidFill>
                <a:srgbClr val="FFFFFF"/>
              </a:solidFill>
              <a:cs typeface="+mn-cs"/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1689721"/>
            <a:ext cx="7772400" cy="2891407"/>
          </a:xfrm>
        </p:spPr>
        <p:txBody>
          <a:bodyPr rtlCol="1">
            <a:normAutofit fontScale="90000"/>
          </a:bodyPr>
          <a:lstStyle/>
          <a:p>
            <a:pPr>
              <a:defRPr/>
            </a:pPr>
            <a:b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Systems</a:t>
            </a:r>
            <a:b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solidFill>
                  <a:srgbClr val="FF6600"/>
                </a:solidFill>
                <a:latin typeface="Apple Chancery" pitchFamily="66" charset="0"/>
              </a:rPr>
              <a:t>Retrieval Queries in SQL ch4</a:t>
            </a:r>
            <a:r>
              <a:rPr lang="en-US" sz="5400" b="1" dirty="0"/>
              <a:t>   </a:t>
            </a:r>
            <a:br>
              <a:rPr lang="en-US" sz="6600" b="1" i="1" dirty="0">
                <a:solidFill>
                  <a:schemeClr val="bg1">
                    <a:lumMod val="10000"/>
                  </a:schemeClr>
                </a:solidFill>
              </a:rPr>
            </a:br>
            <a:endParaRPr lang="ar-SA" sz="6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2771800" y="3766171"/>
            <a:ext cx="3816424" cy="1967085"/>
          </a:xfrm>
        </p:spPr>
        <p:txBody>
          <a:bodyPr rtlCol="1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372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5</a:t>
            </a:r>
            <a:endParaRPr lang="ar-SA" sz="28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60518-6CD3-4F9F-8C7D-3A15AE66F7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89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280057"/>
              </p:ext>
            </p:extLst>
          </p:nvPr>
        </p:nvGraphicFramePr>
        <p:xfrm>
          <a:off x="791580" y="1534968"/>
          <a:ext cx="7560840" cy="378806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82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9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632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Meaning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Operator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18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Returns TRUE if both component conditions are TRUE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AND 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7601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Returns TRUE if either component condition is</a:t>
                      </a:r>
                      <a:r>
                        <a:rPr lang="en-US" sz="2000" b="1" baseline="0" dirty="0"/>
                        <a:t> TRUE</a:t>
                      </a:r>
                      <a:endParaRPr lang="en-US" sz="2000" b="1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OR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2651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Returns TRUE if the following condition is FALSE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NOT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195736" y="404664"/>
            <a:ext cx="4616970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rtl="0">
              <a:defRPr/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Logical Operators  </a:t>
            </a: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0715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Placeholder 10" descr="idea_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609600"/>
            <a:ext cx="66706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مستطيل 6"/>
          <p:cNvSpPr/>
          <p:nvPr/>
        </p:nvSpPr>
        <p:spPr>
          <a:xfrm>
            <a:off x="992188" y="5429250"/>
            <a:ext cx="2367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defRPr/>
            </a:pPr>
            <a:r>
              <a:rPr lang="en-US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&amp; AND</a:t>
            </a:r>
            <a:endParaRPr lang="ar-SA" sz="32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518-6CD3-4F9F-8C7D-3A15AE66F7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1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415506" y="1402313"/>
            <a:ext cx="814387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>
              <a:defRPr/>
            </a:pPr>
            <a:r>
              <a:rPr lang="en-US" sz="2800" dirty="0"/>
              <a:t>The </a:t>
            </a:r>
            <a:r>
              <a:rPr lang="en-US" sz="2800" b="1" dirty="0"/>
              <a:t>SQL AND &amp;OR</a:t>
            </a:r>
            <a:r>
              <a:rPr lang="en-US" sz="2800" dirty="0"/>
              <a:t> clause is used when you want to specify more than one condition in your </a:t>
            </a:r>
            <a:r>
              <a:rPr lang="en-US" sz="2800" u="sng" dirty="0">
                <a:solidFill>
                  <a:schemeClr val="accent5">
                    <a:lumMod val="75000"/>
                  </a:schemeClr>
                </a:solidFill>
              </a:rPr>
              <a:t>SQL WHERE </a:t>
            </a:r>
            <a:r>
              <a:rPr lang="en-US" sz="2800" dirty="0"/>
              <a:t>clause.</a:t>
            </a:r>
          </a:p>
          <a:p>
            <a:pPr algn="l" rtl="0">
              <a:defRPr/>
            </a:pPr>
            <a:endParaRPr lang="en-US" sz="2400" dirty="0"/>
          </a:p>
          <a:p>
            <a:pPr algn="l" rtl="0">
              <a:defRPr/>
            </a:pPr>
            <a:endParaRPr lang="en-US" sz="2400" dirty="0"/>
          </a:p>
          <a:p>
            <a:pPr algn="l" rtl="0">
              <a:defRPr/>
            </a:pPr>
            <a:endParaRPr lang="en-US" sz="2400" b="1" dirty="0"/>
          </a:p>
          <a:p>
            <a:pPr algn="l" rtl="0">
              <a:defRPr/>
            </a:pPr>
            <a:r>
              <a:rPr lang="en-US" sz="2800" b="1" dirty="0">
                <a:solidFill>
                  <a:srgbClr val="FF0000"/>
                </a:solidFill>
              </a:rPr>
              <a:t>SELECT </a:t>
            </a:r>
            <a:r>
              <a:rPr lang="en-US" sz="2800" b="1" dirty="0" err="1"/>
              <a:t>column_name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FROM </a:t>
            </a:r>
            <a:r>
              <a:rPr lang="en-US" sz="2800" b="1" dirty="0" err="1"/>
              <a:t>table_name</a:t>
            </a:r>
            <a:br>
              <a:rPr lang="en-US" sz="2800" b="1" dirty="0"/>
            </a:br>
            <a:r>
              <a:rPr lang="en-US" sz="2800" b="1" dirty="0">
                <a:solidFill>
                  <a:srgbClr val="FF0000"/>
                </a:solidFill>
              </a:rPr>
              <a:t>WHERE  </a:t>
            </a:r>
            <a:r>
              <a:rPr lang="en-US" sz="2800" b="1" dirty="0" err="1"/>
              <a:t>column_name</a:t>
            </a:r>
            <a:r>
              <a:rPr lang="en-US" sz="2800" b="1" dirty="0"/>
              <a:t>  with condition ( </a:t>
            </a:r>
            <a:r>
              <a:rPr lang="en-US" sz="2800" b="1" dirty="0">
                <a:solidFill>
                  <a:srgbClr val="FF0000"/>
                </a:solidFill>
              </a:rPr>
              <a:t>AND or </a:t>
            </a:r>
            <a:r>
              <a:rPr lang="en-US" sz="2800" b="1" dirty="0" err="1">
                <a:solidFill>
                  <a:srgbClr val="FF0000"/>
                </a:solidFill>
              </a:rPr>
              <a:t>OR</a:t>
            </a:r>
            <a:r>
              <a:rPr lang="en-US" sz="2800" b="1" dirty="0">
                <a:solidFill>
                  <a:srgbClr val="FF0000"/>
                </a:solidFill>
              </a:rPr>
              <a:t> ) </a:t>
            </a:r>
            <a:r>
              <a:rPr lang="en-US" sz="2800" b="1" dirty="0" err="1"/>
              <a:t>column_name</a:t>
            </a:r>
            <a:r>
              <a:rPr lang="en-US" sz="2800" b="1" dirty="0"/>
              <a:t> with condition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6375" y="476250"/>
            <a:ext cx="264207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 rtl="0">
              <a:defRPr/>
            </a:pPr>
            <a:r>
              <a:rPr lang="en-US" sz="3600" b="1" dirty="0">
                <a:solidFill>
                  <a:schemeClr val="accent6"/>
                </a:solidFill>
              </a:rPr>
              <a:t>AND &amp;OR</a:t>
            </a:r>
            <a:r>
              <a:rPr lang="en-US" sz="3600" dirty="0">
                <a:solidFill>
                  <a:schemeClr val="accent6"/>
                </a:solidFill>
              </a:rPr>
              <a:t> </a:t>
            </a:r>
            <a:endParaRPr lang="ar-SA" sz="3600" dirty="0">
              <a:solidFill>
                <a:schemeClr val="accent6"/>
              </a:solidFill>
            </a:endParaRP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9331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مستطيل 3"/>
          <p:cNvSpPr>
            <a:spLocks noChangeArrowheads="1"/>
          </p:cNvSpPr>
          <p:nvPr/>
        </p:nvSpPr>
        <p:spPr bwMode="auto">
          <a:xfrm>
            <a:off x="179512" y="620713"/>
            <a:ext cx="849694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indent="0" algn="l" rtl="0">
              <a:spcBef>
                <a:spcPct val="20000"/>
              </a:spcBef>
              <a:buFont typeface="Arial" pitchFamily="34" charset="0"/>
              <a:buNone/>
            </a:pPr>
            <a:r>
              <a:rPr lang="en-US" altLang="ar-SA" sz="2400" b="1" dirty="0">
                <a:solidFill>
                  <a:srgbClr val="0070C0"/>
                </a:solidFill>
              </a:rPr>
              <a:t>Example 1 : </a:t>
            </a:r>
            <a:r>
              <a:rPr lang="en-US" altLang="ar-SA" sz="2400" dirty="0"/>
              <a:t>Retrieve the first </a:t>
            </a:r>
            <a:r>
              <a:rPr lang="en-US" altLang="ar-SA" sz="2400" dirty="0" err="1"/>
              <a:t>name,last</a:t>
            </a:r>
            <a:r>
              <a:rPr lang="en-US" altLang="ar-SA" sz="2400" dirty="0"/>
              <a:t> name  and Address  of all employees who work for </a:t>
            </a:r>
            <a:r>
              <a:rPr lang="en-US" altLang="ar-SA" sz="2400" dirty="0" err="1"/>
              <a:t>Dnumber</a:t>
            </a:r>
            <a:r>
              <a:rPr lang="en-US" altLang="ar-SA" sz="2400" dirty="0"/>
              <a:t>=4 </a:t>
            </a:r>
            <a:r>
              <a:rPr lang="en-US" altLang="ar-SA" sz="2400" b="1" dirty="0"/>
              <a:t>and</a:t>
            </a:r>
            <a:r>
              <a:rPr lang="en-US" altLang="ar-SA" sz="2400" dirty="0"/>
              <a:t> </a:t>
            </a:r>
            <a:r>
              <a:rPr lang="en-US" altLang="ar-SA" sz="2400" dirty="0" err="1"/>
              <a:t>Dnumber</a:t>
            </a:r>
            <a:r>
              <a:rPr lang="en-US" altLang="ar-SA" sz="2400" dirty="0"/>
              <a:t>=5</a:t>
            </a:r>
            <a:endParaRPr lang="en-US" altLang="ar-SA" sz="2400" dirty="0">
              <a:solidFill>
                <a:srgbClr val="00B050"/>
              </a:solidFill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6143625" y="2714625"/>
            <a:ext cx="571500" cy="571500"/>
          </a:xfrm>
          <a:prstGeom prst="rect">
            <a:avLst/>
          </a:prstGeom>
        </p:spPr>
        <p:txBody>
          <a:bodyPr rtlCol="1" anchor="ctr">
            <a:normAutofit/>
          </a:bodyPr>
          <a:lstStyle/>
          <a:p>
            <a:pPr algn="l" rtl="0" fontAlgn="auto">
              <a:spcAft>
                <a:spcPts val="0"/>
              </a:spcAft>
              <a:defRPr/>
            </a:pPr>
            <a:endParaRPr lang="ar-SA" sz="2400" dirty="0"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13</a:t>
            </a:fld>
            <a:endParaRPr lang="ar-S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03F1D86-663B-43F8-84E0-BEB898A3854E}"/>
              </a:ext>
            </a:extLst>
          </p:cNvPr>
          <p:cNvSpPr txBox="1"/>
          <p:nvPr/>
        </p:nvSpPr>
        <p:spPr>
          <a:xfrm>
            <a:off x="611560" y="2276872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200" dirty="0">
                <a:latin typeface="Abadi" panose="020B0604020104020204" pitchFamily="34" charset="0"/>
              </a:rPr>
              <a:t>Select </a:t>
            </a:r>
            <a:r>
              <a:rPr lang="fr-FR" sz="3200" dirty="0" err="1">
                <a:latin typeface="Abadi" panose="020B0604020104020204" pitchFamily="34" charset="0"/>
              </a:rPr>
              <a:t>Fname</a:t>
            </a:r>
            <a:r>
              <a:rPr lang="fr-FR" sz="3200" dirty="0">
                <a:latin typeface="Abadi" panose="020B0604020104020204" pitchFamily="34" charset="0"/>
              </a:rPr>
              <a:t>, </a:t>
            </a:r>
            <a:r>
              <a:rPr lang="fr-FR" sz="3200" dirty="0" err="1">
                <a:latin typeface="Abadi" panose="020B0604020104020204" pitchFamily="34" charset="0"/>
              </a:rPr>
              <a:t>Lname</a:t>
            </a:r>
            <a:r>
              <a:rPr lang="fr-FR" sz="3200" dirty="0">
                <a:latin typeface="Abadi" panose="020B0604020104020204" pitchFamily="34" charset="0"/>
              </a:rPr>
              <a:t>, </a:t>
            </a:r>
            <a:r>
              <a:rPr lang="fr-FR" sz="3200" dirty="0" err="1">
                <a:latin typeface="Abadi" panose="020B0604020104020204" pitchFamily="34" charset="0"/>
              </a:rPr>
              <a:t>Address</a:t>
            </a:r>
            <a:endParaRPr lang="fr-FR" sz="3200" dirty="0">
              <a:latin typeface="Abadi" panose="020B0604020104020204" pitchFamily="34" charset="0"/>
            </a:endParaRPr>
          </a:p>
          <a:p>
            <a:pPr algn="l"/>
            <a:r>
              <a:rPr lang="fr-FR" sz="3200" dirty="0" err="1">
                <a:latin typeface="Abadi" panose="020B0604020104020204" pitchFamily="34" charset="0"/>
              </a:rPr>
              <a:t>From</a:t>
            </a:r>
            <a:r>
              <a:rPr lang="fr-FR" sz="3200" dirty="0">
                <a:latin typeface="Abadi" panose="020B0604020104020204" pitchFamily="34" charset="0"/>
              </a:rPr>
              <a:t> </a:t>
            </a:r>
            <a:r>
              <a:rPr lang="fr-FR" sz="3200" dirty="0" err="1">
                <a:latin typeface="Abadi" panose="020B0604020104020204" pitchFamily="34" charset="0"/>
              </a:rPr>
              <a:t>Employee</a:t>
            </a:r>
            <a:endParaRPr lang="fr-FR" sz="3200" dirty="0">
              <a:latin typeface="Abadi" panose="020B0604020104020204" pitchFamily="34" charset="0"/>
            </a:endParaRPr>
          </a:p>
          <a:p>
            <a:pPr algn="l"/>
            <a:r>
              <a:rPr lang="fr-FR" sz="3200" dirty="0" err="1">
                <a:latin typeface="Abadi" panose="020B0604020104020204" pitchFamily="34" charset="0"/>
              </a:rPr>
              <a:t>Where</a:t>
            </a:r>
            <a:r>
              <a:rPr lang="fr-FR" sz="3200" dirty="0">
                <a:latin typeface="Abadi" panose="020B0604020104020204" pitchFamily="34" charset="0"/>
              </a:rPr>
              <a:t> </a:t>
            </a:r>
            <a:r>
              <a:rPr lang="fr-FR" sz="3200" dirty="0" err="1">
                <a:latin typeface="Abadi" panose="020B0604020104020204" pitchFamily="34" charset="0"/>
              </a:rPr>
              <a:t>Dnumber</a:t>
            </a:r>
            <a:r>
              <a:rPr lang="fr-FR" sz="3200" dirty="0">
                <a:latin typeface="Abadi" panose="020B0604020104020204" pitchFamily="34" charset="0"/>
              </a:rPr>
              <a:t>=5 AND </a:t>
            </a:r>
            <a:r>
              <a:rPr lang="fr-FR" sz="3200" dirty="0" err="1">
                <a:latin typeface="Abadi" panose="020B0604020104020204" pitchFamily="34" charset="0"/>
              </a:rPr>
              <a:t>Dnumber</a:t>
            </a:r>
            <a:r>
              <a:rPr lang="fr-FR" sz="3200" dirty="0">
                <a:latin typeface="Abadi" panose="020B0604020104020204" pitchFamily="34" charset="0"/>
              </a:rPr>
              <a:t>=4 </a:t>
            </a:r>
          </a:p>
        </p:txBody>
      </p:sp>
    </p:spTree>
    <p:extLst>
      <p:ext uri="{BB962C8B-B14F-4D97-AF65-F5344CB8AC3E}">
        <p14:creationId xmlns:p14="http://schemas.microsoft.com/office/powerpoint/2010/main" val="293917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مستطيل 5"/>
          <p:cNvSpPr>
            <a:spLocks noChangeArrowheads="1"/>
          </p:cNvSpPr>
          <p:nvPr/>
        </p:nvSpPr>
        <p:spPr bwMode="auto">
          <a:xfrm>
            <a:off x="107504" y="333375"/>
            <a:ext cx="88571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indent="0" algn="l" rtl="0">
              <a:spcBef>
                <a:spcPct val="20000"/>
              </a:spcBef>
              <a:buFont typeface="Arial" pitchFamily="34" charset="0"/>
              <a:buNone/>
            </a:pPr>
            <a:r>
              <a:rPr lang="en-US" altLang="ar-SA" sz="2000" b="1" dirty="0">
                <a:solidFill>
                  <a:srgbClr val="0070C0"/>
                </a:solidFill>
              </a:rPr>
              <a:t>Example 2 : </a:t>
            </a:r>
            <a:r>
              <a:rPr lang="en-US" altLang="ar-SA" sz="2000" dirty="0"/>
              <a:t>Retrieve the first </a:t>
            </a:r>
            <a:r>
              <a:rPr lang="en-US" altLang="ar-SA" sz="2000" dirty="0" err="1"/>
              <a:t>name,last</a:t>
            </a:r>
            <a:r>
              <a:rPr lang="en-US" altLang="ar-SA" sz="2000" dirty="0"/>
              <a:t> name  and Address  of all employees who work for </a:t>
            </a:r>
            <a:r>
              <a:rPr lang="en-US" altLang="ar-SA" sz="2000" dirty="0" err="1"/>
              <a:t>Dnumber</a:t>
            </a:r>
            <a:r>
              <a:rPr lang="en-US" altLang="ar-SA" sz="2000" dirty="0"/>
              <a:t>=4 </a:t>
            </a:r>
            <a:r>
              <a:rPr lang="en-US" altLang="ar-SA" sz="2000" b="1" dirty="0"/>
              <a:t>or</a:t>
            </a:r>
            <a:r>
              <a:rPr lang="en-US" altLang="ar-SA" sz="2000" dirty="0"/>
              <a:t> </a:t>
            </a:r>
            <a:r>
              <a:rPr lang="en-US" altLang="ar-SA" sz="2000" dirty="0" err="1"/>
              <a:t>Dnumber</a:t>
            </a:r>
            <a:r>
              <a:rPr lang="en-US" altLang="ar-SA" sz="2000" dirty="0"/>
              <a:t>=5</a:t>
            </a:r>
            <a:endParaRPr lang="en-US" altLang="ar-SA" sz="2000" u="sng" dirty="0"/>
          </a:p>
        </p:txBody>
      </p:sp>
      <p:sp>
        <p:nvSpPr>
          <p:cNvPr id="7" name="مربع نص 6"/>
          <p:cNvSpPr txBox="1"/>
          <p:nvPr/>
        </p:nvSpPr>
        <p:spPr>
          <a:xfrm>
            <a:off x="6732240" y="1772816"/>
            <a:ext cx="714375" cy="357187"/>
          </a:xfrm>
          <a:prstGeom prst="rect">
            <a:avLst/>
          </a:prstGeom>
          <a:solidFill>
            <a:schemeClr val="bg1"/>
          </a:solidFill>
        </p:spPr>
        <p:txBody>
          <a:bodyPr rtlCol="1" anchor="ctr">
            <a:normAutofit fontScale="85000" lnSpcReduction="20000"/>
          </a:bodyPr>
          <a:lstStyle/>
          <a:p>
            <a:pPr algn="l" rtl="0" fontAlgn="auto">
              <a:spcAft>
                <a:spcPts val="0"/>
              </a:spcAft>
              <a:defRPr/>
            </a:pPr>
            <a:r>
              <a:rPr lang="en-US" sz="2400" dirty="0">
                <a:latin typeface="Perpetua" pitchFamily="18" charset="0"/>
                <a:ea typeface="+mj-ea"/>
                <a:cs typeface="+mj-cs"/>
              </a:rPr>
              <a:t>5</a:t>
            </a:r>
            <a:endParaRPr lang="ar-SA" sz="2400" dirty="0"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14</a:t>
            </a:fld>
            <a:endParaRPr lang="ar-SA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6667E7-3026-4F29-9C43-3CBFF94D01FA}"/>
              </a:ext>
            </a:extLst>
          </p:cNvPr>
          <p:cNvSpPr txBox="1"/>
          <p:nvPr/>
        </p:nvSpPr>
        <p:spPr>
          <a:xfrm>
            <a:off x="611560" y="2276872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200" dirty="0">
                <a:latin typeface="Abadi" panose="020B0604020104020204" pitchFamily="34" charset="0"/>
              </a:rPr>
              <a:t>Select </a:t>
            </a:r>
            <a:r>
              <a:rPr lang="fr-FR" sz="3200" dirty="0" err="1">
                <a:latin typeface="Abadi" panose="020B0604020104020204" pitchFamily="34" charset="0"/>
              </a:rPr>
              <a:t>Fname</a:t>
            </a:r>
            <a:r>
              <a:rPr lang="fr-FR" sz="3200" dirty="0">
                <a:latin typeface="Abadi" panose="020B0604020104020204" pitchFamily="34" charset="0"/>
              </a:rPr>
              <a:t>, </a:t>
            </a:r>
            <a:r>
              <a:rPr lang="fr-FR" sz="3200" dirty="0" err="1">
                <a:latin typeface="Abadi" panose="020B0604020104020204" pitchFamily="34" charset="0"/>
              </a:rPr>
              <a:t>Lname</a:t>
            </a:r>
            <a:r>
              <a:rPr lang="fr-FR" sz="3200" dirty="0">
                <a:latin typeface="Abadi" panose="020B0604020104020204" pitchFamily="34" charset="0"/>
              </a:rPr>
              <a:t>, </a:t>
            </a:r>
            <a:r>
              <a:rPr lang="fr-FR" sz="3200" dirty="0" err="1">
                <a:latin typeface="Abadi" panose="020B0604020104020204" pitchFamily="34" charset="0"/>
              </a:rPr>
              <a:t>Address</a:t>
            </a:r>
            <a:endParaRPr lang="fr-FR" sz="3200" dirty="0">
              <a:latin typeface="Abadi" panose="020B0604020104020204" pitchFamily="34" charset="0"/>
            </a:endParaRPr>
          </a:p>
          <a:p>
            <a:pPr algn="l"/>
            <a:r>
              <a:rPr lang="fr-FR" sz="3200" dirty="0" err="1">
                <a:latin typeface="Abadi" panose="020B0604020104020204" pitchFamily="34" charset="0"/>
              </a:rPr>
              <a:t>From</a:t>
            </a:r>
            <a:r>
              <a:rPr lang="fr-FR" sz="3200" dirty="0">
                <a:latin typeface="Abadi" panose="020B0604020104020204" pitchFamily="34" charset="0"/>
              </a:rPr>
              <a:t> </a:t>
            </a:r>
            <a:r>
              <a:rPr lang="fr-FR" sz="3200" dirty="0" err="1">
                <a:latin typeface="Abadi" panose="020B0604020104020204" pitchFamily="34" charset="0"/>
              </a:rPr>
              <a:t>Employee</a:t>
            </a:r>
            <a:endParaRPr lang="fr-FR" sz="3200" dirty="0">
              <a:latin typeface="Abadi" panose="020B0604020104020204" pitchFamily="34" charset="0"/>
            </a:endParaRPr>
          </a:p>
          <a:p>
            <a:pPr algn="l"/>
            <a:r>
              <a:rPr lang="fr-FR" sz="3200" dirty="0" err="1">
                <a:latin typeface="Abadi" panose="020B0604020104020204" pitchFamily="34" charset="0"/>
              </a:rPr>
              <a:t>Where</a:t>
            </a:r>
            <a:r>
              <a:rPr lang="fr-FR" sz="3200" dirty="0">
                <a:latin typeface="Abadi" panose="020B0604020104020204" pitchFamily="34" charset="0"/>
              </a:rPr>
              <a:t> </a:t>
            </a:r>
            <a:r>
              <a:rPr lang="fr-FR" sz="3200" dirty="0" err="1">
                <a:latin typeface="Abadi" panose="020B0604020104020204" pitchFamily="34" charset="0"/>
              </a:rPr>
              <a:t>Dnumber</a:t>
            </a:r>
            <a:r>
              <a:rPr lang="fr-FR" sz="3200" dirty="0">
                <a:latin typeface="Abadi" panose="020B0604020104020204" pitchFamily="34" charset="0"/>
              </a:rPr>
              <a:t>=5 OR </a:t>
            </a:r>
            <a:r>
              <a:rPr lang="fr-FR" sz="3200" dirty="0" err="1">
                <a:latin typeface="Abadi" panose="020B0604020104020204" pitchFamily="34" charset="0"/>
              </a:rPr>
              <a:t>Dnumber</a:t>
            </a:r>
            <a:r>
              <a:rPr lang="fr-FR" sz="3200" dirty="0">
                <a:latin typeface="Abadi" panose="020B0604020104020204" pitchFamily="34" charset="0"/>
              </a:rPr>
              <a:t>=4 </a:t>
            </a:r>
          </a:p>
        </p:txBody>
      </p:sp>
    </p:spTree>
    <p:extLst>
      <p:ext uri="{BB962C8B-B14F-4D97-AF65-F5344CB8AC3E}">
        <p14:creationId xmlns:p14="http://schemas.microsoft.com/office/powerpoint/2010/main" val="152096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467542" y="1534882"/>
            <a:ext cx="8514531" cy="936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>
              <a:lnSpc>
                <a:spcPct val="150000"/>
              </a:lnSpc>
              <a:defRPr/>
            </a:pPr>
            <a:r>
              <a:rPr lang="en-US" sz="2400" b="1" dirty="0">
                <a:solidFill>
                  <a:srgbClr val="0070C0"/>
                </a:solidFill>
                <a:cs typeface="Calibri" pitchFamily="34" charset="0"/>
              </a:rPr>
              <a:t>Example 3 : </a:t>
            </a:r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  <a:cs typeface="Calibri" pitchFamily="34" charset="0"/>
              </a:rPr>
              <a:t>Display data from students table where Nationality is Syrian Or Saudi and Section Id is CS.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1" y="2942067"/>
            <a:ext cx="8388424" cy="167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96" y="4941168"/>
            <a:ext cx="5508625" cy="129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619250" y="330200"/>
            <a:ext cx="532901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1" anchor="ctr">
            <a:normAutofit/>
          </a:bodyPr>
          <a:lstStyle/>
          <a:p>
            <a:pPr algn="l" rtl="0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2"/>
                </a:solidFill>
                <a:ea typeface="+mj-ea"/>
                <a:cs typeface="+mj-cs"/>
              </a:rPr>
              <a:t>Use more than one condition </a:t>
            </a:r>
            <a:endParaRPr lang="ar-SA" sz="2800" b="1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15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5509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Placeholder 10" descr="idea_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609600"/>
            <a:ext cx="66706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مستطيل 6"/>
          <p:cNvSpPr/>
          <p:nvPr/>
        </p:nvSpPr>
        <p:spPr>
          <a:xfrm>
            <a:off x="928688" y="5429250"/>
            <a:ext cx="1141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defRPr/>
            </a:pPr>
            <a:r>
              <a:rPr lang="en-US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endParaRPr lang="ar-SA" sz="32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518-6CD3-4F9F-8C7D-3A15AE66F7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1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مستطيل 3"/>
          <p:cNvSpPr>
            <a:spLocks noChangeArrowheads="1"/>
          </p:cNvSpPr>
          <p:nvPr/>
        </p:nvSpPr>
        <p:spPr bwMode="auto">
          <a:xfrm>
            <a:off x="642938" y="1196975"/>
            <a:ext cx="772795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/>
            <a:r>
              <a:rPr lang="en-US" altLang="ar-SA" sz="2800" dirty="0">
                <a:latin typeface="Calibri" panose="020F0502020204030204" pitchFamily="34" charset="0"/>
                <a:cs typeface="Calibri" panose="020F0502020204030204" pitchFamily="34" charset="0"/>
              </a:rPr>
              <a:t>The logical operator NOT. NOT results in the reverse of a condition. That is, if a condition is </a:t>
            </a:r>
            <a:r>
              <a:rPr lang="en-US" altLang="ar-SA"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satisfied</a:t>
            </a:r>
            <a:r>
              <a:rPr lang="en-US" altLang="ar-SA" sz="2800" dirty="0">
                <a:latin typeface="Calibri" panose="020F0502020204030204" pitchFamily="34" charset="0"/>
                <a:cs typeface="Calibri" panose="020F0502020204030204" pitchFamily="34" charset="0"/>
              </a:rPr>
              <a:t>, then the row is </a:t>
            </a:r>
            <a:r>
              <a:rPr lang="en-US" altLang="ar-SA"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altLang="ar-SA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ar-SA"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returned</a:t>
            </a:r>
          </a:p>
          <a:p>
            <a:pPr algn="l" rtl="0" eaLnBrk="1" hangingPunct="1"/>
            <a:endParaRPr lang="en-US" altLang="ar-SA" sz="2000" dirty="0"/>
          </a:p>
          <a:p>
            <a:pPr algn="l" rtl="0" eaLnBrk="1" hangingPunct="1"/>
            <a:endParaRPr lang="en-US" altLang="ar-SA" sz="2000" dirty="0"/>
          </a:p>
          <a:p>
            <a:pPr algn="l" rtl="0" eaLnBrk="1" hangingPunct="1"/>
            <a:endParaRPr lang="en-US" altLang="ar-SA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hangingPunct="1"/>
            <a:r>
              <a:rPr lang="en-US" altLang="ar-SA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ar-SA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column_name</a:t>
            </a:r>
            <a:r>
              <a:rPr lang="en-US" altLang="ar-SA" sz="2800" b="1" dirty="0">
                <a:latin typeface="Calibri" panose="020F0502020204030204" pitchFamily="34" charset="0"/>
                <a:cs typeface="Calibri" panose="020F0502020204030204" pitchFamily="34" charset="0"/>
              </a:rPr>
              <a:t>(s)</a:t>
            </a:r>
            <a:br>
              <a:rPr lang="en-US" altLang="ar-SA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ar-SA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altLang="ar-SA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br>
              <a:rPr lang="en-US" altLang="ar-SA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ar-SA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 NOT</a:t>
            </a:r>
            <a:r>
              <a:rPr lang="en-US" altLang="ar-SA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(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ar-SA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hangingPunct="1"/>
            <a:endParaRPr lang="ar-SA" altLang="ar-SA" sz="2000" dirty="0"/>
          </a:p>
        </p:txBody>
      </p:sp>
      <p:sp>
        <p:nvSpPr>
          <p:cNvPr id="2" name="Rectangle 1"/>
          <p:cNvSpPr/>
          <p:nvPr/>
        </p:nvSpPr>
        <p:spPr>
          <a:xfrm>
            <a:off x="755576" y="513417"/>
            <a:ext cx="1212191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 rtl="0">
              <a:defRPr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NOT</a:t>
            </a:r>
            <a:endParaRPr lang="ar-SA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17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91156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مستطيل 3"/>
          <p:cNvSpPr>
            <a:spLocks noChangeArrowheads="1"/>
          </p:cNvSpPr>
          <p:nvPr/>
        </p:nvSpPr>
        <p:spPr bwMode="auto">
          <a:xfrm>
            <a:off x="714374" y="428625"/>
            <a:ext cx="810609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/>
            <a:r>
              <a:rPr lang="en-US" altLang="ar-SA" sz="2400" b="1" dirty="0">
                <a:solidFill>
                  <a:srgbClr val="0070C0"/>
                </a:solidFill>
              </a:rPr>
              <a:t>Example 1 : </a:t>
            </a:r>
            <a:r>
              <a:rPr lang="en-US" altLang="ar-SA" sz="2400" u="sng" dirty="0"/>
              <a:t>Retrieve all students whose do not play football. </a:t>
            </a:r>
          </a:p>
          <a:p>
            <a:pPr algn="l" rtl="0" eaLnBrk="1" hangingPunct="1"/>
            <a:endParaRPr lang="en-US" altLang="ar-SA" sz="2000" u="sng" dirty="0"/>
          </a:p>
          <a:p>
            <a:pPr algn="l" rtl="0" eaLnBrk="1" hangingPunct="1"/>
            <a:endParaRPr lang="en-US" altLang="ar-SA" sz="2000" i="1" dirty="0">
              <a:solidFill>
                <a:srgbClr val="0070C0"/>
              </a:solidFill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5000625" y="2428875"/>
            <a:ext cx="2857500" cy="2428875"/>
          </a:xfrm>
          <a:prstGeom prst="rect">
            <a:avLst/>
          </a:prstGeom>
        </p:spPr>
        <p:txBody>
          <a:bodyPr rtlCol="1" anchor="ctr">
            <a:normAutofit/>
          </a:bodyPr>
          <a:lstStyle/>
          <a:p>
            <a:pPr algn="l" rtl="0" fontAlgn="auto">
              <a:spcAft>
                <a:spcPts val="0"/>
              </a:spcAft>
              <a:defRPr/>
            </a:pPr>
            <a:endParaRPr lang="ar-SA" sz="2400" dirty="0"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9" name="مربع نص 6"/>
          <p:cNvSpPr txBox="1"/>
          <p:nvPr/>
        </p:nvSpPr>
        <p:spPr>
          <a:xfrm>
            <a:off x="1524211" y="1416871"/>
            <a:ext cx="6095578" cy="1999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l" rtl="0">
              <a:defRPr/>
            </a:pPr>
            <a:r>
              <a:rPr lang="en-US" sz="2400" b="1" dirty="0">
                <a:solidFill>
                  <a:srgbClr val="FF0000"/>
                </a:solidFill>
              </a:rPr>
              <a:t>SELECT</a:t>
            </a:r>
            <a:r>
              <a:rPr lang="en-US" sz="2400" b="1" dirty="0"/>
              <a:t> </a:t>
            </a:r>
            <a:r>
              <a:rPr lang="en-US" sz="2400" b="1" dirty="0" err="1"/>
              <a:t>first_name</a:t>
            </a:r>
            <a:r>
              <a:rPr lang="en-US" sz="2400" b="1" dirty="0"/>
              <a:t>, </a:t>
            </a:r>
            <a:r>
              <a:rPr lang="en-US" sz="2400" b="1" dirty="0" err="1"/>
              <a:t>last_name</a:t>
            </a:r>
            <a:r>
              <a:rPr lang="en-US" sz="2400" b="1" dirty="0"/>
              <a:t>, games </a:t>
            </a:r>
            <a:br>
              <a:rPr lang="en-US" sz="2400" b="1" dirty="0"/>
            </a:br>
            <a:r>
              <a:rPr lang="en-US" sz="2400" b="1" dirty="0">
                <a:solidFill>
                  <a:srgbClr val="FF0000"/>
                </a:solidFill>
              </a:rPr>
              <a:t>FROM</a:t>
            </a:r>
            <a:r>
              <a:rPr lang="en-US" sz="2400" b="1" dirty="0"/>
              <a:t> </a:t>
            </a:r>
            <a:r>
              <a:rPr lang="en-US" sz="2400" b="1" dirty="0" err="1"/>
              <a:t>student_details</a:t>
            </a:r>
            <a:r>
              <a:rPr lang="en-US" sz="2400" b="1" dirty="0"/>
              <a:t> </a:t>
            </a:r>
            <a:br>
              <a:rPr lang="en-US" sz="2400" b="1" dirty="0"/>
            </a:br>
            <a:r>
              <a:rPr lang="en-US" sz="2400" b="1" dirty="0"/>
              <a:t>WHERE </a:t>
            </a:r>
            <a:r>
              <a:rPr lang="en-US" sz="2400" b="1" dirty="0">
                <a:solidFill>
                  <a:srgbClr val="FF0000"/>
                </a:solidFill>
              </a:rPr>
              <a:t>NOT(</a:t>
            </a:r>
            <a:r>
              <a:rPr lang="en-US" sz="2400" b="1" dirty="0"/>
              <a:t> games = 'Football’)</a:t>
            </a:r>
            <a:endParaRPr lang="ar-SA" sz="2400" b="1" dirty="0">
              <a:solidFill>
                <a:schemeClr val="tx1"/>
              </a:solidFill>
              <a:latin typeface="Perpetua" pitchFamily="18" charset="0"/>
              <a:ea typeface="+mj-ea"/>
              <a:cs typeface="+mj-cs"/>
            </a:endParaRPr>
          </a:p>
        </p:txBody>
      </p:sp>
      <p:graphicFrame>
        <p:nvGraphicFramePr>
          <p:cNvPr id="10" name="جدول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510303"/>
              </p:ext>
            </p:extLst>
          </p:nvPr>
        </p:nvGraphicFramePr>
        <p:xfrm>
          <a:off x="2257475" y="4197012"/>
          <a:ext cx="5721975" cy="24288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90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0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first_name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71298" marR="71298" marT="35649" marB="356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last_name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71298" marR="71298" marT="35649" marB="356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games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71298" marR="71298" marT="35649" marB="3564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1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/>
                        <a:t>Rahul</a:t>
                      </a:r>
                      <a:endParaRPr lang="en-US" sz="1800" b="0" dirty="0"/>
                    </a:p>
                  </a:txBody>
                  <a:tcPr marL="71298" marR="71298" marT="35649" marB="356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Sharma</a:t>
                      </a:r>
                    </a:p>
                  </a:txBody>
                  <a:tcPr marL="71298" marR="71298" marT="35649" marB="356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Cricket</a:t>
                      </a:r>
                    </a:p>
                  </a:txBody>
                  <a:tcPr marL="71298" marR="71298" marT="35649" marB="3564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0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Stephen</a:t>
                      </a:r>
                    </a:p>
                  </a:txBody>
                  <a:tcPr marL="71298" marR="71298" marT="35649" marB="356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Fleming</a:t>
                      </a:r>
                    </a:p>
                  </a:txBody>
                  <a:tcPr marL="71298" marR="71298" marT="35649" marB="356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Cricket</a:t>
                      </a:r>
                    </a:p>
                  </a:txBody>
                  <a:tcPr marL="71298" marR="71298" marT="35649" marB="3564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017"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Shekar</a:t>
                      </a:r>
                    </a:p>
                  </a:txBody>
                  <a:tcPr marL="71298" marR="71298" marT="35649" marB="356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Gowda</a:t>
                      </a:r>
                    </a:p>
                  </a:txBody>
                  <a:tcPr marL="71298" marR="71298" marT="35649" marB="356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Badminton</a:t>
                      </a:r>
                    </a:p>
                  </a:txBody>
                  <a:tcPr marL="71298" marR="71298" marT="35649" marB="3564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412"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Priya</a:t>
                      </a:r>
                    </a:p>
                  </a:txBody>
                  <a:tcPr marL="71298" marR="71298" marT="35649" marB="356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Chandra</a:t>
                      </a:r>
                    </a:p>
                  </a:txBody>
                  <a:tcPr marL="71298" marR="71298" marT="35649" marB="356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Chess</a:t>
                      </a:r>
                    </a:p>
                  </a:txBody>
                  <a:tcPr marL="71298" marR="71298" marT="35649" marB="3564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مستطيل 10"/>
          <p:cNvSpPr/>
          <p:nvPr/>
        </p:nvSpPr>
        <p:spPr>
          <a:xfrm>
            <a:off x="305588" y="3523271"/>
            <a:ext cx="1717923" cy="67374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en-US" sz="2800" b="1" dirty="0"/>
              <a:t>Output</a:t>
            </a:r>
            <a:endParaRPr lang="ar-SA" sz="2800" b="1" dirty="0"/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18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593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/>
          <p:cNvSpPr>
            <a:spLocks noChangeArrowheads="1"/>
          </p:cNvSpPr>
          <p:nvPr/>
        </p:nvSpPr>
        <p:spPr bwMode="auto">
          <a:xfrm>
            <a:off x="359532" y="1032993"/>
            <a:ext cx="8424935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/>
            <a:r>
              <a:rPr lang="en-US" altLang="ar-SA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2 : </a:t>
            </a:r>
            <a:r>
              <a:rPr lang="en-US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Display the names, age and games of the of the students who age is between 10 and 15 years, or those who do not play football. </a:t>
            </a:r>
          </a:p>
          <a:p>
            <a:pPr algn="l" rtl="0"/>
            <a:endParaRPr lang="en-US" altLang="ar-SA" sz="1600" u="sng" dirty="0">
              <a:latin typeface="Arial Unicode MS" pitchFamily="34" charset="-128"/>
            </a:endParaRPr>
          </a:p>
          <a:p>
            <a:pPr algn="l" rtl="0"/>
            <a:br>
              <a:rPr lang="en-US" altLang="ar-SA" b="1" dirty="0"/>
            </a:br>
            <a:br>
              <a:rPr lang="ar-SA" altLang="ar-SA" sz="1600" dirty="0">
                <a:latin typeface="Arial Unicode MS" pitchFamily="34" charset="-128"/>
              </a:rPr>
            </a:br>
            <a:endParaRPr lang="ar-SA" altLang="ar-SA" sz="1600" dirty="0"/>
          </a:p>
          <a:p>
            <a:pPr algn="l" rtl="0"/>
            <a:endParaRPr lang="ar-SA" altLang="ar-SA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979723" y="174770"/>
            <a:ext cx="5184551" cy="889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1" anchor="ctr">
            <a:normAutofit/>
          </a:bodyPr>
          <a:lstStyle/>
          <a:p>
            <a:pPr algn="l" rtl="0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2"/>
                </a:solidFill>
                <a:ea typeface="+mj-ea"/>
                <a:cs typeface="+mj-cs"/>
              </a:rPr>
              <a:t>Combine more than one condition</a:t>
            </a:r>
            <a:endParaRPr lang="ar-SA" sz="2400" b="1" dirty="0">
              <a:solidFill>
                <a:schemeClr val="tx2"/>
              </a:solidFill>
              <a:ea typeface="+mj-ea"/>
              <a:cs typeface="+mj-cs"/>
            </a:endParaRPr>
          </a:p>
        </p:txBody>
      </p:sp>
      <p:graphicFrame>
        <p:nvGraphicFramePr>
          <p:cNvPr id="7" name="جدول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179880"/>
              </p:ext>
            </p:extLst>
          </p:nvPr>
        </p:nvGraphicFramePr>
        <p:xfrm>
          <a:off x="1259632" y="4411233"/>
          <a:ext cx="7056784" cy="231024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779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first_name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last_name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age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games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73891" marR="73891" marT="36945" marB="369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37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Rahul</a:t>
                      </a:r>
                      <a:endParaRPr lang="en-US" sz="1600" b="1" dirty="0"/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Sharma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</a:t>
                      </a:r>
                      <a:endParaRPr lang="ar-SA" sz="1600" b="1" dirty="0"/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Cricket</a:t>
                      </a:r>
                    </a:p>
                  </a:txBody>
                  <a:tcPr marL="73891" marR="73891" marT="36945" marB="369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Priya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Chandra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15</a:t>
                      </a:r>
                      <a:endParaRPr lang="ar-SA" sz="1600" b="1" dirty="0"/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Chess</a:t>
                      </a:r>
                    </a:p>
                  </a:txBody>
                  <a:tcPr marL="73891" marR="73891" marT="36945" marB="369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مستطيل 7"/>
          <p:cNvSpPr/>
          <p:nvPr/>
        </p:nvSpPr>
        <p:spPr>
          <a:xfrm>
            <a:off x="494207" y="3901025"/>
            <a:ext cx="1285875" cy="35718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en-US" sz="2400" b="1" dirty="0"/>
              <a:t>Output</a:t>
            </a:r>
            <a:endParaRPr lang="ar-SA" sz="2400" b="1" dirty="0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19</a:t>
            </a:fld>
            <a:endParaRPr lang="ar-SA"/>
          </a:p>
        </p:txBody>
      </p:sp>
      <p:sp>
        <p:nvSpPr>
          <p:cNvPr id="4" name="Rectangle 3"/>
          <p:cNvSpPr/>
          <p:nvPr/>
        </p:nvSpPr>
        <p:spPr>
          <a:xfrm>
            <a:off x="1259632" y="2255298"/>
            <a:ext cx="71287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ar-SA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altLang="ar-SA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ar-SA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first_name</a:t>
            </a:r>
            <a:r>
              <a:rPr lang="en-US" altLang="ar-SA" sz="24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ar-SA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last_name</a:t>
            </a:r>
            <a:r>
              <a:rPr lang="en-US" altLang="ar-SA" sz="2400" b="1" dirty="0">
                <a:latin typeface="Calibri" panose="020F0502020204030204" pitchFamily="34" charset="0"/>
                <a:cs typeface="Calibri" panose="020F0502020204030204" pitchFamily="34" charset="0"/>
              </a:rPr>
              <a:t>, age, games </a:t>
            </a:r>
            <a:br>
              <a:rPr lang="en-US" altLang="ar-SA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ar-SA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altLang="ar-SA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ar-SA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student_details</a:t>
            </a:r>
            <a:r>
              <a:rPr lang="en-US" altLang="ar-SA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ar-SA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ar-SA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altLang="ar-SA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age &gt;= 10 AND age &lt;= 15 </a:t>
            </a:r>
            <a:br>
              <a:rPr lang="en-US" altLang="ar-SA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ar-SA" sz="2400" b="1" dirty="0">
                <a:latin typeface="Calibri" panose="020F0502020204030204" pitchFamily="34" charset="0"/>
                <a:cs typeface="Calibri" panose="020F0502020204030204" pitchFamily="34" charset="0"/>
              </a:rPr>
              <a:t>OR NOT games = 'Football' </a:t>
            </a:r>
            <a:br>
              <a:rPr lang="ar-SA" altLang="ar-SA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44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23528"/>
          </a:xfrm>
        </p:spPr>
        <p:txBody>
          <a:bodyPr rtlCol="1"/>
          <a:lstStyle/>
          <a:p>
            <a:pPr algn="l">
              <a:defRPr/>
            </a:pPr>
            <a:r>
              <a:rPr lang="en-US" dirty="0"/>
              <a:t>Lab objective</a:t>
            </a:r>
            <a:endParaRPr lang="ar-SA" dirty="0"/>
          </a:p>
        </p:txBody>
      </p:sp>
      <p:sp>
        <p:nvSpPr>
          <p:cNvPr id="8" name="Rectangle 1"/>
          <p:cNvSpPr/>
          <p:nvPr/>
        </p:nvSpPr>
        <p:spPr>
          <a:xfrm>
            <a:off x="971897" y="1844824"/>
            <a:ext cx="6048375" cy="39703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ü"/>
              <a:defRPr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Arithmetic Operators </a:t>
            </a:r>
          </a:p>
          <a:p>
            <a:pPr marL="285750" indent="-285750" algn="l" rtl="0">
              <a:buFont typeface="Wingdings" panose="05000000000000000000" pitchFamily="2" charset="2"/>
              <a:buChar char="ü"/>
              <a:defRPr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Logical Operator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1" indent="-457200" algn="l" rtl="0"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AND &amp; OR</a:t>
            </a:r>
          </a:p>
          <a:p>
            <a:pPr marL="914400" lvl="1" indent="-457200" algn="l" rtl="0"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NOT</a:t>
            </a:r>
          </a:p>
          <a:p>
            <a:pPr marL="457200" indent="-457200" algn="l" rtl="0">
              <a:buFont typeface="Wingdings" panose="05000000000000000000" pitchFamily="2" charset="2"/>
              <a:buChar char="ü"/>
              <a:defRPr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Comparison Operator</a:t>
            </a:r>
          </a:p>
          <a:p>
            <a:pPr marL="914400" lvl="1" indent="-457200" algn="l" rtl="0"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BETWEEN</a:t>
            </a:r>
          </a:p>
          <a:p>
            <a:pPr marL="914400" lvl="1" indent="-457200" algn="l" rtl="0"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LIKE</a:t>
            </a:r>
          </a:p>
          <a:p>
            <a:pPr marL="914400" lvl="1" indent="-457200" algn="l" rtl="0"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IN</a:t>
            </a:r>
          </a:p>
          <a:p>
            <a:pPr marL="914400" lvl="1" indent="-457200" algn="l" rtl="0"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IS NULL</a:t>
            </a:r>
          </a:p>
          <a:p>
            <a:pPr lvl="1" algn="l" rtl="0">
              <a:defRPr/>
            </a:pP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Rektangel 26"/>
          <p:cNvSpPr>
            <a:spLocks noChangeArrowheads="1"/>
          </p:cNvSpPr>
          <p:nvPr/>
        </p:nvSpPr>
        <p:spPr bwMode="auto">
          <a:xfrm rot="10800000" flipV="1">
            <a:off x="0" y="5445224"/>
            <a:ext cx="9144000" cy="792087"/>
          </a:xfrm>
          <a:prstGeom prst="rect">
            <a:avLst/>
          </a:prstGeom>
          <a:gradFill rotWithShape="1">
            <a:gsLst>
              <a:gs pos="0">
                <a:srgbClr val="E6E6E6">
                  <a:alpha val="43999"/>
                </a:srgbClr>
              </a:gs>
              <a:gs pos="31000">
                <a:srgbClr val="E6E6E6">
                  <a:alpha val="61359"/>
                </a:srgbClr>
              </a:gs>
              <a:gs pos="100000">
                <a:srgbClr val="F3F3F3"/>
              </a:gs>
            </a:gsLst>
            <a:lin ang="10800000" scaled="1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>
              <a:solidFill>
                <a:srgbClr val="FFFFFF"/>
              </a:solidFill>
              <a:cs typeface="+mn-cs"/>
            </a:endParaRPr>
          </a:p>
        </p:txBody>
      </p:sp>
      <p:pic>
        <p:nvPicPr>
          <p:cNvPr id="10" name="Picture 2" descr="C:\Users\Arwa\Pictures\sqlserver_sql_server_2008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941168"/>
            <a:ext cx="178946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518-6CD3-4F9F-8C7D-3A15AE66F7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65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331913" y="1341438"/>
            <a:ext cx="6553200" cy="3962400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Comparison Operators  </a:t>
            </a:r>
          </a:p>
        </p:txBody>
      </p:sp>
      <p:pic>
        <p:nvPicPr>
          <p:cNvPr id="23555" name="Content Placeholder 14" descr="business_rac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1500188"/>
            <a:ext cx="1925637" cy="3024187"/>
          </a:xfrm>
        </p:spPr>
      </p:pic>
      <p:sp>
        <p:nvSpPr>
          <p:cNvPr id="9" name="TextBox 8"/>
          <p:cNvSpPr txBox="1"/>
          <p:nvPr/>
        </p:nvSpPr>
        <p:spPr>
          <a:xfrm>
            <a:off x="849313" y="2132013"/>
            <a:ext cx="914400" cy="914400"/>
          </a:xfrm>
          <a:prstGeom prst="rect">
            <a:avLst/>
          </a:prstGeom>
        </p:spPr>
        <p:txBody>
          <a:bodyPr wrap="none" rtlCol="1" anchor="ctr">
            <a:normAutofit/>
          </a:bodyPr>
          <a:lstStyle/>
          <a:p>
            <a:pPr algn="ctr" rtl="0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Perpetua" pitchFamily="18" charset="0"/>
                <a:ea typeface="+mj-ea"/>
                <a:cs typeface="+mj-cs"/>
              </a:rPr>
              <a:t>3</a:t>
            </a:r>
            <a:endParaRPr lang="ar-SA" sz="2400" b="1" dirty="0">
              <a:solidFill>
                <a:schemeClr val="accent6">
                  <a:lumMod val="75000"/>
                </a:schemeClr>
              </a:solidFill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184A906-5A67-43AE-ACE0-164480407316}" type="slidenum">
              <a:rPr lang="ar-SA" smtClean="0"/>
              <a:pPr>
                <a:defRPr/>
              </a:pPr>
              <a:t>20</a:t>
            </a:fld>
            <a:endParaRPr lang="ar-SA"/>
          </a:p>
        </p:txBody>
      </p:sp>
      <p:sp>
        <p:nvSpPr>
          <p:cNvPr id="7" name="Rektangel 26"/>
          <p:cNvSpPr>
            <a:spLocks noChangeArrowheads="1"/>
          </p:cNvSpPr>
          <p:nvPr/>
        </p:nvSpPr>
        <p:spPr bwMode="auto">
          <a:xfrm rot="10800000" flipV="1">
            <a:off x="0" y="5589240"/>
            <a:ext cx="9144000" cy="792087"/>
          </a:xfrm>
          <a:prstGeom prst="rect">
            <a:avLst/>
          </a:prstGeom>
          <a:gradFill rotWithShape="1">
            <a:gsLst>
              <a:gs pos="0">
                <a:srgbClr val="E6E6E6">
                  <a:alpha val="43999"/>
                </a:srgbClr>
              </a:gs>
              <a:gs pos="31000">
                <a:srgbClr val="E6E6E6">
                  <a:alpha val="61359"/>
                </a:srgbClr>
              </a:gs>
              <a:gs pos="100000">
                <a:srgbClr val="F3F3F3"/>
              </a:gs>
            </a:gsLst>
            <a:lin ang="10800000" scaled="1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>
              <a:solidFill>
                <a:srgbClr val="FFFFFF"/>
              </a:solidFill>
              <a:cs typeface="+mn-cs"/>
            </a:endParaRPr>
          </a:p>
        </p:txBody>
      </p:sp>
      <p:pic>
        <p:nvPicPr>
          <p:cNvPr id="8" name="Picture 2" descr="C:\Users\Arwa\Pictures\sqlserver_sql_server_2008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85184"/>
            <a:ext cx="178946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993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94173"/>
            <a:ext cx="7644779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Comparison Operators:</a:t>
            </a:r>
            <a:endParaRPr lang="en-US" dirty="0">
              <a:solidFill>
                <a:srgbClr val="B5CE1C"/>
              </a:solidFill>
            </a:endParaRPr>
          </a:p>
        </p:txBody>
      </p:sp>
      <p:graphicFrame>
        <p:nvGraphicFramePr>
          <p:cNvPr id="6" name="عنصر نائب للمحتوى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104334"/>
              </p:ext>
            </p:extLst>
          </p:nvPr>
        </p:nvGraphicFramePr>
        <p:xfrm>
          <a:off x="457200" y="1196752"/>
          <a:ext cx="8229600" cy="489654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5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5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5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5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5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5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95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&lt;&gt;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عنصر نائب لرقم الشريحة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21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72108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94173"/>
            <a:ext cx="7644779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Comparison Operators:</a:t>
            </a:r>
            <a:endParaRPr lang="en-US" dirty="0">
              <a:solidFill>
                <a:srgbClr val="B5CE1C"/>
              </a:solidFill>
            </a:endParaRPr>
          </a:p>
        </p:txBody>
      </p:sp>
      <p:sp>
        <p:nvSpPr>
          <p:cNvPr id="24608" name="مستطيل 8"/>
          <p:cNvSpPr>
            <a:spLocks noChangeArrowheads="1"/>
          </p:cNvSpPr>
          <p:nvPr/>
        </p:nvSpPr>
        <p:spPr bwMode="auto">
          <a:xfrm>
            <a:off x="254024" y="1567373"/>
            <a:ext cx="8635952" cy="28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150000"/>
              </a:lnSpc>
            </a:pPr>
            <a:r>
              <a:rPr lang="en-US" altLang="ar-SA" sz="24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 operators </a:t>
            </a:r>
          </a:p>
          <a:p>
            <a:pPr marL="342900" indent="-342900" algn="l" rtl="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ar-SA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Used in </a:t>
            </a:r>
            <a:r>
              <a:rPr lang="en-US" altLang="ar-SA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conditions</a:t>
            </a:r>
            <a:r>
              <a:rPr lang="en-US" altLang="ar-SA" sz="2400" b="1" dirty="0">
                <a:latin typeface="Calibri" panose="020F0502020204030204" pitchFamily="34" charset="0"/>
                <a:cs typeface="Calibri" panose="020F0502020204030204" pitchFamily="34" charset="0"/>
              </a:rPr>
              <a:t> that compare </a:t>
            </a:r>
            <a:r>
              <a:rPr lang="en-US" altLang="ar-SA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expression</a:t>
            </a:r>
            <a:r>
              <a:rPr lang="en-US" altLang="ar-SA" sz="2400" b="1" dirty="0">
                <a:latin typeface="Calibri" panose="020F0502020204030204" pitchFamily="34" charset="0"/>
                <a:cs typeface="Calibri" panose="020F0502020204030204" pitchFamily="34" charset="0"/>
              </a:rPr>
              <a:t> to another. </a:t>
            </a:r>
          </a:p>
          <a:p>
            <a:pPr marL="342900" indent="-342900" algn="l" rtl="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ar-SA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They are used in the </a:t>
            </a:r>
            <a:r>
              <a:rPr lang="en-US" altLang="ar-SA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altLang="ar-SA" sz="2400" b="1" dirty="0">
                <a:latin typeface="Calibri" panose="020F0502020204030204" pitchFamily="34" charset="0"/>
                <a:cs typeface="Calibri" panose="020F0502020204030204" pitchFamily="34" charset="0"/>
              </a:rPr>
              <a:t> clause in the following format:</a:t>
            </a:r>
          </a:p>
          <a:p>
            <a:pPr algn="l" rtl="0" eaLnBrk="1" hangingPunct="1">
              <a:lnSpc>
                <a:spcPct val="150000"/>
              </a:lnSpc>
            </a:pPr>
            <a:endParaRPr lang="en-US" altLang="ar-SA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hangingPunct="1">
              <a:lnSpc>
                <a:spcPct val="150000"/>
              </a:lnSpc>
            </a:pPr>
            <a:r>
              <a:rPr lang="en-US" altLang="ar-SA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ar-SA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altLang="ar-SA" sz="2400" b="1" dirty="0">
                <a:latin typeface="Calibri" panose="020F0502020204030204" pitchFamily="34" charset="0"/>
                <a:cs typeface="Calibri" panose="020F0502020204030204" pitchFamily="34" charset="0"/>
              </a:rPr>
              <a:t> expr </a:t>
            </a:r>
            <a:r>
              <a:rPr lang="en-US" altLang="ar-SA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operator</a:t>
            </a:r>
            <a:r>
              <a:rPr lang="en-US" altLang="ar-SA" sz="2400" b="1" dirty="0">
                <a:latin typeface="Calibri" panose="020F0502020204030204" pitchFamily="34" charset="0"/>
                <a:cs typeface="Calibri" panose="020F0502020204030204" pitchFamily="34" charset="0"/>
              </a:rPr>
              <a:t> value</a:t>
            </a:r>
            <a:endParaRPr lang="ar-SA" altLang="ar-SA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22</a:t>
            </a:fld>
            <a:endParaRPr lang="ar-SA"/>
          </a:p>
        </p:txBody>
      </p:sp>
      <p:sp>
        <p:nvSpPr>
          <p:cNvPr id="9" name="Rektangel 26"/>
          <p:cNvSpPr>
            <a:spLocks noChangeArrowheads="1"/>
          </p:cNvSpPr>
          <p:nvPr/>
        </p:nvSpPr>
        <p:spPr bwMode="auto">
          <a:xfrm rot="10800000" flipV="1">
            <a:off x="0" y="5589240"/>
            <a:ext cx="9144000" cy="792087"/>
          </a:xfrm>
          <a:prstGeom prst="rect">
            <a:avLst/>
          </a:prstGeom>
          <a:gradFill rotWithShape="1">
            <a:gsLst>
              <a:gs pos="0">
                <a:srgbClr val="E6E6E6">
                  <a:alpha val="43999"/>
                </a:srgbClr>
              </a:gs>
              <a:gs pos="31000">
                <a:srgbClr val="E6E6E6">
                  <a:alpha val="61359"/>
                </a:srgbClr>
              </a:gs>
              <a:gs pos="100000">
                <a:srgbClr val="F3F3F3"/>
              </a:gs>
            </a:gsLst>
            <a:lin ang="10800000" scaled="1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>
              <a:solidFill>
                <a:srgbClr val="FFFFFF"/>
              </a:solidFill>
              <a:cs typeface="+mn-cs"/>
            </a:endParaRPr>
          </a:p>
        </p:txBody>
      </p:sp>
      <p:pic>
        <p:nvPicPr>
          <p:cNvPr id="10" name="Picture 2" descr="C:\Users\Arwa\Pictures\sqlserver_sql_server_2008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85184"/>
            <a:ext cx="178946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332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1857375" y="571500"/>
            <a:ext cx="4976042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 rtl="0">
              <a:defRPr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Other Comparison Operators</a:t>
            </a:r>
            <a:endParaRPr lang="ar-SA" sz="2800" dirty="0"/>
          </a:p>
        </p:txBody>
      </p:sp>
      <p:graphicFrame>
        <p:nvGraphicFramePr>
          <p:cNvPr id="5" name="جدول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02650"/>
              </p:ext>
            </p:extLst>
          </p:nvPr>
        </p:nvGraphicFramePr>
        <p:xfrm>
          <a:off x="827584" y="3717032"/>
          <a:ext cx="7344816" cy="267943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88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88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Between two values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BETWEEN .. AND..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88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Specify multiple values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(list)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88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Match a character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88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 a null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624" name="Rectangle 1"/>
          <p:cNvSpPr>
            <a:spLocks noChangeArrowheads="1"/>
          </p:cNvSpPr>
          <p:nvPr/>
        </p:nvSpPr>
        <p:spPr bwMode="auto">
          <a:xfrm>
            <a:off x="323529" y="1341438"/>
            <a:ext cx="8496944" cy="22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150000"/>
              </a:lnSpc>
            </a:pPr>
            <a:r>
              <a:rPr lang="en-US" altLang="ar-SA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There are other comparison keywords available in SQL which are used </a:t>
            </a:r>
            <a:r>
              <a:rPr lang="en-US" altLang="ar-SA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enhance the search capabilities </a:t>
            </a:r>
            <a:r>
              <a:rPr lang="en-US" altLang="ar-SA" sz="2400" b="1" dirty="0">
                <a:latin typeface="Calibri" panose="020F0502020204030204" pitchFamily="34" charset="0"/>
                <a:cs typeface="Calibri" panose="020F0502020204030204" pitchFamily="34" charset="0"/>
              </a:rPr>
              <a:t>of a SQL query. They are "IN", "BETWEEN...AND", "IS NULL", "LIKE". It can use with all data types ( number, txt …</a:t>
            </a:r>
            <a:r>
              <a:rPr lang="en-US" altLang="ar-SA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altLang="ar-SA" sz="2400" b="1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ar-SA" altLang="ar-SA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23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8437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Placeholder 10" descr="idea_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609600"/>
            <a:ext cx="66706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مستطيل 6"/>
          <p:cNvSpPr/>
          <p:nvPr/>
        </p:nvSpPr>
        <p:spPr>
          <a:xfrm>
            <a:off x="642938" y="5500688"/>
            <a:ext cx="3639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defRPr/>
            </a:pPr>
            <a:r>
              <a:rPr lang="en-US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BETWEEN...AND</a:t>
            </a:r>
            <a:endParaRPr lang="ar-SA" sz="32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518-6CD3-4F9F-8C7D-3A15AE66F79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81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/>
          <p:cNvSpPr>
            <a:spLocks noGrp="1"/>
          </p:cNvSpPr>
          <p:nvPr>
            <p:ph sz="half" idx="2"/>
          </p:nvPr>
        </p:nvSpPr>
        <p:spPr>
          <a:xfrm>
            <a:off x="251520" y="998463"/>
            <a:ext cx="8568951" cy="53578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00B0F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BETWEEN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operator selects a range of data </a:t>
            </a:r>
            <a:r>
              <a:rPr lang="en-US" sz="2800" b="1" u="sng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between two values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 </a:t>
            </a:r>
          </a:p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The values can be numbers, text, or dates ( all data type).</a:t>
            </a:r>
          </a:p>
          <a:p>
            <a:pPr>
              <a:defRPr/>
            </a:pP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SELECT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column_name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(s)</a:t>
            </a:r>
            <a:b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FROM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table_name</a:t>
            </a:r>
            <a:b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WHERE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column_name</a:t>
            </a:r>
            <a:b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BETWEEN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value1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AND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value2</a:t>
            </a:r>
          </a:p>
          <a:p>
            <a:pPr>
              <a:buFont typeface="Arial" pitchFamily="34" charset="0"/>
              <a:buNone/>
              <a:defRPr/>
            </a:pP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</a:t>
            </a:r>
            <a: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value 1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and </a:t>
            </a:r>
            <a: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value 2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will be included in the range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</a:t>
            </a:r>
          </a:p>
          <a:p>
            <a:pPr>
              <a:buFont typeface="Arial" pitchFamily="34" charset="0"/>
              <a:buNone/>
              <a:defRPr/>
            </a:pP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b="1" u="sng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1619250" y="428625"/>
            <a:ext cx="311976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 rtl="0">
              <a:defRPr/>
            </a:pPr>
            <a:r>
              <a:rPr lang="en-US" sz="2800" b="1" dirty="0">
                <a:solidFill>
                  <a:schemeClr val="tx2"/>
                </a:solidFill>
              </a:rPr>
              <a:t>BETWEEN...AND</a:t>
            </a:r>
            <a:endParaRPr lang="ar-SA" sz="2800" dirty="0">
              <a:solidFill>
                <a:schemeClr val="tx2"/>
              </a:solidFill>
            </a:endParaRP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25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03623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مستطيل 3"/>
          <p:cNvSpPr>
            <a:spLocks noChangeArrowheads="1"/>
          </p:cNvSpPr>
          <p:nvPr/>
        </p:nvSpPr>
        <p:spPr bwMode="auto">
          <a:xfrm>
            <a:off x="179513" y="928688"/>
            <a:ext cx="8392988" cy="142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/>
            <a:endParaRPr lang="en-US" altLang="ar-SA" b="1" dirty="0"/>
          </a:p>
          <a:p>
            <a:pPr algn="l" rtl="0" eaLnBrk="1" hangingPunct="1">
              <a:lnSpc>
                <a:spcPct val="150000"/>
              </a:lnSpc>
            </a:pPr>
            <a:r>
              <a:rPr lang="en-US" altLang="ar-SA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1: </a:t>
            </a:r>
            <a:r>
              <a:rPr lang="en-US" altLang="ar-SA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Retrieve all employees in department 5 whose salary is between $30,000 and $40,000.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3068960"/>
            <a:ext cx="8803641" cy="3240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593850" y="476250"/>
            <a:ext cx="914400" cy="914400"/>
          </a:xfrm>
          <a:prstGeom prst="rect">
            <a:avLst/>
          </a:prstGeom>
        </p:spPr>
        <p:txBody>
          <a:bodyPr wrap="none" rtlCol="1" anchor="ctr">
            <a:normAutofit/>
          </a:bodyPr>
          <a:lstStyle/>
          <a:p>
            <a:pPr algn="l" rtl="0" fontAlgn="auto">
              <a:spcAft>
                <a:spcPts val="0"/>
              </a:spcAft>
              <a:defRPr/>
            </a:pPr>
            <a:endParaRPr lang="ar-SA" sz="2400" dirty="0"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8438" y="260350"/>
            <a:ext cx="4681537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1" anchor="ctr">
            <a:normAutofit/>
          </a:bodyPr>
          <a:lstStyle/>
          <a:p>
            <a:pPr algn="l" rtl="0" fontAlgn="auto">
              <a:spcAft>
                <a:spcPts val="0"/>
              </a:spcAft>
              <a:defRPr/>
            </a:pPr>
            <a:r>
              <a:rPr lang="en-US" sz="2400" b="1" u="sng" dirty="0">
                <a:solidFill>
                  <a:schemeClr val="tx2"/>
                </a:solidFill>
                <a:latin typeface="Perpetua" pitchFamily="18" charset="0"/>
                <a:ea typeface="+mj-ea"/>
                <a:cs typeface="+mj-cs"/>
              </a:rPr>
              <a:t>Use “Between” and “AND” operator </a:t>
            </a:r>
            <a:endParaRPr lang="ar-SA" sz="2400" b="1" u="sng" dirty="0">
              <a:solidFill>
                <a:schemeClr val="tx2"/>
              </a:solidFill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26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4144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7"/>
          <p:cNvSpPr>
            <a:spLocks noGrp="1"/>
          </p:cNvSpPr>
          <p:nvPr>
            <p:ph sz="half" idx="2"/>
          </p:nvPr>
        </p:nvSpPr>
        <p:spPr>
          <a:xfrm>
            <a:off x="323529" y="188640"/>
            <a:ext cx="7926710" cy="402617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None/>
              <a:defRPr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  <a:defRPr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2 :</a:t>
            </a:r>
          </a:p>
          <a:p>
            <a:pPr>
              <a:buNone/>
              <a:defRPr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Display all information of </a:t>
            </a:r>
            <a:r>
              <a:rPr lang="en-GB" sz="28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persons</a:t>
            </a:r>
            <a:r>
              <a:rPr lang="en-GB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which their </a:t>
            </a:r>
            <a:r>
              <a:rPr lang="en-GB" sz="28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name</a:t>
            </a:r>
            <a:r>
              <a:rPr lang="en-GB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between 'Hansen' and 'Pettersen‘ 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itchFamily="34" charset="0"/>
              <a:buNone/>
              <a:defRPr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itchFamily="34" charset="0"/>
              <a:buNone/>
              <a:defRPr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itchFamily="34" charset="0"/>
              <a:buNone/>
              <a:defRPr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itchFamily="34" charset="0"/>
              <a:buNone/>
              <a:defRPr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itchFamily="34" charset="0"/>
              <a:buNone/>
              <a:defRPr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0">
              <a:buFont typeface="Arial" pitchFamily="34" charset="0"/>
              <a:buNone/>
              <a:defRPr/>
            </a:pP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0">
              <a:buFont typeface="Arial" pitchFamily="34" charset="0"/>
              <a:buNone/>
              <a:defRPr/>
            </a:pP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صورة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7" y="2492896"/>
            <a:ext cx="8407054" cy="2952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عنصر نائب لرقم الشريحة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27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85157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2" y="2780928"/>
            <a:ext cx="7880347" cy="2542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عنصر نائب لرقم الشريحة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28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DEC172-2BF2-457C-B913-CE5AC4D64311}"/>
              </a:ext>
            </a:extLst>
          </p:cNvPr>
          <p:cNvSpPr/>
          <p:nvPr/>
        </p:nvSpPr>
        <p:spPr>
          <a:xfrm>
            <a:off x="323528" y="1052736"/>
            <a:ext cx="86764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rtl="0">
              <a:buFont typeface="Arial" pitchFamily="34" charset="0"/>
              <a:buNone/>
              <a:defRPr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Persons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LastName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'Hansen'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'Pettersen'</a:t>
            </a:r>
          </a:p>
        </p:txBody>
      </p:sp>
    </p:spTree>
    <p:extLst>
      <p:ext uri="{BB962C8B-B14F-4D97-AF65-F5344CB8AC3E}">
        <p14:creationId xmlns:p14="http://schemas.microsoft.com/office/powerpoint/2010/main" val="947143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Placeholder 10" descr="idea_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609600"/>
            <a:ext cx="66706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مستطيل 6"/>
          <p:cNvSpPr/>
          <p:nvPr/>
        </p:nvSpPr>
        <p:spPr>
          <a:xfrm>
            <a:off x="1071563" y="5429250"/>
            <a:ext cx="7889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defRPr/>
            </a:pPr>
            <a:r>
              <a:rPr lang="en-US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</a:t>
            </a:r>
            <a:endParaRPr lang="ar-SA" sz="32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518-6CD3-4F9F-8C7D-3A15AE66F79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331913" y="1341438"/>
            <a:ext cx="6553200" cy="3962400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Arithmetic Operators  </a:t>
            </a:r>
          </a:p>
        </p:txBody>
      </p:sp>
      <p:pic>
        <p:nvPicPr>
          <p:cNvPr id="7171" name="Content Placeholder 14" descr="business_rac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2275" y="1535113"/>
            <a:ext cx="1925638" cy="3024187"/>
          </a:xfrm>
        </p:spPr>
      </p:pic>
      <p:sp>
        <p:nvSpPr>
          <p:cNvPr id="9" name="TextBox 8"/>
          <p:cNvSpPr txBox="1"/>
          <p:nvPr/>
        </p:nvSpPr>
        <p:spPr>
          <a:xfrm>
            <a:off x="849313" y="2132013"/>
            <a:ext cx="914400" cy="914400"/>
          </a:xfrm>
          <a:prstGeom prst="rect">
            <a:avLst/>
          </a:prstGeom>
        </p:spPr>
        <p:txBody>
          <a:bodyPr wrap="none" rtlCol="1" anchor="ctr">
            <a:normAutofit/>
          </a:bodyPr>
          <a:lstStyle/>
          <a:p>
            <a:pPr algn="ctr" rtl="0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Perpetua" pitchFamily="18" charset="0"/>
                <a:ea typeface="+mj-ea"/>
                <a:cs typeface="+mj-cs"/>
              </a:rPr>
              <a:t>1</a:t>
            </a:r>
            <a:endParaRPr lang="ar-SA" sz="2400" b="1" dirty="0">
              <a:solidFill>
                <a:schemeClr val="accent6">
                  <a:lumMod val="75000"/>
                </a:schemeClr>
              </a:solidFill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184A906-5A67-43AE-ACE0-164480407316}" type="slidenum">
              <a:rPr lang="ar-SA" smtClean="0"/>
              <a:pPr>
                <a:defRPr/>
              </a:pPr>
              <a:t>3</a:t>
            </a:fld>
            <a:endParaRPr lang="ar-SA"/>
          </a:p>
        </p:txBody>
      </p:sp>
      <p:sp>
        <p:nvSpPr>
          <p:cNvPr id="7" name="Rektangel 26"/>
          <p:cNvSpPr>
            <a:spLocks noChangeArrowheads="1"/>
          </p:cNvSpPr>
          <p:nvPr/>
        </p:nvSpPr>
        <p:spPr bwMode="auto">
          <a:xfrm rot="10800000" flipV="1">
            <a:off x="0" y="5589240"/>
            <a:ext cx="9144000" cy="792087"/>
          </a:xfrm>
          <a:prstGeom prst="rect">
            <a:avLst/>
          </a:prstGeom>
          <a:gradFill rotWithShape="1">
            <a:gsLst>
              <a:gs pos="0">
                <a:srgbClr val="E6E6E6">
                  <a:alpha val="43999"/>
                </a:srgbClr>
              </a:gs>
              <a:gs pos="31000">
                <a:srgbClr val="E6E6E6">
                  <a:alpha val="61359"/>
                </a:srgbClr>
              </a:gs>
              <a:gs pos="100000">
                <a:srgbClr val="F3F3F3"/>
              </a:gs>
            </a:gsLst>
            <a:lin ang="10800000" scaled="1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>
              <a:solidFill>
                <a:srgbClr val="FFFFFF"/>
              </a:solidFill>
              <a:cs typeface="+mn-cs"/>
            </a:endParaRPr>
          </a:p>
        </p:txBody>
      </p:sp>
      <p:pic>
        <p:nvPicPr>
          <p:cNvPr id="8" name="Picture 2" descr="C:\Users\Arwa\Pictures\sqlserver_sql_server_2008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85184"/>
            <a:ext cx="178946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177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571500" y="1357312"/>
            <a:ext cx="78169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operator is used when you want to compare a </a:t>
            </a: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with more than one value. It is similar to an </a:t>
            </a: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condition</a:t>
            </a:r>
          </a:p>
          <a:p>
            <a:pPr algn="l" rtl="0">
              <a:defRPr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>
              <a:defRPr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>
              <a:defRPr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800" b="1" dirty="0" err="1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column_name</a:t>
            </a:r>
            <a:r>
              <a:rPr lang="en-US" sz="28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(s)</a:t>
            </a:r>
            <a:br>
              <a:rPr lang="en-US" sz="28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800" b="1" dirty="0" err="1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br>
              <a:rPr lang="en-US" sz="28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2800" b="1" dirty="0" err="1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column_name</a:t>
            </a:r>
            <a:r>
              <a:rPr lang="en-US" sz="28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(value1,value2,...)</a:t>
            </a:r>
          </a:p>
          <a:p>
            <a:pPr algn="l" rtl="0">
              <a:defRPr/>
            </a:pPr>
            <a:endParaRPr lang="en-US" sz="2800" b="1" dirty="0">
              <a:solidFill>
                <a:schemeClr val="accent1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548680"/>
            <a:ext cx="1504950" cy="7080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rtl="0">
              <a:defRPr/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IN </a:t>
            </a:r>
            <a:endParaRPr lang="ar-SA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30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48422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319915" y="1124744"/>
            <a:ext cx="7852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Differences between IN and OR</a:t>
            </a:r>
          </a:p>
        </p:txBody>
      </p:sp>
      <p:sp>
        <p:nvSpPr>
          <p:cNvPr id="2" name="Rectangle 1"/>
          <p:cNvSpPr/>
          <p:nvPr/>
        </p:nvSpPr>
        <p:spPr>
          <a:xfrm>
            <a:off x="471328" y="415759"/>
            <a:ext cx="1858073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 rtl="0">
              <a:defRPr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(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…) </a:t>
            </a:r>
            <a:endParaRPr lang="ar-SA" sz="28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526858"/>
              </p:ext>
            </p:extLst>
          </p:nvPr>
        </p:nvGraphicFramePr>
        <p:xfrm>
          <a:off x="319915" y="1730425"/>
          <a:ext cx="8208911" cy="2377492"/>
        </p:xfrm>
        <a:graphic>
          <a:graphicData uri="http://schemas.openxmlformats.org/drawingml/2006/table">
            <a:tbl>
              <a:tblPr rtl="1" firstRow="1" bandRow="1">
                <a:tableStyleId>{B301B821-A1FF-4177-AEE7-76D212191A09}</a:tableStyleId>
              </a:tblPr>
              <a:tblGrid>
                <a:gridCol w="434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2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7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OR</a:t>
                      </a:r>
                      <a:endParaRPr lang="ar-SA" sz="2400" b="1" dirty="0"/>
                    </a:p>
                  </a:txBody>
                  <a:tcPr marL="91435" marR="91435" marT="45733" marB="4573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IN</a:t>
                      </a:r>
                      <a:endParaRPr lang="ar-SA" sz="2400" b="1" dirty="0"/>
                    </a:p>
                  </a:txBody>
                  <a:tcPr marL="91435" marR="91435" marT="45733" marB="4573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0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Use with more than one column with different data</a:t>
                      </a:r>
                      <a:r>
                        <a:rPr lang="en-US" sz="2400" b="1" baseline="0" dirty="0"/>
                        <a:t> types </a:t>
                      </a:r>
                      <a:r>
                        <a:rPr lang="en-US" sz="2400" b="1" dirty="0"/>
                        <a:t> and</a:t>
                      </a:r>
                      <a:r>
                        <a:rPr lang="en-US" sz="2400" b="1" baseline="0" dirty="0"/>
                        <a:t> their different values</a:t>
                      </a:r>
                      <a:endParaRPr lang="ar-SA" sz="2400" b="1" dirty="0"/>
                    </a:p>
                  </a:txBody>
                  <a:tcPr marL="91435" marR="9143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400" b="1" dirty="0"/>
                    </a:p>
                    <a:p>
                      <a:pPr algn="ctr" rtl="0"/>
                      <a:r>
                        <a:rPr lang="en-US" sz="2400" b="1" dirty="0"/>
                        <a:t>Use with one column and</a:t>
                      </a:r>
                      <a:r>
                        <a:rPr lang="en-US" sz="2400" b="1" baseline="0" dirty="0"/>
                        <a:t> It’s </a:t>
                      </a:r>
                      <a:endParaRPr lang="ar-SA" sz="2400" b="1" baseline="0" dirty="0"/>
                    </a:p>
                    <a:p>
                      <a:pPr algn="ctr" rtl="0"/>
                      <a:r>
                        <a:rPr lang="en-US" sz="2400" b="1" baseline="0" dirty="0"/>
                        <a:t>different values</a:t>
                      </a:r>
                    </a:p>
                    <a:p>
                      <a:pPr algn="ctr" rtl="0"/>
                      <a:endParaRPr lang="ar-SA" sz="2400" b="1" dirty="0"/>
                    </a:p>
                  </a:txBody>
                  <a:tcPr marL="91435" marR="91435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786" name="مستطيل 6"/>
          <p:cNvSpPr>
            <a:spLocks noChangeArrowheads="1"/>
          </p:cNvSpPr>
          <p:nvPr/>
        </p:nvSpPr>
        <p:spPr bwMode="auto">
          <a:xfrm>
            <a:off x="319915" y="4509120"/>
            <a:ext cx="820891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/>
            <a:r>
              <a:rPr lang="en-US" altLang="ar-SA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both of them </a:t>
            </a:r>
            <a:r>
              <a:rPr lang="en-US" altLang="ar-SA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there are comparison a column with values  and choose all match records with these values </a:t>
            </a:r>
            <a:endParaRPr lang="ar-SA" altLang="ar-SA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rtl="0">
              <a:defRPr/>
            </a:pPr>
            <a:fld id="{2AEA2FFE-83C5-4760-AFB3-8D8FEBB5E268}" type="slidenum">
              <a:rPr lang="ar-SA" smtClean="0">
                <a:latin typeface="Calibri" panose="020F0502020204030204" pitchFamily="34" charset="0"/>
                <a:cs typeface="Calibri" panose="020F0502020204030204" pitchFamily="34" charset="0"/>
              </a:rPr>
              <a:pPr algn="r" rtl="0">
                <a:defRPr/>
              </a:pPr>
              <a:t>31</a:t>
            </a:fld>
            <a:endParaRPr lang="ar-SA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83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1556792"/>
            <a:ext cx="8301952" cy="4536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مستطيل 4"/>
          <p:cNvSpPr/>
          <p:nvPr/>
        </p:nvSpPr>
        <p:spPr>
          <a:xfrm>
            <a:off x="395536" y="764704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Example 1:  </a:t>
            </a:r>
            <a:r>
              <a:rPr lang="en-US" sz="2400" b="1" u="sng" dirty="0"/>
              <a:t>Retrieve all employees whose </a:t>
            </a:r>
            <a:r>
              <a:rPr lang="en-US" sz="2400" b="1" u="sng" dirty="0" err="1"/>
              <a:t>Dno</a:t>
            </a:r>
            <a:r>
              <a:rPr lang="en-US" sz="2400" b="1" u="sng" dirty="0"/>
              <a:t> 1 or  5</a:t>
            </a: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32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90541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مستطيل 3"/>
          <p:cNvSpPr>
            <a:spLocks noChangeArrowheads="1"/>
          </p:cNvSpPr>
          <p:nvPr/>
        </p:nvSpPr>
        <p:spPr bwMode="auto">
          <a:xfrm>
            <a:off x="467543" y="1214438"/>
            <a:ext cx="81335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/>
            <a:r>
              <a:rPr lang="en-US" altLang="ar-SA" sz="2000" b="1" dirty="0">
                <a:solidFill>
                  <a:srgbClr val="0070C0"/>
                </a:solidFill>
              </a:rPr>
              <a:t>Example : </a:t>
            </a:r>
            <a:r>
              <a:rPr lang="en-US" altLang="ar-SA" sz="2000" b="1" u="sng" dirty="0"/>
              <a:t>Retrieve all employees whose is not in </a:t>
            </a:r>
            <a:r>
              <a:rPr lang="en-US" altLang="ar-SA" sz="2000" b="1" u="sng" dirty="0" err="1"/>
              <a:t>Dno</a:t>
            </a:r>
            <a:r>
              <a:rPr lang="en-US" altLang="ar-SA" sz="2000" b="1" u="sng" dirty="0"/>
              <a:t> 5</a:t>
            </a:r>
          </a:p>
          <a:p>
            <a:pPr algn="l" rtl="0" eaLnBrk="1" hangingPunct="1"/>
            <a:endParaRPr lang="en-US" altLang="ar-SA" sz="2000" b="1" u="sng" dirty="0"/>
          </a:p>
          <a:p>
            <a:pPr algn="l" rtl="0" eaLnBrk="1" hangingPunct="1"/>
            <a:endParaRPr lang="en-US" altLang="ar-SA" sz="2000" b="1" i="1" dirty="0">
              <a:solidFill>
                <a:srgbClr val="0070C0"/>
              </a:solidFill>
            </a:endParaRPr>
          </a:p>
          <a:p>
            <a:pPr algn="l" rtl="0" eaLnBrk="1" hangingPunct="1"/>
            <a:r>
              <a:rPr lang="en-US" altLang="ar-SA" sz="2000" b="1" i="1" dirty="0">
                <a:solidFill>
                  <a:srgbClr val="0070C0"/>
                </a:solidFill>
              </a:rPr>
              <a:t>We can use NOT IN or &lt;&gt; because its one value </a:t>
            </a:r>
            <a:endParaRPr lang="ar-SA" altLang="ar-SA" sz="2000" b="1" i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0113" y="4021138"/>
            <a:ext cx="7775575" cy="24082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مربع نص 5"/>
          <p:cNvSpPr txBox="1"/>
          <p:nvPr/>
        </p:nvSpPr>
        <p:spPr>
          <a:xfrm>
            <a:off x="5000625" y="2749550"/>
            <a:ext cx="2857500" cy="2428875"/>
          </a:xfrm>
          <a:prstGeom prst="rect">
            <a:avLst/>
          </a:prstGeom>
        </p:spPr>
        <p:txBody>
          <a:bodyPr rtlCol="1" anchor="ctr">
            <a:normAutofit/>
          </a:bodyPr>
          <a:lstStyle/>
          <a:p>
            <a:pPr algn="l" rtl="0" fontAlgn="auto">
              <a:spcAft>
                <a:spcPts val="0"/>
              </a:spcAft>
              <a:defRPr/>
            </a:pPr>
            <a:endParaRPr lang="ar-SA" sz="2400" dirty="0"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5000625" y="2749550"/>
            <a:ext cx="3600450" cy="914400"/>
          </a:xfrm>
          <a:prstGeom prst="rect">
            <a:avLst/>
          </a:prstGeom>
        </p:spPr>
        <p:txBody>
          <a:bodyPr wrap="none" rtlCol="1" anchor="ctr">
            <a:normAutofit/>
          </a:bodyPr>
          <a:lstStyle/>
          <a:p>
            <a:pPr algn="l" rtl="0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  <a:latin typeface="Perpetua" pitchFamily="18" charset="0"/>
                <a:ea typeface="+mj-ea"/>
                <a:cs typeface="+mj-cs"/>
              </a:rPr>
              <a:t>SELECT</a:t>
            </a:r>
            <a:r>
              <a:rPr lang="en-US" sz="2400" b="1" dirty="0">
                <a:latin typeface="Perpetua" pitchFamily="18" charset="0"/>
                <a:ea typeface="+mj-ea"/>
                <a:cs typeface="+mj-cs"/>
              </a:rPr>
              <a:t> * </a:t>
            </a:r>
            <a:r>
              <a:rPr lang="en-US" sz="2400" b="1" dirty="0">
                <a:solidFill>
                  <a:srgbClr val="FF0000"/>
                </a:solidFill>
                <a:latin typeface="Perpetua" pitchFamily="18" charset="0"/>
                <a:ea typeface="+mj-ea"/>
                <a:cs typeface="+mj-cs"/>
              </a:rPr>
              <a:t>FROM</a:t>
            </a:r>
            <a:r>
              <a:rPr lang="en-US" sz="2400" b="1" dirty="0">
                <a:latin typeface="Perpetua" pitchFamily="18" charset="0"/>
                <a:ea typeface="+mj-ea"/>
                <a:cs typeface="+mj-cs"/>
              </a:rPr>
              <a:t> Employee </a:t>
            </a:r>
          </a:p>
          <a:p>
            <a:pPr algn="l" rtl="0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  <a:latin typeface="Perpetua" pitchFamily="18" charset="0"/>
                <a:ea typeface="+mj-ea"/>
                <a:cs typeface="+mj-cs"/>
              </a:rPr>
              <a:t>WHERE</a:t>
            </a:r>
            <a:r>
              <a:rPr lang="en-US" sz="2400" b="1" dirty="0">
                <a:latin typeface="Perpetua" pitchFamily="18" charset="0"/>
                <a:ea typeface="+mj-ea"/>
                <a:cs typeface="+mj-cs"/>
              </a:rPr>
              <a:t>  </a:t>
            </a:r>
            <a:r>
              <a:rPr lang="en-US" sz="2400" b="1" dirty="0" err="1">
                <a:latin typeface="Perpetua" pitchFamily="18" charset="0"/>
                <a:ea typeface="+mj-ea"/>
                <a:cs typeface="+mj-cs"/>
              </a:rPr>
              <a:t>Dno</a:t>
            </a:r>
            <a:r>
              <a:rPr lang="en-US" sz="2400" b="1" dirty="0">
                <a:solidFill>
                  <a:srgbClr val="FF0000"/>
                </a:solidFill>
                <a:latin typeface="Perpetua" pitchFamily="18" charset="0"/>
                <a:ea typeface="+mj-ea"/>
                <a:cs typeface="+mj-cs"/>
              </a:rPr>
              <a:t>&lt;&gt;</a:t>
            </a:r>
            <a:r>
              <a:rPr lang="en-US" sz="2400" b="1" dirty="0">
                <a:latin typeface="Perpetua" pitchFamily="18" charset="0"/>
                <a:ea typeface="+mj-ea"/>
                <a:cs typeface="+mj-cs"/>
              </a:rPr>
              <a:t> 5 </a:t>
            </a:r>
            <a:endParaRPr lang="ar-SA" sz="2400" b="1" dirty="0"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9" name="مربع نص 6"/>
          <p:cNvSpPr txBox="1"/>
          <p:nvPr/>
        </p:nvSpPr>
        <p:spPr>
          <a:xfrm>
            <a:off x="1179513" y="2749550"/>
            <a:ext cx="3600450" cy="914400"/>
          </a:xfrm>
          <a:prstGeom prst="rect">
            <a:avLst/>
          </a:prstGeom>
        </p:spPr>
        <p:txBody>
          <a:bodyPr wrap="none" rtlCol="1" anchor="ctr">
            <a:normAutofit/>
          </a:bodyPr>
          <a:lstStyle/>
          <a:p>
            <a:pPr algn="l" rtl="0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  <a:latin typeface="Perpetua" pitchFamily="18" charset="0"/>
                <a:ea typeface="+mj-ea"/>
                <a:cs typeface="+mj-cs"/>
              </a:rPr>
              <a:t>SELECT</a:t>
            </a:r>
            <a:r>
              <a:rPr lang="en-US" sz="2400" b="1" dirty="0">
                <a:latin typeface="Perpetua" pitchFamily="18" charset="0"/>
                <a:ea typeface="+mj-ea"/>
                <a:cs typeface="+mj-cs"/>
              </a:rPr>
              <a:t> * </a:t>
            </a:r>
            <a:r>
              <a:rPr lang="en-US" sz="2400" b="1" dirty="0">
                <a:solidFill>
                  <a:srgbClr val="FF0000"/>
                </a:solidFill>
                <a:latin typeface="Perpetua" pitchFamily="18" charset="0"/>
                <a:ea typeface="+mj-ea"/>
                <a:cs typeface="+mj-cs"/>
              </a:rPr>
              <a:t>FROM</a:t>
            </a:r>
            <a:r>
              <a:rPr lang="en-US" sz="2400" b="1" dirty="0">
                <a:latin typeface="Perpetua" pitchFamily="18" charset="0"/>
                <a:ea typeface="+mj-ea"/>
                <a:cs typeface="+mj-cs"/>
              </a:rPr>
              <a:t> Employee </a:t>
            </a:r>
          </a:p>
          <a:p>
            <a:pPr algn="l" rtl="0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  <a:latin typeface="Perpetua" pitchFamily="18" charset="0"/>
                <a:ea typeface="+mj-ea"/>
                <a:cs typeface="+mj-cs"/>
              </a:rPr>
              <a:t>WHERE</a:t>
            </a:r>
            <a:r>
              <a:rPr lang="en-US" sz="2400" b="1" dirty="0">
                <a:latin typeface="Perpetua" pitchFamily="18" charset="0"/>
                <a:ea typeface="+mj-ea"/>
                <a:cs typeface="+mj-cs"/>
              </a:rPr>
              <a:t>  </a:t>
            </a:r>
            <a:r>
              <a:rPr lang="en-US" sz="2400" b="1" dirty="0" err="1">
                <a:latin typeface="Perpetua" pitchFamily="18" charset="0"/>
                <a:ea typeface="+mj-ea"/>
                <a:cs typeface="+mj-cs"/>
              </a:rPr>
              <a:t>Dno</a:t>
            </a:r>
            <a:r>
              <a:rPr lang="en-US" sz="2400" b="1" dirty="0">
                <a:latin typeface="Perpetua" pitchFamily="18" charset="0"/>
                <a:ea typeface="+mj-ea"/>
                <a:cs typeface="+mj-cs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Perpetua" pitchFamily="18" charset="0"/>
                <a:ea typeface="+mj-ea"/>
                <a:cs typeface="+mj-cs"/>
              </a:rPr>
              <a:t>NOT</a:t>
            </a:r>
            <a:r>
              <a:rPr lang="en-US" sz="2400" b="1" dirty="0">
                <a:latin typeface="Perpetua" pitchFamily="18" charset="0"/>
                <a:ea typeface="+mj-ea"/>
                <a:cs typeface="+mj-cs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Perpetua" pitchFamily="18" charset="0"/>
                <a:ea typeface="+mj-ea"/>
                <a:cs typeface="+mj-cs"/>
              </a:rPr>
              <a:t>IN</a:t>
            </a:r>
            <a:r>
              <a:rPr lang="en-US" sz="2400" b="1" dirty="0">
                <a:latin typeface="Perpetua" pitchFamily="18" charset="0"/>
                <a:ea typeface="+mj-ea"/>
                <a:cs typeface="+mj-cs"/>
              </a:rPr>
              <a:t> ( 5 )</a:t>
            </a:r>
            <a:endParaRPr lang="ar-SA" sz="2400" b="1" dirty="0"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10" name="مستطيل 4"/>
          <p:cNvSpPr/>
          <p:nvPr/>
        </p:nvSpPr>
        <p:spPr>
          <a:xfrm>
            <a:off x="395536" y="357187"/>
            <a:ext cx="7848872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400" b="1" dirty="0"/>
              <a:t>Combine more than one operators, EX: </a:t>
            </a:r>
            <a:r>
              <a:rPr lang="en-US" sz="2400" b="1" dirty="0">
                <a:solidFill>
                  <a:srgbClr val="C00000"/>
                </a:solidFill>
              </a:rPr>
              <a:t>IN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endParaRPr lang="en-US" sz="2400" u="sng" dirty="0">
              <a:solidFill>
                <a:srgbClr val="C00000"/>
              </a:solidFill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33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1316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جدول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890630"/>
              </p:ext>
            </p:extLst>
          </p:nvPr>
        </p:nvGraphicFramePr>
        <p:xfrm>
          <a:off x="1475654" y="4124112"/>
          <a:ext cx="6515972" cy="24798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28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681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err="1"/>
                        <a:t>first_name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3894" marR="73894" marT="36945" marB="3694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err="1"/>
                        <a:t>last_name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3894" marR="73894" marT="36945" marB="3694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/>
                        <a:t>age</a:t>
                      </a:r>
                      <a:endParaRPr lang="en-US" sz="20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3894" marR="73894" marT="36945" marB="3694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games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3894" marR="73894" marT="36945" marB="369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966">
                <a:tc>
                  <a:txBody>
                    <a:bodyPr/>
                    <a:lstStyle/>
                    <a:p>
                      <a:pPr algn="ctr" rtl="0"/>
                      <a:r>
                        <a:rPr lang="en-US" sz="1500" b="1" dirty="0" err="1"/>
                        <a:t>Rahul</a:t>
                      </a:r>
                      <a:endParaRPr lang="en-US" sz="1500" b="1" dirty="0"/>
                    </a:p>
                  </a:txBody>
                  <a:tcPr marL="73894" marR="73894" marT="36945" marB="3694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 b="1" dirty="0"/>
                        <a:t>Sharma</a:t>
                      </a:r>
                    </a:p>
                  </a:txBody>
                  <a:tcPr marL="73894" marR="73894" marT="36945" marB="3694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 b="1" dirty="0"/>
                        <a:t>10</a:t>
                      </a:r>
                      <a:endParaRPr lang="ar-SA" sz="1500" b="1" dirty="0"/>
                    </a:p>
                  </a:txBody>
                  <a:tcPr marL="73894" marR="73894" marT="36945" marB="3694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 b="1" dirty="0"/>
                        <a:t>Cricket</a:t>
                      </a:r>
                    </a:p>
                  </a:txBody>
                  <a:tcPr marL="73894" marR="73894" marT="36945" marB="369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056">
                <a:tc>
                  <a:txBody>
                    <a:bodyPr/>
                    <a:lstStyle/>
                    <a:p>
                      <a:pPr algn="ctr" rtl="0"/>
                      <a:r>
                        <a:rPr lang="en-US" sz="1500" b="1"/>
                        <a:t>Priya</a:t>
                      </a:r>
                    </a:p>
                  </a:txBody>
                  <a:tcPr marL="73894" marR="73894" marT="36945" marB="3694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 b="1"/>
                        <a:t>Chandra</a:t>
                      </a:r>
                    </a:p>
                  </a:txBody>
                  <a:tcPr marL="73894" marR="73894" marT="36945" marB="3694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 b="1" dirty="0"/>
                        <a:t>15</a:t>
                      </a:r>
                      <a:endParaRPr lang="ar-SA" sz="1500" b="1" dirty="0"/>
                    </a:p>
                  </a:txBody>
                  <a:tcPr marL="73894" marR="73894" marT="36945" marB="3694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 b="1" dirty="0"/>
                        <a:t>Chess</a:t>
                      </a:r>
                    </a:p>
                  </a:txBody>
                  <a:tcPr marL="73894" marR="73894" marT="36945" marB="369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056">
                <a:tc>
                  <a:txBody>
                    <a:bodyPr/>
                    <a:lstStyle/>
                    <a:p>
                      <a:pPr algn="ctr" rtl="0"/>
                      <a:r>
                        <a:rPr lang="en-US" sz="1500" b="1" dirty="0"/>
                        <a:t>Joy</a:t>
                      </a:r>
                    </a:p>
                  </a:txBody>
                  <a:tcPr marL="73894" marR="73894" marT="36945" marB="3694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 b="1" dirty="0" err="1"/>
                        <a:t>Lndi</a:t>
                      </a:r>
                      <a:endParaRPr lang="en-US" sz="1500" b="1" dirty="0"/>
                    </a:p>
                  </a:txBody>
                  <a:tcPr marL="73894" marR="73894" marT="36945" marB="3694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 b="1" dirty="0"/>
                        <a:t>13</a:t>
                      </a:r>
                      <a:endParaRPr lang="ar-SA" sz="1500" b="1" dirty="0"/>
                    </a:p>
                  </a:txBody>
                  <a:tcPr marL="73894" marR="73894" marT="36945" marB="3694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Cricket</a:t>
                      </a:r>
                    </a:p>
                    <a:p>
                      <a:pPr algn="ctr" rtl="0"/>
                      <a:endParaRPr lang="en-US" sz="1500" b="1" dirty="0"/>
                    </a:p>
                  </a:txBody>
                  <a:tcPr marL="73894" marR="73894" marT="36945" marB="369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894" name="Rectangle 1"/>
          <p:cNvSpPr>
            <a:spLocks noChangeArrowheads="1"/>
          </p:cNvSpPr>
          <p:nvPr/>
        </p:nvSpPr>
        <p:spPr bwMode="auto">
          <a:xfrm>
            <a:off x="539551" y="1058833"/>
            <a:ext cx="828091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/>
            <a:r>
              <a:rPr lang="en-US" altLang="ar-SA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2 : </a:t>
            </a:r>
            <a:r>
              <a:rPr lang="en-US" altLang="ar-SA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Display the names, age and games of the students who age is between 10 and 15 years, or those who do not play football and basketball</a:t>
            </a:r>
          </a:p>
          <a:p>
            <a:pPr algn="l" rtl="0"/>
            <a:endParaRPr lang="en-US" altLang="ar-SA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br>
              <a:rPr lang="ar-SA" altLang="ar-SA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ar-SA" altLang="ar-SA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ar-SA" altLang="ar-S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ar-SA" altLang="ar-S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713" y="254000"/>
            <a:ext cx="5237162" cy="726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1" anchor="ctr">
            <a:normAutofit/>
          </a:bodyPr>
          <a:lstStyle/>
          <a:p>
            <a:pPr algn="l" rtl="0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2"/>
                </a:solidFill>
                <a:ea typeface="+mj-ea"/>
                <a:cs typeface="+mj-cs"/>
              </a:rPr>
              <a:t>Combine more than one condition</a:t>
            </a:r>
            <a:endParaRPr lang="ar-SA" sz="2400" b="1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34</a:t>
            </a:fld>
            <a:endParaRPr lang="ar-SA"/>
          </a:p>
        </p:txBody>
      </p:sp>
      <p:sp>
        <p:nvSpPr>
          <p:cNvPr id="5" name="Rectangle 4"/>
          <p:cNvSpPr/>
          <p:nvPr/>
        </p:nvSpPr>
        <p:spPr>
          <a:xfrm>
            <a:off x="827584" y="2351494"/>
            <a:ext cx="69127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ar-SA" altLang="ar-SA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ar-SA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 first_name, last_name, age, games </a:t>
            </a:r>
            <a:br>
              <a:rPr lang="ar-SA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ar-SA" altLang="ar-SA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ar-SA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 student_details </a:t>
            </a:r>
            <a:br>
              <a:rPr lang="ar-SA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ar-SA" altLang="ar-SA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ar-SA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ar-SA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age </a:t>
            </a:r>
            <a:r>
              <a:rPr lang="en-US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 &gt;=10 </a:t>
            </a:r>
            <a:r>
              <a:rPr lang="ar-SA" altLang="ar-SA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ar-SA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 age </a:t>
            </a:r>
            <a:r>
              <a:rPr lang="en-US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 &lt;= 15 )</a:t>
            </a:r>
            <a:br>
              <a:rPr lang="ar-SA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ar-SA" altLang="ar-SA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ar-SA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ar-SA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games  </a:t>
            </a:r>
            <a:r>
              <a:rPr lang="en-US" altLang="ar-SA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IN </a:t>
            </a:r>
            <a:r>
              <a:rPr lang="en-US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ar-SA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'Footb</a:t>
            </a:r>
            <a:r>
              <a:rPr lang="en-US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al’, ‘basket ball’</a:t>
            </a:r>
            <a:r>
              <a:rPr lang="ar-SA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25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Placeholder 10" descr="idea_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609600"/>
            <a:ext cx="66706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مستطيل 6"/>
          <p:cNvSpPr/>
          <p:nvPr/>
        </p:nvSpPr>
        <p:spPr>
          <a:xfrm>
            <a:off x="744538" y="5429250"/>
            <a:ext cx="1260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defRPr/>
            </a:pPr>
            <a:r>
              <a:rPr lang="en-US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LIKE</a:t>
            </a:r>
            <a:endParaRPr lang="ar-SA" sz="32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518-6CD3-4F9F-8C7D-3A15AE66F79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93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/>
          <p:cNvSpPr>
            <a:spLocks noGrp="1"/>
          </p:cNvSpPr>
          <p:nvPr>
            <p:ph sz="half" idx="2"/>
          </p:nvPr>
        </p:nvSpPr>
        <p:spPr>
          <a:xfrm>
            <a:off x="467543" y="1124744"/>
            <a:ext cx="8637709" cy="2232595"/>
          </a:xfrm>
        </p:spPr>
        <p:txBody>
          <a:bodyPr>
            <a:no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clause is very useful when you want to specify a search condition within your </a:t>
            </a:r>
            <a:r>
              <a:rPr lang="en-US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clause, based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 part of a column contents.</a:t>
            </a:r>
          </a:p>
          <a:p>
            <a:pPr>
              <a:defRPr/>
            </a:pP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column_name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(s)</a:t>
            </a:r>
            <a:b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b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column_name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568" y="476672"/>
            <a:ext cx="1403350" cy="5238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rtl="0">
              <a:defRPr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LIKE </a:t>
            </a:r>
            <a:endParaRPr lang="ar-SA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36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27989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493030"/>
            <a:ext cx="1403350" cy="5238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rtl="0">
              <a:defRPr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LIKE </a:t>
            </a:r>
            <a:endParaRPr lang="ar-SA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121900"/>
              </p:ext>
            </p:extLst>
          </p:nvPr>
        </p:nvGraphicFramePr>
        <p:xfrm>
          <a:off x="462125" y="1578304"/>
          <a:ext cx="8219750" cy="475252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0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0634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‘_’ sign </a:t>
                      </a:r>
                      <a:endParaRPr lang="ar-SA" sz="2400" b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‘ %</a:t>
                      </a:r>
                      <a:r>
                        <a:rPr lang="en-US" sz="2400" b="1" baseline="0" dirty="0"/>
                        <a:t> ‘</a:t>
                      </a:r>
                      <a:r>
                        <a:rPr lang="en-US" sz="2400" b="1" dirty="0"/>
                        <a:t> sign </a:t>
                      </a:r>
                      <a:endParaRPr lang="ar-SA" sz="2400" b="1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0332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can be used to define specific</a:t>
                      </a:r>
                      <a:r>
                        <a:rPr lang="en-US" sz="2400" b="1" baseline="0" dirty="0"/>
                        <a:t> character in pattern</a:t>
                      </a:r>
                      <a:endParaRPr lang="ar-SA" sz="2400" b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can be used to define wildcards (missing letters in the pattern) </a:t>
                      </a:r>
                      <a:endParaRPr lang="ar-SA" sz="2400" b="1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1231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Can use it before or after the pattern or both.</a:t>
                      </a:r>
                      <a:endParaRPr lang="ar-SA" sz="2400" b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Can use it before or after the pattern or both.</a:t>
                      </a:r>
                      <a:endParaRPr lang="ar-SA" sz="2400" b="1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0332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It means single character (one character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dirty="0"/>
                        <a:t>).</a:t>
                      </a:r>
                      <a:endParaRPr lang="ar-SA" sz="2400" b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It means one or more characters(no limit number</a:t>
                      </a:r>
                      <a:r>
                        <a:rPr lang="en-US" sz="2400" b="1" baseline="0" dirty="0"/>
                        <a:t> of </a:t>
                      </a:r>
                      <a:r>
                        <a:rPr lang="en-US" sz="2400" b="1" dirty="0"/>
                        <a:t>characters).</a:t>
                      </a:r>
                      <a:endParaRPr lang="ar-SA" sz="2400" b="1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عنصر نائب لرقم الشريحة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37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78840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467544" y="548680"/>
            <a:ext cx="799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1 :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Retrieve  </a:t>
            </a: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names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of all employees whose address is contain Houston, TX</a:t>
            </a:r>
            <a:endParaRPr lang="ar-SA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5"/>
            <a:ext cx="6840760" cy="4418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عنصر نائب لرقم الشريحة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518-6CD3-4F9F-8C7D-3A15AE66F79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8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323528" y="260648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2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Find names of authors  which their second character is ‘h’</a:t>
            </a:r>
            <a:endParaRPr lang="ar-SA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4426" y="2996952"/>
            <a:ext cx="7668852" cy="3240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عنصر نائب لرقم الشريحة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39</a:t>
            </a:fld>
            <a:endParaRPr lang="ar-S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8046DF-CB93-4232-845D-35A97E5AC55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3152" y="1340768"/>
            <a:ext cx="5313184" cy="15371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983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372"/>
            <a:ext cx="9144000" cy="71435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Arithmetic operators</a:t>
            </a:r>
          </a:p>
        </p:txBody>
      </p:sp>
      <p:sp>
        <p:nvSpPr>
          <p:cNvPr id="8198" name="مستطيل 10"/>
          <p:cNvSpPr>
            <a:spLocks noChangeArrowheads="1"/>
          </p:cNvSpPr>
          <p:nvPr/>
        </p:nvSpPr>
        <p:spPr bwMode="auto">
          <a:xfrm>
            <a:off x="428625" y="1143000"/>
            <a:ext cx="8247831" cy="391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Arithmetic operators can perform arithmetical operations on numeric operands.</a:t>
            </a:r>
          </a:p>
          <a:p>
            <a:pPr algn="l" rtl="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Arithmetic operators is </a:t>
            </a:r>
            <a:r>
              <a:rPr lang="en-US" altLang="ar-SA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on (Number and Date ) data type</a:t>
            </a:r>
          </a:p>
          <a:p>
            <a:pPr algn="l" rtl="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Operator Precedence, Multiplication and division take priority over addition and subtraction.</a:t>
            </a:r>
          </a:p>
          <a:p>
            <a:pPr algn="l" rtl="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Operators of the same priority are evaluated from left to right.</a:t>
            </a:r>
          </a:p>
          <a:p>
            <a:pPr algn="l" rtl="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Parentheses are used to force priority</a:t>
            </a: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44071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395536" y="404664"/>
            <a:ext cx="81477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3: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Find names of authors  which their second character is ‘h’ and fourth is ‘a’</a:t>
            </a:r>
            <a:endParaRPr lang="ar-SA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79712" y="1717390"/>
            <a:ext cx="5399930" cy="1727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7584" y="3695533"/>
            <a:ext cx="7135165" cy="2952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عنصر نائب لرقم الشريحة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40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2483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119266" y="257061"/>
            <a:ext cx="87012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4: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Find the names of authors  which their second character is ‘h’ , fourth is ‘l’ and its length is 6</a:t>
            </a:r>
            <a:endParaRPr lang="ar-SA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9752" y="1451685"/>
            <a:ext cx="4851400" cy="1584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76375" y="3573463"/>
            <a:ext cx="6557963" cy="25352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عنصر نائب لرقم الشريحة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41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4003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35" y="1461154"/>
            <a:ext cx="7937243" cy="3191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مربع نص 4"/>
          <p:cNvSpPr txBox="1"/>
          <p:nvPr/>
        </p:nvSpPr>
        <p:spPr>
          <a:xfrm>
            <a:off x="258077" y="116328"/>
            <a:ext cx="8612788" cy="1727234"/>
          </a:xfrm>
          <a:prstGeom prst="rect">
            <a:avLst/>
          </a:prstGeom>
        </p:spPr>
        <p:txBody>
          <a:bodyPr rtlCol="1" anchor="ctr">
            <a:normAutofit/>
          </a:bodyPr>
          <a:lstStyle/>
          <a:p>
            <a:pPr algn="l" rtl="0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5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Retrieve the persons living in a city that starts with "s" from the table above.</a:t>
            </a: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42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0423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/>
          <p:cNvSpPr txBox="1"/>
          <p:nvPr/>
        </p:nvSpPr>
        <p:spPr>
          <a:xfrm>
            <a:off x="258077" y="116328"/>
            <a:ext cx="8612788" cy="1727234"/>
          </a:xfrm>
          <a:prstGeom prst="rect">
            <a:avLst/>
          </a:prstGeom>
        </p:spPr>
        <p:txBody>
          <a:bodyPr rtlCol="1" anchor="ctr">
            <a:normAutofit/>
          </a:bodyPr>
          <a:lstStyle/>
          <a:p>
            <a:pPr algn="l" rtl="0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5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Retrieve the persons living in a city that starts with "s" from the table above.</a:t>
            </a:r>
          </a:p>
        </p:txBody>
      </p:sp>
      <p:pic>
        <p:nvPicPr>
          <p:cNvPr id="6" name="صورة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3429000"/>
            <a:ext cx="6408712" cy="2376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عنصر نائب لرقم الشريحة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43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860400-B9A6-4AE6-B535-F751940373BE}"/>
              </a:ext>
            </a:extLst>
          </p:cNvPr>
          <p:cNvSpPr/>
          <p:nvPr/>
        </p:nvSpPr>
        <p:spPr>
          <a:xfrm>
            <a:off x="480494" y="1866144"/>
            <a:ext cx="5027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28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8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Persons</a:t>
            </a:r>
            <a:br>
              <a:rPr lang="en-US" sz="28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28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City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28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's%'</a:t>
            </a:r>
          </a:p>
        </p:txBody>
      </p:sp>
    </p:spTree>
    <p:extLst>
      <p:ext uri="{BB962C8B-B14F-4D97-AF65-F5344CB8AC3E}">
        <p14:creationId xmlns:p14="http://schemas.microsoft.com/office/powerpoint/2010/main" val="1477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6480720" cy="25061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مربع نص 4"/>
          <p:cNvSpPr txBox="1"/>
          <p:nvPr/>
        </p:nvSpPr>
        <p:spPr>
          <a:xfrm>
            <a:off x="539552" y="1124744"/>
            <a:ext cx="7632848" cy="1799729"/>
          </a:xfrm>
          <a:prstGeom prst="rect">
            <a:avLst/>
          </a:prstGeom>
        </p:spPr>
        <p:txBody>
          <a:bodyPr rtlCol="1" anchor="ctr">
            <a:noAutofit/>
          </a:bodyPr>
          <a:lstStyle/>
          <a:p>
            <a:pPr algn="l" rtl="0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6 :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Retrieve the persons living in a city that ends with "s" from the table above.</a:t>
            </a:r>
          </a:p>
          <a:p>
            <a:pPr algn="l" rtl="0">
              <a:defRPr/>
            </a:pPr>
            <a:endParaRPr lang="en-US" b="1" dirty="0">
              <a:solidFill>
                <a:schemeClr val="accent1">
                  <a:lumMod val="25000"/>
                </a:schemeClr>
              </a:solidFill>
            </a:endParaRPr>
          </a:p>
          <a:p>
            <a:pPr algn="l" rtl="0">
              <a:defRPr/>
            </a:pPr>
            <a:endParaRPr lang="en-US" b="1" dirty="0">
              <a:solidFill>
                <a:schemeClr val="accent1">
                  <a:lumMod val="25000"/>
                </a:schemeClr>
              </a:solidFill>
            </a:endParaRPr>
          </a:p>
          <a:p>
            <a:pPr algn="l" rtl="0">
              <a:defRPr/>
            </a:pPr>
            <a:endParaRPr lang="en-US" b="1" dirty="0">
              <a:solidFill>
                <a:schemeClr val="accent1">
                  <a:lumMod val="25000"/>
                </a:schemeClr>
              </a:solidFill>
            </a:endParaRPr>
          </a:p>
          <a:p>
            <a:pPr algn="l" rtl="0">
              <a:defRPr/>
            </a:pPr>
            <a:endParaRPr lang="en-US" b="1" dirty="0">
              <a:solidFill>
                <a:schemeClr val="accent1">
                  <a:lumMod val="25000"/>
                </a:schemeClr>
              </a:solidFill>
            </a:endParaRPr>
          </a:p>
          <a:p>
            <a:pPr algn="l" rtl="0" fontAlgn="auto">
              <a:spcAft>
                <a:spcPts val="0"/>
              </a:spcAft>
              <a:defRPr/>
            </a:pPr>
            <a:endParaRPr lang="ar-SA" sz="2400" b="1" dirty="0">
              <a:solidFill>
                <a:schemeClr val="accent1">
                  <a:lumMod val="25000"/>
                </a:schemeClr>
              </a:solidFill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44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1232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2" name="صورة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11" y="1988840"/>
            <a:ext cx="743191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عنصر نائب لرقم الشريحة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45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BF62F8-26DF-46EB-8479-54E168AB5C62}"/>
              </a:ext>
            </a:extLst>
          </p:cNvPr>
          <p:cNvSpPr/>
          <p:nvPr/>
        </p:nvSpPr>
        <p:spPr>
          <a:xfrm>
            <a:off x="899592" y="980728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400" b="1" dirty="0">
                <a:solidFill>
                  <a:srgbClr val="FF0000"/>
                </a:solidFill>
              </a:rPr>
              <a:t>SELECT</a:t>
            </a:r>
            <a:r>
              <a:rPr lang="en-US" sz="2400" b="1" dirty="0">
                <a:solidFill>
                  <a:schemeClr val="accent1">
                    <a:lumMod val="25000"/>
                  </a:schemeClr>
                </a:solidFill>
              </a:rPr>
              <a:t> * </a:t>
            </a:r>
            <a:r>
              <a:rPr lang="en-US" sz="2400" b="1" dirty="0">
                <a:solidFill>
                  <a:srgbClr val="FF0000"/>
                </a:solidFill>
              </a:rPr>
              <a:t>FROM </a:t>
            </a:r>
            <a:r>
              <a:rPr lang="en-US" sz="2400" b="1" dirty="0">
                <a:solidFill>
                  <a:schemeClr val="accent1">
                    <a:lumMod val="25000"/>
                  </a:schemeClr>
                </a:solidFill>
              </a:rPr>
              <a:t>Persons</a:t>
            </a:r>
            <a:br>
              <a:rPr lang="en-US" sz="2400" b="1" dirty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WHERE </a:t>
            </a:r>
            <a:r>
              <a:rPr lang="en-US" sz="2400" b="1" dirty="0">
                <a:solidFill>
                  <a:schemeClr val="accent1">
                    <a:lumMod val="25000"/>
                  </a:schemeClr>
                </a:solidFill>
              </a:rPr>
              <a:t>City </a:t>
            </a:r>
            <a:r>
              <a:rPr lang="en-US" sz="2400" b="1" dirty="0">
                <a:solidFill>
                  <a:srgbClr val="FF0000"/>
                </a:solidFill>
              </a:rPr>
              <a:t>LIKE </a:t>
            </a:r>
            <a:r>
              <a:rPr lang="en-US" sz="2400" b="1" dirty="0">
                <a:solidFill>
                  <a:schemeClr val="accent1">
                    <a:lumMod val="25000"/>
                  </a:schemeClr>
                </a:solidFill>
              </a:rPr>
              <a:t>'%s'</a:t>
            </a:r>
          </a:p>
        </p:txBody>
      </p:sp>
    </p:spTree>
    <p:extLst>
      <p:ext uri="{BB962C8B-B14F-4D97-AF65-F5344CB8AC3E}">
        <p14:creationId xmlns:p14="http://schemas.microsoft.com/office/powerpoint/2010/main" val="28145859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3880"/>
            <a:ext cx="7128792" cy="2839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مربع نص 4"/>
          <p:cNvSpPr txBox="1"/>
          <p:nvPr/>
        </p:nvSpPr>
        <p:spPr>
          <a:xfrm>
            <a:off x="714995" y="762905"/>
            <a:ext cx="7806705" cy="1297943"/>
          </a:xfrm>
          <a:prstGeom prst="rect">
            <a:avLst/>
          </a:prstGeom>
        </p:spPr>
        <p:txBody>
          <a:bodyPr rtlCol="1" anchor="ctr">
            <a:noAutofit/>
          </a:bodyPr>
          <a:lstStyle/>
          <a:p>
            <a:pPr algn="l" rtl="0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7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Retrieve the persons living in a city that contain the pattern "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tav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” from the table above.</a:t>
            </a:r>
          </a:p>
          <a:p>
            <a:pPr algn="l" rtl="0">
              <a:defRPr/>
            </a:pPr>
            <a:endParaRPr lang="en-US" b="1" dirty="0">
              <a:solidFill>
                <a:schemeClr val="accent1">
                  <a:lumMod val="25000"/>
                </a:schemeClr>
              </a:solidFill>
            </a:endParaRPr>
          </a:p>
          <a:p>
            <a:pPr algn="l" rtl="0">
              <a:defRPr/>
            </a:pPr>
            <a:endParaRPr lang="en-US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46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65892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6" name="صورة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77923"/>
            <a:ext cx="740537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عنصر نائب لرقم الشريحة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47</a:t>
            </a:fld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4EBA9A-AFE4-4A39-80D5-0388CB5F8134}"/>
              </a:ext>
            </a:extLst>
          </p:cNvPr>
          <p:cNvSpPr/>
          <p:nvPr/>
        </p:nvSpPr>
        <p:spPr>
          <a:xfrm>
            <a:off x="899592" y="836712"/>
            <a:ext cx="5832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400" b="1" dirty="0">
                <a:solidFill>
                  <a:srgbClr val="FF0000"/>
                </a:solidFill>
              </a:rPr>
              <a:t>SELECT</a:t>
            </a:r>
            <a:r>
              <a:rPr lang="en-US" sz="2400" b="1" dirty="0">
                <a:solidFill>
                  <a:schemeClr val="accent1">
                    <a:lumMod val="25000"/>
                  </a:schemeClr>
                </a:solidFill>
              </a:rPr>
              <a:t> * </a:t>
            </a:r>
            <a:r>
              <a:rPr lang="en-US" sz="2400" b="1" dirty="0">
                <a:solidFill>
                  <a:srgbClr val="FF0000"/>
                </a:solidFill>
              </a:rPr>
              <a:t>FROM </a:t>
            </a:r>
            <a:r>
              <a:rPr lang="en-US" sz="2400" b="1" dirty="0">
                <a:solidFill>
                  <a:schemeClr val="accent1">
                    <a:lumMod val="25000"/>
                  </a:schemeClr>
                </a:solidFill>
              </a:rPr>
              <a:t>Persons</a:t>
            </a:r>
            <a:br>
              <a:rPr lang="en-US" sz="2400" b="1" dirty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WHERE </a:t>
            </a:r>
            <a:r>
              <a:rPr lang="en-US" sz="2400" b="1" dirty="0">
                <a:solidFill>
                  <a:schemeClr val="accent1">
                    <a:lumMod val="25000"/>
                  </a:schemeClr>
                </a:solidFill>
              </a:rPr>
              <a:t>City </a:t>
            </a:r>
            <a:r>
              <a:rPr lang="en-US" sz="2400" b="1" dirty="0">
                <a:solidFill>
                  <a:srgbClr val="FF0000"/>
                </a:solidFill>
              </a:rPr>
              <a:t>LIKE </a:t>
            </a:r>
            <a:r>
              <a:rPr lang="en-US" sz="2400" b="1" dirty="0">
                <a:solidFill>
                  <a:schemeClr val="accent1">
                    <a:lumMod val="25000"/>
                  </a:schemeClr>
                </a:solidFill>
              </a:rPr>
              <a:t>‘%</a:t>
            </a:r>
            <a:r>
              <a:rPr lang="en-US" sz="2400" b="1" dirty="0" err="1">
                <a:solidFill>
                  <a:schemeClr val="accent1">
                    <a:lumMod val="25000"/>
                  </a:schemeClr>
                </a:solidFill>
              </a:rPr>
              <a:t>tav</a:t>
            </a:r>
            <a:r>
              <a:rPr lang="en-US" sz="2400" b="1" dirty="0">
                <a:solidFill>
                  <a:schemeClr val="accent1">
                    <a:lumMod val="25000"/>
                  </a:schemeClr>
                </a:solidFill>
              </a:rPr>
              <a:t>%'</a:t>
            </a:r>
          </a:p>
        </p:txBody>
      </p:sp>
    </p:spTree>
    <p:extLst>
      <p:ext uri="{BB962C8B-B14F-4D97-AF65-F5344CB8AC3E}">
        <p14:creationId xmlns:p14="http://schemas.microsoft.com/office/powerpoint/2010/main" val="3651541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Placeholder 10" descr="idea_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609600"/>
            <a:ext cx="66706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مستطيل 6"/>
          <p:cNvSpPr/>
          <p:nvPr/>
        </p:nvSpPr>
        <p:spPr>
          <a:xfrm>
            <a:off x="642938" y="5286375"/>
            <a:ext cx="19575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defRPr/>
            </a:pPr>
            <a:r>
              <a:rPr lang="en-US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NULL</a:t>
            </a:r>
            <a:endParaRPr lang="ar-SA" sz="32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518-6CD3-4F9F-8C7D-3A15AE66F79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435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مستطيل 3"/>
          <p:cNvSpPr>
            <a:spLocks noChangeArrowheads="1"/>
          </p:cNvSpPr>
          <p:nvPr/>
        </p:nvSpPr>
        <p:spPr bwMode="auto">
          <a:xfrm>
            <a:off x="827584" y="1125538"/>
            <a:ext cx="7395666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/>
            <a:r>
              <a:rPr lang="en-US" altLang="ar-SA" sz="2800" dirty="0">
                <a:latin typeface="Calibri" panose="020F0502020204030204" pitchFamily="34" charset="0"/>
                <a:cs typeface="Calibri" panose="020F0502020204030204" pitchFamily="34" charset="0"/>
              </a:rPr>
              <a:t>A column value is </a:t>
            </a:r>
            <a:r>
              <a:rPr lang="en-US" altLang="ar-SA"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altLang="ar-SA" sz="2800" dirty="0">
                <a:latin typeface="Calibri" panose="020F0502020204030204" pitchFamily="34" charset="0"/>
                <a:cs typeface="Calibri" panose="020F0502020204030204" pitchFamily="34" charset="0"/>
              </a:rPr>
              <a:t> if it does not exist. The </a:t>
            </a:r>
            <a:r>
              <a:rPr lang="en-US" altLang="ar-SA"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ar-SA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ar-SA"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altLang="ar-SA" sz="2800" dirty="0">
                <a:latin typeface="Calibri" panose="020F0502020204030204" pitchFamily="34" charset="0"/>
                <a:cs typeface="Calibri" panose="020F0502020204030204" pitchFamily="34" charset="0"/>
              </a:rPr>
              <a:t> operator is used to display all the rows for columns that do not have a value.</a:t>
            </a:r>
          </a:p>
          <a:p>
            <a:pPr algn="l" rtl="0" eaLnBrk="1" hangingPunct="1"/>
            <a:endParaRPr lang="en-US" altLang="ar-SA" sz="2400" dirty="0"/>
          </a:p>
          <a:p>
            <a:pPr algn="l" rtl="0" eaLnBrk="1" hangingPunct="1"/>
            <a:endParaRPr lang="en-US" altLang="ar-SA" sz="2400" dirty="0"/>
          </a:p>
          <a:p>
            <a:pPr algn="l" rtl="0" eaLnBrk="1" hangingPunct="1"/>
            <a:r>
              <a:rPr lang="en-US" altLang="ar-SA" sz="2400" b="1" dirty="0">
                <a:solidFill>
                  <a:srgbClr val="FF0000"/>
                </a:solidFill>
              </a:rPr>
              <a:t>SELECT</a:t>
            </a:r>
            <a:r>
              <a:rPr lang="en-US" altLang="ar-SA" sz="2400" dirty="0">
                <a:solidFill>
                  <a:srgbClr val="FF0000"/>
                </a:solidFill>
              </a:rPr>
              <a:t> </a:t>
            </a:r>
            <a:r>
              <a:rPr lang="en-US" altLang="ar-SA" sz="2400" dirty="0" err="1"/>
              <a:t>column_name</a:t>
            </a:r>
            <a:r>
              <a:rPr lang="en-US" altLang="ar-SA" sz="2400" dirty="0"/>
              <a:t>(s)</a:t>
            </a:r>
            <a:br>
              <a:rPr lang="en-US" altLang="ar-SA" sz="2400" dirty="0"/>
            </a:br>
            <a:r>
              <a:rPr lang="en-US" altLang="ar-SA" sz="2400" b="1" dirty="0">
                <a:solidFill>
                  <a:srgbClr val="FF0000"/>
                </a:solidFill>
              </a:rPr>
              <a:t>FROM</a:t>
            </a:r>
            <a:r>
              <a:rPr lang="en-US" altLang="ar-SA" sz="2400" dirty="0">
                <a:solidFill>
                  <a:srgbClr val="FF0000"/>
                </a:solidFill>
              </a:rPr>
              <a:t>  </a:t>
            </a:r>
            <a:r>
              <a:rPr lang="en-US" altLang="ar-SA" sz="2400" dirty="0" err="1"/>
              <a:t>table_name</a:t>
            </a:r>
            <a:br>
              <a:rPr lang="en-US" altLang="ar-SA" sz="2400" dirty="0"/>
            </a:br>
            <a:r>
              <a:rPr lang="en-US" altLang="ar-SA" sz="2400" b="1" dirty="0">
                <a:solidFill>
                  <a:srgbClr val="FF0000"/>
                </a:solidFill>
              </a:rPr>
              <a:t>WHERE</a:t>
            </a:r>
            <a:r>
              <a:rPr lang="en-US" altLang="ar-SA" sz="2400" dirty="0">
                <a:solidFill>
                  <a:srgbClr val="FF0000"/>
                </a:solidFill>
              </a:rPr>
              <a:t> </a:t>
            </a:r>
            <a:r>
              <a:rPr lang="en-US" altLang="ar-SA" sz="2400" dirty="0" err="1"/>
              <a:t>column_name</a:t>
            </a:r>
            <a:r>
              <a:rPr lang="en-US" altLang="ar-SA" sz="2400" dirty="0"/>
              <a:t> </a:t>
            </a:r>
            <a:r>
              <a:rPr lang="en-US" altLang="ar-SA" sz="2400" b="1" dirty="0">
                <a:solidFill>
                  <a:srgbClr val="FF0000"/>
                </a:solidFill>
              </a:rPr>
              <a:t>IS NULL</a:t>
            </a:r>
            <a:endParaRPr lang="en-US" altLang="ar-SA" sz="2400" dirty="0">
              <a:solidFill>
                <a:srgbClr val="FF0000"/>
              </a:solidFill>
            </a:endParaRPr>
          </a:p>
          <a:p>
            <a:pPr algn="l" rtl="0" eaLnBrk="1" hangingPunct="1"/>
            <a:endParaRPr lang="en-US" altLang="ar-SA" sz="2400" dirty="0"/>
          </a:p>
        </p:txBody>
      </p:sp>
      <p:sp>
        <p:nvSpPr>
          <p:cNvPr id="48133" name="Rectangle 1"/>
          <p:cNvSpPr>
            <a:spLocks noChangeArrowheads="1"/>
          </p:cNvSpPr>
          <p:nvPr/>
        </p:nvSpPr>
        <p:spPr bwMode="auto">
          <a:xfrm>
            <a:off x="1331641" y="473075"/>
            <a:ext cx="2412102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/>
            <a:r>
              <a:rPr lang="en-US" altLang="ar-SA" sz="3600" b="1" dirty="0">
                <a:solidFill>
                  <a:schemeClr val="tx2"/>
                </a:solidFill>
              </a:rPr>
              <a:t>IS NULL</a:t>
            </a:r>
            <a:endParaRPr lang="en-US" altLang="ar-SA" sz="3600" dirty="0">
              <a:solidFill>
                <a:schemeClr val="tx2"/>
              </a:solidFill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49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9573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/>
          <p:cNvSpPr>
            <a:spLocks noGrp="1"/>
          </p:cNvSpPr>
          <p:nvPr>
            <p:ph sz="half" idx="2"/>
          </p:nvPr>
        </p:nvSpPr>
        <p:spPr>
          <a:xfrm>
            <a:off x="399403" y="4149080"/>
            <a:ext cx="8424862" cy="187166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FF0000"/>
                </a:solidFill>
              </a:rPr>
              <a:t>SELECT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column_name</a:t>
            </a:r>
            <a:r>
              <a:rPr lang="en-US" sz="2000" b="1" dirty="0">
                <a:solidFill>
                  <a:schemeClr val="tx1"/>
                </a:solidFill>
              </a:rPr>
              <a:t> 1, …, column_name2 </a:t>
            </a:r>
            <a:r>
              <a:rPr lang="en-US" sz="2000" b="1" dirty="0"/>
              <a:t>[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arithmetic operator</a:t>
            </a:r>
            <a:r>
              <a:rPr lang="en-US" sz="2000" b="1" dirty="0"/>
              <a:t>] </a:t>
            </a:r>
            <a:r>
              <a:rPr lang="en-US" sz="2000" b="1" dirty="0">
                <a:solidFill>
                  <a:schemeClr val="tx1"/>
                </a:solidFill>
              </a:rPr>
              <a:t>column_name3,…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FF0000"/>
                </a:solidFill>
              </a:rPr>
              <a:t>FROM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1"/>
                </a:solidFill>
              </a:rPr>
              <a:t>[</a:t>
            </a:r>
            <a:r>
              <a:rPr lang="en-US" sz="2000" b="1" dirty="0" err="1">
                <a:solidFill>
                  <a:schemeClr val="tx1"/>
                </a:solidFill>
              </a:rPr>
              <a:t>table_name</a:t>
            </a:r>
            <a:r>
              <a:rPr lang="en-US" sz="2000" b="1" dirty="0">
                <a:solidFill>
                  <a:schemeClr val="tx1"/>
                </a:solidFill>
              </a:rPr>
              <a:t>] </a:t>
            </a:r>
          </a:p>
          <a:p>
            <a:pPr>
              <a:buFont typeface="Arial" pitchFamily="34" charset="0"/>
              <a:buNone/>
              <a:defRPr/>
            </a:pPr>
            <a:endParaRPr 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b="1" u="sng" dirty="0"/>
              <a:t>Where the result will be new column for this operation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8001969" cy="71438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dirty="0"/>
              <a:t>Arithmetic operators (Cont.)</a:t>
            </a:r>
          </a:p>
        </p:txBody>
      </p:sp>
      <p:graphicFrame>
        <p:nvGraphicFramePr>
          <p:cNvPr id="7" name="جدول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071453"/>
              </p:ext>
            </p:extLst>
          </p:nvPr>
        </p:nvGraphicFramePr>
        <p:xfrm>
          <a:off x="1214438" y="1143000"/>
          <a:ext cx="7001812" cy="2862064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00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0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82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Description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Operator 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6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Add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+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16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Subtract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-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26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Multiply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2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Divide 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/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عنصر نائب لرقم الشريحة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51913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جدول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602"/>
              </p:ext>
            </p:extLst>
          </p:nvPr>
        </p:nvGraphicFramePr>
        <p:xfrm>
          <a:off x="827584" y="2060848"/>
          <a:ext cx="7488830" cy="2736304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497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7875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/>
                        <a:t>P_Id</a:t>
                      </a:r>
                      <a:endParaRPr lang="en-US" sz="2000" b="1" dirty="0"/>
                    </a:p>
                  </a:txBody>
                  <a:tcPr marT="45740" marB="4574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/>
                        <a:t>LastName</a:t>
                      </a:r>
                    </a:p>
                  </a:txBody>
                  <a:tcPr marT="45740" marB="4574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/>
                        <a:t>FirstName</a:t>
                      </a:r>
                      <a:endParaRPr lang="en-US" sz="2000" b="1" dirty="0"/>
                    </a:p>
                  </a:txBody>
                  <a:tcPr marT="45740" marB="4574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/>
                        <a:t>Address1</a:t>
                      </a:r>
                    </a:p>
                  </a:txBody>
                  <a:tcPr marT="45740" marB="4574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/>
                        <a:t>City</a:t>
                      </a:r>
                    </a:p>
                  </a:txBody>
                  <a:tcPr marT="45740" marB="457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143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1</a:t>
                      </a:r>
                      <a:endParaRPr lang="ar-SA" sz="1800" dirty="0"/>
                    </a:p>
                  </a:txBody>
                  <a:tcPr marT="45740" marB="4574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/>
                        <a:t>Hansen</a:t>
                      </a:r>
                    </a:p>
                  </a:txBody>
                  <a:tcPr marT="45740" marB="4574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Ola</a:t>
                      </a:r>
                    </a:p>
                  </a:txBody>
                  <a:tcPr marT="45740" marB="4574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ar-SA" sz="1800" dirty="0"/>
                        <a:t> </a:t>
                      </a:r>
                    </a:p>
                  </a:txBody>
                  <a:tcPr marT="45740" marB="4574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 err="1"/>
                        <a:t>Sandnes</a:t>
                      </a:r>
                      <a:endParaRPr lang="en-US" sz="1800" dirty="0"/>
                    </a:p>
                  </a:txBody>
                  <a:tcPr marT="45740" marB="457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143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2</a:t>
                      </a:r>
                      <a:endParaRPr lang="ar-SA" sz="1800" dirty="0"/>
                    </a:p>
                  </a:txBody>
                  <a:tcPr marT="45740" marB="4574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/>
                        <a:t>Svendson</a:t>
                      </a:r>
                    </a:p>
                  </a:txBody>
                  <a:tcPr marT="45740" marB="4574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/>
                        <a:t>Tove</a:t>
                      </a:r>
                    </a:p>
                  </a:txBody>
                  <a:tcPr marT="45740" marB="4574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/>
                        <a:t>Borgvn 23</a:t>
                      </a:r>
                    </a:p>
                  </a:txBody>
                  <a:tcPr marT="45740" marB="4574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/>
                        <a:t>Sandnes</a:t>
                      </a:r>
                    </a:p>
                  </a:txBody>
                  <a:tcPr marT="45740" marB="457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143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3</a:t>
                      </a:r>
                      <a:endParaRPr lang="ar-SA" sz="1800" dirty="0"/>
                    </a:p>
                  </a:txBody>
                  <a:tcPr marT="45740" marB="4574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/>
                        <a:t>Pettersen</a:t>
                      </a:r>
                    </a:p>
                  </a:txBody>
                  <a:tcPr marT="45740" marB="4574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Kari</a:t>
                      </a:r>
                    </a:p>
                  </a:txBody>
                  <a:tcPr marT="45740" marB="4574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ar-SA" sz="1800" dirty="0"/>
                        <a:t> </a:t>
                      </a:r>
                    </a:p>
                  </a:txBody>
                  <a:tcPr marT="45740" marB="4574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Stavanger</a:t>
                      </a:r>
                    </a:p>
                  </a:txBody>
                  <a:tcPr marT="45740" marB="457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50068" y="650486"/>
            <a:ext cx="7910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1 :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Retrieve the persons names and address for  who's doesn’t have address</a:t>
            </a: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50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344832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جدول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34382"/>
              </p:ext>
            </p:extLst>
          </p:nvPr>
        </p:nvGraphicFramePr>
        <p:xfrm>
          <a:off x="1187624" y="2996952"/>
          <a:ext cx="7272807" cy="223224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424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4083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/>
                        <a:t>LastName</a:t>
                      </a:r>
                      <a:endParaRPr lang="en-US" sz="2000" b="1" dirty="0"/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/>
                        <a:t>FirstName</a:t>
                      </a:r>
                      <a:endParaRPr lang="en-US" sz="2000" b="1" dirty="0"/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/>
                        <a:t>Address1</a:t>
                      </a:r>
                    </a:p>
                  </a:txBody>
                  <a:tcPr marT="45707" marB="457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algn="l" rtl="0"/>
                      <a:r>
                        <a:rPr lang="en-US" sz="1800"/>
                        <a:t>Hansen</a:t>
                      </a: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/>
                        <a:t>Ola</a:t>
                      </a: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ar-SA" sz="1800" dirty="0"/>
                        <a:t> </a:t>
                      </a:r>
                    </a:p>
                  </a:txBody>
                  <a:tcPr marT="45707" marB="457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algn="l" rtl="0"/>
                      <a:r>
                        <a:rPr lang="en-US" sz="1800"/>
                        <a:t>Pettersen</a:t>
                      </a: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/>
                        <a:t>Kari</a:t>
                      </a: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ar-SA" sz="1800" dirty="0"/>
                        <a:t> </a:t>
                      </a:r>
                    </a:p>
                  </a:txBody>
                  <a:tcPr marT="45707" marB="457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174" name="Rectangle 1"/>
          <p:cNvSpPr>
            <a:spLocks noChangeArrowheads="1"/>
          </p:cNvSpPr>
          <p:nvPr/>
        </p:nvSpPr>
        <p:spPr bwMode="auto">
          <a:xfrm rot="10800000" flipV="1">
            <a:off x="683568" y="1083225"/>
            <a:ext cx="705678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/>
            <a:r>
              <a:rPr lang="ar-SA" altLang="ar-SA" sz="2400" b="1" dirty="0">
                <a:solidFill>
                  <a:srgbClr val="FF0000"/>
                </a:solidFill>
              </a:rPr>
              <a:t>SELECT</a:t>
            </a:r>
            <a:r>
              <a:rPr lang="ar-SA" altLang="ar-SA" sz="2400" dirty="0"/>
              <a:t> </a:t>
            </a:r>
            <a:r>
              <a:rPr lang="ar-SA" altLang="ar-SA" sz="2400" dirty="0" err="1"/>
              <a:t>LastName,FirstName,Address</a:t>
            </a:r>
            <a:r>
              <a:rPr lang="en-US" altLang="ar-SA" sz="2400" dirty="0"/>
              <a:t>1</a:t>
            </a:r>
            <a:r>
              <a:rPr lang="ar-SA" altLang="ar-SA" sz="2400" dirty="0"/>
              <a:t> </a:t>
            </a:r>
          </a:p>
          <a:p>
            <a:pPr algn="l" rtl="0" eaLnBrk="1" hangingPunct="1"/>
            <a:r>
              <a:rPr lang="ar-SA" altLang="ar-SA" sz="2400" b="1" dirty="0">
                <a:solidFill>
                  <a:srgbClr val="FF0000"/>
                </a:solidFill>
              </a:rPr>
              <a:t>FROM</a:t>
            </a:r>
            <a:r>
              <a:rPr lang="ar-SA" altLang="ar-SA" sz="2400" dirty="0"/>
              <a:t> </a:t>
            </a:r>
            <a:r>
              <a:rPr lang="ar-SA" altLang="ar-SA" sz="2400" dirty="0" err="1"/>
              <a:t>Persons</a:t>
            </a:r>
            <a:br>
              <a:rPr lang="ar-SA" altLang="ar-SA" sz="2400" dirty="0"/>
            </a:br>
            <a:r>
              <a:rPr lang="ar-SA" altLang="ar-SA" sz="2400" b="1" dirty="0">
                <a:solidFill>
                  <a:srgbClr val="FF0000"/>
                </a:solidFill>
              </a:rPr>
              <a:t>WHERE</a:t>
            </a:r>
            <a:r>
              <a:rPr lang="ar-SA" altLang="ar-SA" sz="2400" dirty="0"/>
              <a:t> </a:t>
            </a:r>
            <a:r>
              <a:rPr lang="ar-SA" altLang="ar-SA" sz="2400" dirty="0" err="1"/>
              <a:t>Address</a:t>
            </a:r>
            <a:r>
              <a:rPr lang="en-US" altLang="ar-SA" sz="2400" dirty="0"/>
              <a:t>1</a:t>
            </a:r>
            <a:r>
              <a:rPr lang="ar-SA" altLang="ar-SA" sz="2400" dirty="0"/>
              <a:t> </a:t>
            </a:r>
            <a:r>
              <a:rPr lang="ar-SA" altLang="ar-SA" sz="2400" b="1" dirty="0">
                <a:solidFill>
                  <a:srgbClr val="FF0000"/>
                </a:solidFill>
              </a:rPr>
              <a:t>IS</a:t>
            </a:r>
            <a:r>
              <a:rPr lang="ar-SA" altLang="ar-SA" sz="2400" dirty="0"/>
              <a:t> </a:t>
            </a:r>
            <a:r>
              <a:rPr lang="ar-SA" altLang="ar-SA" sz="24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51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79036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0200" y="330200"/>
            <a:ext cx="16495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1" anchor="ctr">
            <a:normAutofit/>
          </a:bodyPr>
          <a:lstStyle/>
          <a:p>
            <a:pPr algn="l" rtl="0"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itchFamily="18" charset="0"/>
                <a:ea typeface="+mj-ea"/>
                <a:cs typeface="+mj-cs"/>
              </a:rPr>
              <a:t>Exercise</a:t>
            </a:r>
            <a:endParaRPr lang="ar-SA" sz="32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0" y="1314450"/>
            <a:ext cx="7668344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  <a:defRPr/>
            </a:pPr>
            <a:r>
              <a:rPr lang="en-US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      1</a:t>
            </a:r>
            <a:r>
              <a:rPr lang="en-US" sz="2000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</a:t>
            </a:r>
            <a:r>
              <a:rPr lang="en-US" sz="2400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Create a data base (company_lab5)</a:t>
            </a:r>
          </a:p>
          <a:p>
            <a:pPr algn="l" rtl="0">
              <a:lnSpc>
                <a:spcPct val="150000"/>
              </a:lnSpc>
              <a:defRPr/>
            </a:pPr>
            <a:r>
              <a:rPr lang="en-US" sz="2400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      2.Create the following table:</a:t>
            </a:r>
          </a:p>
          <a:p>
            <a:pPr marL="342900" indent="-342900" algn="l" rtl="0">
              <a:lnSpc>
                <a:spcPct val="150000"/>
              </a:lnSpc>
              <a:buFont typeface="+mj-lt"/>
              <a:buAutoNum type="arabicPeriod"/>
              <a:defRPr/>
            </a:pPr>
            <a:endParaRPr lang="en-US" b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>
              <a:lnSpc>
                <a:spcPct val="150000"/>
              </a:lnSpc>
              <a:defRPr/>
            </a:pPr>
            <a:endParaRPr lang="en-US" b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>
              <a:lnSpc>
                <a:spcPct val="150000"/>
              </a:lnSpc>
              <a:defRPr/>
            </a:pPr>
            <a:endParaRPr lang="en-US" b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rtl="0">
              <a:defRPr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rtl="0">
              <a:defRPr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rtl="0">
              <a:defRPr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>
              <a:defRPr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>
              <a:defRPr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 algn="l" rtl="0">
              <a:defRPr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6781800" y="1295400"/>
            <a:ext cx="1981200" cy="3276600"/>
          </a:xfrm>
          <a:prstGeom prst="rect">
            <a:avLst/>
          </a:prstGeom>
        </p:spPr>
        <p:txBody>
          <a:bodyPr rtlCol="1" anchor="ctr">
            <a:normAutofit/>
          </a:bodyPr>
          <a:lstStyle/>
          <a:p>
            <a:pPr algn="l" rtl="0" fontAlgn="auto">
              <a:spcAft>
                <a:spcPts val="0"/>
              </a:spcAft>
              <a:defRPr/>
            </a:pPr>
            <a:endParaRPr lang="ar-SA" sz="2400" dirty="0"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5410200" y="838200"/>
            <a:ext cx="3505200" cy="3733800"/>
          </a:xfrm>
          <a:prstGeom prst="rect">
            <a:avLst/>
          </a:prstGeom>
        </p:spPr>
        <p:txBody>
          <a:bodyPr rtlCol="1" anchor="ctr">
            <a:normAutofit/>
          </a:bodyPr>
          <a:lstStyle/>
          <a:p>
            <a:pPr algn="l" rtl="0" fontAlgn="auto">
              <a:spcAft>
                <a:spcPts val="0"/>
              </a:spcAft>
              <a:defRPr/>
            </a:pPr>
            <a:endParaRPr lang="ar-SA" sz="2400" dirty="0">
              <a:latin typeface="Perpetua" pitchFamily="18" charset="0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65102"/>
              </p:ext>
            </p:extLst>
          </p:nvPr>
        </p:nvGraphicFramePr>
        <p:xfrm>
          <a:off x="355600" y="2580717"/>
          <a:ext cx="8432799" cy="288345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162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3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633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employee_no</a:t>
                      </a: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9527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e_name</a:t>
                      </a: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9527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Salary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9527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phone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9527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78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1456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9527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Ahmad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9527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9527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0555558888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9527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78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1457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9527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Khaled</a:t>
                      </a: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9527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4500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9527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9527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78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1458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9527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Ahmad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9527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9527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0555553333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9527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78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1459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9527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Mohamed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9527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9527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0555555777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9527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عنصر نائب لرقم الشريحة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518-6CD3-4F9F-8C7D-3A15AE66F79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647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مربع نص 9"/>
          <p:cNvSpPr txBox="1"/>
          <p:nvPr/>
        </p:nvSpPr>
        <p:spPr>
          <a:xfrm>
            <a:off x="6781800" y="1295400"/>
            <a:ext cx="1981200" cy="3276600"/>
          </a:xfrm>
          <a:prstGeom prst="rect">
            <a:avLst/>
          </a:prstGeom>
        </p:spPr>
        <p:txBody>
          <a:bodyPr rtlCol="1" anchor="ctr">
            <a:normAutofit/>
          </a:bodyPr>
          <a:lstStyle/>
          <a:p>
            <a:pPr algn="l" rtl="0" fontAlgn="auto">
              <a:spcAft>
                <a:spcPts val="0"/>
              </a:spcAft>
              <a:defRPr/>
            </a:pPr>
            <a:endParaRPr lang="ar-SA" sz="2400" dirty="0"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5410200" y="838200"/>
            <a:ext cx="3505200" cy="3733800"/>
          </a:xfrm>
          <a:prstGeom prst="rect">
            <a:avLst/>
          </a:prstGeom>
        </p:spPr>
        <p:txBody>
          <a:bodyPr rtlCol="1" anchor="ctr">
            <a:normAutofit/>
          </a:bodyPr>
          <a:lstStyle/>
          <a:p>
            <a:pPr algn="l" rtl="0" fontAlgn="auto">
              <a:spcAft>
                <a:spcPts val="0"/>
              </a:spcAft>
              <a:defRPr/>
            </a:pPr>
            <a:endParaRPr lang="ar-SA" sz="2400" dirty="0"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50213" name="Rectangle 8"/>
          <p:cNvSpPr>
            <a:spLocks noChangeArrowheads="1"/>
          </p:cNvSpPr>
          <p:nvPr/>
        </p:nvSpPr>
        <p:spPr bwMode="auto">
          <a:xfrm>
            <a:off x="227905" y="1311667"/>
            <a:ext cx="868749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/>
            <a:r>
              <a:rPr lang="en-US" altLang="ar-SA" sz="2400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3.  Select all records from Employee table which their name is ‘</a:t>
            </a:r>
            <a:r>
              <a:rPr lang="en-US" altLang="ar-SA" sz="2400" b="1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Ahamd</a:t>
            </a:r>
            <a:r>
              <a:rPr lang="en-US" altLang="ar-SA" sz="2400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’ and their salary is 4000.</a:t>
            </a:r>
          </a:p>
          <a:p>
            <a:pPr algn="l" rtl="0" eaLnBrk="1" hangingPunct="1"/>
            <a:endParaRPr lang="en-US" altLang="ar-SA" sz="2400" b="1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algn="l" rtl="0" eaLnBrk="1" hangingPunct="1"/>
            <a:r>
              <a:rPr lang="en-US" altLang="ar-SA" sz="2400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4. Show the resulting of Adding 2000 for salary to all employees their name is end with 'd’.</a:t>
            </a:r>
          </a:p>
          <a:p>
            <a:pPr algn="l" rtl="0" eaLnBrk="1" hangingPunct="1"/>
            <a:endParaRPr lang="en-US" altLang="ar-SA" sz="2400" b="1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algn="l" rtl="0" eaLnBrk="1" hangingPunct="1"/>
            <a:r>
              <a:rPr lang="en-US" altLang="ar-SA" sz="2400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5. Retrieve employee no and name where employee name contain 'ma‘.</a:t>
            </a:r>
          </a:p>
          <a:p>
            <a:pPr algn="l" rtl="0" eaLnBrk="1" hangingPunct="1"/>
            <a:endParaRPr lang="en-US" altLang="ar-SA" sz="2400" b="1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algn="l" rtl="0" eaLnBrk="1" hangingPunct="1"/>
            <a:r>
              <a:rPr lang="en-US" altLang="ar-SA" sz="2400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6. Retrieve all information for employees between ‘Khaled’ and ‘Mohamed’ and haven't phone number</a:t>
            </a: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518-6CD3-4F9F-8C7D-3A15AE66F799}" type="slidenum">
              <a:rPr lang="en-US" smtClean="0"/>
              <a:t>53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AC88A7-3E23-47C5-9AC3-7452DEC0A3F5}"/>
              </a:ext>
            </a:extLst>
          </p:cNvPr>
          <p:cNvSpPr txBox="1"/>
          <p:nvPr/>
        </p:nvSpPr>
        <p:spPr>
          <a:xfrm>
            <a:off x="330200" y="330200"/>
            <a:ext cx="16495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1" anchor="ctr">
            <a:normAutofit/>
          </a:bodyPr>
          <a:lstStyle/>
          <a:p>
            <a:pPr algn="l" rtl="0"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itchFamily="18" charset="0"/>
                <a:ea typeface="+mj-ea"/>
                <a:cs typeface="+mj-cs"/>
              </a:rPr>
              <a:t>Exercise</a:t>
            </a:r>
            <a:endParaRPr lang="ar-SA" sz="32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360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مستطيل 8"/>
          <p:cNvSpPr>
            <a:spLocks noChangeArrowheads="1"/>
          </p:cNvSpPr>
          <p:nvPr/>
        </p:nvSpPr>
        <p:spPr bwMode="auto">
          <a:xfrm>
            <a:off x="571500" y="982469"/>
            <a:ext cx="7950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/>
            <a:r>
              <a:rPr lang="en-US" altLang="ar-SA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1: </a:t>
            </a:r>
            <a:r>
              <a:rPr lang="en-US" altLang="ar-SA" sz="2400" b="1" dirty="0">
                <a:latin typeface="Calibri" panose="020F0502020204030204" pitchFamily="34" charset="0"/>
                <a:cs typeface="Calibri" panose="020F0502020204030204" pitchFamily="34" charset="0"/>
              </a:rPr>
              <a:t>Based on employee, Show the resulting salaries if every employee working on the department number “4” is given a 1.1(110%)raise 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9872" y="2209949"/>
            <a:ext cx="7330854" cy="4511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202630"/>
            <a:ext cx="7644779" cy="70609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dirty="0"/>
              <a:t>Arithmetic operators (Cont.)</a:t>
            </a: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97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مربع نص 9"/>
          <p:cNvSpPr txBox="1"/>
          <p:nvPr/>
        </p:nvSpPr>
        <p:spPr>
          <a:xfrm>
            <a:off x="-2400" y="795561"/>
            <a:ext cx="8535863" cy="914400"/>
          </a:xfrm>
          <a:prstGeom prst="rect">
            <a:avLst/>
          </a:prstGeom>
        </p:spPr>
        <p:txBody>
          <a:bodyPr wrap="none" rtlCol="1" anchor="ctr">
            <a:normAutofit lnSpcReduction="10000"/>
          </a:bodyPr>
          <a:lstStyle/>
          <a:p>
            <a:pPr algn="l" rtl="0">
              <a:defRPr/>
            </a:pP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Perpetua" pitchFamily="18" charset="0"/>
                <a:ea typeface="+mj-ea"/>
                <a:cs typeface="+mj-cs"/>
              </a:rPr>
              <a:t>Example 2: </a:t>
            </a:r>
            <a:r>
              <a:rPr lang="en-US" sz="2800" u="sng" dirty="0">
                <a:latin typeface="Perpetua" pitchFamily="18" charset="0"/>
                <a:ea typeface="+mj-ea"/>
                <a:cs typeface="+mj-cs"/>
              </a:rPr>
              <a:t>display the </a:t>
            </a:r>
            <a:r>
              <a:rPr lang="en-US" sz="2800" b="1" u="sng" dirty="0">
                <a:latin typeface="Perpetua" pitchFamily="18" charset="0"/>
                <a:ea typeface="+mj-ea"/>
                <a:cs typeface="+mj-cs"/>
              </a:rPr>
              <a:t>sub</a:t>
            </a:r>
            <a:r>
              <a:rPr lang="en-US" sz="2800" u="sng" dirty="0">
                <a:latin typeface="Perpetua" pitchFamily="18" charset="0"/>
                <a:ea typeface="+mj-ea"/>
                <a:cs typeface="+mj-cs"/>
              </a:rPr>
              <a:t> of </a:t>
            </a:r>
            <a:r>
              <a:rPr lang="en-US" sz="2800" b="1" u="sng" dirty="0">
                <a:latin typeface="Perpetua" pitchFamily="18" charset="0"/>
                <a:ea typeface="+mj-ea"/>
                <a:cs typeface="+mj-cs"/>
              </a:rPr>
              <a:t>price and discount </a:t>
            </a:r>
            <a:r>
              <a:rPr lang="en-US" sz="2800" u="sng" dirty="0">
                <a:latin typeface="Perpetua" pitchFamily="18" charset="0"/>
                <a:ea typeface="+mj-ea"/>
                <a:cs typeface="+mj-cs"/>
              </a:rPr>
              <a:t>for the products </a:t>
            </a:r>
          </a:p>
          <a:p>
            <a:pPr algn="l" rtl="0">
              <a:defRPr/>
            </a:pPr>
            <a:r>
              <a:rPr lang="en-US" sz="2800" u="sng" dirty="0">
                <a:latin typeface="Perpetua" pitchFamily="18" charset="0"/>
                <a:ea typeface="+mj-ea"/>
                <a:cs typeface="+mj-cs"/>
              </a:rPr>
              <a:t>which will be </a:t>
            </a:r>
            <a:r>
              <a:rPr lang="en-US" sz="2800" b="1" u="sng" dirty="0">
                <a:latin typeface="Perpetua" pitchFamily="18" charset="0"/>
                <a:ea typeface="+mj-ea"/>
                <a:cs typeface="+mj-cs"/>
              </a:rPr>
              <a:t>Less  than  or equal 200</a:t>
            </a:r>
            <a:endParaRPr lang="ar-SA" sz="2800" b="1" u="sng" dirty="0"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1638707" y="3596963"/>
            <a:ext cx="7000875" cy="1752600"/>
          </a:xfrm>
          <a:prstGeom prst="rect">
            <a:avLst/>
          </a:prstGeom>
        </p:spPr>
        <p:txBody>
          <a:bodyPr rtlCol="1" anchor="ctr">
            <a:normAutofit/>
          </a:bodyPr>
          <a:lstStyle/>
          <a:p>
            <a:pPr algn="l" rtl="0">
              <a:defRPr/>
            </a:pPr>
            <a:r>
              <a:rPr lang="en-US" sz="2000" b="1" dirty="0">
                <a:solidFill>
                  <a:srgbClr val="FF0000"/>
                </a:solidFill>
              </a:rPr>
              <a:t>SELECT  </a:t>
            </a:r>
            <a:r>
              <a:rPr lang="en-US" sz="2000" b="1" dirty="0" err="1"/>
              <a:t>product_id</a:t>
            </a:r>
            <a:r>
              <a:rPr lang="en-US" sz="2000" b="1" dirty="0"/>
              <a:t>, </a:t>
            </a:r>
            <a:r>
              <a:rPr lang="en-US" sz="2000" b="1" dirty="0" err="1"/>
              <a:t>name,price</a:t>
            </a:r>
            <a:r>
              <a:rPr lang="en-US" sz="2000" b="1" dirty="0"/>
              <a:t>, discount, ( price – discount )</a:t>
            </a:r>
          </a:p>
          <a:p>
            <a:pPr algn="l" rtl="0">
              <a:defRPr/>
            </a:pPr>
            <a:r>
              <a:rPr lang="en-US" sz="2000" b="1" dirty="0">
                <a:solidFill>
                  <a:srgbClr val="FF0000"/>
                </a:solidFill>
              </a:rPr>
              <a:t>FROM </a:t>
            </a:r>
            <a:r>
              <a:rPr lang="en-US" sz="2000" b="1" dirty="0">
                <a:solidFill>
                  <a:schemeClr val="accent1">
                    <a:lumMod val="25000"/>
                  </a:schemeClr>
                </a:solidFill>
              </a:rPr>
              <a:t>products</a:t>
            </a:r>
          </a:p>
          <a:p>
            <a:pPr algn="l" rtl="0">
              <a:defRPr/>
            </a:pPr>
            <a:r>
              <a:rPr lang="en-US" sz="2000" b="1" dirty="0">
                <a:solidFill>
                  <a:srgbClr val="FF0000"/>
                </a:solidFill>
              </a:rPr>
              <a:t>WHERE </a:t>
            </a:r>
            <a:r>
              <a:rPr lang="en-US" sz="2000" b="1" dirty="0"/>
              <a:t>(price –discount )&lt;=200</a:t>
            </a:r>
          </a:p>
          <a:p>
            <a:pPr algn="l" rtl="0" fontAlgn="auto">
              <a:spcAft>
                <a:spcPts val="0"/>
              </a:spcAft>
              <a:defRPr/>
            </a:pPr>
            <a:endParaRPr lang="ar-SA" sz="1600" dirty="0">
              <a:solidFill>
                <a:schemeClr val="accent1">
                  <a:lumMod val="25000"/>
                </a:schemeClr>
              </a:solidFill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94173"/>
            <a:ext cx="7644779" cy="70609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dirty="0"/>
              <a:t>Arithmetic operators (Cont.)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324389"/>
              </p:ext>
            </p:extLst>
          </p:nvPr>
        </p:nvGraphicFramePr>
        <p:xfrm>
          <a:off x="2042819" y="1712847"/>
          <a:ext cx="6141512" cy="189153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35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5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5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699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Discount</a:t>
                      </a:r>
                      <a:endParaRPr lang="ar-S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Price</a:t>
                      </a:r>
                      <a:r>
                        <a:rPr lang="en-US" sz="2000" b="1" baseline="0" dirty="0"/>
                        <a:t> </a:t>
                      </a:r>
                      <a:endParaRPr lang="ar-S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name</a:t>
                      </a:r>
                      <a:endParaRPr lang="ar-S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Product id</a:t>
                      </a:r>
                      <a:endParaRPr lang="ar-SA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612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170</a:t>
                      </a:r>
                      <a:endParaRPr lang="ar-S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350</a:t>
                      </a:r>
                      <a:endParaRPr lang="ar-S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T-shirt</a:t>
                      </a:r>
                      <a:endParaRPr lang="ar-S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1234</a:t>
                      </a:r>
                      <a:endParaRPr lang="ar-SA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612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200</a:t>
                      </a:r>
                      <a:endParaRPr lang="ar-S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400</a:t>
                      </a:r>
                      <a:endParaRPr lang="ar-S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Skirt</a:t>
                      </a:r>
                      <a:endParaRPr lang="ar-S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1235</a:t>
                      </a:r>
                      <a:endParaRPr lang="ar-SA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612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300</a:t>
                      </a:r>
                      <a:endParaRPr lang="ar-S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600</a:t>
                      </a:r>
                      <a:endParaRPr lang="ar-S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Dress</a:t>
                      </a:r>
                      <a:endParaRPr lang="ar-S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1236</a:t>
                      </a:r>
                      <a:endParaRPr lang="ar-SA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46920"/>
              </p:ext>
            </p:extLst>
          </p:nvPr>
        </p:nvGraphicFramePr>
        <p:xfrm>
          <a:off x="352832" y="5152230"/>
          <a:ext cx="8213872" cy="154649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01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143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No</a:t>
                      </a:r>
                      <a:r>
                        <a:rPr lang="en-US" sz="2000" b="1" baseline="0" dirty="0"/>
                        <a:t> column name</a:t>
                      </a:r>
                      <a:endParaRPr lang="ar-SA" sz="2000" b="1" dirty="0"/>
                    </a:p>
                  </a:txBody>
                  <a:tcPr marL="91436" marR="91436" marT="45694" marB="456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discount</a:t>
                      </a:r>
                      <a:endParaRPr lang="ar-SA" sz="2000" b="1" dirty="0"/>
                    </a:p>
                  </a:txBody>
                  <a:tcPr marL="91436" marR="91436" marT="45694" marB="456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Price</a:t>
                      </a:r>
                      <a:r>
                        <a:rPr lang="en-US" sz="2000" b="1" baseline="0" dirty="0"/>
                        <a:t> </a:t>
                      </a:r>
                      <a:endParaRPr lang="ar-SA" sz="2000" b="1" dirty="0"/>
                    </a:p>
                  </a:txBody>
                  <a:tcPr marL="91436" marR="91436" marT="45694" marB="456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name</a:t>
                      </a:r>
                      <a:endParaRPr lang="ar-SA" sz="2000" b="1" dirty="0"/>
                    </a:p>
                  </a:txBody>
                  <a:tcPr marL="91436" marR="91436" marT="45694" marB="456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Product id</a:t>
                      </a:r>
                      <a:endParaRPr lang="ar-SA" sz="2000" b="1" dirty="0"/>
                    </a:p>
                  </a:txBody>
                  <a:tcPr marL="91436" marR="91436" marT="45694" marB="456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180</a:t>
                      </a:r>
                      <a:endParaRPr lang="ar-SA" sz="2000" b="1" dirty="0"/>
                    </a:p>
                  </a:txBody>
                  <a:tcPr marL="91436" marR="91436" marT="45694" marB="456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170</a:t>
                      </a:r>
                      <a:endParaRPr lang="ar-SA" sz="2000" b="1" dirty="0"/>
                    </a:p>
                  </a:txBody>
                  <a:tcPr marL="91436" marR="91436" marT="45694" marB="456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350</a:t>
                      </a:r>
                      <a:endParaRPr lang="ar-SA" sz="2000" b="1" dirty="0"/>
                    </a:p>
                  </a:txBody>
                  <a:tcPr marL="91436" marR="91436" marT="45694" marB="456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T-shirt</a:t>
                      </a:r>
                      <a:endParaRPr lang="ar-SA" sz="2000" b="1" dirty="0"/>
                    </a:p>
                  </a:txBody>
                  <a:tcPr marL="91436" marR="91436" marT="45694" marB="456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1234</a:t>
                      </a:r>
                      <a:endParaRPr lang="ar-SA" sz="2000" b="1" dirty="0"/>
                    </a:p>
                  </a:txBody>
                  <a:tcPr marL="91436" marR="91436" marT="45694" marB="456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200</a:t>
                      </a:r>
                      <a:endParaRPr lang="ar-SA" sz="2000" b="1" dirty="0"/>
                    </a:p>
                  </a:txBody>
                  <a:tcPr marL="91436" marR="91436" marT="45694" marB="456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200</a:t>
                      </a:r>
                      <a:endParaRPr lang="ar-SA" sz="2000" b="1" dirty="0"/>
                    </a:p>
                  </a:txBody>
                  <a:tcPr marL="91436" marR="91436" marT="45694" marB="456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400</a:t>
                      </a:r>
                      <a:endParaRPr lang="ar-SA" sz="2000" b="1" dirty="0"/>
                    </a:p>
                  </a:txBody>
                  <a:tcPr marL="91436" marR="91436" marT="45694" marB="456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Skirt</a:t>
                      </a:r>
                      <a:endParaRPr lang="ar-SA" sz="2000" b="1" dirty="0"/>
                    </a:p>
                  </a:txBody>
                  <a:tcPr marL="91436" marR="91436" marT="45694" marB="456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1235</a:t>
                      </a:r>
                      <a:endParaRPr lang="ar-SA" sz="2000" b="1" dirty="0"/>
                    </a:p>
                  </a:txBody>
                  <a:tcPr marL="91436" marR="91436" marT="45694" marB="456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مستطيل 8"/>
          <p:cNvSpPr/>
          <p:nvPr/>
        </p:nvSpPr>
        <p:spPr>
          <a:xfrm>
            <a:off x="691267" y="2105136"/>
            <a:ext cx="128587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en-US" sz="2000" b="1" dirty="0"/>
              <a:t>Product</a:t>
            </a:r>
            <a:endParaRPr lang="ar-SA" sz="2000" b="1" dirty="0"/>
          </a:p>
        </p:txBody>
      </p:sp>
      <p:sp>
        <p:nvSpPr>
          <p:cNvPr id="11" name="مستطيل 10"/>
          <p:cNvSpPr/>
          <p:nvPr/>
        </p:nvSpPr>
        <p:spPr>
          <a:xfrm>
            <a:off x="352832" y="4681538"/>
            <a:ext cx="128587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en-US" sz="2000" b="1" dirty="0"/>
              <a:t>Output</a:t>
            </a:r>
            <a:endParaRPr lang="ar-SA" sz="2000" b="1" dirty="0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3690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331913" y="1341438"/>
            <a:ext cx="6553200" cy="3962400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Logical Operators  </a:t>
            </a:r>
          </a:p>
        </p:txBody>
      </p:sp>
      <p:pic>
        <p:nvPicPr>
          <p:cNvPr id="12291" name="Content Placeholder 14" descr="business_rac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2275" y="1535113"/>
            <a:ext cx="1925638" cy="3024187"/>
          </a:xfrm>
        </p:spPr>
      </p:pic>
      <p:sp>
        <p:nvSpPr>
          <p:cNvPr id="9" name="TextBox 8"/>
          <p:cNvSpPr txBox="1"/>
          <p:nvPr/>
        </p:nvSpPr>
        <p:spPr>
          <a:xfrm>
            <a:off x="849313" y="2132013"/>
            <a:ext cx="914400" cy="914400"/>
          </a:xfrm>
          <a:prstGeom prst="rect">
            <a:avLst/>
          </a:prstGeom>
        </p:spPr>
        <p:txBody>
          <a:bodyPr wrap="none" rtlCol="1" anchor="ctr">
            <a:normAutofit/>
          </a:bodyPr>
          <a:lstStyle/>
          <a:p>
            <a:pPr algn="ctr" rtl="0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Perpetua" pitchFamily="18" charset="0"/>
                <a:ea typeface="+mj-ea"/>
                <a:cs typeface="+mj-cs"/>
              </a:rPr>
              <a:t>2</a:t>
            </a:r>
            <a:endParaRPr lang="ar-SA" sz="2400" b="1" dirty="0">
              <a:solidFill>
                <a:schemeClr val="accent6">
                  <a:lumMod val="75000"/>
                </a:schemeClr>
              </a:solidFill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184A906-5A67-43AE-ACE0-164480407316}" type="slidenum">
              <a:rPr lang="ar-SA" smtClean="0"/>
              <a:pPr>
                <a:defRPr/>
              </a:pPr>
              <a:t>8</a:t>
            </a:fld>
            <a:endParaRPr lang="ar-SA"/>
          </a:p>
        </p:txBody>
      </p:sp>
      <p:sp>
        <p:nvSpPr>
          <p:cNvPr id="7" name="Rektangel 26"/>
          <p:cNvSpPr>
            <a:spLocks noChangeArrowheads="1"/>
          </p:cNvSpPr>
          <p:nvPr/>
        </p:nvSpPr>
        <p:spPr bwMode="auto">
          <a:xfrm rot="10800000" flipV="1">
            <a:off x="0" y="5589240"/>
            <a:ext cx="9144000" cy="792087"/>
          </a:xfrm>
          <a:prstGeom prst="rect">
            <a:avLst/>
          </a:prstGeom>
          <a:gradFill rotWithShape="1">
            <a:gsLst>
              <a:gs pos="0">
                <a:srgbClr val="E6E6E6">
                  <a:alpha val="43999"/>
                </a:srgbClr>
              </a:gs>
              <a:gs pos="31000">
                <a:srgbClr val="E6E6E6">
                  <a:alpha val="61359"/>
                </a:srgbClr>
              </a:gs>
              <a:gs pos="100000">
                <a:srgbClr val="F3F3F3"/>
              </a:gs>
            </a:gsLst>
            <a:lin ang="10800000" scaled="1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>
              <a:solidFill>
                <a:srgbClr val="FFFFFF"/>
              </a:solidFill>
              <a:cs typeface="+mn-cs"/>
            </a:endParaRPr>
          </a:p>
        </p:txBody>
      </p:sp>
      <p:pic>
        <p:nvPicPr>
          <p:cNvPr id="8" name="Picture 2" descr="C:\Users\Arwa\Pictures\sqlserver_sql_server_2008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85184"/>
            <a:ext cx="178946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20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3728" y="404664"/>
            <a:ext cx="4616970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rtl="0">
              <a:defRPr/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Logical Operators  </a:t>
            </a:r>
          </a:p>
        </p:txBody>
      </p:sp>
      <p:sp>
        <p:nvSpPr>
          <p:cNvPr id="13333" name="Rectangle 2"/>
          <p:cNvSpPr>
            <a:spLocks noChangeArrowheads="1"/>
          </p:cNvSpPr>
          <p:nvPr/>
        </p:nvSpPr>
        <p:spPr bwMode="auto">
          <a:xfrm>
            <a:off x="323528" y="1376943"/>
            <a:ext cx="8496944" cy="39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ar-SA" sz="2400" dirty="0">
                <a:latin typeface="Cambria" panose="02040503050406030204" pitchFamily="18" charset="0"/>
                <a:ea typeface="Cambria" panose="02040503050406030204" pitchFamily="18" charset="0"/>
              </a:rPr>
              <a:t> There are three Logical Operators namely </a:t>
            </a:r>
            <a:r>
              <a:rPr lang="en-US" altLang="ar-SA" sz="2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AND, OR, and NOT</a:t>
            </a:r>
            <a:r>
              <a:rPr lang="en-US" altLang="ar-SA" sz="24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l" rtl="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ar-SA" sz="2400" dirty="0">
                <a:latin typeface="Cambria" panose="02040503050406030204" pitchFamily="18" charset="0"/>
                <a:ea typeface="Cambria" panose="02040503050406030204" pitchFamily="18" charset="0"/>
              </a:rPr>
              <a:t> These operators compare two conditions at a time to determine whether a row can be selected for the output.</a:t>
            </a:r>
          </a:p>
          <a:p>
            <a:pPr algn="l" rtl="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ar-SA" sz="2400" dirty="0">
                <a:latin typeface="Cambria" panose="02040503050406030204" pitchFamily="18" charset="0"/>
                <a:ea typeface="Cambria" panose="02040503050406030204" pitchFamily="18" charset="0"/>
              </a:rPr>
              <a:t>  When retrieving data using a SELECT statement, you can use logical operators in the </a:t>
            </a:r>
            <a:r>
              <a:rPr lang="en-US" altLang="ar-SA" sz="2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clause</a:t>
            </a:r>
            <a:r>
              <a:rPr lang="en-US" altLang="ar-SA" sz="2400" dirty="0">
                <a:latin typeface="Cambria" panose="02040503050406030204" pitchFamily="18" charset="0"/>
                <a:ea typeface="Cambria" panose="02040503050406030204" pitchFamily="18" charset="0"/>
              </a:rPr>
              <a:t>, which allows you to combine more than one condition. </a:t>
            </a:r>
          </a:p>
          <a:p>
            <a:pPr algn="l" rtl="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ar-SA" sz="2400" dirty="0">
                <a:latin typeface="Cambria" panose="02040503050406030204" pitchFamily="18" charset="0"/>
                <a:ea typeface="Cambria" panose="02040503050406030204" pitchFamily="18" charset="0"/>
              </a:rPr>
              <a:t> It can use with all </a:t>
            </a:r>
            <a:r>
              <a:rPr lang="en-US" altLang="ar-SA" sz="2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types ( number, txt …</a:t>
            </a:r>
            <a:r>
              <a:rPr lang="en-US" altLang="ar-SA" sz="2400" b="1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r>
              <a:rPr lang="en-US" altLang="ar-SA" sz="2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  <a:endParaRPr lang="ar-SA" altLang="ar-SA" sz="20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AEA2FFE-83C5-4760-AFB3-8D8FEBB5E268}" type="slidenum">
              <a:rPr lang="ar-SA" smtClean="0"/>
              <a:pPr>
                <a:defRPr/>
              </a:pPr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27998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دير تنفيذي">
  <a:themeElements>
    <a:clrScheme name="مدير تنفيذي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مدير تنفيذي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مدير تنفيذي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2482</TotalTime>
  <Words>1892</Words>
  <Application>Microsoft Office PowerPoint</Application>
  <PresentationFormat>Affichage à l'écran (4:3)</PresentationFormat>
  <Paragraphs>419</Paragraphs>
  <Slides>53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</vt:vector>
  </HeadingPairs>
  <TitlesOfParts>
    <vt:vector size="65" baseType="lpstr">
      <vt:lpstr>Abadi</vt:lpstr>
      <vt:lpstr>Apple Chancery</vt:lpstr>
      <vt:lpstr>Arial</vt:lpstr>
      <vt:lpstr>Arial Unicode MS</vt:lpstr>
      <vt:lpstr>Calibri</vt:lpstr>
      <vt:lpstr>Cambria</vt:lpstr>
      <vt:lpstr>Century Gothic</vt:lpstr>
      <vt:lpstr>Courier New</vt:lpstr>
      <vt:lpstr>Palatino Linotype</vt:lpstr>
      <vt:lpstr>Perpetua</vt:lpstr>
      <vt:lpstr>Wingdings</vt:lpstr>
      <vt:lpstr>مدير تنفيذي</vt:lpstr>
      <vt:lpstr>       Database Systems Retrieval Queries in SQL ch4    </vt:lpstr>
      <vt:lpstr>Lab objective</vt:lpstr>
      <vt:lpstr>Présentation PowerPoint</vt:lpstr>
      <vt:lpstr>Arithmetic operators</vt:lpstr>
      <vt:lpstr>Arithmetic operators (Cont.)</vt:lpstr>
      <vt:lpstr>Arithmetic operators (Cont.)</vt:lpstr>
      <vt:lpstr>Arithmetic operators (Cont.)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Comparison Operators:</vt:lpstr>
      <vt:lpstr>Comparison Operators: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Arwa</dc:creator>
  <cp:lastModifiedBy>Najla Fathi Sassi Aljaziri</cp:lastModifiedBy>
  <cp:revision>52</cp:revision>
  <dcterms:created xsi:type="dcterms:W3CDTF">2014-10-29T13:36:33Z</dcterms:created>
  <dcterms:modified xsi:type="dcterms:W3CDTF">2021-02-21T17:31:31Z</dcterms:modified>
</cp:coreProperties>
</file>