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Lst>
  <p:notesMasterIdLst>
    <p:notesMasterId r:id="rId72"/>
  </p:notesMasterIdLst>
  <p:sldIdLst>
    <p:sldId id="308" r:id="rId2"/>
    <p:sldId id="261" r:id="rId3"/>
    <p:sldId id="262" r:id="rId4"/>
    <p:sldId id="263" r:id="rId5"/>
    <p:sldId id="264" r:id="rId6"/>
    <p:sldId id="314" r:id="rId7"/>
    <p:sldId id="265" r:id="rId8"/>
    <p:sldId id="266" r:id="rId9"/>
    <p:sldId id="315" r:id="rId10"/>
    <p:sldId id="267" r:id="rId11"/>
    <p:sldId id="268" r:id="rId12"/>
    <p:sldId id="316" r:id="rId13"/>
    <p:sldId id="269" r:id="rId14"/>
    <p:sldId id="317" r:id="rId15"/>
    <p:sldId id="270" r:id="rId16"/>
    <p:sldId id="318" r:id="rId17"/>
    <p:sldId id="319" r:id="rId18"/>
    <p:sldId id="271" r:id="rId19"/>
    <p:sldId id="320" r:id="rId20"/>
    <p:sldId id="272" r:id="rId21"/>
    <p:sldId id="273" r:id="rId22"/>
    <p:sldId id="321" r:id="rId23"/>
    <p:sldId id="322" r:id="rId24"/>
    <p:sldId id="274" r:id="rId25"/>
    <p:sldId id="275" r:id="rId26"/>
    <p:sldId id="323" r:id="rId27"/>
    <p:sldId id="276" r:id="rId28"/>
    <p:sldId id="277" r:id="rId29"/>
    <p:sldId id="324" r:id="rId30"/>
    <p:sldId id="278" r:id="rId31"/>
    <p:sldId id="325" r:id="rId32"/>
    <p:sldId id="279" r:id="rId33"/>
    <p:sldId id="280" r:id="rId34"/>
    <p:sldId id="326" r:id="rId35"/>
    <p:sldId id="327" r:id="rId36"/>
    <p:sldId id="281" r:id="rId37"/>
    <p:sldId id="282" r:id="rId38"/>
    <p:sldId id="283" r:id="rId39"/>
    <p:sldId id="328" r:id="rId40"/>
    <p:sldId id="284" r:id="rId41"/>
    <p:sldId id="285" r:id="rId42"/>
    <p:sldId id="286" r:id="rId43"/>
    <p:sldId id="287" r:id="rId44"/>
    <p:sldId id="329" r:id="rId45"/>
    <p:sldId id="288" r:id="rId46"/>
    <p:sldId id="289" r:id="rId47"/>
    <p:sldId id="290" r:id="rId48"/>
    <p:sldId id="330" r:id="rId49"/>
    <p:sldId id="291" r:id="rId50"/>
    <p:sldId id="331" r:id="rId51"/>
    <p:sldId id="292" r:id="rId52"/>
    <p:sldId id="293" r:id="rId53"/>
    <p:sldId id="332" r:id="rId54"/>
    <p:sldId id="334" r:id="rId55"/>
    <p:sldId id="333" r:id="rId56"/>
    <p:sldId id="295" r:id="rId57"/>
    <p:sldId id="335" r:id="rId58"/>
    <p:sldId id="296" r:id="rId59"/>
    <p:sldId id="297" r:id="rId60"/>
    <p:sldId id="298" r:id="rId61"/>
    <p:sldId id="336" r:id="rId62"/>
    <p:sldId id="299" r:id="rId63"/>
    <p:sldId id="300" r:id="rId64"/>
    <p:sldId id="337" r:id="rId65"/>
    <p:sldId id="301" r:id="rId66"/>
    <p:sldId id="302" r:id="rId67"/>
    <p:sldId id="338" r:id="rId68"/>
    <p:sldId id="305" r:id="rId69"/>
    <p:sldId id="306" r:id="rId70"/>
    <p:sldId id="339" r:id="rId71"/>
  </p:sldIdLst>
  <p:sldSz cx="9144000" cy="6858000" type="screen4x3"/>
  <p:notesSz cx="6888163" cy="960755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نمط ذو نسُق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903292" y="0"/>
            <a:ext cx="2984871" cy="480378"/>
          </a:xfrm>
          <a:prstGeom prst="rect">
            <a:avLst/>
          </a:prstGeom>
        </p:spPr>
        <p:txBody>
          <a:bodyPr vert="horz" lIns="94256" tIns="47128" rIns="94256" bIns="47128" rtlCol="1"/>
          <a:lstStyle>
            <a:lvl1pPr algn="r">
              <a:defRPr sz="1200"/>
            </a:lvl1pPr>
          </a:lstStyle>
          <a:p>
            <a:endParaRPr lang="en-US"/>
          </a:p>
        </p:txBody>
      </p:sp>
      <p:sp>
        <p:nvSpPr>
          <p:cNvPr id="3" name="عنصر نائب للتاريخ 2"/>
          <p:cNvSpPr>
            <a:spLocks noGrp="1"/>
          </p:cNvSpPr>
          <p:nvPr>
            <p:ph type="dt" idx="1"/>
          </p:nvPr>
        </p:nvSpPr>
        <p:spPr>
          <a:xfrm>
            <a:off x="1595" y="0"/>
            <a:ext cx="2984871" cy="480378"/>
          </a:xfrm>
          <a:prstGeom prst="rect">
            <a:avLst/>
          </a:prstGeom>
        </p:spPr>
        <p:txBody>
          <a:bodyPr vert="horz" lIns="94256" tIns="47128" rIns="94256" bIns="47128" rtlCol="1"/>
          <a:lstStyle>
            <a:lvl1pPr algn="l">
              <a:defRPr sz="1200"/>
            </a:lvl1pPr>
          </a:lstStyle>
          <a:p>
            <a:fld id="{60FE0986-A2E8-494C-8148-12835156D51A}" type="datetimeFigureOut">
              <a:rPr lang="en-US" smtClean="0"/>
              <a:t>3/11/2021</a:t>
            </a:fld>
            <a:endParaRPr lang="en-US"/>
          </a:p>
        </p:txBody>
      </p:sp>
      <p:sp>
        <p:nvSpPr>
          <p:cNvPr id="4" name="عنصر نائب لصورة الشريحة 3"/>
          <p:cNvSpPr>
            <a:spLocks noGrp="1" noRot="1" noChangeAspect="1"/>
          </p:cNvSpPr>
          <p:nvPr>
            <p:ph type="sldImg" idx="2"/>
          </p:nvPr>
        </p:nvSpPr>
        <p:spPr>
          <a:xfrm>
            <a:off x="1042988" y="720725"/>
            <a:ext cx="4802187" cy="3602038"/>
          </a:xfrm>
          <a:prstGeom prst="rect">
            <a:avLst/>
          </a:prstGeom>
          <a:noFill/>
          <a:ln w="12700">
            <a:solidFill>
              <a:prstClr val="black"/>
            </a:solidFill>
          </a:ln>
        </p:spPr>
        <p:txBody>
          <a:bodyPr vert="horz" lIns="94256" tIns="47128" rIns="94256" bIns="47128" rtlCol="1" anchor="ctr"/>
          <a:lstStyle/>
          <a:p>
            <a:endParaRPr lang="en-US"/>
          </a:p>
        </p:txBody>
      </p:sp>
      <p:sp>
        <p:nvSpPr>
          <p:cNvPr id="5" name="عنصر نائب للملاحظات 4"/>
          <p:cNvSpPr>
            <a:spLocks noGrp="1"/>
          </p:cNvSpPr>
          <p:nvPr>
            <p:ph type="body" sz="quarter" idx="3"/>
          </p:nvPr>
        </p:nvSpPr>
        <p:spPr>
          <a:xfrm>
            <a:off x="688817" y="4563586"/>
            <a:ext cx="5510530" cy="4323398"/>
          </a:xfrm>
          <a:prstGeom prst="rect">
            <a:avLst/>
          </a:prstGeom>
        </p:spPr>
        <p:txBody>
          <a:bodyPr vert="horz" lIns="94256" tIns="47128" rIns="94256" bIns="47128"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903292" y="9125505"/>
            <a:ext cx="2984871" cy="480378"/>
          </a:xfrm>
          <a:prstGeom prst="rect">
            <a:avLst/>
          </a:prstGeom>
        </p:spPr>
        <p:txBody>
          <a:bodyPr vert="horz" lIns="94256" tIns="47128" rIns="94256" bIns="47128" rtlCol="1" anchor="b"/>
          <a:lstStyle>
            <a:lvl1pPr algn="r">
              <a:defRPr sz="1200"/>
            </a:lvl1pPr>
          </a:lstStyle>
          <a:p>
            <a:endParaRPr lang="en-US"/>
          </a:p>
        </p:txBody>
      </p:sp>
      <p:sp>
        <p:nvSpPr>
          <p:cNvPr id="7" name="عنصر نائب لرقم الشريحة 6"/>
          <p:cNvSpPr>
            <a:spLocks noGrp="1"/>
          </p:cNvSpPr>
          <p:nvPr>
            <p:ph type="sldNum" sz="quarter" idx="5"/>
          </p:nvPr>
        </p:nvSpPr>
        <p:spPr>
          <a:xfrm>
            <a:off x="1595" y="9125505"/>
            <a:ext cx="2984871" cy="480378"/>
          </a:xfrm>
          <a:prstGeom prst="rect">
            <a:avLst/>
          </a:prstGeom>
        </p:spPr>
        <p:txBody>
          <a:bodyPr vert="horz" lIns="94256" tIns="47128" rIns="94256" bIns="47128" rtlCol="1" anchor="b"/>
          <a:lstStyle>
            <a:lvl1pPr algn="l">
              <a:defRPr sz="1200"/>
            </a:lvl1pPr>
          </a:lstStyle>
          <a:p>
            <a:fld id="{D45AE1D8-3E6C-4913-AF69-A7D25E2ECD7F}" type="slidenum">
              <a:rPr lang="en-US" smtClean="0"/>
              <a:t>‹N°›</a:t>
            </a:fld>
            <a:endParaRPr lang="en-US"/>
          </a:p>
        </p:txBody>
      </p:sp>
    </p:spTree>
    <p:extLst>
      <p:ext uri="{BB962C8B-B14F-4D97-AF65-F5344CB8AC3E}">
        <p14:creationId xmlns:p14="http://schemas.microsoft.com/office/powerpoint/2010/main" val="144226026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عنصر نائب لصورة الشريحة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عنصر نائب للملاحظات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ar-SA" altLang="ar-SA"/>
          </a:p>
        </p:txBody>
      </p:sp>
      <p:sp>
        <p:nvSpPr>
          <p:cNvPr id="4" name="عنصر نائب لرقم الشريحة 3"/>
          <p:cNvSpPr>
            <a:spLocks noGrp="1"/>
          </p:cNvSpPr>
          <p:nvPr>
            <p:ph type="sldNum" sz="quarter" idx="5"/>
          </p:nvPr>
        </p:nvSpPr>
        <p:spPr/>
        <p:txBody>
          <a:bodyPr/>
          <a:lstStyle/>
          <a:p>
            <a:pPr>
              <a:defRPr/>
            </a:pPr>
            <a:fld id="{1A0AA38D-3C7E-4D09-915D-754D94658BCB}" type="slidenum">
              <a:rPr lang="ar-SA" smtClean="0"/>
              <a:pPr>
                <a:defRPr/>
              </a:pPr>
              <a:t>1</a:t>
            </a:fld>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7C5E9104-7D8E-4C7C-8D9F-8843705C9626}" type="slidenum">
              <a:rPr lang="en-US" smtClean="0"/>
              <a:t>‹N°›</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Picture">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914400" y="304800"/>
            <a:ext cx="3276600" cy="312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Content Placeholder 3"/>
          <p:cNvSpPr>
            <a:spLocks noGrp="1"/>
          </p:cNvSpPr>
          <p:nvPr>
            <p:ph sz="half" idx="2"/>
          </p:nvPr>
        </p:nvSpPr>
        <p:spPr>
          <a:xfrm>
            <a:off x="4343400" y="304800"/>
            <a:ext cx="4495800" cy="3125314"/>
          </a:xfrm>
        </p:spPr>
        <p:txBody>
          <a:bodyPr anchor="ct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9" name="Content Placeholder 2"/>
          <p:cNvSpPr>
            <a:spLocks noGrp="1"/>
          </p:cNvSpPr>
          <p:nvPr>
            <p:ph sz="half" idx="14"/>
          </p:nvPr>
        </p:nvSpPr>
        <p:spPr>
          <a:xfrm>
            <a:off x="914400" y="3429000"/>
            <a:ext cx="32766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10" name="Content Placeholder 3"/>
          <p:cNvSpPr>
            <a:spLocks noGrp="1"/>
          </p:cNvSpPr>
          <p:nvPr>
            <p:ph sz="half" idx="15"/>
          </p:nvPr>
        </p:nvSpPr>
        <p:spPr>
          <a:xfrm>
            <a:off x="4191000" y="3429000"/>
            <a:ext cx="4648200" cy="3048000"/>
          </a:xfrm>
        </p:spPr>
        <p:txBody>
          <a:bodyPr anchor="ct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2" name="Title 1"/>
          <p:cNvSpPr>
            <a:spLocks noGrp="1"/>
          </p:cNvSpPr>
          <p:nvPr>
            <p:ph type="title"/>
          </p:nvPr>
        </p:nvSpPr>
        <p:spPr/>
        <p:txBody>
          <a:bodyPr/>
          <a:lstStyle/>
          <a:p>
            <a:r>
              <a:rPr lang="en-US"/>
              <a:t>Click to edit Master title style</a:t>
            </a:r>
          </a:p>
        </p:txBody>
      </p:sp>
      <p:sp>
        <p:nvSpPr>
          <p:cNvPr id="7" name="Footer Placeholder 2"/>
          <p:cNvSpPr>
            <a:spLocks noGrp="1"/>
          </p:cNvSpPr>
          <p:nvPr>
            <p:ph type="ftr" sz="quarter" idx="16"/>
          </p:nvPr>
        </p:nvSpPr>
        <p:spPr/>
        <p:txBody>
          <a:bodyPr/>
          <a:lstStyle>
            <a:lvl1pPr>
              <a:defRPr dirty="0"/>
            </a:lvl1pPr>
          </a:lstStyle>
          <a:p>
            <a:pPr>
              <a:defRPr/>
            </a:pPr>
            <a:endParaRPr lang="en-US"/>
          </a:p>
        </p:txBody>
      </p:sp>
      <p:sp>
        <p:nvSpPr>
          <p:cNvPr id="8" name="Slide Number Placeholder 3"/>
          <p:cNvSpPr>
            <a:spLocks noGrp="1"/>
          </p:cNvSpPr>
          <p:nvPr>
            <p:ph type="sldNum" sz="quarter" idx="17"/>
          </p:nvPr>
        </p:nvSpPr>
        <p:spPr/>
        <p:txBody>
          <a:bodyPr/>
          <a:lstStyle>
            <a:lvl1pPr>
              <a:defRPr smtClean="0"/>
            </a:lvl1pPr>
          </a:lstStyle>
          <a:p>
            <a:pPr>
              <a:defRPr/>
            </a:pPr>
            <a:fld id="{FF0B9750-188F-475B-8098-00C4C73EA460}" type="slidenum">
              <a:rPr lang="en-US"/>
              <a:pPr>
                <a:defRPr/>
              </a:pPr>
              <a:t>‹N°›</a:t>
            </a:fld>
            <a:endParaRPr lang="en-US" dirty="0"/>
          </a:p>
        </p:txBody>
      </p:sp>
    </p:spTree>
    <p:extLst>
      <p:ext uri="{BB962C8B-B14F-4D97-AF65-F5344CB8AC3E}">
        <p14:creationId xmlns:p14="http://schemas.microsoft.com/office/powerpoint/2010/main" val="135102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E9104-7D8E-4C7C-8D9F-8843705C9626}"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E9104-7D8E-4C7C-8D9F-8843705C9626}"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E9104-7D8E-4C7C-8D9F-8843705C9626}"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ar-SA"/>
              <a:t>انقر لتحرير نمط العنوان الرئيسي</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ar-SA"/>
              <a:t>انقر لتحرير نمط العنوان الرئيسي</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E9104-7D8E-4C7C-8D9F-8843705C9626}"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C5E9104-7D8E-4C7C-8D9F-8843705C9626}"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rwa\Pictures\sqlserver_sql_server_2008_logo.png"/>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7504" y="1"/>
            <a:ext cx="9042577" cy="67216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6" name="Rektangel 26"/>
          <p:cNvSpPr>
            <a:spLocks noChangeArrowheads="1"/>
          </p:cNvSpPr>
          <p:nvPr/>
        </p:nvSpPr>
        <p:spPr bwMode="auto">
          <a:xfrm rot="10800000" flipV="1">
            <a:off x="6081" y="1916832"/>
            <a:ext cx="9144000" cy="194421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sp>
        <p:nvSpPr>
          <p:cNvPr id="2" name="عنوان 1"/>
          <p:cNvSpPr>
            <a:spLocks noGrp="1"/>
          </p:cNvSpPr>
          <p:nvPr>
            <p:ph type="ctrTitle"/>
          </p:nvPr>
        </p:nvSpPr>
        <p:spPr>
          <a:xfrm>
            <a:off x="685800" y="1689721"/>
            <a:ext cx="7772400" cy="2891407"/>
          </a:xfrm>
        </p:spPr>
        <p:txBody>
          <a:bodyPr rtlCol="1">
            <a:normAutofit fontScale="90000"/>
          </a:bodyPr>
          <a:lstStyle/>
          <a:p>
            <a:pPr>
              <a:defRPr/>
            </a:pP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br>
              <a:rPr lang="en-US" sz="6600" b="1" dirty="0">
                <a:effectLst>
                  <a:outerShdw blurRad="38100" dist="38100" dir="2700000" algn="tl">
                    <a:srgbClr val="000000">
                      <a:alpha val="43137"/>
                    </a:srgbClr>
                  </a:outerShdw>
                </a:effectLst>
              </a:rPr>
            </a:br>
            <a:r>
              <a:rPr lang="en-US" sz="6600" b="1" dirty="0">
                <a:effectLst>
                  <a:outerShdw blurRad="38100" dist="38100" dir="2700000" algn="tl">
                    <a:srgbClr val="000000">
                      <a:alpha val="43137"/>
                    </a:srgbClr>
                  </a:outerShdw>
                </a:effectLst>
              </a:rPr>
              <a:t>Database Systems</a:t>
            </a:r>
            <a:br>
              <a:rPr lang="en-US" sz="6600" b="1" i="1" dirty="0">
                <a:solidFill>
                  <a:schemeClr val="bg1">
                    <a:lumMod val="10000"/>
                  </a:schemeClr>
                </a:solidFill>
              </a:rPr>
            </a:br>
            <a:endParaRPr lang="ar-SA" sz="6600" b="1" u="sng" dirty="0">
              <a:effectLst>
                <a:outerShdw blurRad="38100" dist="38100" dir="2700000" algn="tl">
                  <a:srgbClr val="000000">
                    <a:alpha val="43137"/>
                  </a:srgbClr>
                </a:outerShdw>
              </a:effectLst>
            </a:endParaRPr>
          </a:p>
        </p:txBody>
      </p:sp>
      <p:sp>
        <p:nvSpPr>
          <p:cNvPr id="3" name="عنوان فرعي 2"/>
          <p:cNvSpPr>
            <a:spLocks noGrp="1"/>
          </p:cNvSpPr>
          <p:nvPr>
            <p:ph type="subTitle" idx="1"/>
          </p:nvPr>
        </p:nvSpPr>
        <p:spPr>
          <a:xfrm>
            <a:off x="2771800" y="3766171"/>
            <a:ext cx="3816424" cy="1967085"/>
          </a:xfrm>
        </p:spPr>
        <p:txBody>
          <a:bodyPr rtlCol="1">
            <a:noAutofit/>
          </a:bodyPr>
          <a:lstStyle/>
          <a:p>
            <a:pPr eaLnBrk="1" fontAlgn="auto" hangingPunct="1">
              <a:spcAft>
                <a:spcPts val="0"/>
              </a:spcAft>
              <a:defRPr/>
            </a:pPr>
            <a:r>
              <a:rPr lang="en-US" sz="2800" b="1">
                <a:solidFill>
                  <a:schemeClr val="accent6">
                    <a:lumMod val="75000"/>
                  </a:schemeClr>
                </a:solidFill>
                <a:effectLst>
                  <a:outerShdw blurRad="38100" dist="38100" dir="2700000" algn="tl">
                    <a:srgbClr val="000000">
                      <a:alpha val="43137"/>
                    </a:srgbClr>
                  </a:outerShdw>
                </a:effectLst>
              </a:rPr>
              <a:t>CS 372</a:t>
            </a:r>
            <a:endParaRPr lang="en-US" sz="2800" dirty="0">
              <a:solidFill>
                <a:schemeClr val="accent6">
                  <a:lumMod val="75000"/>
                </a:schemeClr>
              </a:solidFill>
            </a:endParaRPr>
          </a:p>
          <a:p>
            <a:pPr eaLnBrk="1" fontAlgn="auto" hangingPunct="1">
              <a:spcAft>
                <a:spcPts val="0"/>
              </a:spcAft>
              <a:defRPr/>
            </a:pPr>
            <a:r>
              <a:rPr lang="en-US" sz="2800" dirty="0">
                <a:solidFill>
                  <a:schemeClr val="accent6">
                    <a:lumMod val="75000"/>
                  </a:schemeClr>
                </a:solidFill>
              </a:rPr>
              <a:t> </a:t>
            </a:r>
            <a:r>
              <a:rPr lang="en-US" sz="2800" b="1" u="sng" dirty="0">
                <a:solidFill>
                  <a:schemeClr val="tx1"/>
                </a:solidFill>
                <a:effectLst>
                  <a:outerShdw blurRad="38100" dist="38100" dir="2700000" algn="tl">
                    <a:srgbClr val="000000">
                      <a:alpha val="43137"/>
                    </a:srgbClr>
                  </a:outerShdw>
                </a:effectLst>
              </a:rPr>
              <a:t>LAB 6</a:t>
            </a:r>
            <a:endParaRPr lang="ar-SA" sz="2800" b="1" u="sng" dirty="0">
              <a:solidFill>
                <a:schemeClr val="tx1"/>
              </a:solidFill>
              <a:effectLst>
                <a:outerShdw blurRad="38100" dist="38100" dir="2700000" algn="tl">
                  <a:srgbClr val="000000">
                    <a:alpha val="43137"/>
                  </a:srgbClr>
                </a:outerShdw>
              </a:effectLst>
            </a:endParaRPr>
          </a:p>
        </p:txBody>
      </p:sp>
      <p:sp>
        <p:nvSpPr>
          <p:cNvPr id="5" name="عنصر نائب لرقم الشريحة 4"/>
          <p:cNvSpPr>
            <a:spLocks noGrp="1"/>
          </p:cNvSpPr>
          <p:nvPr>
            <p:ph type="sldNum" sz="quarter" idx="11"/>
          </p:nvPr>
        </p:nvSpPr>
        <p:spPr/>
        <p:txBody>
          <a:bodyPr/>
          <a:lstStyle/>
          <a:p>
            <a:fld id="{7C5E9104-7D8E-4C7C-8D9F-8843705C9626}" type="slidenum">
              <a:rPr lang="en-US" smtClean="0"/>
              <a:t>1</a:t>
            </a:fld>
            <a:endParaRPr lang="en-US"/>
          </a:p>
        </p:txBody>
      </p:sp>
    </p:spTree>
    <p:extLst>
      <p:ext uri="{BB962C8B-B14F-4D97-AF65-F5344CB8AC3E}">
        <p14:creationId xmlns:p14="http://schemas.microsoft.com/office/powerpoint/2010/main" val="164654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67744" y="2687513"/>
            <a:ext cx="6553202" cy="525463"/>
          </a:xfrm>
        </p:spPr>
        <p:txBody>
          <a:bodyPr>
            <a:noAutofit/>
          </a:bodyPr>
          <a:lstStyle/>
          <a:p>
            <a:pPr>
              <a:defRPr/>
            </a:pPr>
            <a:r>
              <a:rPr lang="en-US" sz="4000" b="1" dirty="0"/>
              <a:t>2. Alias</a:t>
            </a:r>
          </a:p>
        </p:txBody>
      </p:sp>
      <p:grpSp>
        <p:nvGrpSpPr>
          <p:cNvPr id="2" name="Group 34"/>
          <p:cNvGrpSpPr>
            <a:grpSpLocks/>
          </p:cNvGrpSpPr>
          <p:nvPr/>
        </p:nvGrpSpPr>
        <p:grpSpPr bwMode="auto">
          <a:xfrm>
            <a:off x="476250" y="2144713"/>
            <a:ext cx="2667000" cy="2070100"/>
            <a:chOff x="3200400" y="3873632"/>
            <a:chExt cx="2667000" cy="2070613"/>
          </a:xfrm>
        </p:grpSpPr>
        <p:sp>
          <p:nvSpPr>
            <p:cNvPr id="15" name="Oval 6"/>
            <p:cNvSpPr/>
            <p:nvPr/>
          </p:nvSpPr>
          <p:spPr>
            <a:xfrm>
              <a:off x="3200400" y="5258275"/>
              <a:ext cx="2667000" cy="68597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main_icon"/>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805421" y="3873632"/>
              <a:ext cx="1533157" cy="2044208"/>
            </a:xfrm>
            <a:prstGeom prst="rect">
              <a:avLst/>
            </a:prstGeom>
            <a:ln>
              <a:noFill/>
            </a:ln>
            <a:effectLst>
              <a:outerShdw blurRad="190500" algn="tl" rotWithShape="0">
                <a:srgbClr val="000000">
                  <a:alpha val="70000"/>
                </a:srgbClr>
              </a:outerShdw>
            </a:effectLst>
          </p:spPr>
        </p:pic>
      </p:grpSp>
      <p:sp>
        <p:nvSpPr>
          <p:cNvPr id="4" name="عنصر نائب لرقم الشريحة 3"/>
          <p:cNvSpPr>
            <a:spLocks noGrp="1"/>
          </p:cNvSpPr>
          <p:nvPr>
            <p:ph type="sldNum" sz="quarter" idx="17"/>
          </p:nvPr>
        </p:nvSpPr>
        <p:spPr/>
        <p:txBody>
          <a:bodyPr/>
          <a:lstStyle/>
          <a:p>
            <a:pPr>
              <a:defRPr/>
            </a:pPr>
            <a:fld id="{FF0B9750-188F-475B-8098-00C4C73EA460}" type="slidenum">
              <a:rPr lang="en-US" smtClean="0"/>
              <a:pPr>
                <a:defRPr/>
              </a:pPr>
              <a:t>10</a:t>
            </a:fld>
            <a:endParaRPr lang="en-US" dirty="0"/>
          </a:p>
        </p:txBody>
      </p:sp>
    </p:spTree>
    <p:extLst>
      <p:ext uri="{BB962C8B-B14F-4D97-AF65-F5344CB8AC3E}">
        <p14:creationId xmlns:p14="http://schemas.microsoft.com/office/powerpoint/2010/main" val="76614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11249"/>
            <a:ext cx="8696356" cy="525463"/>
          </a:xfrm>
        </p:spPr>
        <p:txBody>
          <a:bodyPr>
            <a:normAutofit fontScale="90000"/>
          </a:bodyPr>
          <a:lstStyle/>
          <a:p>
            <a:pPr>
              <a:defRPr/>
            </a:pPr>
            <a:r>
              <a:rPr lang="en-US" dirty="0"/>
              <a:t>Alias</a:t>
            </a:r>
          </a:p>
        </p:txBody>
      </p:sp>
      <p:sp>
        <p:nvSpPr>
          <p:cNvPr id="11" name="مربع نص 10"/>
          <p:cNvSpPr txBox="1"/>
          <p:nvPr/>
        </p:nvSpPr>
        <p:spPr>
          <a:xfrm>
            <a:off x="285750" y="928688"/>
            <a:ext cx="8572500" cy="5693866"/>
          </a:xfrm>
          <a:prstGeom prst="rect">
            <a:avLst/>
          </a:prstGeom>
          <a:noFill/>
        </p:spPr>
        <p:txBody>
          <a:bodyPr rtlCol="1">
            <a:spAutoFit/>
          </a:bodyPr>
          <a:lstStyle/>
          <a:p>
            <a:pPr algn="l" rtl="0">
              <a:buFont typeface="Arial" pitchFamily="34" charset="0"/>
              <a:buChar char="•"/>
              <a:defRPr/>
            </a:pPr>
            <a:r>
              <a:rPr lang="en-US" sz="2800" b="1" dirty="0">
                <a:solidFill>
                  <a:schemeClr val="bg1">
                    <a:lumMod val="10000"/>
                  </a:schemeClr>
                </a:solidFill>
              </a:rPr>
              <a:t>You can give a table or a column another name by using an Alias. So, You can rename a table or a column by giving another name known as alias.</a:t>
            </a:r>
          </a:p>
          <a:p>
            <a:pPr algn="l" rtl="0">
              <a:buFont typeface="Arial" pitchFamily="34" charset="0"/>
              <a:buChar char="•"/>
              <a:defRPr/>
            </a:pPr>
            <a:endParaRPr lang="en-US" sz="2800" b="1" dirty="0">
              <a:solidFill>
                <a:schemeClr val="bg1">
                  <a:lumMod val="10000"/>
                </a:schemeClr>
              </a:solidFill>
            </a:endParaRPr>
          </a:p>
          <a:p>
            <a:pPr algn="l" rtl="0">
              <a:buFont typeface="Arial" pitchFamily="34" charset="0"/>
              <a:buChar char="•"/>
              <a:defRPr/>
            </a:pPr>
            <a:r>
              <a:rPr lang="en-US" sz="2800" b="1" dirty="0">
                <a:solidFill>
                  <a:schemeClr val="bg1">
                    <a:lumMod val="10000"/>
                  </a:schemeClr>
                </a:solidFill>
              </a:rPr>
              <a:t>The use of table aliases means to rename a table in a particular SQL statement. The renaming is a temporary change and the actual table name does not change in the database.</a:t>
            </a:r>
          </a:p>
          <a:p>
            <a:pPr algn="l" rtl="0">
              <a:buFont typeface="Arial" pitchFamily="34" charset="0"/>
              <a:buChar char="•"/>
              <a:defRPr/>
            </a:pPr>
            <a:endParaRPr lang="en-US" sz="2800" b="1" dirty="0">
              <a:solidFill>
                <a:schemeClr val="bg1">
                  <a:lumMod val="10000"/>
                </a:schemeClr>
              </a:solidFill>
            </a:endParaRPr>
          </a:p>
          <a:p>
            <a:pPr algn="l" rtl="0">
              <a:buFont typeface="Arial" pitchFamily="34" charset="0"/>
              <a:buChar char="•"/>
              <a:defRPr/>
            </a:pPr>
            <a:r>
              <a:rPr lang="en-US" sz="2800" b="1" dirty="0">
                <a:solidFill>
                  <a:schemeClr val="bg1">
                    <a:lumMod val="10000"/>
                  </a:schemeClr>
                </a:solidFill>
              </a:rPr>
              <a:t>This can be a good thing to do if you have very long or complex table names or column names.</a:t>
            </a:r>
          </a:p>
          <a:p>
            <a:pPr algn="l" rtl="0">
              <a:defRPr/>
            </a:pPr>
            <a:endParaRPr lang="en-US" sz="2800" b="1" dirty="0">
              <a:solidFill>
                <a:schemeClr val="bg1">
                  <a:lumMod val="10000"/>
                </a:schemeClr>
              </a:solidFill>
            </a:endParaRPr>
          </a:p>
          <a:p>
            <a:pPr algn="l" rtl="0">
              <a:buFont typeface="Arial" pitchFamily="34" charset="0"/>
              <a:buChar char="•"/>
              <a:defRPr/>
            </a:pPr>
            <a:endParaRPr lang="en-US" sz="2800"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11</a:t>
            </a:fld>
            <a:endParaRPr lang="en-US" dirty="0"/>
          </a:p>
        </p:txBody>
      </p:sp>
    </p:spTree>
    <p:extLst>
      <p:ext uri="{BB962C8B-B14F-4D97-AF65-F5344CB8AC3E}">
        <p14:creationId xmlns:p14="http://schemas.microsoft.com/office/powerpoint/2010/main" val="71145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11249"/>
            <a:ext cx="8696356" cy="525463"/>
          </a:xfrm>
        </p:spPr>
        <p:txBody>
          <a:bodyPr>
            <a:normAutofit fontScale="90000"/>
          </a:bodyPr>
          <a:lstStyle/>
          <a:p>
            <a:pPr>
              <a:defRPr/>
            </a:pPr>
            <a:r>
              <a:rPr lang="en-US" dirty="0"/>
              <a:t>Alias</a:t>
            </a:r>
          </a:p>
        </p:txBody>
      </p:sp>
      <p:sp>
        <p:nvSpPr>
          <p:cNvPr id="11" name="مربع نص 10"/>
          <p:cNvSpPr txBox="1"/>
          <p:nvPr/>
        </p:nvSpPr>
        <p:spPr>
          <a:xfrm>
            <a:off x="285750" y="928688"/>
            <a:ext cx="8572500" cy="2677656"/>
          </a:xfrm>
          <a:prstGeom prst="rect">
            <a:avLst/>
          </a:prstGeom>
          <a:noFill/>
        </p:spPr>
        <p:txBody>
          <a:bodyPr rtlCol="1">
            <a:spAutoFit/>
          </a:bodyPr>
          <a:lstStyle/>
          <a:p>
            <a:pPr algn="l" rtl="0">
              <a:defRPr/>
            </a:pPr>
            <a:endParaRPr lang="en-US" sz="2800" b="1" dirty="0">
              <a:solidFill>
                <a:schemeClr val="bg1">
                  <a:lumMod val="10000"/>
                </a:schemeClr>
              </a:solidFill>
            </a:endParaRPr>
          </a:p>
          <a:p>
            <a:pPr algn="l" rtl="0">
              <a:buFont typeface="Arial" pitchFamily="34" charset="0"/>
              <a:buChar char="•"/>
              <a:defRPr/>
            </a:pPr>
            <a:r>
              <a:rPr lang="en-US" sz="2800" b="1" dirty="0">
                <a:solidFill>
                  <a:srgbClr val="FF0000"/>
                </a:solidFill>
              </a:rPr>
              <a:t>Tip:</a:t>
            </a:r>
            <a:r>
              <a:rPr lang="en-US" sz="2800" b="1" dirty="0">
                <a:solidFill>
                  <a:schemeClr val="bg1">
                    <a:lumMod val="10000"/>
                  </a:schemeClr>
                </a:solidFill>
              </a:rPr>
              <a:t> It require double quotation marks or square brackets if the column name contains spaces , special characters or Keyword.</a:t>
            </a:r>
          </a:p>
          <a:p>
            <a:pPr algn="l" rtl="0">
              <a:buFont typeface="Arial" pitchFamily="34" charset="0"/>
              <a:buChar char="•"/>
              <a:defRPr/>
            </a:pPr>
            <a:endParaRPr lang="en-US" sz="2800" b="1" dirty="0">
              <a:solidFill>
                <a:schemeClr val="bg1">
                  <a:lumMod val="10000"/>
                </a:schemeClr>
              </a:solidFill>
            </a:endParaRPr>
          </a:p>
          <a:p>
            <a:pPr algn="l" rtl="0">
              <a:buFont typeface="Arial" pitchFamily="34" charset="0"/>
              <a:buChar char="•"/>
              <a:defRPr/>
            </a:pPr>
            <a:r>
              <a:rPr lang="en-US" sz="2800" b="1" dirty="0">
                <a:solidFill>
                  <a:schemeClr val="bg1">
                    <a:lumMod val="10000"/>
                  </a:schemeClr>
                </a:solidFill>
              </a:rPr>
              <a:t> Syntax:</a:t>
            </a:r>
          </a:p>
        </p:txBody>
      </p:sp>
      <p:sp>
        <p:nvSpPr>
          <p:cNvPr id="13" name="مستطيل 12"/>
          <p:cNvSpPr/>
          <p:nvPr/>
        </p:nvSpPr>
        <p:spPr>
          <a:xfrm>
            <a:off x="755576" y="3861048"/>
            <a:ext cx="7416824" cy="954107"/>
          </a:xfrm>
          <a:prstGeom prst="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rtl="0">
              <a:defRPr/>
            </a:pPr>
            <a:r>
              <a:rPr lang="en-US" sz="2800" b="1" dirty="0">
                <a:solidFill>
                  <a:srgbClr val="C00000"/>
                </a:solidFill>
              </a:rPr>
              <a:t>SELECT</a:t>
            </a:r>
            <a:r>
              <a:rPr lang="en-US" sz="2800" b="1" dirty="0">
                <a:solidFill>
                  <a:schemeClr val="accent1">
                    <a:lumMod val="25000"/>
                  </a:schemeClr>
                </a:solidFill>
              </a:rPr>
              <a:t> </a:t>
            </a:r>
            <a:r>
              <a:rPr lang="en-US" sz="2800" b="1" dirty="0" err="1">
                <a:solidFill>
                  <a:schemeClr val="accent1">
                    <a:lumMod val="25000"/>
                  </a:schemeClr>
                </a:solidFill>
              </a:rPr>
              <a:t>column_name</a:t>
            </a:r>
            <a:r>
              <a:rPr lang="en-US" sz="2800" b="1" dirty="0">
                <a:solidFill>
                  <a:schemeClr val="accent1">
                    <a:lumMod val="25000"/>
                  </a:schemeClr>
                </a:solidFill>
              </a:rPr>
              <a:t> </a:t>
            </a:r>
            <a:r>
              <a:rPr lang="en-US" sz="2800" b="1" dirty="0">
                <a:solidFill>
                  <a:srgbClr val="C00000"/>
                </a:solidFill>
              </a:rPr>
              <a:t>AS</a:t>
            </a:r>
            <a:r>
              <a:rPr lang="en-US" sz="2800" b="1" dirty="0">
                <a:solidFill>
                  <a:schemeClr val="accent1">
                    <a:lumMod val="25000"/>
                  </a:schemeClr>
                </a:solidFill>
              </a:rPr>
              <a:t> </a:t>
            </a:r>
            <a:r>
              <a:rPr lang="en-US" sz="2800" b="1" dirty="0" err="1">
                <a:solidFill>
                  <a:schemeClr val="accent1">
                    <a:lumMod val="25000"/>
                  </a:schemeClr>
                </a:solidFill>
              </a:rPr>
              <a:t>alias_name</a:t>
            </a:r>
            <a:br>
              <a:rPr lang="en-US" sz="2800" b="1" dirty="0">
                <a:solidFill>
                  <a:schemeClr val="accent1">
                    <a:lumMod val="25000"/>
                  </a:schemeClr>
                </a:solidFill>
              </a:rPr>
            </a:br>
            <a:r>
              <a:rPr lang="en-US" sz="2800" b="1" dirty="0">
                <a:solidFill>
                  <a:srgbClr val="C00000"/>
                </a:solidFill>
              </a:rPr>
              <a:t>FROM</a:t>
            </a:r>
            <a:r>
              <a:rPr lang="en-US" sz="2800" b="1" dirty="0">
                <a:solidFill>
                  <a:schemeClr val="accent1">
                    <a:lumMod val="25000"/>
                  </a:schemeClr>
                </a:solidFill>
              </a:rPr>
              <a:t> </a:t>
            </a:r>
            <a:r>
              <a:rPr lang="en-US" sz="2800" b="1" dirty="0" err="1">
                <a:solidFill>
                  <a:schemeClr val="accent1">
                    <a:lumMod val="25000"/>
                  </a:schemeClr>
                </a:solidFill>
              </a:rPr>
              <a:t>table_name</a:t>
            </a:r>
            <a:endParaRPr lang="en-US" sz="2800" b="1" dirty="0">
              <a:solidFill>
                <a:schemeClr val="accent1">
                  <a:lumMod val="25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12</a:t>
            </a:fld>
            <a:endParaRPr lang="en-US" dirty="0"/>
          </a:p>
        </p:txBody>
      </p:sp>
    </p:spTree>
    <p:extLst>
      <p:ext uri="{BB962C8B-B14F-4D97-AF65-F5344CB8AC3E}">
        <p14:creationId xmlns:p14="http://schemas.microsoft.com/office/powerpoint/2010/main" val="242142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sp>
        <p:nvSpPr>
          <p:cNvPr id="9" name="مربع نص 8"/>
          <p:cNvSpPr txBox="1"/>
          <p:nvPr/>
        </p:nvSpPr>
        <p:spPr>
          <a:xfrm>
            <a:off x="719572" y="3013501"/>
            <a:ext cx="7704856" cy="830997"/>
          </a:xfrm>
          <a:prstGeom prst="rect">
            <a:avLst/>
          </a:pr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rtlCol="1">
            <a:spAutoFit/>
          </a:bodyPr>
          <a:lstStyle/>
          <a:p>
            <a:pPr algn="l" rtl="0">
              <a:defRPr/>
            </a:pPr>
            <a:r>
              <a:rPr lang="en-US" sz="2400" b="1" dirty="0">
                <a:solidFill>
                  <a:srgbClr val="C00000"/>
                </a:solidFill>
              </a:rPr>
              <a:t>SELECT </a:t>
            </a:r>
            <a:r>
              <a:rPr lang="en-US" sz="2400" b="1" dirty="0">
                <a:solidFill>
                  <a:schemeClr val="bg1">
                    <a:lumMod val="10000"/>
                  </a:schemeClr>
                </a:solidFill>
              </a:rPr>
              <a:t>id </a:t>
            </a:r>
            <a:r>
              <a:rPr lang="en-US" sz="2400" b="1" dirty="0">
                <a:solidFill>
                  <a:srgbClr val="C00000"/>
                </a:solidFill>
              </a:rPr>
              <a:t>AS </a:t>
            </a:r>
            <a:r>
              <a:rPr lang="en-US" sz="2400" b="1" dirty="0" err="1">
                <a:solidFill>
                  <a:schemeClr val="bg1">
                    <a:lumMod val="10000"/>
                  </a:schemeClr>
                </a:solidFill>
              </a:rPr>
              <a:t>Book_identifer</a:t>
            </a:r>
            <a:r>
              <a:rPr lang="en-US" sz="2400" b="1" dirty="0">
                <a:solidFill>
                  <a:schemeClr val="bg1">
                    <a:lumMod val="10000"/>
                  </a:schemeClr>
                </a:solidFill>
              </a:rPr>
              <a:t>, Title </a:t>
            </a:r>
            <a:r>
              <a:rPr lang="en-US" sz="2400" b="1" dirty="0">
                <a:solidFill>
                  <a:srgbClr val="C00000"/>
                </a:solidFill>
              </a:rPr>
              <a:t>AS</a:t>
            </a:r>
            <a:r>
              <a:rPr lang="en-US" sz="2400" b="1" dirty="0">
                <a:solidFill>
                  <a:schemeClr val="bg1">
                    <a:lumMod val="10000"/>
                  </a:schemeClr>
                </a:solidFill>
              </a:rPr>
              <a:t> "book title" </a:t>
            </a:r>
          </a:p>
          <a:p>
            <a:pPr algn="l" rtl="0">
              <a:defRPr/>
            </a:pPr>
            <a:r>
              <a:rPr lang="en-US" sz="2400" b="1" dirty="0">
                <a:solidFill>
                  <a:srgbClr val="C00000"/>
                </a:solidFill>
              </a:rPr>
              <a:t>FROM</a:t>
            </a:r>
            <a:r>
              <a:rPr lang="en-US" sz="2400" b="1" dirty="0">
                <a:solidFill>
                  <a:schemeClr val="bg1">
                    <a:lumMod val="10000"/>
                  </a:schemeClr>
                </a:solidFill>
              </a:rPr>
              <a:t> Book_2</a:t>
            </a:r>
            <a:endParaRPr lang="ar-SA" sz="2400" b="1" dirty="0">
              <a:solidFill>
                <a:schemeClr val="bg1">
                  <a:lumMod val="10000"/>
                </a:schemeClr>
              </a:solidFill>
            </a:endParaRPr>
          </a:p>
        </p:txBody>
      </p:sp>
      <p:sp>
        <p:nvSpPr>
          <p:cNvPr id="15369" name="مربع نص 6"/>
          <p:cNvSpPr txBox="1">
            <a:spLocks noChangeArrowheads="1"/>
          </p:cNvSpPr>
          <p:nvPr/>
        </p:nvSpPr>
        <p:spPr bwMode="auto">
          <a:xfrm>
            <a:off x="214313" y="857250"/>
            <a:ext cx="86439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chemeClr val="bg1">
                    <a:lumMod val="10000"/>
                  </a:schemeClr>
                </a:solidFill>
                <a:latin typeface="+mn-lt"/>
                <a:cs typeface="+mn-cs"/>
              </a:rPr>
              <a:t>Retrieve id and title from Book_2 after renaming the column names of id and title to </a:t>
            </a:r>
            <a:r>
              <a:rPr lang="en-US" altLang="ar-SA" sz="2400" b="1" dirty="0" err="1">
                <a:solidFill>
                  <a:schemeClr val="bg1">
                    <a:lumMod val="10000"/>
                  </a:schemeClr>
                </a:solidFill>
                <a:latin typeface="+mn-lt"/>
                <a:cs typeface="+mn-cs"/>
              </a:rPr>
              <a:t>Book_identifer</a:t>
            </a:r>
            <a:r>
              <a:rPr lang="en-US" altLang="ar-SA" sz="2400" b="1" dirty="0">
                <a:solidFill>
                  <a:schemeClr val="bg1">
                    <a:lumMod val="10000"/>
                  </a:schemeClr>
                </a:solidFill>
                <a:latin typeface="+mn-lt"/>
                <a:cs typeface="+mn-cs"/>
              </a:rPr>
              <a:t>  and book title respectively ?</a:t>
            </a:r>
          </a:p>
          <a:p>
            <a:pPr algn="l" rtl="0"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13</a:t>
            </a:fld>
            <a:endParaRPr lang="en-US" dirty="0"/>
          </a:p>
        </p:txBody>
      </p:sp>
    </p:spTree>
    <p:extLst>
      <p:ext uri="{BB962C8B-B14F-4D97-AF65-F5344CB8AC3E}">
        <p14:creationId xmlns:p14="http://schemas.microsoft.com/office/powerpoint/2010/main" val="51995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99591" y="2226910"/>
            <a:ext cx="7143185" cy="3362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369" name="مربع نص 6"/>
          <p:cNvSpPr txBox="1">
            <a:spLocks noChangeArrowheads="1"/>
          </p:cNvSpPr>
          <p:nvPr/>
        </p:nvSpPr>
        <p:spPr bwMode="auto">
          <a:xfrm>
            <a:off x="214313" y="857250"/>
            <a:ext cx="86439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chemeClr val="bg1">
                    <a:lumMod val="10000"/>
                  </a:schemeClr>
                </a:solidFill>
                <a:latin typeface="+mn-lt"/>
                <a:cs typeface="+mn-cs"/>
              </a:rPr>
              <a:t>Retrieve id and title from Book_2 after renaming the column names of id and title to </a:t>
            </a:r>
            <a:r>
              <a:rPr lang="en-US" altLang="ar-SA" sz="2400" b="1" dirty="0" err="1">
                <a:solidFill>
                  <a:schemeClr val="bg1">
                    <a:lumMod val="10000"/>
                  </a:schemeClr>
                </a:solidFill>
                <a:latin typeface="+mn-lt"/>
                <a:cs typeface="+mn-cs"/>
              </a:rPr>
              <a:t>Book_identifer</a:t>
            </a:r>
            <a:r>
              <a:rPr lang="en-US" altLang="ar-SA" sz="2400" b="1" dirty="0">
                <a:solidFill>
                  <a:schemeClr val="bg1">
                    <a:lumMod val="10000"/>
                  </a:schemeClr>
                </a:solidFill>
                <a:latin typeface="+mn-lt"/>
                <a:cs typeface="+mn-cs"/>
              </a:rPr>
              <a:t>  and book title respectively ?</a:t>
            </a:r>
          </a:p>
          <a:p>
            <a:pPr algn="l" rtl="0"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14</a:t>
            </a:fld>
            <a:endParaRPr lang="en-US" dirty="0"/>
          </a:p>
        </p:txBody>
      </p:sp>
    </p:spTree>
    <p:extLst>
      <p:ext uri="{BB962C8B-B14F-4D97-AF65-F5344CB8AC3E}">
        <p14:creationId xmlns:p14="http://schemas.microsoft.com/office/powerpoint/2010/main" val="413736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pic>
        <p:nvPicPr>
          <p:cNvPr id="1638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564904"/>
            <a:ext cx="868792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مربع نص 6"/>
          <p:cNvSpPr txBox="1">
            <a:spLocks noChangeArrowheads="1"/>
          </p:cNvSpPr>
          <p:nvPr/>
        </p:nvSpPr>
        <p:spPr bwMode="auto">
          <a:xfrm>
            <a:off x="214313" y="857250"/>
            <a:ext cx="86439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chemeClr val="bg1">
                    <a:lumMod val="10000"/>
                  </a:schemeClr>
                </a:solidFill>
                <a:latin typeface="+mn-lt"/>
                <a:cs typeface="+mn-cs"/>
              </a:rPr>
              <a:t>Retrieve </a:t>
            </a:r>
            <a:r>
              <a:rPr lang="en-US" altLang="ar-SA" sz="2400" b="1" dirty="0" err="1">
                <a:solidFill>
                  <a:schemeClr val="bg1">
                    <a:lumMod val="10000"/>
                  </a:schemeClr>
                </a:solidFill>
                <a:latin typeface="+mn-lt"/>
                <a:cs typeface="+mn-cs"/>
              </a:rPr>
              <a:t>CustomerName</a:t>
            </a:r>
            <a:r>
              <a:rPr lang="en-US" altLang="ar-SA" sz="2400" b="1" dirty="0">
                <a:solidFill>
                  <a:schemeClr val="bg1">
                    <a:lumMod val="10000"/>
                  </a:schemeClr>
                </a:solidFill>
                <a:latin typeface="+mn-lt"/>
                <a:cs typeface="+mn-cs"/>
              </a:rPr>
              <a:t> and </a:t>
            </a:r>
            <a:r>
              <a:rPr lang="en-US" altLang="ar-SA" sz="2400" b="1" dirty="0" err="1">
                <a:solidFill>
                  <a:schemeClr val="bg1">
                    <a:lumMod val="10000"/>
                  </a:schemeClr>
                </a:solidFill>
                <a:latin typeface="+mn-lt"/>
                <a:cs typeface="+mn-cs"/>
              </a:rPr>
              <a:t>ContactName</a:t>
            </a:r>
            <a:r>
              <a:rPr lang="en-US" altLang="ar-SA" sz="2400" b="1" dirty="0">
                <a:solidFill>
                  <a:schemeClr val="bg1">
                    <a:lumMod val="10000"/>
                  </a:schemeClr>
                </a:solidFill>
                <a:latin typeface="+mn-lt"/>
                <a:cs typeface="+mn-cs"/>
              </a:rPr>
              <a:t> from Customers  after renaming these columns  to Customer and Contact Person respectively ?</a:t>
            </a:r>
          </a:p>
          <a:p>
            <a:pPr algn="l" rtl="0"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15</a:t>
            </a:fld>
            <a:endParaRPr lang="en-US" dirty="0"/>
          </a:p>
        </p:txBody>
      </p:sp>
    </p:spTree>
    <p:extLst>
      <p:ext uri="{BB962C8B-B14F-4D97-AF65-F5344CB8AC3E}">
        <p14:creationId xmlns:p14="http://schemas.microsoft.com/office/powerpoint/2010/main" val="1042169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sp>
        <p:nvSpPr>
          <p:cNvPr id="8" name="مربع نص 7"/>
          <p:cNvSpPr txBox="1"/>
          <p:nvPr/>
        </p:nvSpPr>
        <p:spPr>
          <a:xfrm>
            <a:off x="467544" y="1138604"/>
            <a:ext cx="8208912" cy="1200329"/>
          </a:xfrm>
          <a:prstGeom prst="rect">
            <a:avLst/>
          </a:pr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rtlCol="1">
            <a:spAutoFit/>
          </a:bodyPr>
          <a:lstStyle/>
          <a:p>
            <a:pPr algn="l" rtl="0">
              <a:defRPr/>
            </a:pPr>
            <a:r>
              <a:rPr lang="en-US" sz="2400" b="1" dirty="0">
                <a:solidFill>
                  <a:schemeClr val="bg1">
                    <a:lumMod val="10000"/>
                  </a:schemeClr>
                </a:solidFill>
              </a:rPr>
              <a:t>SELECT </a:t>
            </a:r>
            <a:r>
              <a:rPr lang="en-US" sz="2400" b="1" dirty="0" err="1">
                <a:solidFill>
                  <a:schemeClr val="bg1">
                    <a:lumMod val="10000"/>
                  </a:schemeClr>
                </a:solidFill>
              </a:rPr>
              <a:t>CustomerName</a:t>
            </a:r>
            <a:r>
              <a:rPr lang="en-US" sz="2400" b="1" dirty="0">
                <a:solidFill>
                  <a:schemeClr val="bg1">
                    <a:lumMod val="10000"/>
                  </a:schemeClr>
                </a:solidFill>
              </a:rPr>
              <a:t> AS Customer, </a:t>
            </a:r>
          </a:p>
          <a:p>
            <a:pPr algn="l" rtl="0">
              <a:defRPr/>
            </a:pPr>
            <a:r>
              <a:rPr lang="en-US" sz="2400" b="1" dirty="0" err="1">
                <a:solidFill>
                  <a:schemeClr val="bg1">
                    <a:lumMod val="10000"/>
                  </a:schemeClr>
                </a:solidFill>
              </a:rPr>
              <a:t>ContactName</a:t>
            </a:r>
            <a:r>
              <a:rPr lang="en-US" sz="2400" b="1" dirty="0">
                <a:solidFill>
                  <a:schemeClr val="bg1">
                    <a:lumMod val="10000"/>
                  </a:schemeClr>
                </a:solidFill>
              </a:rPr>
              <a:t> AS “Contact Person”</a:t>
            </a:r>
            <a:br>
              <a:rPr lang="en-US" sz="2400" b="1" dirty="0">
                <a:solidFill>
                  <a:schemeClr val="bg1">
                    <a:lumMod val="10000"/>
                  </a:schemeClr>
                </a:solidFill>
              </a:rPr>
            </a:br>
            <a:r>
              <a:rPr lang="en-US" sz="2400" b="1" dirty="0">
                <a:solidFill>
                  <a:schemeClr val="bg1">
                    <a:lumMod val="10000"/>
                  </a:schemeClr>
                </a:solidFill>
              </a:rPr>
              <a:t>FROM Customers </a:t>
            </a:r>
            <a:endParaRPr lang="ar-SA" sz="2400" b="1" dirty="0">
              <a:solidFill>
                <a:schemeClr val="bg1">
                  <a:lumMod val="10000"/>
                </a:schemeClr>
              </a:solidFill>
            </a:endParaRPr>
          </a:p>
        </p:txBody>
      </p:sp>
      <p:pic>
        <p:nvPicPr>
          <p:cNvPr id="1639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752" y="2956328"/>
            <a:ext cx="7987526" cy="276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16</a:t>
            </a:fld>
            <a:endParaRPr lang="en-US" dirty="0"/>
          </a:p>
        </p:txBody>
      </p:sp>
    </p:spTree>
    <p:extLst>
      <p:ext uri="{BB962C8B-B14F-4D97-AF65-F5344CB8AC3E}">
        <p14:creationId xmlns:p14="http://schemas.microsoft.com/office/powerpoint/2010/main" val="288227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67233"/>
            <a:ext cx="8696356" cy="525463"/>
          </a:xfrm>
        </p:spPr>
        <p:txBody>
          <a:bodyPr>
            <a:normAutofit fontScale="90000"/>
          </a:bodyPr>
          <a:lstStyle/>
          <a:p>
            <a:pPr>
              <a:defRPr/>
            </a:pPr>
            <a:r>
              <a:rPr lang="en-US" dirty="0"/>
              <a:t>Alias (Cont.)</a:t>
            </a:r>
          </a:p>
        </p:txBody>
      </p:sp>
      <p:pic>
        <p:nvPicPr>
          <p:cNvPr id="174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126" y="2101935"/>
            <a:ext cx="80010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مستطيل 6"/>
          <p:cNvSpPr/>
          <p:nvPr/>
        </p:nvSpPr>
        <p:spPr>
          <a:xfrm>
            <a:off x="323126" y="4386734"/>
            <a:ext cx="8786812" cy="1846659"/>
          </a:xfrm>
          <a:prstGeom prst="rect">
            <a:avLst/>
          </a:prstGeom>
        </p:spPr>
        <p:txBody>
          <a:bodyPr>
            <a:spAutoFit/>
          </a:bodyPr>
          <a:lstStyle/>
          <a:p>
            <a:pPr algn="l" rtl="0">
              <a:defRPr/>
            </a:pPr>
            <a:r>
              <a:rPr lang="en-US" sz="2400" b="1" dirty="0">
                <a:solidFill>
                  <a:schemeClr val="bg1">
                    <a:lumMod val="10000"/>
                  </a:schemeClr>
                </a:solidFill>
              </a:rPr>
              <a:t>Solution: In the second attribute, you have to combine four columns (Address, City, </a:t>
            </a:r>
            <a:r>
              <a:rPr lang="en-US" sz="2400" b="1" dirty="0" err="1">
                <a:solidFill>
                  <a:schemeClr val="bg1">
                    <a:lumMod val="10000"/>
                  </a:schemeClr>
                </a:solidFill>
              </a:rPr>
              <a:t>PostalCode</a:t>
            </a:r>
            <a:r>
              <a:rPr lang="en-US" sz="2400" b="1" dirty="0">
                <a:solidFill>
                  <a:schemeClr val="bg1">
                    <a:lumMod val="10000"/>
                  </a:schemeClr>
                </a:solidFill>
              </a:rPr>
              <a:t>, and Country) , notice that the content of these column are </a:t>
            </a:r>
            <a:r>
              <a:rPr lang="en-US" sz="2400" b="1" u="sng" dirty="0">
                <a:solidFill>
                  <a:schemeClr val="bg1">
                    <a:lumMod val="10000"/>
                  </a:schemeClr>
                </a:solidFill>
              </a:rPr>
              <a:t>varchar</a:t>
            </a:r>
            <a:r>
              <a:rPr lang="en-US" sz="2400" b="1" dirty="0">
                <a:solidFill>
                  <a:schemeClr val="bg1">
                    <a:lumMod val="10000"/>
                  </a:schemeClr>
                </a:solidFill>
              </a:rPr>
              <a:t> data type. Then, create an alias named "Address“. </a:t>
            </a:r>
          </a:p>
          <a:p>
            <a:pPr algn="l" rtl="0">
              <a:defRPr/>
            </a:pPr>
            <a:endParaRPr lang="en-US" b="1" dirty="0">
              <a:solidFill>
                <a:schemeClr val="bg1">
                  <a:lumMod val="10000"/>
                </a:schemeClr>
              </a:solidFill>
            </a:endParaRPr>
          </a:p>
        </p:txBody>
      </p:sp>
      <p:sp>
        <p:nvSpPr>
          <p:cNvPr id="17419" name="مربع نص 8"/>
          <p:cNvSpPr txBox="1">
            <a:spLocks noChangeArrowheads="1"/>
          </p:cNvSpPr>
          <p:nvPr/>
        </p:nvSpPr>
        <p:spPr bwMode="auto">
          <a:xfrm>
            <a:off x="139733" y="831934"/>
            <a:ext cx="90011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rgbClr val="FF0000"/>
                </a:solidFill>
                <a:latin typeface="+mn-lt"/>
                <a:cs typeface="+mn-cs"/>
              </a:rPr>
              <a:t>Retrieve two attributes (</a:t>
            </a:r>
            <a:r>
              <a:rPr lang="en-US" altLang="ar-SA" sz="2400" b="1" dirty="0" err="1">
                <a:solidFill>
                  <a:srgbClr val="FF0000"/>
                </a:solidFill>
                <a:latin typeface="+mn-lt"/>
                <a:cs typeface="+mn-cs"/>
              </a:rPr>
              <a:t>CustomerName</a:t>
            </a:r>
            <a:r>
              <a:rPr lang="en-US" altLang="ar-SA" sz="2400" b="1" dirty="0">
                <a:solidFill>
                  <a:srgbClr val="FF0000"/>
                </a:solidFill>
                <a:latin typeface="+mn-lt"/>
                <a:cs typeface="+mn-cs"/>
              </a:rPr>
              <a:t> and Address ), Address contains the following columns: (Address, City, </a:t>
            </a:r>
            <a:r>
              <a:rPr lang="en-US" altLang="ar-SA" sz="2400" b="1" dirty="0" err="1">
                <a:solidFill>
                  <a:srgbClr val="FF0000"/>
                </a:solidFill>
                <a:latin typeface="+mn-lt"/>
                <a:cs typeface="+mn-cs"/>
              </a:rPr>
              <a:t>PostalCode</a:t>
            </a:r>
            <a:r>
              <a:rPr lang="en-US" altLang="ar-SA" sz="2400" b="1" dirty="0">
                <a:solidFill>
                  <a:srgbClr val="FF0000"/>
                </a:solidFill>
                <a:latin typeface="+mn-lt"/>
                <a:cs typeface="+mn-cs"/>
              </a:rPr>
              <a:t>, and Country)  from Customers?</a:t>
            </a:r>
          </a:p>
          <a:p>
            <a:pPr algn="l" rtl="0"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17</a:t>
            </a:fld>
            <a:endParaRPr lang="en-US" dirty="0"/>
          </a:p>
        </p:txBody>
      </p:sp>
    </p:spTree>
    <p:extLst>
      <p:ext uri="{BB962C8B-B14F-4D97-AF65-F5344CB8AC3E}">
        <p14:creationId xmlns:p14="http://schemas.microsoft.com/office/powerpoint/2010/main" val="401583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67233"/>
            <a:ext cx="8696356" cy="525463"/>
          </a:xfrm>
        </p:spPr>
        <p:txBody>
          <a:bodyPr>
            <a:normAutofit fontScale="90000"/>
          </a:bodyPr>
          <a:lstStyle/>
          <a:p>
            <a:pPr>
              <a:defRPr/>
            </a:pPr>
            <a:r>
              <a:rPr lang="en-US" dirty="0"/>
              <a:t>Alias (Cont.)</a:t>
            </a:r>
          </a:p>
        </p:txBody>
      </p:sp>
      <p:pic>
        <p:nvPicPr>
          <p:cNvPr id="174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834" y="3193222"/>
            <a:ext cx="822263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مربع نص 7"/>
          <p:cNvSpPr txBox="1"/>
          <p:nvPr/>
        </p:nvSpPr>
        <p:spPr>
          <a:xfrm>
            <a:off x="304800" y="836712"/>
            <a:ext cx="8443664" cy="1938992"/>
          </a:xfrm>
          <a:prstGeom prst="rect">
            <a:avLst/>
          </a:prstGeom>
          <a:ln>
            <a:solidFill>
              <a:schemeClr val="bg2"/>
            </a:solidFill>
          </a:ln>
        </p:spPr>
        <p:style>
          <a:lnRef idx="1">
            <a:schemeClr val="accent4"/>
          </a:lnRef>
          <a:fillRef idx="2">
            <a:schemeClr val="accent4"/>
          </a:fillRef>
          <a:effectRef idx="1">
            <a:schemeClr val="accent4"/>
          </a:effectRef>
          <a:fontRef idx="minor">
            <a:schemeClr val="dk1"/>
          </a:fontRef>
        </p:style>
        <p:txBody>
          <a:bodyPr wrap="square" rtlCol="1">
            <a:spAutoFit/>
          </a:bodyPr>
          <a:lstStyle/>
          <a:p>
            <a:pPr algn="l" rtl="0">
              <a:defRPr/>
            </a:pPr>
            <a:endParaRPr lang="ar-SA" sz="2400" b="1" dirty="0">
              <a:solidFill>
                <a:srgbClr val="C00000"/>
              </a:solidFill>
            </a:endParaRPr>
          </a:p>
          <a:p>
            <a:pPr algn="l" rtl="0">
              <a:defRPr/>
            </a:pPr>
            <a:r>
              <a:rPr lang="en-US" sz="2400" b="1" dirty="0">
                <a:solidFill>
                  <a:srgbClr val="C00000"/>
                </a:solidFill>
              </a:rPr>
              <a:t>SELECT</a:t>
            </a:r>
            <a:r>
              <a:rPr lang="en-US" sz="2400" b="1" dirty="0">
                <a:solidFill>
                  <a:schemeClr val="bg1">
                    <a:lumMod val="10000"/>
                  </a:schemeClr>
                </a:solidFill>
              </a:rPr>
              <a:t> </a:t>
            </a:r>
            <a:r>
              <a:rPr lang="en-US" sz="2400" b="1" dirty="0" err="1">
                <a:solidFill>
                  <a:schemeClr val="bg1">
                    <a:lumMod val="10000"/>
                  </a:schemeClr>
                </a:solidFill>
              </a:rPr>
              <a:t>CustomerName</a:t>
            </a:r>
            <a:r>
              <a:rPr lang="en-US" sz="2400" b="1" dirty="0">
                <a:solidFill>
                  <a:schemeClr val="bg1">
                    <a:lumMod val="10000"/>
                  </a:schemeClr>
                </a:solidFill>
              </a:rPr>
              <a:t>, Address+', '+City+', '+</a:t>
            </a:r>
            <a:r>
              <a:rPr lang="en-US" sz="2400" b="1" dirty="0" err="1">
                <a:solidFill>
                  <a:schemeClr val="bg1">
                    <a:lumMod val="10000"/>
                  </a:schemeClr>
                </a:solidFill>
              </a:rPr>
              <a:t>PostalCode</a:t>
            </a:r>
            <a:r>
              <a:rPr lang="en-US" sz="2400" b="1" dirty="0">
                <a:solidFill>
                  <a:schemeClr val="bg1">
                    <a:lumMod val="10000"/>
                  </a:schemeClr>
                </a:solidFill>
              </a:rPr>
              <a:t>+', '+Country </a:t>
            </a:r>
            <a:r>
              <a:rPr lang="en-US" sz="2400" b="1" dirty="0">
                <a:solidFill>
                  <a:srgbClr val="C00000"/>
                </a:solidFill>
              </a:rPr>
              <a:t>AS</a:t>
            </a:r>
            <a:r>
              <a:rPr lang="en-US" sz="2400" b="1" dirty="0">
                <a:solidFill>
                  <a:schemeClr val="bg1">
                    <a:lumMod val="10000"/>
                  </a:schemeClr>
                </a:solidFill>
              </a:rPr>
              <a:t> Address</a:t>
            </a:r>
            <a:br>
              <a:rPr lang="en-US" sz="2400" b="1" dirty="0">
                <a:solidFill>
                  <a:schemeClr val="bg1">
                    <a:lumMod val="10000"/>
                  </a:schemeClr>
                </a:solidFill>
              </a:rPr>
            </a:br>
            <a:r>
              <a:rPr lang="en-US" sz="2400" b="1" dirty="0">
                <a:solidFill>
                  <a:srgbClr val="C00000"/>
                </a:solidFill>
              </a:rPr>
              <a:t>FROM</a:t>
            </a:r>
            <a:r>
              <a:rPr lang="en-US" sz="2400" b="1" dirty="0">
                <a:solidFill>
                  <a:schemeClr val="bg1">
                    <a:lumMod val="10000"/>
                  </a:schemeClr>
                </a:solidFill>
              </a:rPr>
              <a:t> Customers</a:t>
            </a:r>
            <a:endParaRPr lang="ar-SA" sz="2400" b="1" dirty="0">
              <a:solidFill>
                <a:schemeClr val="bg1">
                  <a:lumMod val="10000"/>
                </a:schemeClr>
              </a:solidFill>
            </a:endParaRPr>
          </a:p>
          <a:p>
            <a:pPr algn="l" rtl="0">
              <a:defRPr/>
            </a:pPr>
            <a:endParaRPr lang="ar-SA" sz="2400"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18</a:t>
            </a:fld>
            <a:endParaRPr lang="en-US" dirty="0"/>
          </a:p>
        </p:txBody>
      </p:sp>
    </p:spTree>
    <p:extLst>
      <p:ext uri="{BB962C8B-B14F-4D97-AF65-F5344CB8AC3E}">
        <p14:creationId xmlns:p14="http://schemas.microsoft.com/office/powerpoint/2010/main" val="259988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32656"/>
            <a:ext cx="8696356" cy="885503"/>
          </a:xfrm>
        </p:spPr>
        <p:txBody>
          <a:bodyPr>
            <a:noAutofit/>
          </a:bodyPr>
          <a:lstStyle/>
          <a:p>
            <a:pPr>
              <a:lnSpc>
                <a:spcPct val="100000"/>
              </a:lnSpc>
              <a:defRPr/>
            </a:pPr>
            <a:r>
              <a:rPr lang="en-US" sz="2800" b="1" dirty="0"/>
              <a:t>Combine the Text content of more than one columns In select Command:</a:t>
            </a:r>
          </a:p>
        </p:txBody>
      </p:sp>
      <p:sp>
        <p:nvSpPr>
          <p:cNvPr id="7" name="مستطيل 6"/>
          <p:cNvSpPr/>
          <p:nvPr/>
        </p:nvSpPr>
        <p:spPr>
          <a:xfrm>
            <a:off x="214313" y="1285875"/>
            <a:ext cx="8786812" cy="2739211"/>
          </a:xfrm>
          <a:prstGeom prst="rect">
            <a:avLst/>
          </a:prstGeom>
        </p:spPr>
        <p:txBody>
          <a:bodyPr>
            <a:spAutoFit/>
          </a:bodyPr>
          <a:lstStyle/>
          <a:p>
            <a:pPr algn="l" rtl="0">
              <a:buFont typeface="Arial" pitchFamily="34" charset="0"/>
              <a:buChar char="•"/>
              <a:defRPr/>
            </a:pPr>
            <a:r>
              <a:rPr lang="en-US" sz="2400" b="1" dirty="0">
                <a:solidFill>
                  <a:schemeClr val="bg1">
                    <a:lumMod val="10000"/>
                  </a:schemeClr>
                </a:solidFill>
              </a:rPr>
              <a:t>In select Command, To combine more than one columns in one column(if their data type are character Type[Char, varchar..etc] ), use concatenation between columns:</a:t>
            </a: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p:txBody>
      </p:sp>
      <p:sp>
        <p:nvSpPr>
          <p:cNvPr id="8" name="مربع نص 7"/>
          <p:cNvSpPr txBox="1"/>
          <p:nvPr/>
        </p:nvSpPr>
        <p:spPr>
          <a:xfrm>
            <a:off x="366713" y="3429000"/>
            <a:ext cx="8572529" cy="2246769"/>
          </a:xfrm>
          <a:prstGeom prst="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1">
            <a:spAutoFit/>
          </a:bodyPr>
          <a:lstStyle/>
          <a:p>
            <a:pPr algn="l" rtl="0">
              <a:defRPr/>
            </a:pPr>
            <a:endParaRPr lang="ar-SA" sz="2800" b="1" dirty="0">
              <a:solidFill>
                <a:srgbClr val="C00000"/>
              </a:solidFill>
            </a:endParaRPr>
          </a:p>
          <a:p>
            <a:pPr algn="l" rtl="0">
              <a:defRPr/>
            </a:pPr>
            <a:r>
              <a:rPr lang="en-US" sz="2800" b="1" dirty="0">
                <a:solidFill>
                  <a:srgbClr val="C00000"/>
                </a:solidFill>
              </a:rPr>
              <a:t>Column_name1 +  </a:t>
            </a:r>
            <a:r>
              <a:rPr lang="en-US" sz="2800" b="1" dirty="0">
                <a:solidFill>
                  <a:schemeClr val="bg2">
                    <a:lumMod val="50000"/>
                  </a:schemeClr>
                </a:solidFill>
              </a:rPr>
              <a:t>‘, ‘ </a:t>
            </a:r>
            <a:r>
              <a:rPr lang="en-US" sz="2800" b="1" dirty="0">
                <a:solidFill>
                  <a:srgbClr val="C00000"/>
                </a:solidFill>
              </a:rPr>
              <a:t>+ Column_name2 +  </a:t>
            </a:r>
            <a:r>
              <a:rPr lang="en-US" sz="2800" b="1" dirty="0">
                <a:solidFill>
                  <a:schemeClr val="bg2">
                    <a:lumMod val="50000"/>
                  </a:schemeClr>
                </a:solidFill>
              </a:rPr>
              <a:t>‘, ‘ </a:t>
            </a:r>
            <a:r>
              <a:rPr lang="en-US" sz="2800" b="1" dirty="0">
                <a:solidFill>
                  <a:srgbClr val="C00000"/>
                </a:solidFill>
              </a:rPr>
              <a:t>+ Column_namen3 +  </a:t>
            </a:r>
            <a:r>
              <a:rPr lang="en-US" sz="2800" b="1" dirty="0">
                <a:solidFill>
                  <a:schemeClr val="bg2">
                    <a:lumMod val="50000"/>
                  </a:schemeClr>
                </a:solidFill>
              </a:rPr>
              <a:t>‘, ‘ </a:t>
            </a:r>
            <a:r>
              <a:rPr lang="en-US" sz="2800" b="1" dirty="0">
                <a:solidFill>
                  <a:srgbClr val="C00000"/>
                </a:solidFill>
              </a:rPr>
              <a:t>+</a:t>
            </a:r>
            <a:r>
              <a:rPr lang="en-US" sz="2800" b="1" dirty="0" err="1">
                <a:solidFill>
                  <a:srgbClr val="C00000"/>
                </a:solidFill>
              </a:rPr>
              <a:t>Column_name</a:t>
            </a:r>
            <a:r>
              <a:rPr lang="en-US" sz="2800" b="1" dirty="0">
                <a:solidFill>
                  <a:srgbClr val="C00000"/>
                </a:solidFill>
              </a:rPr>
              <a:t> 4 </a:t>
            </a:r>
          </a:p>
          <a:p>
            <a:pPr algn="l" rtl="0">
              <a:defRPr/>
            </a:pPr>
            <a:r>
              <a:rPr lang="en-US" sz="2800" b="1" dirty="0">
                <a:solidFill>
                  <a:srgbClr val="C00000"/>
                </a:solidFill>
              </a:rPr>
              <a:t>As </a:t>
            </a:r>
            <a:r>
              <a:rPr lang="en-US" sz="2800" b="1" dirty="0" err="1">
                <a:solidFill>
                  <a:srgbClr val="7030A0"/>
                </a:solidFill>
              </a:rPr>
              <a:t>RequiredColumName</a:t>
            </a:r>
            <a:endParaRPr lang="ar-SA" sz="2800" b="1" dirty="0">
              <a:solidFill>
                <a:srgbClr val="7030A0"/>
              </a:solidFill>
            </a:endParaRPr>
          </a:p>
          <a:p>
            <a:pPr algn="l" rtl="0">
              <a:defRPr/>
            </a:pPr>
            <a:endParaRPr lang="ar-SA" sz="2800" b="1" dirty="0">
              <a:solidFill>
                <a:srgbClr val="7030A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19</a:t>
            </a:fld>
            <a:endParaRPr lang="en-US" dirty="0"/>
          </a:p>
        </p:txBody>
      </p:sp>
    </p:spTree>
    <p:extLst>
      <p:ext uri="{BB962C8B-B14F-4D97-AF65-F5344CB8AC3E}">
        <p14:creationId xmlns:p14="http://schemas.microsoft.com/office/powerpoint/2010/main" val="328859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ktangel 26"/>
          <p:cNvSpPr>
            <a:spLocks noChangeArrowheads="1"/>
          </p:cNvSpPr>
          <p:nvPr/>
        </p:nvSpPr>
        <p:spPr bwMode="auto">
          <a:xfrm rot="10800000" flipV="1">
            <a:off x="0" y="5445224"/>
            <a:ext cx="9144000" cy="79208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pic>
        <p:nvPicPr>
          <p:cNvPr id="29" name="Picture 2" descr="C:\Users\Arwa\Pictures\sqlserver_sql_server_2008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4941168"/>
            <a:ext cx="1789460" cy="151216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304800" y="311249"/>
            <a:ext cx="6553202" cy="525463"/>
          </a:xfrm>
        </p:spPr>
        <p:txBody>
          <a:bodyPr>
            <a:normAutofit fontScale="90000"/>
          </a:bodyPr>
          <a:lstStyle/>
          <a:p>
            <a:pPr>
              <a:defRPr/>
            </a:pPr>
            <a:r>
              <a:rPr lang="en-US" dirty="0"/>
              <a:t>Agenda</a:t>
            </a:r>
          </a:p>
        </p:txBody>
      </p:sp>
      <p:sp>
        <p:nvSpPr>
          <p:cNvPr id="7" name="Text Placeholder 12"/>
          <p:cNvSpPr txBox="1">
            <a:spLocks/>
          </p:cNvSpPr>
          <p:nvPr/>
        </p:nvSpPr>
        <p:spPr>
          <a:xfrm>
            <a:off x="1928812" y="428625"/>
            <a:ext cx="6500813" cy="1428750"/>
          </a:xfrm>
          <a:prstGeom prst="rect">
            <a:avLst/>
          </a:prstGeom>
        </p:spPr>
        <p:txBody>
          <a:bodyPr anchor="ctr"/>
          <a:lstStyle/>
          <a:p>
            <a:pPr marL="285750" indent="-285750" algn="l" rtl="0">
              <a:defRPr/>
            </a:pPr>
            <a:r>
              <a:rPr lang="en-US" sz="2000" b="1" u="sng" dirty="0">
                <a:solidFill>
                  <a:schemeClr val="bg1">
                    <a:lumMod val="10000"/>
                  </a:schemeClr>
                </a:solidFill>
              </a:rPr>
              <a:t>Basic Retrieval Queries in SQL:</a:t>
            </a:r>
            <a:r>
              <a:rPr lang="en-US" sz="3200" b="1" u="sng" dirty="0">
                <a:solidFill>
                  <a:schemeClr val="bg1">
                    <a:lumMod val="10000"/>
                  </a:schemeClr>
                </a:solidFill>
              </a:rPr>
              <a:t> </a:t>
            </a:r>
            <a:r>
              <a:rPr lang="en-US" sz="2000" b="1" i="1" u="sng" dirty="0">
                <a:solidFill>
                  <a:schemeClr val="bg1">
                    <a:lumMod val="10000"/>
                  </a:schemeClr>
                </a:solidFill>
              </a:rPr>
              <a:t>SELECT Query:</a:t>
            </a:r>
            <a:endParaRPr lang="en-US" sz="2000" u="sng" dirty="0">
              <a:solidFill>
                <a:schemeClr val="bg1">
                  <a:lumMod val="10000"/>
                </a:schemeClr>
              </a:solidFill>
              <a:cs typeface="Aharoni" panose="02010803020104030203" pitchFamily="2" charset="-79"/>
            </a:endParaRPr>
          </a:p>
        </p:txBody>
      </p:sp>
      <p:sp>
        <p:nvSpPr>
          <p:cNvPr id="8" name="Text Placeholder 13"/>
          <p:cNvSpPr txBox="1">
            <a:spLocks/>
          </p:cNvSpPr>
          <p:nvPr/>
        </p:nvSpPr>
        <p:spPr>
          <a:xfrm>
            <a:off x="1857375" y="1571625"/>
            <a:ext cx="6000750" cy="571500"/>
          </a:xfrm>
          <a:prstGeom prst="rect">
            <a:avLst/>
          </a:prstGeom>
        </p:spPr>
        <p:txBody>
          <a:bodyPr/>
          <a:lstStyle/>
          <a:p>
            <a:pPr algn="l" rtl="0">
              <a:defRPr/>
            </a:pPr>
            <a:r>
              <a:rPr lang="en-US" sz="2400" b="1" dirty="0">
                <a:solidFill>
                  <a:schemeClr val="bg1">
                    <a:lumMod val="10000"/>
                  </a:schemeClr>
                </a:solidFill>
              </a:rPr>
              <a:t>DISTINCT</a:t>
            </a:r>
            <a:r>
              <a:rPr lang="en-US" sz="2400" b="1" dirty="0"/>
              <a:t>      </a:t>
            </a:r>
            <a:endParaRPr lang="en-US" sz="2400" dirty="0"/>
          </a:p>
        </p:txBody>
      </p:sp>
      <p:pic>
        <p:nvPicPr>
          <p:cNvPr id="7175" name="Picture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96752"/>
            <a:ext cx="10715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مربع نص 13"/>
          <p:cNvSpPr txBox="1">
            <a:spLocks noChangeArrowheads="1"/>
          </p:cNvSpPr>
          <p:nvPr/>
        </p:nvSpPr>
        <p:spPr bwMode="auto">
          <a:xfrm>
            <a:off x="1214438" y="1411064"/>
            <a:ext cx="214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a:solidFill>
                  <a:srgbClr val="FF0000"/>
                </a:solidFill>
              </a:rPr>
              <a:t>1</a:t>
            </a:r>
            <a:endParaRPr lang="ar-SA" altLang="ar-SA" b="1">
              <a:solidFill>
                <a:srgbClr val="FF0000"/>
              </a:solidFill>
            </a:endParaRPr>
          </a:p>
        </p:txBody>
      </p:sp>
      <p:pic>
        <p:nvPicPr>
          <p:cNvPr id="7177" name="Picture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88840"/>
            <a:ext cx="1071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مربع نص 17"/>
          <p:cNvSpPr txBox="1">
            <a:spLocks noChangeArrowheads="1"/>
          </p:cNvSpPr>
          <p:nvPr/>
        </p:nvSpPr>
        <p:spPr bwMode="auto">
          <a:xfrm>
            <a:off x="1184771" y="2203153"/>
            <a:ext cx="214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dirty="0">
                <a:solidFill>
                  <a:srgbClr val="FF0000"/>
                </a:solidFill>
              </a:rPr>
              <a:t>2</a:t>
            </a:r>
            <a:endParaRPr lang="ar-SA" altLang="ar-SA" b="1" dirty="0">
              <a:solidFill>
                <a:srgbClr val="FF0000"/>
              </a:solidFill>
            </a:endParaRPr>
          </a:p>
        </p:txBody>
      </p:sp>
      <p:pic>
        <p:nvPicPr>
          <p:cNvPr id="7179" name="Picture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27584" y="2780928"/>
            <a:ext cx="1071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مربع نص 19"/>
          <p:cNvSpPr txBox="1">
            <a:spLocks noChangeArrowheads="1"/>
          </p:cNvSpPr>
          <p:nvPr/>
        </p:nvSpPr>
        <p:spPr bwMode="auto">
          <a:xfrm>
            <a:off x="1184771" y="2995240"/>
            <a:ext cx="214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dirty="0">
                <a:solidFill>
                  <a:srgbClr val="FF0000"/>
                </a:solidFill>
              </a:rPr>
              <a:t>3</a:t>
            </a:r>
            <a:endParaRPr lang="ar-SA" altLang="ar-SA" b="1" dirty="0">
              <a:solidFill>
                <a:srgbClr val="FF0000"/>
              </a:solidFill>
            </a:endParaRPr>
          </a:p>
        </p:txBody>
      </p:sp>
      <p:pic>
        <p:nvPicPr>
          <p:cNvPr id="7181" name="Picture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6142" y="3573016"/>
            <a:ext cx="1071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مربع نص 21"/>
          <p:cNvSpPr txBox="1">
            <a:spLocks noChangeArrowheads="1"/>
          </p:cNvSpPr>
          <p:nvPr/>
        </p:nvSpPr>
        <p:spPr bwMode="auto">
          <a:xfrm>
            <a:off x="1193329" y="3787329"/>
            <a:ext cx="214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a:solidFill>
                  <a:srgbClr val="FF0000"/>
                </a:solidFill>
              </a:rPr>
              <a:t>4</a:t>
            </a:r>
            <a:endParaRPr lang="ar-SA" altLang="ar-SA" b="1">
              <a:solidFill>
                <a:srgbClr val="FF0000"/>
              </a:solidFill>
            </a:endParaRPr>
          </a:p>
        </p:txBody>
      </p:sp>
      <p:sp>
        <p:nvSpPr>
          <p:cNvPr id="24" name="Text Placeholder 13"/>
          <p:cNvSpPr txBox="1">
            <a:spLocks/>
          </p:cNvSpPr>
          <p:nvPr/>
        </p:nvSpPr>
        <p:spPr>
          <a:xfrm>
            <a:off x="1928813" y="2204864"/>
            <a:ext cx="6000750" cy="571500"/>
          </a:xfrm>
          <a:prstGeom prst="rect">
            <a:avLst/>
          </a:prstGeom>
        </p:spPr>
        <p:txBody>
          <a:bodyPr/>
          <a:lstStyle/>
          <a:p>
            <a:pPr algn="l" rtl="0">
              <a:defRPr/>
            </a:pPr>
            <a:r>
              <a:rPr lang="en-US" sz="2400" b="1" dirty="0">
                <a:solidFill>
                  <a:schemeClr val="bg1">
                    <a:lumMod val="10000"/>
                  </a:schemeClr>
                </a:solidFill>
              </a:rPr>
              <a:t>ALIAS</a:t>
            </a:r>
            <a:endParaRPr lang="en-US" sz="2400" dirty="0"/>
          </a:p>
        </p:txBody>
      </p:sp>
      <p:sp>
        <p:nvSpPr>
          <p:cNvPr id="26" name="Text Placeholder 13"/>
          <p:cNvSpPr txBox="1">
            <a:spLocks/>
          </p:cNvSpPr>
          <p:nvPr/>
        </p:nvSpPr>
        <p:spPr bwMode="auto">
          <a:xfrm>
            <a:off x="1857375" y="3500438"/>
            <a:ext cx="6000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a:t>      </a:t>
            </a:r>
            <a:endParaRPr lang="en-US" altLang="ar-SA" sz="2400"/>
          </a:p>
          <a:p>
            <a:pPr eaLnBrk="1" hangingPunct="1"/>
            <a:r>
              <a:rPr lang="en-US" altLang="ar-SA" sz="2400" b="1"/>
              <a:t>      </a:t>
            </a:r>
            <a:endParaRPr lang="en-US" altLang="ar-SA" sz="2400"/>
          </a:p>
        </p:txBody>
      </p:sp>
      <p:sp>
        <p:nvSpPr>
          <p:cNvPr id="27" name="Text Placeholder 13"/>
          <p:cNvSpPr txBox="1">
            <a:spLocks/>
          </p:cNvSpPr>
          <p:nvPr/>
        </p:nvSpPr>
        <p:spPr>
          <a:xfrm>
            <a:off x="2000250" y="3793604"/>
            <a:ext cx="6000750" cy="571500"/>
          </a:xfrm>
          <a:prstGeom prst="rect">
            <a:avLst/>
          </a:prstGeom>
        </p:spPr>
        <p:txBody>
          <a:bodyPr/>
          <a:lstStyle/>
          <a:p>
            <a:pPr algn="l" rtl="0">
              <a:defRPr/>
            </a:pPr>
            <a:r>
              <a:rPr lang="en-US" sz="2400" b="1" dirty="0">
                <a:solidFill>
                  <a:schemeClr val="bg1">
                    <a:lumMod val="10000"/>
                  </a:schemeClr>
                </a:solidFill>
              </a:rPr>
              <a:t>INTERSEC</a:t>
            </a:r>
          </a:p>
          <a:p>
            <a:pPr>
              <a:defRPr/>
            </a:pPr>
            <a:r>
              <a:rPr lang="en-US" sz="2400" b="1" dirty="0"/>
              <a:t>      </a:t>
            </a:r>
            <a:endParaRPr lang="en-US" sz="2400" dirty="0"/>
          </a:p>
        </p:txBody>
      </p:sp>
      <p:sp>
        <p:nvSpPr>
          <p:cNvPr id="28" name="Text Placeholder 13"/>
          <p:cNvSpPr txBox="1">
            <a:spLocks/>
          </p:cNvSpPr>
          <p:nvPr/>
        </p:nvSpPr>
        <p:spPr bwMode="auto">
          <a:xfrm>
            <a:off x="1928813" y="5357813"/>
            <a:ext cx="6000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a:t>      </a:t>
            </a:r>
            <a:endParaRPr lang="en-US" altLang="ar-SA" sz="2400"/>
          </a:p>
        </p:txBody>
      </p:sp>
      <p:pic>
        <p:nvPicPr>
          <p:cNvPr id="7187" name="Picture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27584" y="4437112"/>
            <a:ext cx="10715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مربع نص 29"/>
          <p:cNvSpPr txBox="1">
            <a:spLocks noChangeArrowheads="1"/>
          </p:cNvSpPr>
          <p:nvPr/>
        </p:nvSpPr>
        <p:spPr bwMode="auto">
          <a:xfrm>
            <a:off x="1184771" y="4651425"/>
            <a:ext cx="214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sz="2400" b="1" dirty="0">
                <a:solidFill>
                  <a:srgbClr val="FF0000"/>
                </a:solidFill>
              </a:rPr>
              <a:t>5</a:t>
            </a:r>
            <a:endParaRPr lang="ar-SA" altLang="ar-SA" b="1" dirty="0">
              <a:solidFill>
                <a:srgbClr val="FF0000"/>
              </a:solidFill>
            </a:endParaRPr>
          </a:p>
        </p:txBody>
      </p:sp>
      <p:sp>
        <p:nvSpPr>
          <p:cNvPr id="31" name="Text Placeholder 13"/>
          <p:cNvSpPr txBox="1">
            <a:spLocks/>
          </p:cNvSpPr>
          <p:nvPr/>
        </p:nvSpPr>
        <p:spPr>
          <a:xfrm>
            <a:off x="2000250" y="4585692"/>
            <a:ext cx="6000750" cy="571500"/>
          </a:xfrm>
          <a:prstGeom prst="rect">
            <a:avLst/>
          </a:prstGeom>
        </p:spPr>
        <p:txBody>
          <a:bodyPr/>
          <a:lstStyle/>
          <a:p>
            <a:pPr algn="l" rtl="0">
              <a:defRPr/>
            </a:pPr>
            <a:r>
              <a:rPr lang="en-US" sz="2400" b="1" dirty="0">
                <a:solidFill>
                  <a:schemeClr val="bg1">
                    <a:lumMod val="10000"/>
                  </a:schemeClr>
                </a:solidFill>
              </a:rPr>
              <a:t>EXCEPT</a:t>
            </a:r>
          </a:p>
          <a:p>
            <a:pPr>
              <a:defRPr/>
            </a:pPr>
            <a:r>
              <a:rPr lang="en-US" sz="2400" b="1" dirty="0"/>
              <a:t>      </a:t>
            </a:r>
            <a:endParaRPr lang="en-US" sz="2400" dirty="0"/>
          </a:p>
        </p:txBody>
      </p:sp>
      <p:sp>
        <p:nvSpPr>
          <p:cNvPr id="32" name="Text Placeholder 13"/>
          <p:cNvSpPr txBox="1">
            <a:spLocks/>
          </p:cNvSpPr>
          <p:nvPr/>
        </p:nvSpPr>
        <p:spPr>
          <a:xfrm>
            <a:off x="1979712" y="2988271"/>
            <a:ext cx="6000750" cy="224705"/>
          </a:xfrm>
          <a:prstGeom prst="rect">
            <a:avLst/>
          </a:prstGeom>
        </p:spPr>
        <p:txBody>
          <a:bodyPr/>
          <a:lstStyle/>
          <a:p>
            <a:pPr algn="l" rtl="0">
              <a:defRPr/>
            </a:pPr>
            <a:r>
              <a:rPr lang="en-US" sz="2400" b="1" dirty="0">
                <a:solidFill>
                  <a:schemeClr val="bg1">
                    <a:lumMod val="10000"/>
                  </a:schemeClr>
                </a:solidFill>
              </a:rPr>
              <a:t>UNION</a:t>
            </a:r>
            <a:r>
              <a:rPr lang="en-US" sz="2400" b="1" dirty="0"/>
              <a:t>         </a:t>
            </a:r>
            <a:endParaRPr lang="en-US" sz="2400" dirty="0"/>
          </a:p>
          <a:p>
            <a:pPr>
              <a:defRPr/>
            </a:pPr>
            <a:r>
              <a:rPr lang="en-US" sz="2400" b="1" dirty="0"/>
              <a:t>      </a:t>
            </a:r>
            <a:endParaRPr lang="en-US" sz="2400"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a:t>
            </a:fld>
            <a:endParaRPr lang="en-US" dirty="0"/>
          </a:p>
        </p:txBody>
      </p:sp>
    </p:spTree>
    <p:extLst>
      <p:ext uri="{BB962C8B-B14F-4D97-AF65-F5344CB8AC3E}">
        <p14:creationId xmlns:p14="http://schemas.microsoft.com/office/powerpoint/2010/main" val="1761896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xEl>
                                              <p:pRg st="0" end="0"/>
                                            </p:txEl>
                                          </p:spTgt>
                                        </p:tgtEl>
                                        <p:attrNameLst>
                                          <p:attrName>style.visibility</p:attrName>
                                        </p:attrNameLst>
                                      </p:cBhvr>
                                      <p:to>
                                        <p:strVal val="visible"/>
                                      </p:to>
                                    </p:set>
                                    <p:animEffect transition="in" filter="fade">
                                      <p:cBhvr>
                                        <p:cTn id="16" dur="500"/>
                                        <p:tgtEl>
                                          <p:spTgt spid="2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animEffect transition="in" filter="fade">
                                      <p:cBhvr>
                                        <p:cTn id="19" dur="500"/>
                                        <p:tgtEl>
                                          <p:spTgt spid="26">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fade">
                                      <p:cBhvr>
                                        <p:cTn id="22" dur="500"/>
                                        <p:tgtEl>
                                          <p:spTgt spid="2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fade">
                                      <p:cBhvr>
                                        <p:cTn id="25" dur="500"/>
                                        <p:tgtEl>
                                          <p:spTgt spid="27">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Effect transition="in" filter="fade">
                                      <p:cBhvr>
                                        <p:cTn id="28" dur="500"/>
                                        <p:tgtEl>
                                          <p:spTgt spid="28">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fade">
                                      <p:cBhvr>
                                        <p:cTn id="31" dur="500"/>
                                        <p:tgtEl>
                                          <p:spTgt spid="31">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xEl>
                                              <p:pRg st="1" end="1"/>
                                            </p:txEl>
                                          </p:spTgt>
                                        </p:tgtEl>
                                        <p:attrNameLst>
                                          <p:attrName>style.visibility</p:attrName>
                                        </p:attrNameLst>
                                      </p:cBhvr>
                                      <p:to>
                                        <p:strVal val="visible"/>
                                      </p:to>
                                    </p:set>
                                    <p:animEffect transition="in" filter="fade">
                                      <p:cBhvr>
                                        <p:cTn id="34" dur="500"/>
                                        <p:tgtEl>
                                          <p:spTgt spid="31">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fade">
                                      <p:cBhvr>
                                        <p:cTn id="37" dur="500"/>
                                        <p:tgtEl>
                                          <p:spTgt spid="32">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xEl>
                                              <p:pRg st="1" end="1"/>
                                            </p:txEl>
                                          </p:spTgt>
                                        </p:tgtEl>
                                        <p:attrNameLst>
                                          <p:attrName>style.visibility</p:attrName>
                                        </p:attrNameLst>
                                      </p:cBhvr>
                                      <p:to>
                                        <p:strVal val="visible"/>
                                      </p:to>
                                    </p:set>
                                    <p:animEffect transition="in" filter="fade">
                                      <p:cBhvr>
                                        <p:cTn id="40"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24" grpId="0" build="p"/>
      <p:bldP spid="26" grpId="0" build="p"/>
      <p:bldP spid="27" grpId="0" build="p"/>
      <p:bldP spid="28" grpId="0" build="p"/>
      <p:bldP spid="31" grpId="0" build="p"/>
      <p:bldP spid="3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32656"/>
            <a:ext cx="8696356" cy="885503"/>
          </a:xfrm>
        </p:spPr>
        <p:txBody>
          <a:bodyPr>
            <a:noAutofit/>
          </a:bodyPr>
          <a:lstStyle/>
          <a:p>
            <a:pPr>
              <a:lnSpc>
                <a:spcPct val="100000"/>
              </a:lnSpc>
              <a:defRPr/>
            </a:pPr>
            <a:r>
              <a:rPr lang="en-US" sz="2800" b="1" dirty="0"/>
              <a:t>Combine the Text content of more than one columns In select Command:</a:t>
            </a:r>
          </a:p>
        </p:txBody>
      </p:sp>
      <p:sp>
        <p:nvSpPr>
          <p:cNvPr id="7" name="مستطيل 6"/>
          <p:cNvSpPr/>
          <p:nvPr/>
        </p:nvSpPr>
        <p:spPr>
          <a:xfrm>
            <a:off x="214313" y="1285875"/>
            <a:ext cx="8786812" cy="3200876"/>
          </a:xfrm>
          <a:prstGeom prst="rect">
            <a:avLst/>
          </a:prstGeom>
        </p:spPr>
        <p:txBody>
          <a:bodyPr>
            <a:spAutoFit/>
          </a:bodyPr>
          <a:lstStyle/>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r>
              <a:rPr lang="en-US" sz="2400" b="1" dirty="0">
                <a:solidFill>
                  <a:schemeClr val="bg1">
                    <a:lumMod val="10000"/>
                  </a:schemeClr>
                </a:solidFill>
              </a:rPr>
              <a:t>This method apply on </a:t>
            </a:r>
            <a:r>
              <a:rPr lang="en-US" sz="2400" b="1" u="sng" dirty="0">
                <a:solidFill>
                  <a:schemeClr val="bg1">
                    <a:lumMod val="10000"/>
                  </a:schemeClr>
                </a:solidFill>
              </a:rPr>
              <a:t>character</a:t>
            </a:r>
            <a:r>
              <a:rPr lang="en-US" sz="2400" b="1" dirty="0">
                <a:solidFill>
                  <a:schemeClr val="bg1">
                    <a:lumMod val="10000"/>
                  </a:schemeClr>
                </a:solidFill>
              </a:rPr>
              <a:t> data type while in Numeric data type there is </a:t>
            </a:r>
            <a:r>
              <a:rPr lang="en-US" sz="2400" b="1" u="sng" dirty="0">
                <a:solidFill>
                  <a:schemeClr val="bg1">
                    <a:lumMod val="10000"/>
                  </a:schemeClr>
                </a:solidFill>
              </a:rPr>
              <a:t>No need </a:t>
            </a:r>
            <a:r>
              <a:rPr lang="en-US" sz="2400" b="1" dirty="0">
                <a:solidFill>
                  <a:schemeClr val="bg1">
                    <a:lumMod val="10000"/>
                  </a:schemeClr>
                </a:solidFill>
              </a:rPr>
              <a:t>to combine the content which contains number. </a:t>
            </a:r>
            <a:endParaRPr lang="ar-SA" sz="2400" b="1" dirty="0">
              <a:solidFill>
                <a:schemeClr val="bg1">
                  <a:lumMod val="10000"/>
                </a:schemeClr>
              </a:solidFill>
            </a:endParaRPr>
          </a:p>
          <a:p>
            <a:pPr algn="l" rtl="0">
              <a:buFont typeface="Arial" pitchFamily="34" charset="0"/>
              <a:buChar char="•"/>
              <a:defRPr/>
            </a:pPr>
            <a:endParaRPr lang="en-US" sz="2400" b="1" dirty="0">
              <a:solidFill>
                <a:schemeClr val="bg1">
                  <a:lumMod val="10000"/>
                </a:schemeClr>
              </a:solidFill>
            </a:endParaRPr>
          </a:p>
          <a:p>
            <a:pPr algn="l" rtl="0">
              <a:buFont typeface="Arial" pitchFamily="34" charset="0"/>
              <a:buChar char="•"/>
              <a:defRPr/>
            </a:pPr>
            <a:r>
              <a:rPr lang="en-US" sz="2400" b="1" dirty="0">
                <a:solidFill>
                  <a:schemeClr val="bg1">
                    <a:lumMod val="10000"/>
                  </a:schemeClr>
                </a:solidFill>
              </a:rPr>
              <a:t>Usually, we define </a:t>
            </a:r>
            <a:r>
              <a:rPr lang="en-US" sz="2400" b="1" u="sng" dirty="0">
                <a:solidFill>
                  <a:schemeClr val="bg1">
                    <a:lumMod val="10000"/>
                  </a:schemeClr>
                </a:solidFill>
              </a:rPr>
              <a:t>Numeric</a:t>
            </a:r>
            <a:r>
              <a:rPr lang="en-US" sz="2400" b="1" dirty="0">
                <a:solidFill>
                  <a:schemeClr val="bg1">
                    <a:lumMod val="10000"/>
                  </a:schemeClr>
                </a:solidFill>
              </a:rPr>
              <a:t> data type to apply arithmetic operations not for combine them in one column. </a:t>
            </a:r>
          </a:p>
          <a:p>
            <a:pPr algn="l" rtl="0">
              <a:defRPr/>
            </a:pPr>
            <a:endParaRPr lang="en-US" sz="2000" b="1" dirty="0">
              <a:solidFill>
                <a:schemeClr val="bg1">
                  <a:lumMod val="10000"/>
                </a:schemeClr>
              </a:solidFill>
            </a:endParaRPr>
          </a:p>
          <a:p>
            <a:pPr algn="l" rtl="0">
              <a:defRPr/>
            </a:pPr>
            <a:endParaRPr lang="en-US"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20</a:t>
            </a:fld>
            <a:endParaRPr lang="en-US" dirty="0"/>
          </a:p>
        </p:txBody>
      </p:sp>
    </p:spTree>
    <p:extLst>
      <p:ext uri="{BB962C8B-B14F-4D97-AF65-F5344CB8AC3E}">
        <p14:creationId xmlns:p14="http://schemas.microsoft.com/office/powerpoint/2010/main" val="126371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09794"/>
            <a:ext cx="8696356" cy="642942"/>
          </a:xfrm>
        </p:spPr>
        <p:txBody>
          <a:bodyPr>
            <a:noAutofit/>
          </a:bodyPr>
          <a:lstStyle/>
          <a:p>
            <a:pPr>
              <a:lnSpc>
                <a:spcPct val="100000"/>
              </a:lnSpc>
              <a:defRPr/>
            </a:pPr>
            <a:r>
              <a:rPr lang="en-US" sz="3200" b="1" dirty="0"/>
              <a:t>Combine the Text content of more than one columns In select Command: (cont.)</a:t>
            </a:r>
          </a:p>
        </p:txBody>
      </p:sp>
      <p:pic>
        <p:nvPicPr>
          <p:cNvPr id="194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084684"/>
            <a:ext cx="9105252" cy="577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21</a:t>
            </a:fld>
            <a:endParaRPr lang="en-US" dirty="0"/>
          </a:p>
        </p:txBody>
      </p:sp>
    </p:spTree>
    <p:extLst>
      <p:ext uri="{BB962C8B-B14F-4D97-AF65-F5344CB8AC3E}">
        <p14:creationId xmlns:p14="http://schemas.microsoft.com/office/powerpoint/2010/main" val="134701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09794"/>
            <a:ext cx="8696356" cy="642942"/>
          </a:xfrm>
        </p:spPr>
        <p:txBody>
          <a:bodyPr>
            <a:noAutofit/>
          </a:bodyPr>
          <a:lstStyle/>
          <a:p>
            <a:pPr>
              <a:lnSpc>
                <a:spcPct val="100000"/>
              </a:lnSpc>
              <a:defRPr/>
            </a:pPr>
            <a:r>
              <a:rPr lang="en-US" sz="3200" b="1" dirty="0"/>
              <a:t>Combine the Text content of more than one columns In select Command: (cont.)</a:t>
            </a:r>
          </a:p>
        </p:txBody>
      </p:sp>
      <p:sp>
        <p:nvSpPr>
          <p:cNvPr id="12" name="مربع نص 11"/>
          <p:cNvSpPr txBox="1"/>
          <p:nvPr/>
        </p:nvSpPr>
        <p:spPr>
          <a:xfrm>
            <a:off x="683568" y="2518191"/>
            <a:ext cx="7128792" cy="954107"/>
          </a:xfrm>
          <a:prstGeom prst="rect">
            <a:avLst/>
          </a:pr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rtlCol="1">
            <a:spAutoFit/>
          </a:bodyPr>
          <a:lstStyle/>
          <a:p>
            <a:pPr algn="l" rtl="0">
              <a:defRPr/>
            </a:pPr>
            <a:r>
              <a:rPr lang="en-US" sz="2800" b="1" dirty="0">
                <a:solidFill>
                  <a:srgbClr val="C00000"/>
                </a:solidFill>
              </a:rPr>
              <a:t>select</a:t>
            </a:r>
            <a:r>
              <a:rPr lang="en-US" sz="2800" b="1" dirty="0">
                <a:solidFill>
                  <a:schemeClr val="bg1">
                    <a:lumMod val="10000"/>
                  </a:schemeClr>
                </a:solidFill>
              </a:rPr>
              <a:t>  </a:t>
            </a:r>
            <a:r>
              <a:rPr lang="en-US" sz="2800" b="1" dirty="0" err="1">
                <a:solidFill>
                  <a:schemeClr val="bg1">
                    <a:lumMod val="10000"/>
                  </a:schemeClr>
                </a:solidFill>
              </a:rPr>
              <a:t>sname</a:t>
            </a:r>
            <a:r>
              <a:rPr lang="en-US" sz="2800" b="1" dirty="0">
                <a:solidFill>
                  <a:schemeClr val="bg1">
                    <a:lumMod val="10000"/>
                  </a:schemeClr>
                </a:solidFill>
              </a:rPr>
              <a:t>+', '+city As </a:t>
            </a:r>
            <a:r>
              <a:rPr lang="en-US" sz="2800" b="1" dirty="0" err="1">
                <a:solidFill>
                  <a:srgbClr val="7030A0"/>
                </a:solidFill>
              </a:rPr>
              <a:t>CityInfo</a:t>
            </a:r>
            <a:r>
              <a:rPr lang="en-US" sz="2800" b="1" dirty="0">
                <a:solidFill>
                  <a:schemeClr val="bg1">
                    <a:lumMod val="10000"/>
                  </a:schemeClr>
                </a:solidFill>
              </a:rPr>
              <a:t> </a:t>
            </a:r>
          </a:p>
          <a:p>
            <a:pPr algn="l" rtl="0">
              <a:defRPr/>
            </a:pPr>
            <a:r>
              <a:rPr lang="en-US" sz="2800" b="1" dirty="0">
                <a:solidFill>
                  <a:srgbClr val="C00000"/>
                </a:solidFill>
              </a:rPr>
              <a:t>from</a:t>
            </a:r>
            <a:r>
              <a:rPr lang="en-US" sz="2800" b="1" dirty="0">
                <a:solidFill>
                  <a:schemeClr val="bg1">
                    <a:lumMod val="10000"/>
                  </a:schemeClr>
                </a:solidFill>
              </a:rPr>
              <a:t> Suppliers_4</a:t>
            </a:r>
          </a:p>
        </p:txBody>
      </p:sp>
      <p:sp>
        <p:nvSpPr>
          <p:cNvPr id="13" name="مربع نص 12"/>
          <p:cNvSpPr txBox="1"/>
          <p:nvPr/>
        </p:nvSpPr>
        <p:spPr>
          <a:xfrm>
            <a:off x="467544" y="1556792"/>
            <a:ext cx="2952328" cy="461665"/>
          </a:xfrm>
          <a:prstGeom prst="rect">
            <a:avLst/>
          </a:prstGeom>
          <a:noFill/>
        </p:spPr>
        <p:txBody>
          <a:bodyPr wrap="square" rtlCol="1">
            <a:spAutoFit/>
          </a:bodyPr>
          <a:lstStyle/>
          <a:p>
            <a:pPr algn="l" rtl="0">
              <a:defRPr/>
            </a:pPr>
            <a:r>
              <a:rPr lang="en-US" sz="2400" b="1" u="sng" dirty="0">
                <a:solidFill>
                  <a:schemeClr val="bg1">
                    <a:lumMod val="10000"/>
                  </a:schemeClr>
                </a:solidFill>
              </a:rPr>
              <a:t>Execution of:</a:t>
            </a:r>
            <a:endParaRPr lang="ar-SA" sz="2400" b="1" u="sng"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22</a:t>
            </a:fld>
            <a:endParaRPr lang="en-US" dirty="0"/>
          </a:p>
        </p:txBody>
      </p:sp>
      <p:pic>
        <p:nvPicPr>
          <p:cNvPr id="7" name="Picture 2">
            <a:extLst>
              <a:ext uri="{FF2B5EF4-FFF2-40B4-BE49-F238E27FC236}">
                <a16:creationId xmlns:a16="http://schemas.microsoft.com/office/drawing/2014/main" id="{731BD82B-1D7B-4DA1-950A-7DE15B9093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83568" y="3761278"/>
            <a:ext cx="2880320" cy="232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24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09794"/>
            <a:ext cx="8839200" cy="642942"/>
          </a:xfrm>
        </p:spPr>
        <p:txBody>
          <a:bodyPr>
            <a:noAutofit/>
          </a:bodyPr>
          <a:lstStyle/>
          <a:p>
            <a:pPr>
              <a:lnSpc>
                <a:spcPct val="100000"/>
              </a:lnSpc>
              <a:defRPr/>
            </a:pPr>
            <a:r>
              <a:rPr lang="en-US" sz="3200" b="1" dirty="0"/>
              <a:t>Combine the Text content of more than one columns In select Command: (cont…)</a:t>
            </a:r>
          </a:p>
        </p:txBody>
      </p:sp>
      <p:pic>
        <p:nvPicPr>
          <p:cNvPr id="204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 y="1071562"/>
            <a:ext cx="8715375" cy="41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23</a:t>
            </a:fld>
            <a:endParaRPr lang="en-US" dirty="0"/>
          </a:p>
        </p:txBody>
      </p:sp>
    </p:spTree>
    <p:extLst>
      <p:ext uri="{BB962C8B-B14F-4D97-AF65-F5344CB8AC3E}">
        <p14:creationId xmlns:p14="http://schemas.microsoft.com/office/powerpoint/2010/main" val="171157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09794"/>
            <a:ext cx="8839200" cy="642942"/>
          </a:xfrm>
        </p:spPr>
        <p:txBody>
          <a:bodyPr>
            <a:noAutofit/>
          </a:bodyPr>
          <a:lstStyle/>
          <a:p>
            <a:pPr>
              <a:lnSpc>
                <a:spcPct val="100000"/>
              </a:lnSpc>
              <a:defRPr/>
            </a:pPr>
            <a:r>
              <a:rPr lang="en-US" sz="3200" b="1" dirty="0"/>
              <a:t>Combine the Text content of more than one columns In select Command: (cont…)</a:t>
            </a:r>
          </a:p>
        </p:txBody>
      </p:sp>
      <p:sp>
        <p:nvSpPr>
          <p:cNvPr id="12" name="مربع نص 11"/>
          <p:cNvSpPr txBox="1"/>
          <p:nvPr/>
        </p:nvSpPr>
        <p:spPr>
          <a:xfrm>
            <a:off x="729546" y="2366058"/>
            <a:ext cx="7514861" cy="954107"/>
          </a:xfrm>
          <a:prstGeom prst="rect">
            <a:avLst/>
          </a:pr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rtlCol="1">
            <a:spAutoFit/>
          </a:bodyPr>
          <a:lstStyle/>
          <a:p>
            <a:pPr algn="l" rtl="0">
              <a:defRPr/>
            </a:pPr>
            <a:r>
              <a:rPr lang="en-US" sz="2800" b="1" dirty="0">
                <a:solidFill>
                  <a:srgbClr val="C00000"/>
                </a:solidFill>
              </a:rPr>
              <a:t>select</a:t>
            </a:r>
            <a:r>
              <a:rPr lang="en-US" sz="2800" b="1" dirty="0">
                <a:solidFill>
                  <a:schemeClr val="bg1">
                    <a:lumMod val="10000"/>
                  </a:schemeClr>
                </a:solidFill>
              </a:rPr>
              <a:t> </a:t>
            </a:r>
            <a:r>
              <a:rPr lang="en-US" sz="2800" b="1" dirty="0" err="1">
                <a:solidFill>
                  <a:schemeClr val="bg1">
                    <a:lumMod val="10000"/>
                  </a:schemeClr>
                </a:solidFill>
              </a:rPr>
              <a:t>sidd</a:t>
            </a:r>
            <a:r>
              <a:rPr lang="en-US" sz="2800" b="1" dirty="0">
                <a:solidFill>
                  <a:schemeClr val="bg1">
                    <a:lumMod val="10000"/>
                  </a:schemeClr>
                </a:solidFill>
              </a:rPr>
              <a:t>+', '+</a:t>
            </a:r>
            <a:r>
              <a:rPr lang="en-US" sz="2800" b="1" dirty="0" err="1">
                <a:solidFill>
                  <a:schemeClr val="bg1">
                    <a:lumMod val="10000"/>
                  </a:schemeClr>
                </a:solidFill>
              </a:rPr>
              <a:t>compNo</a:t>
            </a:r>
            <a:r>
              <a:rPr lang="en-US" sz="2800" b="1" dirty="0">
                <a:solidFill>
                  <a:schemeClr val="bg1">
                    <a:lumMod val="10000"/>
                  </a:schemeClr>
                </a:solidFill>
              </a:rPr>
              <a:t> As </a:t>
            </a:r>
            <a:r>
              <a:rPr lang="en-US" sz="2800" b="1" dirty="0" err="1">
                <a:solidFill>
                  <a:srgbClr val="7030A0"/>
                </a:solidFill>
              </a:rPr>
              <a:t>SupplierInfo</a:t>
            </a:r>
            <a:endParaRPr lang="en-US" sz="2800" b="1" dirty="0">
              <a:solidFill>
                <a:srgbClr val="7030A0"/>
              </a:solidFill>
            </a:endParaRPr>
          </a:p>
          <a:p>
            <a:pPr algn="l" rtl="0">
              <a:defRPr/>
            </a:pPr>
            <a:r>
              <a:rPr lang="en-US" sz="2800" b="1" dirty="0">
                <a:solidFill>
                  <a:srgbClr val="C00000"/>
                </a:solidFill>
              </a:rPr>
              <a:t>from</a:t>
            </a:r>
            <a:r>
              <a:rPr lang="en-US" sz="2800" b="1" dirty="0">
                <a:solidFill>
                  <a:schemeClr val="bg1">
                    <a:lumMod val="10000"/>
                  </a:schemeClr>
                </a:solidFill>
              </a:rPr>
              <a:t> Suppliers_4</a:t>
            </a:r>
          </a:p>
        </p:txBody>
      </p:sp>
      <p:sp>
        <p:nvSpPr>
          <p:cNvPr id="13" name="مربع نص 12"/>
          <p:cNvSpPr txBox="1"/>
          <p:nvPr/>
        </p:nvSpPr>
        <p:spPr>
          <a:xfrm>
            <a:off x="481254" y="1485342"/>
            <a:ext cx="2866610" cy="461665"/>
          </a:xfrm>
          <a:prstGeom prst="rect">
            <a:avLst/>
          </a:prstGeom>
          <a:noFill/>
        </p:spPr>
        <p:txBody>
          <a:bodyPr wrap="square" rtlCol="1">
            <a:spAutoFit/>
          </a:bodyPr>
          <a:lstStyle/>
          <a:p>
            <a:pPr algn="l" rtl="0">
              <a:defRPr/>
            </a:pPr>
            <a:r>
              <a:rPr lang="en-US" sz="2400" b="1" u="sng" dirty="0">
                <a:solidFill>
                  <a:schemeClr val="bg1">
                    <a:lumMod val="10000"/>
                  </a:schemeClr>
                </a:solidFill>
              </a:rPr>
              <a:t>Execution of:</a:t>
            </a:r>
            <a:endParaRPr lang="ar-SA" sz="2400" b="1" u="sng"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24</a:t>
            </a:fld>
            <a:endParaRPr lang="en-US" dirty="0"/>
          </a:p>
        </p:txBody>
      </p:sp>
      <p:pic>
        <p:nvPicPr>
          <p:cNvPr id="9" name="Picture 2">
            <a:extLst>
              <a:ext uri="{FF2B5EF4-FFF2-40B4-BE49-F238E27FC236}">
                <a16:creationId xmlns:a16="http://schemas.microsoft.com/office/drawing/2014/main" id="{92130CE2-080C-42C9-8606-62734E98088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91079" y="4293096"/>
            <a:ext cx="79618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85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839200" cy="642942"/>
          </a:xfrm>
        </p:spPr>
        <p:txBody>
          <a:bodyPr>
            <a:noAutofit/>
          </a:bodyPr>
          <a:lstStyle/>
          <a:p>
            <a:pPr>
              <a:lnSpc>
                <a:spcPct val="100000"/>
              </a:lnSpc>
              <a:defRPr/>
            </a:pPr>
            <a:r>
              <a:rPr lang="en-US" sz="2400" b="1" dirty="0"/>
              <a:t>Combine the Text content of more than one columns In select Command: (cont…)</a:t>
            </a:r>
          </a:p>
        </p:txBody>
      </p:sp>
      <p:pic>
        <p:nvPicPr>
          <p:cNvPr id="215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432173"/>
            <a:ext cx="8643938" cy="458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25</a:t>
            </a:fld>
            <a:endParaRPr lang="en-US" dirty="0"/>
          </a:p>
        </p:txBody>
      </p:sp>
    </p:spTree>
    <p:extLst>
      <p:ext uri="{BB962C8B-B14F-4D97-AF65-F5344CB8AC3E}">
        <p14:creationId xmlns:p14="http://schemas.microsoft.com/office/powerpoint/2010/main" val="822853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839200" cy="642942"/>
          </a:xfrm>
        </p:spPr>
        <p:txBody>
          <a:bodyPr>
            <a:noAutofit/>
          </a:bodyPr>
          <a:lstStyle/>
          <a:p>
            <a:pPr>
              <a:lnSpc>
                <a:spcPct val="100000"/>
              </a:lnSpc>
              <a:defRPr/>
            </a:pPr>
            <a:r>
              <a:rPr lang="en-US" sz="2400" b="1" dirty="0"/>
              <a:t>Combine the Text content of more than one columns In select Command: (cont…)</a:t>
            </a:r>
          </a:p>
        </p:txBody>
      </p:sp>
      <p:sp>
        <p:nvSpPr>
          <p:cNvPr id="12" name="مربع نص 11"/>
          <p:cNvSpPr txBox="1"/>
          <p:nvPr/>
        </p:nvSpPr>
        <p:spPr>
          <a:xfrm>
            <a:off x="1043608" y="2276872"/>
            <a:ext cx="6696744" cy="954107"/>
          </a:xfrm>
          <a:prstGeom prst="rect">
            <a:avLst/>
          </a:pr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rtlCol="1">
            <a:spAutoFit/>
          </a:bodyPr>
          <a:lstStyle/>
          <a:p>
            <a:pPr algn="l" rtl="0">
              <a:defRPr/>
            </a:pPr>
            <a:r>
              <a:rPr lang="en-US" sz="2800" b="1" dirty="0">
                <a:solidFill>
                  <a:srgbClr val="C00000"/>
                </a:solidFill>
              </a:rPr>
              <a:t>select</a:t>
            </a:r>
            <a:r>
              <a:rPr lang="en-US" sz="2800" b="1" dirty="0">
                <a:solidFill>
                  <a:schemeClr val="bg1">
                    <a:lumMod val="10000"/>
                  </a:schemeClr>
                </a:solidFill>
              </a:rPr>
              <a:t> </a:t>
            </a:r>
            <a:r>
              <a:rPr lang="en-US" sz="2800" b="1" dirty="0" err="1">
                <a:solidFill>
                  <a:schemeClr val="bg1">
                    <a:lumMod val="10000"/>
                  </a:schemeClr>
                </a:solidFill>
              </a:rPr>
              <a:t>sidd</a:t>
            </a:r>
            <a:r>
              <a:rPr lang="en-US" sz="2800" b="1" dirty="0">
                <a:solidFill>
                  <a:schemeClr val="bg1">
                    <a:lumMod val="10000"/>
                  </a:schemeClr>
                </a:solidFill>
              </a:rPr>
              <a:t>+', '+</a:t>
            </a:r>
            <a:r>
              <a:rPr lang="en-US" sz="2800" b="1" dirty="0" err="1">
                <a:solidFill>
                  <a:schemeClr val="bg1">
                    <a:lumMod val="10000"/>
                  </a:schemeClr>
                </a:solidFill>
              </a:rPr>
              <a:t>sname</a:t>
            </a:r>
            <a:r>
              <a:rPr lang="en-US" sz="2800" b="1" dirty="0">
                <a:solidFill>
                  <a:schemeClr val="bg1">
                    <a:lumMod val="10000"/>
                  </a:schemeClr>
                </a:solidFill>
              </a:rPr>
              <a:t> As </a:t>
            </a:r>
            <a:r>
              <a:rPr lang="en-US" sz="2800" b="1" dirty="0" err="1">
                <a:solidFill>
                  <a:srgbClr val="7030A0"/>
                </a:solidFill>
              </a:rPr>
              <a:t>CityInfo</a:t>
            </a:r>
            <a:r>
              <a:rPr lang="en-US" sz="2800" b="1" dirty="0">
                <a:solidFill>
                  <a:schemeClr val="bg1">
                    <a:lumMod val="10000"/>
                  </a:schemeClr>
                </a:solidFill>
              </a:rPr>
              <a:t> </a:t>
            </a:r>
          </a:p>
          <a:p>
            <a:pPr algn="l" rtl="0">
              <a:defRPr/>
            </a:pPr>
            <a:r>
              <a:rPr lang="en-US" sz="2800" b="1" dirty="0">
                <a:solidFill>
                  <a:srgbClr val="C00000"/>
                </a:solidFill>
              </a:rPr>
              <a:t>from</a:t>
            </a:r>
            <a:r>
              <a:rPr lang="en-US" sz="2800" b="1" dirty="0">
                <a:solidFill>
                  <a:schemeClr val="bg1">
                    <a:lumMod val="10000"/>
                  </a:schemeClr>
                </a:solidFill>
              </a:rPr>
              <a:t> Suppliers_4</a:t>
            </a:r>
          </a:p>
        </p:txBody>
      </p:sp>
      <p:sp>
        <p:nvSpPr>
          <p:cNvPr id="13" name="مربع نص 12"/>
          <p:cNvSpPr txBox="1"/>
          <p:nvPr/>
        </p:nvSpPr>
        <p:spPr>
          <a:xfrm>
            <a:off x="331889" y="1484784"/>
            <a:ext cx="2583927" cy="461665"/>
          </a:xfrm>
          <a:prstGeom prst="rect">
            <a:avLst/>
          </a:prstGeom>
          <a:noFill/>
        </p:spPr>
        <p:txBody>
          <a:bodyPr wrap="square" rtlCol="1">
            <a:spAutoFit/>
          </a:bodyPr>
          <a:lstStyle/>
          <a:p>
            <a:pPr algn="l" rtl="0">
              <a:defRPr/>
            </a:pPr>
            <a:r>
              <a:rPr lang="en-US" sz="2400" b="1" u="sng" dirty="0">
                <a:solidFill>
                  <a:schemeClr val="bg1">
                    <a:lumMod val="10000"/>
                  </a:schemeClr>
                </a:solidFill>
              </a:rPr>
              <a:t>Execution of:</a:t>
            </a:r>
            <a:endParaRPr lang="ar-SA" sz="2400" b="1" u="sng"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26</a:t>
            </a:fld>
            <a:endParaRPr lang="en-US" dirty="0"/>
          </a:p>
        </p:txBody>
      </p:sp>
      <p:pic>
        <p:nvPicPr>
          <p:cNvPr id="7" name="Picture 2">
            <a:extLst>
              <a:ext uri="{FF2B5EF4-FFF2-40B4-BE49-F238E27FC236}">
                <a16:creationId xmlns:a16="http://schemas.microsoft.com/office/drawing/2014/main" id="{F07EF5B3-9D11-4DA7-B9A3-B80B24ACA97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82800" y="4347100"/>
            <a:ext cx="7517335" cy="102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795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Autofit/>
          </a:bodyPr>
          <a:lstStyle/>
          <a:p>
            <a:pPr>
              <a:defRPr/>
            </a:pPr>
            <a:r>
              <a:rPr lang="en-US" sz="2800" b="1" dirty="0"/>
              <a:t>Columns have the same names in different tables:</a:t>
            </a:r>
            <a:endParaRPr lang="en-US" sz="2800" dirty="0"/>
          </a:p>
        </p:txBody>
      </p:sp>
      <p:sp>
        <p:nvSpPr>
          <p:cNvPr id="9" name="مربع نص 8"/>
          <p:cNvSpPr txBox="1"/>
          <p:nvPr/>
        </p:nvSpPr>
        <p:spPr>
          <a:xfrm>
            <a:off x="266732" y="837663"/>
            <a:ext cx="8643937" cy="6309420"/>
          </a:xfrm>
          <a:prstGeom prst="rect">
            <a:avLst/>
          </a:prstGeom>
          <a:noFill/>
        </p:spPr>
        <p:txBody>
          <a:bodyPr rtlCol="1">
            <a:spAutoFit/>
          </a:bodyPr>
          <a:lstStyle/>
          <a:p>
            <a:pPr algn="l" rtl="0">
              <a:buFont typeface="Arial" pitchFamily="34" charset="0"/>
              <a:buChar char="•"/>
              <a:defRPr/>
            </a:pPr>
            <a:r>
              <a:rPr lang="en-US" sz="2400" b="1" u="sng" dirty="0">
                <a:solidFill>
                  <a:schemeClr val="bg1">
                    <a:lumMod val="10000"/>
                  </a:schemeClr>
                </a:solidFill>
              </a:rPr>
              <a:t>If there are columns  have the same names in different tables</a:t>
            </a:r>
            <a:r>
              <a:rPr lang="en-US" sz="2400" b="1" dirty="0">
                <a:solidFill>
                  <a:schemeClr val="bg1">
                    <a:lumMod val="10000"/>
                  </a:schemeClr>
                </a:solidFill>
              </a:rPr>
              <a:t>, if we used them in one query, </a:t>
            </a:r>
            <a:r>
              <a:rPr lang="en-US" sz="2400" b="1" dirty="0">
                <a:solidFill>
                  <a:srgbClr val="C00000"/>
                </a:solidFill>
              </a:rPr>
              <a:t>you have to specify which column follow which table.</a:t>
            </a:r>
          </a:p>
          <a:p>
            <a:pPr algn="l" rtl="0">
              <a:defRPr/>
            </a:pPr>
            <a:endParaRPr lang="en-US" sz="2400" b="1" dirty="0">
              <a:solidFill>
                <a:srgbClr val="C00000"/>
              </a:solidFill>
            </a:endParaRPr>
          </a:p>
          <a:p>
            <a:pPr algn="l" rtl="0">
              <a:defRPr/>
            </a:pPr>
            <a:endParaRPr lang="en-US" sz="2400" b="1" dirty="0">
              <a:solidFill>
                <a:srgbClr val="C00000"/>
              </a:solidFill>
            </a:endParaRPr>
          </a:p>
          <a:p>
            <a:pPr algn="l" rtl="0">
              <a:buFont typeface="Arial" pitchFamily="34" charset="0"/>
              <a:buChar char="•"/>
              <a:defRPr/>
            </a:pPr>
            <a:r>
              <a:rPr lang="en-US" sz="2400" b="1" dirty="0">
                <a:solidFill>
                  <a:schemeClr val="bg1">
                    <a:lumMod val="10000"/>
                  </a:schemeClr>
                </a:solidFill>
              </a:rPr>
              <a:t>If the table has long name, we can use Alias first then specify the columns with the new name.</a:t>
            </a:r>
            <a:endParaRPr lang="ar-SA" sz="2400" b="1" dirty="0">
              <a:solidFill>
                <a:schemeClr val="bg1">
                  <a:lumMod val="10000"/>
                </a:schemeClr>
              </a:solidFill>
            </a:endParaRPr>
          </a:p>
          <a:p>
            <a:pPr algn="l" rtl="0">
              <a:buFont typeface="Arial" pitchFamily="34" charset="0"/>
              <a:buChar char="•"/>
              <a:defRPr/>
            </a:pPr>
            <a:endParaRPr lang="en-US" sz="2400" b="1" dirty="0">
              <a:solidFill>
                <a:schemeClr val="bg1">
                  <a:lumMod val="10000"/>
                </a:schemeClr>
              </a:solidFill>
            </a:endParaRPr>
          </a:p>
          <a:p>
            <a:pPr algn="l" rtl="0">
              <a:buFont typeface="Arial" pitchFamily="34" charset="0"/>
              <a:buChar char="•"/>
              <a:defRPr/>
            </a:pPr>
            <a:endParaRPr lang="en-US" sz="2400" b="1" dirty="0">
              <a:solidFill>
                <a:schemeClr val="bg1">
                  <a:lumMod val="10000"/>
                </a:schemeClr>
              </a:solidFill>
            </a:endParaRPr>
          </a:p>
          <a:p>
            <a:pPr algn="l" rtl="0">
              <a:buFont typeface="Arial" pitchFamily="34" charset="0"/>
              <a:buChar char="•"/>
              <a:defRPr/>
            </a:pPr>
            <a:endParaRPr lang="en-US" sz="2400" b="1" dirty="0">
              <a:solidFill>
                <a:schemeClr val="bg1">
                  <a:lumMod val="10000"/>
                </a:schemeClr>
              </a:solidFill>
            </a:endParaRPr>
          </a:p>
          <a:p>
            <a:pPr algn="l" rtl="0">
              <a:buFont typeface="Arial" pitchFamily="34" charset="0"/>
              <a:buChar char="•"/>
              <a:defRPr/>
            </a:pPr>
            <a:endParaRPr lang="en-US" sz="2400" b="1" dirty="0">
              <a:solidFill>
                <a:schemeClr val="bg1">
                  <a:lumMod val="10000"/>
                </a:schemeClr>
              </a:solidFill>
            </a:endParaRPr>
          </a:p>
          <a:p>
            <a:pPr algn="l" rtl="0">
              <a:buFont typeface="Arial" pitchFamily="34" charset="0"/>
              <a:buChar char="•"/>
              <a:defRPr/>
            </a:pPr>
            <a:r>
              <a:rPr lang="en-US" sz="2400" b="1" dirty="0">
                <a:solidFill>
                  <a:schemeClr val="bg1">
                    <a:lumMod val="10000"/>
                  </a:schemeClr>
                </a:solidFill>
              </a:rPr>
              <a:t>In Select Command: </a:t>
            </a:r>
          </a:p>
          <a:p>
            <a:pPr algn="l" rtl="0">
              <a:defRPr/>
            </a:pPr>
            <a:r>
              <a:rPr lang="en-US" sz="2400" b="1" dirty="0">
                <a:solidFill>
                  <a:srgbClr val="C00000"/>
                </a:solidFill>
              </a:rPr>
              <a:t> </a:t>
            </a:r>
          </a:p>
          <a:p>
            <a:pPr algn="l" rtl="0">
              <a:defRPr/>
            </a:pPr>
            <a:endParaRPr lang="en-US" sz="2400" b="1" dirty="0">
              <a:solidFill>
                <a:srgbClr val="C00000"/>
              </a:solidFill>
            </a:endParaRPr>
          </a:p>
          <a:p>
            <a:pPr algn="l" rtl="0">
              <a:defRPr/>
            </a:pPr>
            <a:endParaRPr lang="en-US" sz="2400" b="1" dirty="0">
              <a:solidFill>
                <a:srgbClr val="C00000"/>
              </a:solidFill>
            </a:endParaRPr>
          </a:p>
          <a:p>
            <a:pPr algn="l" rtl="0">
              <a:defRPr/>
            </a:pPr>
            <a:r>
              <a:rPr lang="en-US" sz="2400" b="1" dirty="0">
                <a:solidFill>
                  <a:srgbClr val="C00000"/>
                </a:solidFill>
              </a:rPr>
              <a:t> </a:t>
            </a:r>
          </a:p>
          <a:p>
            <a:pPr algn="l" rtl="0">
              <a:defRPr/>
            </a:pPr>
            <a:endParaRPr lang="ar-SA" sz="2000" dirty="0"/>
          </a:p>
        </p:txBody>
      </p:sp>
      <p:sp>
        <p:nvSpPr>
          <p:cNvPr id="5" name="مربع نص 4"/>
          <p:cNvSpPr txBox="1"/>
          <p:nvPr/>
        </p:nvSpPr>
        <p:spPr>
          <a:xfrm>
            <a:off x="2241715" y="2170729"/>
            <a:ext cx="466057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bodyPr>
          <a:lstStyle/>
          <a:p>
            <a:pPr algn="l" rtl="0">
              <a:defRPr/>
            </a:pPr>
            <a:r>
              <a:rPr lang="en-US" sz="2400" b="1" dirty="0" err="1">
                <a:solidFill>
                  <a:srgbClr val="C00000"/>
                </a:solidFill>
              </a:rPr>
              <a:t>Table_name.Column</a:t>
            </a:r>
            <a:r>
              <a:rPr lang="en-US" sz="2400" b="1" dirty="0">
                <a:solidFill>
                  <a:srgbClr val="C00000"/>
                </a:solidFill>
              </a:rPr>
              <a:t> name </a:t>
            </a:r>
          </a:p>
        </p:txBody>
      </p:sp>
      <p:sp>
        <p:nvSpPr>
          <p:cNvPr id="11" name="مربع نص 10"/>
          <p:cNvSpPr txBox="1"/>
          <p:nvPr/>
        </p:nvSpPr>
        <p:spPr>
          <a:xfrm>
            <a:off x="1135686" y="3573016"/>
            <a:ext cx="6872627" cy="1015663"/>
          </a:xfrm>
          <a:prstGeom prst="rect">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l" rtl="0">
              <a:defRPr/>
            </a:pPr>
            <a:r>
              <a:rPr lang="en-US" sz="2000" b="1" dirty="0" err="1">
                <a:solidFill>
                  <a:schemeClr val="bg1">
                    <a:lumMod val="10000"/>
                  </a:schemeClr>
                </a:solidFill>
              </a:rPr>
              <a:t>Table_name</a:t>
            </a:r>
            <a:r>
              <a:rPr lang="en-US" sz="2000" b="1" dirty="0">
                <a:solidFill>
                  <a:schemeClr val="bg1">
                    <a:lumMod val="10000"/>
                  </a:schemeClr>
                </a:solidFill>
              </a:rPr>
              <a:t> </a:t>
            </a:r>
            <a:r>
              <a:rPr lang="en-US" sz="2000" b="1" dirty="0">
                <a:solidFill>
                  <a:srgbClr val="C00000"/>
                </a:solidFill>
              </a:rPr>
              <a:t>As</a:t>
            </a:r>
            <a:r>
              <a:rPr lang="en-US" sz="2000" b="1" dirty="0">
                <a:solidFill>
                  <a:schemeClr val="bg1">
                    <a:lumMod val="10000"/>
                  </a:schemeClr>
                </a:solidFill>
              </a:rPr>
              <a:t> New_ </a:t>
            </a:r>
            <a:r>
              <a:rPr lang="en-US" sz="2000" b="1" dirty="0" err="1">
                <a:solidFill>
                  <a:schemeClr val="bg1">
                    <a:lumMod val="10000"/>
                  </a:schemeClr>
                </a:solidFill>
              </a:rPr>
              <a:t>Table_name</a:t>
            </a:r>
            <a:endParaRPr lang="ar-SA"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r>
              <a:rPr lang="en-US" sz="2000" b="1" dirty="0" err="1">
                <a:solidFill>
                  <a:schemeClr val="bg1">
                    <a:lumMod val="10000"/>
                  </a:schemeClr>
                </a:solidFill>
              </a:rPr>
              <a:t>New_Table_name.Column</a:t>
            </a:r>
            <a:r>
              <a:rPr lang="en-US" sz="2000" b="1" dirty="0">
                <a:solidFill>
                  <a:schemeClr val="bg1">
                    <a:lumMod val="10000"/>
                  </a:schemeClr>
                </a:solidFill>
              </a:rPr>
              <a:t> name </a:t>
            </a:r>
          </a:p>
        </p:txBody>
      </p:sp>
      <p:sp>
        <p:nvSpPr>
          <p:cNvPr id="12" name="مربع نص 11"/>
          <p:cNvSpPr txBox="1"/>
          <p:nvPr/>
        </p:nvSpPr>
        <p:spPr>
          <a:xfrm>
            <a:off x="1152386" y="5298525"/>
            <a:ext cx="6872627" cy="1015663"/>
          </a:xfrm>
          <a:prstGeom prst="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1">
            <a:spAutoFit/>
          </a:bodyPr>
          <a:lstStyle/>
          <a:p>
            <a:pPr algn="l" rtl="0">
              <a:defRPr/>
            </a:pPr>
            <a:r>
              <a:rPr lang="en-US" sz="2000" b="1" dirty="0">
                <a:solidFill>
                  <a:srgbClr val="C00000"/>
                </a:solidFill>
              </a:rPr>
              <a:t>Select</a:t>
            </a:r>
            <a:r>
              <a:rPr lang="en-US" sz="2000" b="1" dirty="0">
                <a:solidFill>
                  <a:schemeClr val="bg1">
                    <a:lumMod val="10000"/>
                  </a:schemeClr>
                </a:solidFill>
              </a:rPr>
              <a:t> </a:t>
            </a:r>
            <a:r>
              <a:rPr lang="en-US" sz="2000" b="1" dirty="0" err="1">
                <a:solidFill>
                  <a:schemeClr val="bg1">
                    <a:lumMod val="10000"/>
                  </a:schemeClr>
                </a:solidFill>
              </a:rPr>
              <a:t>New_Table_name.Column</a:t>
            </a:r>
            <a:r>
              <a:rPr lang="en-US" sz="2000" b="1" dirty="0">
                <a:solidFill>
                  <a:schemeClr val="bg1">
                    <a:lumMod val="10000"/>
                  </a:schemeClr>
                </a:solidFill>
              </a:rPr>
              <a:t> name </a:t>
            </a:r>
          </a:p>
          <a:p>
            <a:pPr algn="l" rtl="0">
              <a:defRPr/>
            </a:pPr>
            <a:endParaRPr lang="en-US" sz="2000" b="1" dirty="0">
              <a:solidFill>
                <a:schemeClr val="bg1">
                  <a:lumMod val="10000"/>
                </a:schemeClr>
              </a:solidFill>
            </a:endParaRPr>
          </a:p>
          <a:p>
            <a:pPr algn="l" rtl="0">
              <a:defRPr/>
            </a:pPr>
            <a:r>
              <a:rPr lang="en-US" sz="2000" b="1" dirty="0">
                <a:solidFill>
                  <a:srgbClr val="C00000"/>
                </a:solidFill>
              </a:rPr>
              <a:t>From</a:t>
            </a:r>
            <a:r>
              <a:rPr lang="en-US" sz="2000" b="1" dirty="0">
                <a:solidFill>
                  <a:schemeClr val="bg1">
                    <a:lumMod val="10000"/>
                  </a:schemeClr>
                </a:solidFill>
              </a:rPr>
              <a:t> </a:t>
            </a:r>
            <a:r>
              <a:rPr lang="en-US" sz="2000" b="1" dirty="0" err="1">
                <a:solidFill>
                  <a:schemeClr val="bg1">
                    <a:lumMod val="10000"/>
                  </a:schemeClr>
                </a:solidFill>
              </a:rPr>
              <a:t>Table_name</a:t>
            </a:r>
            <a:r>
              <a:rPr lang="en-US" sz="2000" b="1" dirty="0">
                <a:solidFill>
                  <a:schemeClr val="bg1">
                    <a:lumMod val="10000"/>
                  </a:schemeClr>
                </a:solidFill>
              </a:rPr>
              <a:t> </a:t>
            </a:r>
            <a:r>
              <a:rPr lang="en-US" sz="2000" b="1" dirty="0">
                <a:solidFill>
                  <a:srgbClr val="C00000"/>
                </a:solidFill>
              </a:rPr>
              <a:t>As</a:t>
            </a:r>
            <a:r>
              <a:rPr lang="en-US" sz="2000" b="1" dirty="0">
                <a:solidFill>
                  <a:schemeClr val="bg1">
                    <a:lumMod val="10000"/>
                  </a:schemeClr>
                </a:solidFill>
              </a:rPr>
              <a:t> New_ </a:t>
            </a:r>
            <a:r>
              <a:rPr lang="en-US" sz="2000" b="1" dirty="0" err="1">
                <a:solidFill>
                  <a:schemeClr val="bg1">
                    <a:lumMod val="10000"/>
                  </a:schemeClr>
                </a:solidFill>
              </a:rPr>
              <a:t>Table_name</a:t>
            </a:r>
            <a:endParaRPr lang="en-US" sz="2000"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27</a:t>
            </a:fld>
            <a:endParaRPr lang="en-US" dirty="0"/>
          </a:p>
        </p:txBody>
      </p:sp>
    </p:spTree>
    <p:extLst>
      <p:ext uri="{BB962C8B-B14F-4D97-AF65-F5344CB8AC3E}">
        <p14:creationId xmlns:p14="http://schemas.microsoft.com/office/powerpoint/2010/main" val="263455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23558" name="مربع نص 7"/>
          <p:cNvSpPr txBox="1">
            <a:spLocks noChangeArrowheads="1"/>
          </p:cNvSpPr>
          <p:nvPr/>
        </p:nvSpPr>
        <p:spPr bwMode="auto">
          <a:xfrm>
            <a:off x="142875" y="785813"/>
            <a:ext cx="86439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defRPr/>
            </a:pPr>
            <a:r>
              <a:rPr lang="en-US" altLang="ar-SA" sz="2400" b="1" dirty="0">
                <a:solidFill>
                  <a:srgbClr val="FF0000"/>
                </a:solidFill>
                <a:latin typeface="+mn-lt"/>
                <a:cs typeface="+mn-cs"/>
              </a:rPr>
              <a:t>Retrieve id from Book_2 and Book_copy_3 in one SQL query?</a:t>
            </a:r>
          </a:p>
          <a:p>
            <a:pPr algn="l" rtl="0" eaLnBrk="1" hangingPunct="1"/>
            <a:endParaRPr lang="ar-SA" altLang="ar-SA" dirty="0"/>
          </a:p>
        </p:txBody>
      </p:sp>
      <p:pic>
        <p:nvPicPr>
          <p:cNvPr id="2356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65526" y="1809387"/>
            <a:ext cx="8398635" cy="323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28</a:t>
            </a:fld>
            <a:endParaRPr lang="en-US" dirty="0"/>
          </a:p>
        </p:txBody>
      </p:sp>
      <p:sp>
        <p:nvSpPr>
          <p:cNvPr id="2" name="Rectangle 1">
            <a:extLst>
              <a:ext uri="{FF2B5EF4-FFF2-40B4-BE49-F238E27FC236}">
                <a16:creationId xmlns:a16="http://schemas.microsoft.com/office/drawing/2014/main" id="{0DFED945-F6FB-4BEA-93D4-78D37C04B8B8}"/>
              </a:ext>
            </a:extLst>
          </p:cNvPr>
          <p:cNvSpPr/>
          <p:nvPr/>
        </p:nvSpPr>
        <p:spPr>
          <a:xfrm>
            <a:off x="265526" y="4293096"/>
            <a:ext cx="4162458" cy="7555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425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23558" name="مربع نص 7"/>
          <p:cNvSpPr txBox="1">
            <a:spLocks noChangeArrowheads="1"/>
          </p:cNvSpPr>
          <p:nvPr/>
        </p:nvSpPr>
        <p:spPr bwMode="auto">
          <a:xfrm>
            <a:off x="142875" y="785813"/>
            <a:ext cx="86439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indent="-342900" algn="l" rtl="0" eaLnBrk="1" hangingPunct="1">
              <a:buFont typeface="Arial" pitchFamily="34" charset="0"/>
              <a:buChar char="•"/>
              <a:defRPr/>
            </a:pPr>
            <a:r>
              <a:rPr lang="en-US" altLang="ar-SA" sz="2400" b="1" dirty="0">
                <a:solidFill>
                  <a:srgbClr val="FF0000"/>
                </a:solidFill>
                <a:latin typeface="+mn-lt"/>
                <a:cs typeface="+mn-cs"/>
              </a:rPr>
              <a:t>Retrieve id from Book_2 and Book_copy_3 in one SQL query?</a:t>
            </a:r>
          </a:p>
          <a:p>
            <a:pPr algn="l" rtl="0" eaLnBrk="1" hangingPunct="1"/>
            <a:endParaRPr lang="ar-SA" altLang="ar-SA" dirty="0"/>
          </a:p>
        </p:txBody>
      </p:sp>
      <p:sp>
        <p:nvSpPr>
          <p:cNvPr id="12" name="مربع نص 11"/>
          <p:cNvSpPr txBox="1"/>
          <p:nvPr/>
        </p:nvSpPr>
        <p:spPr>
          <a:xfrm>
            <a:off x="282807" y="1752552"/>
            <a:ext cx="1408873" cy="461665"/>
          </a:xfrm>
          <a:prstGeom prst="rect">
            <a:avLst/>
          </a:prstGeom>
          <a:noFill/>
        </p:spPr>
        <p:txBody>
          <a:bodyPr wrap="square" rtlCol="1">
            <a:spAutoFit/>
          </a:bodyPr>
          <a:lstStyle/>
          <a:p>
            <a:pPr algn="l" rtl="0">
              <a:defRPr/>
            </a:pPr>
            <a:r>
              <a:rPr lang="en-US" sz="2400" b="1" u="sng" dirty="0">
                <a:solidFill>
                  <a:schemeClr val="bg1">
                    <a:lumMod val="10000"/>
                  </a:schemeClr>
                </a:solidFill>
              </a:rPr>
              <a:t>Output:</a:t>
            </a:r>
            <a:endParaRPr lang="ar-SA" sz="2400" b="1" u="sng" dirty="0">
              <a:solidFill>
                <a:schemeClr val="bg1">
                  <a:lumMod val="10000"/>
                </a:schemeClr>
              </a:solidFill>
            </a:endParaRPr>
          </a:p>
        </p:txBody>
      </p:sp>
      <p:pic>
        <p:nvPicPr>
          <p:cNvPr id="2356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39552" y="2319783"/>
            <a:ext cx="3140397" cy="31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29</a:t>
            </a:fld>
            <a:endParaRPr lang="en-US" dirty="0"/>
          </a:p>
        </p:txBody>
      </p:sp>
    </p:spTree>
    <p:extLst>
      <p:ext uri="{BB962C8B-B14F-4D97-AF65-F5344CB8AC3E}">
        <p14:creationId xmlns:p14="http://schemas.microsoft.com/office/powerpoint/2010/main" val="37667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14546" y="2183457"/>
            <a:ext cx="6553202" cy="525463"/>
          </a:xfrm>
        </p:spPr>
        <p:txBody>
          <a:bodyPr>
            <a:noAutofit/>
          </a:bodyPr>
          <a:lstStyle/>
          <a:p>
            <a:pPr>
              <a:defRPr/>
            </a:pPr>
            <a:r>
              <a:rPr lang="en-US" sz="3600" b="1" dirty="0"/>
              <a:t>1. DISTINCT</a:t>
            </a:r>
          </a:p>
        </p:txBody>
      </p:sp>
      <p:grpSp>
        <p:nvGrpSpPr>
          <p:cNvPr id="2" name="Group 34"/>
          <p:cNvGrpSpPr>
            <a:grpSpLocks/>
          </p:cNvGrpSpPr>
          <p:nvPr/>
        </p:nvGrpSpPr>
        <p:grpSpPr bwMode="auto">
          <a:xfrm>
            <a:off x="476250" y="2144713"/>
            <a:ext cx="2667000" cy="2070100"/>
            <a:chOff x="3200400" y="3873632"/>
            <a:chExt cx="2667000" cy="2070613"/>
          </a:xfrm>
        </p:grpSpPr>
        <p:sp>
          <p:nvSpPr>
            <p:cNvPr id="15" name="Oval 6"/>
            <p:cNvSpPr/>
            <p:nvPr/>
          </p:nvSpPr>
          <p:spPr>
            <a:xfrm>
              <a:off x="3200400" y="5258275"/>
              <a:ext cx="2667000" cy="68597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main_icon"/>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805421" y="3873632"/>
              <a:ext cx="1533157" cy="2044208"/>
            </a:xfrm>
            <a:prstGeom prst="rect">
              <a:avLst/>
            </a:prstGeom>
            <a:ln>
              <a:noFill/>
            </a:ln>
            <a:effectLst>
              <a:outerShdw blurRad="190500" algn="tl" rotWithShape="0">
                <a:srgbClr val="000000">
                  <a:alpha val="70000"/>
                </a:srgbClr>
              </a:outerShdw>
            </a:effectLst>
          </p:spPr>
        </p:pic>
      </p:grpSp>
      <p:sp>
        <p:nvSpPr>
          <p:cNvPr id="8" name="Rektangel 26"/>
          <p:cNvSpPr>
            <a:spLocks noChangeArrowheads="1"/>
          </p:cNvSpPr>
          <p:nvPr/>
        </p:nvSpPr>
        <p:spPr bwMode="auto">
          <a:xfrm rot="10800000" flipV="1">
            <a:off x="0" y="5445224"/>
            <a:ext cx="9144000" cy="79208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pic>
        <p:nvPicPr>
          <p:cNvPr id="9" name="Picture 2" descr="C:\Users\Arwa\Pictures\sqlserver_sql_server_2008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4941168"/>
            <a:ext cx="1789460"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عنصر نائب لرقم الشريحة 3"/>
          <p:cNvSpPr>
            <a:spLocks noGrp="1"/>
          </p:cNvSpPr>
          <p:nvPr>
            <p:ph type="sldNum" sz="quarter" idx="17"/>
          </p:nvPr>
        </p:nvSpPr>
        <p:spPr/>
        <p:txBody>
          <a:bodyPr/>
          <a:lstStyle/>
          <a:p>
            <a:pPr>
              <a:defRPr/>
            </a:pPr>
            <a:fld id="{FF0B9750-188F-475B-8098-00C4C73EA460}" type="slidenum">
              <a:rPr lang="en-US" smtClean="0"/>
              <a:pPr>
                <a:defRPr/>
              </a:pPr>
              <a:t>3</a:t>
            </a:fld>
            <a:endParaRPr lang="en-US" dirty="0"/>
          </a:p>
        </p:txBody>
      </p:sp>
    </p:spTree>
    <p:extLst>
      <p:ext uri="{BB962C8B-B14F-4D97-AF65-F5344CB8AC3E}">
        <p14:creationId xmlns:p14="http://schemas.microsoft.com/office/powerpoint/2010/main" val="116214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pic>
        <p:nvPicPr>
          <p:cNvPr id="2458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1268760"/>
            <a:ext cx="9040414" cy="460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30</a:t>
            </a:fld>
            <a:endParaRPr lang="en-US" dirty="0"/>
          </a:p>
        </p:txBody>
      </p:sp>
      <p:sp>
        <p:nvSpPr>
          <p:cNvPr id="11" name="Rectangle 10">
            <a:extLst>
              <a:ext uri="{FF2B5EF4-FFF2-40B4-BE49-F238E27FC236}">
                <a16:creationId xmlns:a16="http://schemas.microsoft.com/office/drawing/2014/main" id="{1BA93F61-A36D-4299-9E0D-B91245B6EBAB}"/>
              </a:ext>
            </a:extLst>
          </p:cNvPr>
          <p:cNvSpPr/>
          <p:nvPr/>
        </p:nvSpPr>
        <p:spPr>
          <a:xfrm>
            <a:off x="8318" y="4653136"/>
            <a:ext cx="4923722" cy="7555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3740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12" name="مربع نص 11"/>
          <p:cNvSpPr txBox="1"/>
          <p:nvPr/>
        </p:nvSpPr>
        <p:spPr>
          <a:xfrm>
            <a:off x="214313" y="942618"/>
            <a:ext cx="2061989" cy="461665"/>
          </a:xfrm>
          <a:prstGeom prst="rect">
            <a:avLst/>
          </a:prstGeom>
          <a:noFill/>
        </p:spPr>
        <p:txBody>
          <a:bodyPr wrap="square" rtlCol="1">
            <a:spAutoFit/>
          </a:bodyPr>
          <a:lstStyle/>
          <a:p>
            <a:pPr algn="l" rtl="0">
              <a:defRPr/>
            </a:pPr>
            <a:r>
              <a:rPr lang="en-US" sz="2400" b="1" u="sng" dirty="0">
                <a:solidFill>
                  <a:schemeClr val="bg1">
                    <a:lumMod val="10000"/>
                  </a:schemeClr>
                </a:solidFill>
              </a:rPr>
              <a:t>Output:</a:t>
            </a:r>
            <a:endParaRPr lang="ar-SA" sz="2400" b="1" u="sng" dirty="0">
              <a:solidFill>
                <a:schemeClr val="bg1">
                  <a:lumMod val="10000"/>
                </a:schemeClr>
              </a:solidFill>
            </a:endParaRPr>
          </a:p>
        </p:txBody>
      </p:sp>
      <p:pic>
        <p:nvPicPr>
          <p:cNvPr id="2458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52661" y="1561088"/>
            <a:ext cx="4176464" cy="330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مربع نص 8"/>
          <p:cNvSpPr txBox="1"/>
          <p:nvPr/>
        </p:nvSpPr>
        <p:spPr>
          <a:xfrm>
            <a:off x="4441266" y="1420840"/>
            <a:ext cx="4572031" cy="4154984"/>
          </a:xfrm>
          <a:prstGeom prst="rect">
            <a:avLst/>
          </a:prstGeom>
          <a:noFill/>
        </p:spPr>
        <p:txBody>
          <a:bodyPr wrap="square" rtlCol="1">
            <a:spAutoFit/>
          </a:bodyPr>
          <a:lstStyle/>
          <a:p>
            <a:pPr algn="l" rtl="0">
              <a:buFont typeface="Arial" pitchFamily="34" charset="0"/>
              <a:buChar char="•"/>
              <a:defRPr/>
            </a:pPr>
            <a:r>
              <a:rPr lang="en-US" sz="2400" b="1" dirty="0">
                <a:solidFill>
                  <a:srgbClr val="C00000"/>
                </a:solidFill>
              </a:rPr>
              <a:t>Notice that</a:t>
            </a:r>
            <a:endParaRPr lang="ar-SA" sz="2400" b="1" dirty="0">
              <a:solidFill>
                <a:srgbClr val="C00000"/>
              </a:solidFill>
            </a:endParaRPr>
          </a:p>
          <a:p>
            <a:pPr algn="l" rtl="0">
              <a:defRPr/>
            </a:pPr>
            <a:r>
              <a:rPr lang="en-US" sz="2400" b="1" dirty="0">
                <a:solidFill>
                  <a:schemeClr val="bg1">
                    <a:lumMod val="10000"/>
                  </a:schemeClr>
                </a:solidFill>
              </a:rPr>
              <a:t>Alias name is </a:t>
            </a:r>
            <a:r>
              <a:rPr lang="en-US" sz="2400" b="1" u="sng" dirty="0">
                <a:solidFill>
                  <a:schemeClr val="bg1">
                    <a:lumMod val="10000"/>
                  </a:schemeClr>
                </a:solidFill>
              </a:rPr>
              <a:t>temporary</a:t>
            </a:r>
            <a:r>
              <a:rPr lang="en-US" sz="2400" b="1" dirty="0">
                <a:solidFill>
                  <a:schemeClr val="bg1">
                    <a:lumMod val="10000"/>
                  </a:schemeClr>
                </a:solidFill>
              </a:rPr>
              <a:t> name and it doesn't change the names of table and column in the data base.</a:t>
            </a:r>
            <a:endParaRPr lang="ar-SA" sz="2400" b="1" dirty="0">
              <a:solidFill>
                <a:schemeClr val="bg1">
                  <a:lumMod val="10000"/>
                </a:schemeClr>
              </a:solidFill>
            </a:endParaRPr>
          </a:p>
          <a:p>
            <a:pPr algn="l" rtl="0">
              <a:defRPr/>
            </a:pPr>
            <a:endParaRPr lang="ar-SA" sz="2400" b="1" dirty="0">
              <a:solidFill>
                <a:schemeClr val="bg1">
                  <a:lumMod val="10000"/>
                </a:schemeClr>
              </a:solidFill>
            </a:endParaRPr>
          </a:p>
          <a:p>
            <a:pPr algn="l" rtl="0">
              <a:defRPr/>
            </a:pPr>
            <a:r>
              <a:rPr lang="en-US" sz="2400" b="1" dirty="0">
                <a:solidFill>
                  <a:schemeClr val="bg1">
                    <a:lumMod val="10000"/>
                  </a:schemeClr>
                </a:solidFill>
              </a:rPr>
              <a:t> In this Example, Alias name for</a:t>
            </a:r>
            <a:r>
              <a:rPr lang="ar-SA" sz="2400" b="1" dirty="0">
                <a:solidFill>
                  <a:schemeClr val="bg1">
                    <a:lumMod val="10000"/>
                  </a:schemeClr>
                </a:solidFill>
              </a:rPr>
              <a:t> </a:t>
            </a:r>
            <a:r>
              <a:rPr lang="en-US" sz="2400" b="1" dirty="0">
                <a:solidFill>
                  <a:schemeClr val="bg1">
                    <a:lumMod val="10000"/>
                  </a:schemeClr>
                </a:solidFill>
              </a:rPr>
              <a:t>“ Book_2” Table is </a:t>
            </a:r>
            <a:r>
              <a:rPr lang="en-US" sz="2400" b="1" u="sng" dirty="0">
                <a:solidFill>
                  <a:schemeClr val="bg1">
                    <a:lumMod val="10000"/>
                  </a:schemeClr>
                </a:solidFill>
              </a:rPr>
              <a:t>B</a:t>
            </a:r>
            <a:r>
              <a:rPr lang="en-US" sz="2400" b="1" dirty="0">
                <a:solidFill>
                  <a:schemeClr val="bg1">
                    <a:lumMod val="10000"/>
                  </a:schemeClr>
                </a:solidFill>
              </a:rPr>
              <a:t>. So, if we try to retrieve the record in </a:t>
            </a:r>
            <a:r>
              <a:rPr lang="en-US" sz="2400" b="1" u="sng" dirty="0">
                <a:solidFill>
                  <a:schemeClr val="bg1">
                    <a:lumMod val="10000"/>
                  </a:schemeClr>
                </a:solidFill>
              </a:rPr>
              <a:t>B</a:t>
            </a:r>
            <a:r>
              <a:rPr lang="en-US" sz="2400" b="1" dirty="0">
                <a:solidFill>
                  <a:schemeClr val="bg1">
                    <a:lumMod val="10000"/>
                  </a:schemeClr>
                </a:solidFill>
              </a:rPr>
              <a:t> table in another statement , we get </a:t>
            </a:r>
            <a:r>
              <a:rPr lang="en-US" sz="2400" b="1" u="sng" dirty="0">
                <a:solidFill>
                  <a:schemeClr val="bg1">
                    <a:lumMod val="10000"/>
                  </a:schemeClr>
                </a:solidFill>
              </a:rPr>
              <a:t>error</a:t>
            </a:r>
            <a:r>
              <a:rPr lang="en-US" sz="2400" b="1" dirty="0">
                <a:solidFill>
                  <a:schemeClr val="bg1">
                    <a:lumMod val="10000"/>
                  </a:schemeClr>
                </a:solidFill>
              </a:rPr>
              <a:t>.</a:t>
            </a: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31</a:t>
            </a:fld>
            <a:endParaRPr lang="en-US" dirty="0"/>
          </a:p>
        </p:txBody>
      </p:sp>
    </p:spTree>
    <p:extLst>
      <p:ext uri="{BB962C8B-B14F-4D97-AF65-F5344CB8AC3E}">
        <p14:creationId xmlns:p14="http://schemas.microsoft.com/office/powerpoint/2010/main" val="2515985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pic>
        <p:nvPicPr>
          <p:cNvPr id="256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740" y="1126331"/>
            <a:ext cx="8030829" cy="467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رابط كسهم مستقيم 14"/>
          <p:cNvCxnSpPr/>
          <p:nvPr/>
        </p:nvCxnSpPr>
        <p:spPr>
          <a:xfrm>
            <a:off x="205802" y="4005064"/>
            <a:ext cx="642938" cy="1587"/>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6" name="رابط كسهم مستقيم 15"/>
          <p:cNvCxnSpPr/>
          <p:nvPr/>
        </p:nvCxnSpPr>
        <p:spPr>
          <a:xfrm>
            <a:off x="107504" y="5229200"/>
            <a:ext cx="642938" cy="15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رابط مستقيم 16"/>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32</a:t>
            </a:fld>
            <a:endParaRPr lang="en-US" dirty="0"/>
          </a:p>
        </p:txBody>
      </p:sp>
    </p:spTree>
    <p:extLst>
      <p:ext uri="{BB962C8B-B14F-4D97-AF65-F5344CB8AC3E}">
        <p14:creationId xmlns:p14="http://schemas.microsoft.com/office/powerpoint/2010/main" val="1813541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2"/>
          <p:cNvSpPr>
            <a:spLocks noGrp="1"/>
          </p:cNvSpPr>
          <p:nvPr>
            <p:ph sz="half" idx="1"/>
          </p:nvPr>
        </p:nvSpPr>
        <p:spPr>
          <a:xfrm>
            <a:off x="642910" y="1305260"/>
            <a:ext cx="7500990" cy="1143008"/>
          </a:xfrm>
          <a:ln>
            <a:solidFill>
              <a:schemeClr val="accent6">
                <a:lumMod val="20000"/>
                <a:lumOff val="80000"/>
              </a:schemeClr>
            </a:solidFill>
            <a:headEnd/>
            <a:tailEnd/>
          </a:ln>
        </p:spPr>
        <p:style>
          <a:lnRef idx="1">
            <a:schemeClr val="accent6"/>
          </a:lnRef>
          <a:fillRef idx="2">
            <a:schemeClr val="accent6"/>
          </a:fillRef>
          <a:effectRef idx="1">
            <a:schemeClr val="accent6"/>
          </a:effectRef>
          <a:fontRef idx="minor">
            <a:schemeClr val="dk1"/>
          </a:fontRef>
        </p:style>
        <p:txBody>
          <a:bodyPr>
            <a:normAutofit fontScale="92500"/>
          </a:bodyPr>
          <a:lstStyle/>
          <a:p>
            <a:pPr>
              <a:buFont typeface="Arial" pitchFamily="34" charset="0"/>
              <a:buNone/>
              <a:defRPr/>
            </a:pPr>
            <a:r>
              <a:rPr lang="en-US" sz="1800" b="1" dirty="0">
                <a:solidFill>
                  <a:srgbClr val="C00000"/>
                </a:solidFill>
                <a:cs typeface="Arial" pitchFamily="34" charset="0"/>
              </a:rPr>
              <a:t>SELECT </a:t>
            </a:r>
            <a:r>
              <a:rPr lang="en-US" sz="1800" b="1" dirty="0" err="1">
                <a:solidFill>
                  <a:schemeClr val="bg1">
                    <a:lumMod val="10000"/>
                  </a:schemeClr>
                </a:solidFill>
                <a:cs typeface="Arial" pitchFamily="34" charset="0"/>
              </a:rPr>
              <a:t>E.Fname</a:t>
            </a:r>
            <a:r>
              <a:rPr lang="en-US" sz="1800" b="1" dirty="0">
                <a:solidFill>
                  <a:schemeClr val="bg1">
                    <a:lumMod val="10000"/>
                  </a:schemeClr>
                </a:solidFill>
                <a:cs typeface="Arial" pitchFamily="34" charset="0"/>
              </a:rPr>
              <a:t>, </a:t>
            </a:r>
            <a:r>
              <a:rPr lang="en-US" sz="1800" b="1" dirty="0" err="1">
                <a:solidFill>
                  <a:schemeClr val="bg1">
                    <a:lumMod val="10000"/>
                  </a:schemeClr>
                </a:solidFill>
                <a:cs typeface="Arial" pitchFamily="34" charset="0"/>
              </a:rPr>
              <a:t>E.Lname</a:t>
            </a:r>
            <a:r>
              <a:rPr lang="en-US" sz="1800" b="1" dirty="0">
                <a:solidFill>
                  <a:schemeClr val="bg1">
                    <a:lumMod val="10000"/>
                  </a:schemeClr>
                </a:solidFill>
                <a:cs typeface="Arial" pitchFamily="34" charset="0"/>
              </a:rPr>
              <a:t>, 1.1 * </a:t>
            </a:r>
            <a:r>
              <a:rPr lang="en-US" sz="1800" b="1" dirty="0" err="1">
                <a:solidFill>
                  <a:schemeClr val="bg1">
                    <a:lumMod val="10000"/>
                  </a:schemeClr>
                </a:solidFill>
                <a:cs typeface="Arial" pitchFamily="34" charset="0"/>
              </a:rPr>
              <a:t>E.Salary</a:t>
            </a:r>
            <a:r>
              <a:rPr lang="en-US" sz="1800" b="1" dirty="0">
                <a:solidFill>
                  <a:schemeClr val="bg1">
                    <a:lumMod val="10000"/>
                  </a:schemeClr>
                </a:solidFill>
                <a:cs typeface="Arial" pitchFamily="34" charset="0"/>
              </a:rPr>
              <a:t> </a:t>
            </a:r>
            <a:r>
              <a:rPr lang="en-US" sz="1800" b="1" dirty="0">
                <a:solidFill>
                  <a:srgbClr val="C00000"/>
                </a:solidFill>
                <a:cs typeface="Arial" pitchFamily="34" charset="0"/>
              </a:rPr>
              <a:t>AS </a:t>
            </a:r>
            <a:r>
              <a:rPr lang="en-US" sz="1800" b="1" dirty="0" err="1">
                <a:solidFill>
                  <a:srgbClr val="7030A0"/>
                </a:solidFill>
                <a:cs typeface="Arial" pitchFamily="34" charset="0"/>
              </a:rPr>
              <a:t>Increased_sal</a:t>
            </a:r>
            <a:endParaRPr lang="en-US" sz="1800" b="1" dirty="0">
              <a:solidFill>
                <a:srgbClr val="7030A0"/>
              </a:solidFill>
              <a:cs typeface="Arial" pitchFamily="34" charset="0"/>
            </a:endParaRPr>
          </a:p>
          <a:p>
            <a:pPr>
              <a:buFont typeface="Arial" pitchFamily="34" charset="0"/>
              <a:buNone/>
              <a:defRPr/>
            </a:pPr>
            <a:r>
              <a:rPr lang="en-US" sz="1800" b="1" dirty="0">
                <a:solidFill>
                  <a:srgbClr val="C00000"/>
                </a:solidFill>
                <a:cs typeface="Arial" pitchFamily="34" charset="0"/>
              </a:rPr>
              <a:t>FROM</a:t>
            </a:r>
            <a:r>
              <a:rPr lang="en-US" sz="1800" b="1" dirty="0">
                <a:solidFill>
                  <a:schemeClr val="bg1">
                    <a:lumMod val="10000"/>
                  </a:schemeClr>
                </a:solidFill>
                <a:cs typeface="Arial" pitchFamily="34" charset="0"/>
              </a:rPr>
              <a:t> </a:t>
            </a:r>
            <a:r>
              <a:rPr lang="en-US" sz="1800" b="1" dirty="0">
                <a:solidFill>
                  <a:schemeClr val="bg2">
                    <a:lumMod val="75000"/>
                  </a:schemeClr>
                </a:solidFill>
                <a:cs typeface="Arial" pitchFamily="34" charset="0"/>
              </a:rPr>
              <a:t>EMPLOYEE</a:t>
            </a:r>
            <a:r>
              <a:rPr lang="en-US" sz="1800" b="1" dirty="0">
                <a:solidFill>
                  <a:srgbClr val="7030A0"/>
                </a:solidFill>
                <a:cs typeface="Arial" pitchFamily="34" charset="0"/>
              </a:rPr>
              <a:t> AS E, </a:t>
            </a:r>
            <a:r>
              <a:rPr lang="en-US" sz="1800" b="1" dirty="0">
                <a:solidFill>
                  <a:schemeClr val="bg2">
                    <a:lumMod val="75000"/>
                  </a:schemeClr>
                </a:solidFill>
                <a:cs typeface="Arial" pitchFamily="34" charset="0"/>
              </a:rPr>
              <a:t>WORKS_ON </a:t>
            </a:r>
            <a:r>
              <a:rPr lang="en-US" sz="1800" b="1" dirty="0">
                <a:solidFill>
                  <a:srgbClr val="7030A0"/>
                </a:solidFill>
                <a:cs typeface="Arial" pitchFamily="34" charset="0"/>
              </a:rPr>
              <a:t>AS W, </a:t>
            </a:r>
            <a:r>
              <a:rPr lang="en-US" sz="1800" b="1" dirty="0">
                <a:solidFill>
                  <a:schemeClr val="bg2">
                    <a:lumMod val="75000"/>
                  </a:schemeClr>
                </a:solidFill>
                <a:cs typeface="Arial" pitchFamily="34" charset="0"/>
              </a:rPr>
              <a:t>PROJECT</a:t>
            </a:r>
            <a:r>
              <a:rPr lang="en-US" sz="1800" b="1" dirty="0">
                <a:solidFill>
                  <a:srgbClr val="7030A0"/>
                </a:solidFill>
                <a:cs typeface="Arial" pitchFamily="34" charset="0"/>
              </a:rPr>
              <a:t> AS P</a:t>
            </a:r>
          </a:p>
          <a:p>
            <a:pPr>
              <a:buFont typeface="Arial" pitchFamily="34" charset="0"/>
              <a:buNone/>
              <a:defRPr/>
            </a:pPr>
            <a:r>
              <a:rPr lang="en-US" sz="1800" b="1" dirty="0">
                <a:solidFill>
                  <a:srgbClr val="C00000"/>
                </a:solidFill>
                <a:cs typeface="Arial" pitchFamily="34" charset="0"/>
              </a:rPr>
              <a:t>WHERE</a:t>
            </a:r>
            <a:r>
              <a:rPr lang="en-US" sz="1800" b="1" dirty="0">
                <a:solidFill>
                  <a:schemeClr val="bg1">
                    <a:lumMod val="10000"/>
                  </a:schemeClr>
                </a:solidFill>
                <a:cs typeface="Arial" pitchFamily="34" charset="0"/>
              </a:rPr>
              <a:t> </a:t>
            </a:r>
            <a:r>
              <a:rPr lang="en-US" sz="1800" b="1" dirty="0" err="1">
                <a:solidFill>
                  <a:schemeClr val="bg1">
                    <a:lumMod val="10000"/>
                  </a:schemeClr>
                </a:solidFill>
                <a:cs typeface="Arial" pitchFamily="34" charset="0"/>
              </a:rPr>
              <a:t>E.Ssn</a:t>
            </a:r>
            <a:r>
              <a:rPr lang="en-US" sz="1800" b="1" dirty="0">
                <a:solidFill>
                  <a:schemeClr val="bg1">
                    <a:lumMod val="10000"/>
                  </a:schemeClr>
                </a:solidFill>
                <a:cs typeface="Arial" pitchFamily="34" charset="0"/>
              </a:rPr>
              <a:t>=</a:t>
            </a:r>
            <a:r>
              <a:rPr lang="en-US" sz="1800" b="1" dirty="0" err="1">
                <a:solidFill>
                  <a:schemeClr val="bg1">
                    <a:lumMod val="10000"/>
                  </a:schemeClr>
                </a:solidFill>
                <a:cs typeface="Arial" pitchFamily="34" charset="0"/>
              </a:rPr>
              <a:t>W.Essn</a:t>
            </a:r>
            <a:r>
              <a:rPr lang="en-US" sz="1800" b="1" dirty="0">
                <a:solidFill>
                  <a:schemeClr val="bg1">
                    <a:lumMod val="10000"/>
                  </a:schemeClr>
                </a:solidFill>
                <a:cs typeface="Arial" pitchFamily="34" charset="0"/>
              </a:rPr>
              <a:t> </a:t>
            </a:r>
            <a:r>
              <a:rPr lang="en-US" sz="1800" b="1" dirty="0">
                <a:solidFill>
                  <a:srgbClr val="C00000"/>
                </a:solidFill>
                <a:cs typeface="Arial" pitchFamily="34" charset="0"/>
              </a:rPr>
              <a:t>AND</a:t>
            </a:r>
            <a:r>
              <a:rPr lang="en-US" sz="1800" b="1" dirty="0">
                <a:solidFill>
                  <a:schemeClr val="bg1">
                    <a:lumMod val="10000"/>
                  </a:schemeClr>
                </a:solidFill>
                <a:cs typeface="Arial" pitchFamily="34" charset="0"/>
              </a:rPr>
              <a:t> </a:t>
            </a:r>
            <a:r>
              <a:rPr lang="en-US" sz="1800" b="1" dirty="0" err="1">
                <a:solidFill>
                  <a:schemeClr val="bg1">
                    <a:lumMod val="10000"/>
                  </a:schemeClr>
                </a:solidFill>
                <a:cs typeface="Arial" pitchFamily="34" charset="0"/>
              </a:rPr>
              <a:t>W.Pno</a:t>
            </a:r>
            <a:r>
              <a:rPr lang="en-US" sz="1800" b="1" dirty="0">
                <a:solidFill>
                  <a:schemeClr val="bg1">
                    <a:lumMod val="10000"/>
                  </a:schemeClr>
                </a:solidFill>
                <a:cs typeface="Arial" pitchFamily="34" charset="0"/>
              </a:rPr>
              <a:t>=</a:t>
            </a:r>
            <a:r>
              <a:rPr lang="en-US" sz="1800" b="1" dirty="0" err="1">
                <a:solidFill>
                  <a:schemeClr val="bg1">
                    <a:lumMod val="10000"/>
                  </a:schemeClr>
                </a:solidFill>
                <a:cs typeface="Arial" pitchFamily="34" charset="0"/>
              </a:rPr>
              <a:t>P.Pnumber</a:t>
            </a:r>
            <a:r>
              <a:rPr lang="en-US" sz="1800" b="1" dirty="0">
                <a:solidFill>
                  <a:schemeClr val="bg1">
                    <a:lumMod val="10000"/>
                  </a:schemeClr>
                </a:solidFill>
                <a:cs typeface="Arial" pitchFamily="34" charset="0"/>
              </a:rPr>
              <a:t> </a:t>
            </a:r>
            <a:r>
              <a:rPr lang="en-US" sz="1800" b="1" dirty="0">
                <a:solidFill>
                  <a:srgbClr val="C00000"/>
                </a:solidFill>
                <a:cs typeface="Arial" pitchFamily="34" charset="0"/>
              </a:rPr>
              <a:t>AND</a:t>
            </a:r>
            <a:r>
              <a:rPr lang="en-US" sz="1800" b="1" dirty="0">
                <a:solidFill>
                  <a:schemeClr val="bg1">
                    <a:lumMod val="10000"/>
                  </a:schemeClr>
                </a:solidFill>
                <a:cs typeface="Arial" pitchFamily="34" charset="0"/>
              </a:rPr>
              <a:t> </a:t>
            </a:r>
            <a:r>
              <a:rPr lang="en-US" sz="1800" b="1" dirty="0" err="1">
                <a:solidFill>
                  <a:schemeClr val="bg1">
                    <a:lumMod val="10000"/>
                  </a:schemeClr>
                </a:solidFill>
                <a:cs typeface="Arial" pitchFamily="34" charset="0"/>
              </a:rPr>
              <a:t>P.Pname</a:t>
            </a:r>
            <a:r>
              <a:rPr lang="en-US" sz="1800" b="1" dirty="0">
                <a:solidFill>
                  <a:schemeClr val="bg1">
                    <a:lumMod val="10000"/>
                  </a:schemeClr>
                </a:solidFill>
                <a:cs typeface="Arial" pitchFamily="34" charset="0"/>
              </a:rPr>
              <a:t>='</a:t>
            </a:r>
            <a:r>
              <a:rPr lang="en-US" sz="1800" b="1" dirty="0" err="1">
                <a:solidFill>
                  <a:schemeClr val="bg1">
                    <a:lumMod val="10000"/>
                  </a:schemeClr>
                </a:solidFill>
                <a:cs typeface="Arial" pitchFamily="34" charset="0"/>
              </a:rPr>
              <a:t>ProductX</a:t>
            </a:r>
            <a:r>
              <a:rPr lang="en-US" sz="1800" b="1" dirty="0">
                <a:solidFill>
                  <a:schemeClr val="bg1">
                    <a:lumMod val="10000"/>
                  </a:schemeClr>
                </a:solidFill>
                <a:cs typeface="Arial" pitchFamily="34" charset="0"/>
              </a:rPr>
              <a:t>'</a:t>
            </a:r>
          </a:p>
          <a:p>
            <a:pPr>
              <a:buFont typeface="Arial" pitchFamily="34" charset="0"/>
              <a:buNone/>
              <a:defRPr/>
            </a:pPr>
            <a:endParaRPr lang="en-US" sz="2400" dirty="0">
              <a:cs typeface="Arial" pitchFamily="34" charset="0"/>
            </a:endParaRPr>
          </a:p>
          <a:p>
            <a:pPr>
              <a:buFont typeface="Arial" pitchFamily="34" charset="0"/>
              <a:buNone/>
              <a:defRPr/>
            </a:pPr>
            <a:endParaRPr lang="en-US" sz="2400" dirty="0">
              <a:cs typeface="Arial" pitchFamily="34" charset="0"/>
            </a:endParaRPr>
          </a:p>
          <a:p>
            <a:pPr>
              <a:buFont typeface="Arial" pitchFamily="34" charset="0"/>
              <a:buNone/>
              <a:defRPr/>
            </a:pPr>
            <a:endParaRPr lang="en-US" sz="2400" dirty="0">
              <a:cs typeface="Arial" pitchFamily="34" charset="0"/>
            </a:endParaRPr>
          </a:p>
        </p:txBody>
      </p:sp>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659732"/>
            <a:ext cx="7000875" cy="2857500"/>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7" name="مربع نص 6"/>
          <p:cNvSpPr txBox="1"/>
          <p:nvPr/>
        </p:nvSpPr>
        <p:spPr>
          <a:xfrm>
            <a:off x="428625" y="857250"/>
            <a:ext cx="7572375" cy="400050"/>
          </a:xfrm>
          <a:prstGeom prst="rect">
            <a:avLst/>
          </a:prstGeom>
          <a:noFill/>
        </p:spPr>
        <p:txBody>
          <a:bodyPr rtlCol="1">
            <a:spAutoFit/>
          </a:bodyPr>
          <a:lstStyle/>
          <a:p>
            <a:pPr algn="l" rtl="0">
              <a:buFont typeface="Arial" pitchFamily="34" charset="0"/>
              <a:buChar char="•"/>
              <a:defRPr/>
            </a:pPr>
            <a:r>
              <a:rPr lang="en-US" sz="2000" b="1" dirty="0">
                <a:solidFill>
                  <a:schemeClr val="bg1">
                    <a:lumMod val="10000"/>
                  </a:schemeClr>
                </a:solidFill>
              </a:rPr>
              <a:t>Alias is useful with calculations.</a:t>
            </a: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33</a:t>
            </a:fld>
            <a:endParaRPr lang="en-US" dirty="0"/>
          </a:p>
        </p:txBody>
      </p:sp>
    </p:spTree>
    <p:extLst>
      <p:ext uri="{BB962C8B-B14F-4D97-AF65-F5344CB8AC3E}">
        <p14:creationId xmlns:p14="http://schemas.microsoft.com/office/powerpoint/2010/main" val="3459317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2"/>
          <p:cNvSpPr>
            <a:spLocks noGrp="1"/>
          </p:cNvSpPr>
          <p:nvPr>
            <p:ph sz="half" idx="1"/>
          </p:nvPr>
        </p:nvSpPr>
        <p:spPr>
          <a:xfrm>
            <a:off x="322414" y="3134578"/>
            <a:ext cx="8498057" cy="2908680"/>
          </a:xfrm>
          <a:ln>
            <a:solidFill>
              <a:schemeClr val="accent6">
                <a:lumMod val="20000"/>
                <a:lumOff val="80000"/>
              </a:schemeClr>
            </a:solidFill>
            <a:headEnd/>
            <a:tailEnd/>
          </a:ln>
        </p:spPr>
        <p:style>
          <a:lnRef idx="1">
            <a:schemeClr val="accent6"/>
          </a:lnRef>
          <a:fillRef idx="2">
            <a:schemeClr val="accent6"/>
          </a:fillRef>
          <a:effectRef idx="1">
            <a:schemeClr val="accent6"/>
          </a:effectRef>
          <a:fontRef idx="minor">
            <a:schemeClr val="dk1"/>
          </a:fontRef>
        </p:style>
        <p:txBody>
          <a:bodyPr>
            <a:normAutofit lnSpcReduction="10000"/>
          </a:bodyPr>
          <a:lstStyle/>
          <a:p>
            <a:pPr>
              <a:buFont typeface="Arial" pitchFamily="34" charset="0"/>
              <a:buNone/>
              <a:defRPr/>
            </a:pPr>
            <a:r>
              <a:rPr lang="en-US" sz="2400" b="1" dirty="0">
                <a:solidFill>
                  <a:srgbClr val="C00000"/>
                </a:solidFill>
                <a:cs typeface="Arial" pitchFamily="34" charset="0"/>
              </a:rPr>
              <a:t>SELECT </a:t>
            </a:r>
            <a:r>
              <a:rPr lang="en-US" sz="2400" b="1" dirty="0" err="1">
                <a:solidFill>
                  <a:schemeClr val="bg1">
                    <a:lumMod val="10000"/>
                  </a:schemeClr>
                </a:solidFill>
                <a:cs typeface="Arial" pitchFamily="34" charset="0"/>
              </a:rPr>
              <a:t>E.Fname</a:t>
            </a:r>
            <a:r>
              <a:rPr lang="en-US" sz="2400" b="1" dirty="0">
                <a:solidFill>
                  <a:schemeClr val="bg1">
                    <a:lumMod val="10000"/>
                  </a:schemeClr>
                </a:solidFill>
                <a:cs typeface="Arial" pitchFamily="34" charset="0"/>
              </a:rPr>
              <a:t>, </a:t>
            </a:r>
            <a:r>
              <a:rPr lang="en-US" sz="2400" b="1" dirty="0" err="1">
                <a:solidFill>
                  <a:schemeClr val="bg1">
                    <a:lumMod val="10000"/>
                  </a:schemeClr>
                </a:solidFill>
                <a:cs typeface="Arial" pitchFamily="34" charset="0"/>
              </a:rPr>
              <a:t>E.Lname</a:t>
            </a:r>
            <a:r>
              <a:rPr lang="en-US" sz="2400" b="1" dirty="0">
                <a:solidFill>
                  <a:schemeClr val="bg1">
                    <a:lumMod val="10000"/>
                  </a:schemeClr>
                </a:solidFill>
                <a:cs typeface="Arial" pitchFamily="34" charset="0"/>
              </a:rPr>
              <a:t>, 1.1 * </a:t>
            </a:r>
            <a:r>
              <a:rPr lang="en-US" sz="2400" b="1" dirty="0" err="1">
                <a:solidFill>
                  <a:schemeClr val="bg1">
                    <a:lumMod val="10000"/>
                  </a:schemeClr>
                </a:solidFill>
                <a:cs typeface="Arial" pitchFamily="34" charset="0"/>
              </a:rPr>
              <a:t>E.Salary</a:t>
            </a:r>
            <a:r>
              <a:rPr lang="en-US" sz="2400" b="1" dirty="0">
                <a:solidFill>
                  <a:schemeClr val="bg1">
                    <a:lumMod val="10000"/>
                  </a:schemeClr>
                </a:solidFill>
                <a:cs typeface="Arial" pitchFamily="34" charset="0"/>
              </a:rPr>
              <a:t> </a:t>
            </a:r>
            <a:r>
              <a:rPr lang="en-US" sz="2400" b="1" dirty="0">
                <a:solidFill>
                  <a:srgbClr val="C00000"/>
                </a:solidFill>
                <a:cs typeface="Arial" pitchFamily="34" charset="0"/>
              </a:rPr>
              <a:t>AS </a:t>
            </a:r>
            <a:r>
              <a:rPr lang="en-US" sz="2400" b="1" dirty="0" err="1">
                <a:solidFill>
                  <a:srgbClr val="7030A0"/>
                </a:solidFill>
                <a:cs typeface="Arial" pitchFamily="34" charset="0"/>
              </a:rPr>
              <a:t>Increased_sal</a:t>
            </a:r>
            <a:endParaRPr lang="en-US" sz="2400" b="1" dirty="0">
              <a:solidFill>
                <a:srgbClr val="7030A0"/>
              </a:solidFill>
              <a:cs typeface="Arial" pitchFamily="34" charset="0"/>
            </a:endParaRPr>
          </a:p>
          <a:p>
            <a:pPr>
              <a:buFont typeface="Arial" pitchFamily="34" charset="0"/>
              <a:buNone/>
              <a:defRPr/>
            </a:pPr>
            <a:r>
              <a:rPr lang="en-US" sz="2400" b="1" dirty="0">
                <a:solidFill>
                  <a:srgbClr val="C00000"/>
                </a:solidFill>
                <a:cs typeface="Arial" pitchFamily="34" charset="0"/>
              </a:rPr>
              <a:t>FROM</a:t>
            </a:r>
            <a:r>
              <a:rPr lang="en-US" sz="2400" b="1" dirty="0">
                <a:solidFill>
                  <a:schemeClr val="bg1">
                    <a:lumMod val="10000"/>
                  </a:schemeClr>
                </a:solidFill>
                <a:cs typeface="Arial" pitchFamily="34" charset="0"/>
              </a:rPr>
              <a:t> </a:t>
            </a:r>
            <a:endParaRPr lang="ar-SA" sz="2400" b="1" dirty="0">
              <a:solidFill>
                <a:schemeClr val="bg1">
                  <a:lumMod val="10000"/>
                </a:schemeClr>
              </a:solidFill>
              <a:cs typeface="Arial" pitchFamily="34" charset="0"/>
            </a:endParaRPr>
          </a:p>
          <a:p>
            <a:pPr>
              <a:buFont typeface="Arial" pitchFamily="34" charset="0"/>
              <a:buNone/>
              <a:defRPr/>
            </a:pPr>
            <a:r>
              <a:rPr lang="en-US" sz="2400" b="1" dirty="0">
                <a:solidFill>
                  <a:schemeClr val="bg2">
                    <a:lumMod val="75000"/>
                  </a:schemeClr>
                </a:solidFill>
                <a:cs typeface="Arial" pitchFamily="34" charset="0"/>
              </a:rPr>
              <a:t>EMPLOYEE</a:t>
            </a:r>
            <a:r>
              <a:rPr lang="en-US" sz="2400" b="1" dirty="0">
                <a:solidFill>
                  <a:srgbClr val="7030A0"/>
                </a:solidFill>
                <a:cs typeface="Arial" pitchFamily="34" charset="0"/>
              </a:rPr>
              <a:t> AS E, </a:t>
            </a:r>
            <a:r>
              <a:rPr lang="en-US" sz="2400" b="1" dirty="0">
                <a:solidFill>
                  <a:schemeClr val="bg2">
                    <a:lumMod val="75000"/>
                  </a:schemeClr>
                </a:solidFill>
                <a:cs typeface="Arial" pitchFamily="34" charset="0"/>
              </a:rPr>
              <a:t>WORKS_ON </a:t>
            </a:r>
            <a:r>
              <a:rPr lang="en-US" sz="2400" b="1" dirty="0">
                <a:solidFill>
                  <a:srgbClr val="7030A0"/>
                </a:solidFill>
                <a:cs typeface="Arial" pitchFamily="34" charset="0"/>
              </a:rPr>
              <a:t>AS W, </a:t>
            </a:r>
            <a:r>
              <a:rPr lang="en-US" sz="2400" b="1" dirty="0">
                <a:solidFill>
                  <a:schemeClr val="bg2">
                    <a:lumMod val="75000"/>
                  </a:schemeClr>
                </a:solidFill>
                <a:cs typeface="Arial" pitchFamily="34" charset="0"/>
              </a:rPr>
              <a:t>PROJECT</a:t>
            </a:r>
            <a:r>
              <a:rPr lang="en-US" sz="2400" b="1" dirty="0">
                <a:solidFill>
                  <a:srgbClr val="7030A0"/>
                </a:solidFill>
                <a:cs typeface="Arial" pitchFamily="34" charset="0"/>
              </a:rPr>
              <a:t> AS P</a:t>
            </a:r>
          </a:p>
          <a:p>
            <a:pPr>
              <a:buFont typeface="Arial" pitchFamily="34" charset="0"/>
              <a:buNone/>
              <a:defRPr/>
            </a:pPr>
            <a:r>
              <a:rPr lang="en-US" sz="2400" b="1" dirty="0">
                <a:solidFill>
                  <a:srgbClr val="C00000"/>
                </a:solidFill>
                <a:cs typeface="Arial" pitchFamily="34" charset="0"/>
              </a:rPr>
              <a:t>WHERE</a:t>
            </a:r>
            <a:endParaRPr lang="ar-SA" sz="2400" b="1" dirty="0">
              <a:solidFill>
                <a:srgbClr val="C00000"/>
              </a:solidFill>
              <a:cs typeface="Arial" pitchFamily="34" charset="0"/>
            </a:endParaRPr>
          </a:p>
          <a:p>
            <a:pPr>
              <a:buFont typeface="Arial" pitchFamily="34" charset="0"/>
              <a:buNone/>
              <a:defRPr/>
            </a:pPr>
            <a:r>
              <a:rPr lang="en-US" sz="2400" b="1" dirty="0">
                <a:solidFill>
                  <a:schemeClr val="bg1">
                    <a:lumMod val="10000"/>
                  </a:schemeClr>
                </a:solidFill>
                <a:cs typeface="Arial" pitchFamily="34" charset="0"/>
              </a:rPr>
              <a:t> </a:t>
            </a:r>
            <a:r>
              <a:rPr lang="en-US" sz="2400" b="1" dirty="0" err="1">
                <a:solidFill>
                  <a:schemeClr val="bg1">
                    <a:lumMod val="10000"/>
                  </a:schemeClr>
                </a:solidFill>
                <a:cs typeface="Arial" pitchFamily="34" charset="0"/>
              </a:rPr>
              <a:t>E.Ssn</a:t>
            </a:r>
            <a:r>
              <a:rPr lang="en-US" sz="2400" b="1" dirty="0">
                <a:solidFill>
                  <a:schemeClr val="bg1">
                    <a:lumMod val="10000"/>
                  </a:schemeClr>
                </a:solidFill>
                <a:cs typeface="Arial" pitchFamily="34" charset="0"/>
              </a:rPr>
              <a:t>=</a:t>
            </a:r>
            <a:r>
              <a:rPr lang="en-US" sz="2400" b="1" dirty="0" err="1">
                <a:solidFill>
                  <a:schemeClr val="bg1">
                    <a:lumMod val="10000"/>
                  </a:schemeClr>
                </a:solidFill>
                <a:cs typeface="Arial" pitchFamily="34" charset="0"/>
              </a:rPr>
              <a:t>W.Essn</a:t>
            </a:r>
            <a:r>
              <a:rPr lang="en-US" sz="2400" b="1" dirty="0">
                <a:solidFill>
                  <a:schemeClr val="bg1">
                    <a:lumMod val="10000"/>
                  </a:schemeClr>
                </a:solidFill>
                <a:cs typeface="Arial" pitchFamily="34" charset="0"/>
              </a:rPr>
              <a:t> </a:t>
            </a:r>
            <a:endParaRPr lang="ar-SA" sz="2400" b="1" dirty="0">
              <a:solidFill>
                <a:schemeClr val="bg1">
                  <a:lumMod val="10000"/>
                </a:schemeClr>
              </a:solidFill>
              <a:cs typeface="Arial" pitchFamily="34" charset="0"/>
            </a:endParaRPr>
          </a:p>
          <a:p>
            <a:pPr>
              <a:buFont typeface="Arial" pitchFamily="34" charset="0"/>
              <a:buNone/>
              <a:defRPr/>
            </a:pPr>
            <a:r>
              <a:rPr lang="en-US" sz="2400" b="1" dirty="0">
                <a:solidFill>
                  <a:srgbClr val="C00000"/>
                </a:solidFill>
                <a:cs typeface="Arial" pitchFamily="34" charset="0"/>
              </a:rPr>
              <a:t>AND</a:t>
            </a:r>
            <a:r>
              <a:rPr lang="en-US" sz="2400" b="1" dirty="0">
                <a:solidFill>
                  <a:schemeClr val="bg1">
                    <a:lumMod val="10000"/>
                  </a:schemeClr>
                </a:solidFill>
                <a:cs typeface="Arial" pitchFamily="34" charset="0"/>
              </a:rPr>
              <a:t> </a:t>
            </a:r>
            <a:r>
              <a:rPr lang="en-US" sz="2400" b="1" dirty="0" err="1">
                <a:solidFill>
                  <a:schemeClr val="bg1">
                    <a:lumMod val="10000"/>
                  </a:schemeClr>
                </a:solidFill>
                <a:cs typeface="Arial" pitchFamily="34" charset="0"/>
              </a:rPr>
              <a:t>W.Pno</a:t>
            </a:r>
            <a:r>
              <a:rPr lang="en-US" sz="2400" b="1" dirty="0">
                <a:solidFill>
                  <a:schemeClr val="bg1">
                    <a:lumMod val="10000"/>
                  </a:schemeClr>
                </a:solidFill>
                <a:cs typeface="Arial" pitchFamily="34" charset="0"/>
              </a:rPr>
              <a:t>=</a:t>
            </a:r>
            <a:r>
              <a:rPr lang="en-US" sz="2400" b="1" dirty="0" err="1">
                <a:solidFill>
                  <a:schemeClr val="bg1">
                    <a:lumMod val="10000"/>
                  </a:schemeClr>
                </a:solidFill>
                <a:cs typeface="Arial" pitchFamily="34" charset="0"/>
              </a:rPr>
              <a:t>P.Pnumber</a:t>
            </a:r>
            <a:r>
              <a:rPr lang="en-US" sz="2400" b="1" dirty="0">
                <a:solidFill>
                  <a:schemeClr val="bg1">
                    <a:lumMod val="10000"/>
                  </a:schemeClr>
                </a:solidFill>
                <a:cs typeface="Arial" pitchFamily="34" charset="0"/>
              </a:rPr>
              <a:t> </a:t>
            </a:r>
            <a:endParaRPr lang="ar-SA" sz="2400" b="1" dirty="0">
              <a:solidFill>
                <a:schemeClr val="bg1">
                  <a:lumMod val="10000"/>
                </a:schemeClr>
              </a:solidFill>
              <a:cs typeface="Arial" pitchFamily="34" charset="0"/>
            </a:endParaRPr>
          </a:p>
          <a:p>
            <a:pPr>
              <a:buFont typeface="Arial" pitchFamily="34" charset="0"/>
              <a:buNone/>
              <a:defRPr/>
            </a:pPr>
            <a:r>
              <a:rPr lang="en-US" sz="2400" b="1" dirty="0">
                <a:solidFill>
                  <a:srgbClr val="C00000"/>
                </a:solidFill>
                <a:cs typeface="Arial" pitchFamily="34" charset="0"/>
              </a:rPr>
              <a:t>AND</a:t>
            </a:r>
            <a:r>
              <a:rPr lang="en-US" sz="2400" b="1" dirty="0">
                <a:solidFill>
                  <a:schemeClr val="bg1">
                    <a:lumMod val="10000"/>
                  </a:schemeClr>
                </a:solidFill>
                <a:cs typeface="Arial" pitchFamily="34" charset="0"/>
              </a:rPr>
              <a:t> </a:t>
            </a:r>
            <a:r>
              <a:rPr lang="en-US" sz="2400" b="1" dirty="0" err="1">
                <a:solidFill>
                  <a:schemeClr val="bg1">
                    <a:lumMod val="10000"/>
                  </a:schemeClr>
                </a:solidFill>
                <a:cs typeface="Arial" pitchFamily="34" charset="0"/>
              </a:rPr>
              <a:t>P.Pname</a:t>
            </a:r>
            <a:r>
              <a:rPr lang="en-US" sz="2400" b="1" dirty="0">
                <a:solidFill>
                  <a:schemeClr val="bg1">
                    <a:lumMod val="10000"/>
                  </a:schemeClr>
                </a:solidFill>
                <a:cs typeface="Arial" pitchFamily="34" charset="0"/>
              </a:rPr>
              <a:t>='</a:t>
            </a:r>
            <a:r>
              <a:rPr lang="en-US" sz="2400" b="1" dirty="0" err="1">
                <a:solidFill>
                  <a:schemeClr val="bg1">
                    <a:lumMod val="10000"/>
                  </a:schemeClr>
                </a:solidFill>
                <a:cs typeface="Arial" pitchFamily="34" charset="0"/>
              </a:rPr>
              <a:t>ProductX</a:t>
            </a:r>
            <a:r>
              <a:rPr lang="en-US" sz="2400" b="1" dirty="0">
                <a:solidFill>
                  <a:schemeClr val="bg1">
                    <a:lumMod val="10000"/>
                  </a:schemeClr>
                </a:solidFill>
                <a:cs typeface="Arial" pitchFamily="34" charset="0"/>
              </a:rPr>
              <a:t>'</a:t>
            </a:r>
          </a:p>
          <a:p>
            <a:pPr>
              <a:buFont typeface="Arial" pitchFamily="34" charset="0"/>
              <a:buNone/>
              <a:defRPr/>
            </a:pPr>
            <a:endParaRPr lang="en-US" sz="3200" dirty="0">
              <a:cs typeface="Arial" pitchFamily="34" charset="0"/>
            </a:endParaRPr>
          </a:p>
          <a:p>
            <a:pPr>
              <a:buFont typeface="Arial" pitchFamily="34" charset="0"/>
              <a:buNone/>
              <a:defRPr/>
            </a:pPr>
            <a:endParaRPr lang="en-US" sz="3200" dirty="0">
              <a:cs typeface="Arial" pitchFamily="34" charset="0"/>
            </a:endParaRPr>
          </a:p>
          <a:p>
            <a:pPr>
              <a:buFont typeface="Arial" pitchFamily="34" charset="0"/>
              <a:buNone/>
              <a:defRPr/>
            </a:pPr>
            <a:endParaRPr lang="en-US" sz="3200" dirty="0">
              <a:cs typeface="Arial" pitchFamily="34" charset="0"/>
            </a:endParaRPr>
          </a:p>
        </p:txBody>
      </p:sp>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sp>
        <p:nvSpPr>
          <p:cNvPr id="7" name="مربع نص 6"/>
          <p:cNvSpPr txBox="1"/>
          <p:nvPr/>
        </p:nvSpPr>
        <p:spPr>
          <a:xfrm>
            <a:off x="395029" y="2492896"/>
            <a:ext cx="7572375" cy="461665"/>
          </a:xfrm>
          <a:prstGeom prst="rect">
            <a:avLst/>
          </a:prstGeom>
          <a:noFill/>
        </p:spPr>
        <p:txBody>
          <a:bodyPr rtlCol="1">
            <a:spAutoFit/>
          </a:bodyPr>
          <a:lstStyle/>
          <a:p>
            <a:pPr algn="l" rtl="0">
              <a:buFont typeface="Arial" pitchFamily="34" charset="0"/>
              <a:buChar char="•"/>
              <a:defRPr/>
            </a:pPr>
            <a:r>
              <a:rPr lang="en-US" sz="2400" b="1" dirty="0">
                <a:solidFill>
                  <a:schemeClr val="bg1">
                    <a:lumMod val="10000"/>
                  </a:schemeClr>
                </a:solidFill>
              </a:rPr>
              <a:t>Alias is useful with calculations.</a:t>
            </a: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34</a:t>
            </a:fld>
            <a:endParaRPr lang="en-US" dirty="0"/>
          </a:p>
        </p:txBody>
      </p:sp>
      <p:sp>
        <p:nvSpPr>
          <p:cNvPr id="2" name="Rectangle 1">
            <a:extLst>
              <a:ext uri="{FF2B5EF4-FFF2-40B4-BE49-F238E27FC236}">
                <a16:creationId xmlns:a16="http://schemas.microsoft.com/office/drawing/2014/main" id="{EC16CAD0-FC0F-41E7-B13F-0B42C4249620}"/>
              </a:ext>
            </a:extLst>
          </p:cNvPr>
          <p:cNvSpPr/>
          <p:nvPr/>
        </p:nvSpPr>
        <p:spPr>
          <a:xfrm>
            <a:off x="426554" y="1050070"/>
            <a:ext cx="1604927" cy="400110"/>
          </a:xfrm>
          <a:prstGeom prst="rect">
            <a:avLst/>
          </a:prstGeom>
        </p:spPr>
        <p:txBody>
          <a:bodyPr wrap="none">
            <a:spAutoFit/>
          </a:bodyPr>
          <a:lstStyle/>
          <a:p>
            <a:r>
              <a:rPr lang="en-US" sz="2000" b="1" dirty="0">
                <a:solidFill>
                  <a:schemeClr val="bg2">
                    <a:lumMod val="75000"/>
                  </a:schemeClr>
                </a:solidFill>
                <a:cs typeface="Arial" pitchFamily="34" charset="0"/>
              </a:rPr>
              <a:t>EMPLOYEE</a:t>
            </a:r>
            <a:endParaRPr lang="en-GB" sz="2000" dirty="0"/>
          </a:p>
        </p:txBody>
      </p:sp>
      <p:sp>
        <p:nvSpPr>
          <p:cNvPr id="4" name="Rectangle 3">
            <a:extLst>
              <a:ext uri="{FF2B5EF4-FFF2-40B4-BE49-F238E27FC236}">
                <a16:creationId xmlns:a16="http://schemas.microsoft.com/office/drawing/2014/main" id="{667C3213-DCB8-4EFD-A16D-C4A2FF02C786}"/>
              </a:ext>
            </a:extLst>
          </p:cNvPr>
          <p:cNvSpPr/>
          <p:nvPr/>
        </p:nvSpPr>
        <p:spPr>
          <a:xfrm>
            <a:off x="2896090" y="1050070"/>
            <a:ext cx="1745992" cy="400110"/>
          </a:xfrm>
          <a:prstGeom prst="rect">
            <a:avLst/>
          </a:prstGeom>
        </p:spPr>
        <p:txBody>
          <a:bodyPr wrap="none">
            <a:spAutoFit/>
          </a:bodyPr>
          <a:lstStyle/>
          <a:p>
            <a:r>
              <a:rPr lang="en-US" sz="2000" b="1" dirty="0">
                <a:solidFill>
                  <a:schemeClr val="bg2">
                    <a:lumMod val="75000"/>
                  </a:schemeClr>
                </a:solidFill>
                <a:cs typeface="Arial" pitchFamily="34" charset="0"/>
              </a:rPr>
              <a:t>WORKS_ON</a:t>
            </a:r>
            <a:endParaRPr lang="en-GB" sz="2000" dirty="0"/>
          </a:p>
        </p:txBody>
      </p:sp>
      <p:sp>
        <p:nvSpPr>
          <p:cNvPr id="9" name="Rectangle 8">
            <a:extLst>
              <a:ext uri="{FF2B5EF4-FFF2-40B4-BE49-F238E27FC236}">
                <a16:creationId xmlns:a16="http://schemas.microsoft.com/office/drawing/2014/main" id="{70638102-2F23-462B-BFA6-1BE9741A9678}"/>
              </a:ext>
            </a:extLst>
          </p:cNvPr>
          <p:cNvSpPr/>
          <p:nvPr/>
        </p:nvSpPr>
        <p:spPr>
          <a:xfrm>
            <a:off x="5751124" y="1057794"/>
            <a:ext cx="1350050" cy="400110"/>
          </a:xfrm>
          <a:prstGeom prst="rect">
            <a:avLst/>
          </a:prstGeom>
        </p:spPr>
        <p:txBody>
          <a:bodyPr wrap="none">
            <a:spAutoFit/>
          </a:bodyPr>
          <a:lstStyle/>
          <a:p>
            <a:r>
              <a:rPr lang="en-US" sz="2000" b="1" dirty="0">
                <a:solidFill>
                  <a:schemeClr val="bg2">
                    <a:lumMod val="75000"/>
                  </a:schemeClr>
                </a:solidFill>
                <a:cs typeface="Arial" pitchFamily="34" charset="0"/>
              </a:rPr>
              <a:t>PROJECT</a:t>
            </a:r>
            <a:endParaRPr lang="en-GB" sz="2000" dirty="0"/>
          </a:p>
        </p:txBody>
      </p:sp>
      <p:sp>
        <p:nvSpPr>
          <p:cNvPr id="10" name="Rectangle 9">
            <a:extLst>
              <a:ext uri="{FF2B5EF4-FFF2-40B4-BE49-F238E27FC236}">
                <a16:creationId xmlns:a16="http://schemas.microsoft.com/office/drawing/2014/main" id="{D46E70A9-08FF-4BD0-9818-12D46E337CC2}"/>
              </a:ext>
            </a:extLst>
          </p:cNvPr>
          <p:cNvSpPr/>
          <p:nvPr/>
        </p:nvSpPr>
        <p:spPr>
          <a:xfrm>
            <a:off x="973178" y="1437973"/>
            <a:ext cx="612668" cy="400110"/>
          </a:xfrm>
          <a:prstGeom prst="rect">
            <a:avLst/>
          </a:prstGeom>
        </p:spPr>
        <p:txBody>
          <a:bodyPr wrap="none">
            <a:spAutoFit/>
          </a:bodyPr>
          <a:lstStyle/>
          <a:p>
            <a:r>
              <a:rPr lang="en-US" sz="2000" b="1" dirty="0" err="1">
                <a:solidFill>
                  <a:schemeClr val="bg1">
                    <a:lumMod val="10000"/>
                  </a:schemeClr>
                </a:solidFill>
                <a:cs typeface="Arial" pitchFamily="34" charset="0"/>
              </a:rPr>
              <a:t>Ssn</a:t>
            </a:r>
            <a:endParaRPr lang="en-GB" sz="2000" dirty="0"/>
          </a:p>
        </p:txBody>
      </p:sp>
      <p:sp>
        <p:nvSpPr>
          <p:cNvPr id="11" name="Rectangle 10">
            <a:extLst>
              <a:ext uri="{FF2B5EF4-FFF2-40B4-BE49-F238E27FC236}">
                <a16:creationId xmlns:a16="http://schemas.microsoft.com/office/drawing/2014/main" id="{EA78163A-A1A1-4C2C-AA1C-DC18E8A24815}"/>
              </a:ext>
            </a:extLst>
          </p:cNvPr>
          <p:cNvSpPr/>
          <p:nvPr/>
        </p:nvSpPr>
        <p:spPr>
          <a:xfrm>
            <a:off x="3456339" y="1729719"/>
            <a:ext cx="724878" cy="400110"/>
          </a:xfrm>
          <a:prstGeom prst="rect">
            <a:avLst/>
          </a:prstGeom>
        </p:spPr>
        <p:txBody>
          <a:bodyPr wrap="none">
            <a:spAutoFit/>
          </a:bodyPr>
          <a:lstStyle/>
          <a:p>
            <a:r>
              <a:rPr lang="en-US" sz="2000" b="1" dirty="0" err="1">
                <a:solidFill>
                  <a:schemeClr val="bg1">
                    <a:lumMod val="10000"/>
                  </a:schemeClr>
                </a:solidFill>
                <a:cs typeface="Arial" pitchFamily="34" charset="0"/>
              </a:rPr>
              <a:t>Essn</a:t>
            </a:r>
            <a:endParaRPr lang="en-GB" sz="2000" dirty="0"/>
          </a:p>
        </p:txBody>
      </p:sp>
      <p:sp>
        <p:nvSpPr>
          <p:cNvPr id="12" name="Rectangle 11">
            <a:extLst>
              <a:ext uri="{FF2B5EF4-FFF2-40B4-BE49-F238E27FC236}">
                <a16:creationId xmlns:a16="http://schemas.microsoft.com/office/drawing/2014/main" id="{E3DF4C7F-5532-46DF-8899-076C6C695014}"/>
              </a:ext>
            </a:extLst>
          </p:cNvPr>
          <p:cNvSpPr/>
          <p:nvPr/>
        </p:nvSpPr>
        <p:spPr>
          <a:xfrm>
            <a:off x="3464355" y="1360387"/>
            <a:ext cx="641522" cy="400110"/>
          </a:xfrm>
          <a:prstGeom prst="rect">
            <a:avLst/>
          </a:prstGeom>
        </p:spPr>
        <p:txBody>
          <a:bodyPr wrap="none">
            <a:spAutoFit/>
          </a:bodyPr>
          <a:lstStyle/>
          <a:p>
            <a:r>
              <a:rPr lang="en-US" sz="2000" b="1" dirty="0" err="1">
                <a:solidFill>
                  <a:schemeClr val="bg1">
                    <a:lumMod val="10000"/>
                  </a:schemeClr>
                </a:solidFill>
                <a:cs typeface="Arial" pitchFamily="34" charset="0"/>
              </a:rPr>
              <a:t>Pno</a:t>
            </a:r>
            <a:endParaRPr lang="en-GB" sz="2000" dirty="0"/>
          </a:p>
        </p:txBody>
      </p:sp>
      <p:sp>
        <p:nvSpPr>
          <p:cNvPr id="13" name="Rectangle 12">
            <a:extLst>
              <a:ext uri="{FF2B5EF4-FFF2-40B4-BE49-F238E27FC236}">
                <a16:creationId xmlns:a16="http://schemas.microsoft.com/office/drawing/2014/main" id="{275500A6-8922-4C88-973E-8EF0DF73DE6A}"/>
              </a:ext>
            </a:extLst>
          </p:cNvPr>
          <p:cNvSpPr/>
          <p:nvPr/>
        </p:nvSpPr>
        <p:spPr>
          <a:xfrm>
            <a:off x="5796008" y="1352752"/>
            <a:ext cx="1268297" cy="400110"/>
          </a:xfrm>
          <a:prstGeom prst="rect">
            <a:avLst/>
          </a:prstGeom>
        </p:spPr>
        <p:txBody>
          <a:bodyPr wrap="none">
            <a:spAutoFit/>
          </a:bodyPr>
          <a:lstStyle/>
          <a:p>
            <a:r>
              <a:rPr lang="en-US" sz="2000" b="1" dirty="0" err="1">
                <a:solidFill>
                  <a:schemeClr val="bg1">
                    <a:lumMod val="10000"/>
                  </a:schemeClr>
                </a:solidFill>
                <a:cs typeface="Arial" pitchFamily="34" charset="0"/>
              </a:rPr>
              <a:t>Pnumber</a:t>
            </a:r>
            <a:endParaRPr lang="en-GB" sz="2000" dirty="0"/>
          </a:p>
        </p:txBody>
      </p:sp>
    </p:spTree>
    <p:extLst>
      <p:ext uri="{BB962C8B-B14F-4D97-AF65-F5344CB8AC3E}">
        <p14:creationId xmlns:p14="http://schemas.microsoft.com/office/powerpoint/2010/main" val="1916875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720" y="1268760"/>
            <a:ext cx="8644560" cy="4320480"/>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35</a:t>
            </a:fld>
            <a:endParaRPr lang="en-US" dirty="0"/>
          </a:p>
        </p:txBody>
      </p:sp>
    </p:spTree>
    <p:extLst>
      <p:ext uri="{BB962C8B-B14F-4D97-AF65-F5344CB8AC3E}">
        <p14:creationId xmlns:p14="http://schemas.microsoft.com/office/powerpoint/2010/main" val="4116266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Alias (Cont.)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7" name="مستطيل 6"/>
          <p:cNvSpPr/>
          <p:nvPr/>
        </p:nvSpPr>
        <p:spPr>
          <a:xfrm>
            <a:off x="285750" y="1144248"/>
            <a:ext cx="8286750" cy="4893647"/>
          </a:xfrm>
          <a:prstGeom prst="rect">
            <a:avLst/>
          </a:prstGeom>
        </p:spPr>
        <p:txBody>
          <a:bodyPr>
            <a:spAutoFit/>
          </a:bodyPr>
          <a:lstStyle/>
          <a:p>
            <a:pPr algn="l" rtl="0">
              <a:buFont typeface="Arial" pitchFamily="34" charset="0"/>
              <a:buChar char="•"/>
              <a:defRPr/>
            </a:pPr>
            <a:r>
              <a:rPr lang="en-US" sz="2400" b="1" u="sng" dirty="0">
                <a:solidFill>
                  <a:srgbClr val="C00000"/>
                </a:solidFill>
              </a:rPr>
              <a:t>Aliases can be useful when:</a:t>
            </a:r>
          </a:p>
          <a:p>
            <a:pPr algn="l" rtl="0">
              <a:defRPr/>
            </a:pPr>
            <a:endParaRPr lang="en-US" sz="2400" b="1" dirty="0">
              <a:solidFill>
                <a:schemeClr val="bg1">
                  <a:lumMod val="10000"/>
                </a:schemeClr>
              </a:solidFill>
            </a:endParaRPr>
          </a:p>
          <a:p>
            <a:pPr algn="l" rtl="0">
              <a:buFont typeface="Wingdings" pitchFamily="2" charset="2"/>
              <a:buChar char="ü"/>
              <a:defRPr/>
            </a:pPr>
            <a:r>
              <a:rPr lang="en-US" sz="2400" b="1" dirty="0">
                <a:solidFill>
                  <a:schemeClr val="bg1">
                    <a:lumMod val="10000"/>
                  </a:schemeClr>
                </a:solidFill>
              </a:rPr>
              <a:t>Functions are used in the query(Later).</a:t>
            </a:r>
          </a:p>
          <a:p>
            <a:pPr algn="l" rtl="0">
              <a:defRPr/>
            </a:pPr>
            <a:endParaRPr lang="en-US" sz="2400" b="1" dirty="0">
              <a:solidFill>
                <a:schemeClr val="bg1">
                  <a:lumMod val="10000"/>
                </a:schemeClr>
              </a:solidFill>
            </a:endParaRPr>
          </a:p>
          <a:p>
            <a:pPr algn="l" rtl="0">
              <a:buFont typeface="Wingdings" pitchFamily="2" charset="2"/>
              <a:buChar char="ü"/>
              <a:defRPr/>
            </a:pPr>
            <a:r>
              <a:rPr lang="en-US" sz="2400" b="1" dirty="0">
                <a:solidFill>
                  <a:schemeClr val="bg1">
                    <a:lumMod val="10000"/>
                  </a:schemeClr>
                </a:solidFill>
              </a:rPr>
              <a:t>Arithmetic operator(To rename the new column).</a:t>
            </a:r>
          </a:p>
          <a:p>
            <a:pPr algn="l" rtl="0">
              <a:defRPr/>
            </a:pPr>
            <a:endParaRPr lang="en-US" sz="2400" b="1" dirty="0">
              <a:solidFill>
                <a:schemeClr val="bg1">
                  <a:lumMod val="10000"/>
                </a:schemeClr>
              </a:solidFill>
            </a:endParaRPr>
          </a:p>
          <a:p>
            <a:pPr algn="l" rtl="0">
              <a:buFont typeface="Wingdings" pitchFamily="2" charset="2"/>
              <a:buChar char="ü"/>
              <a:defRPr/>
            </a:pPr>
            <a:r>
              <a:rPr lang="en-US" sz="2400" b="1" dirty="0">
                <a:solidFill>
                  <a:schemeClr val="bg1">
                    <a:lumMod val="10000"/>
                  </a:schemeClr>
                </a:solidFill>
              </a:rPr>
              <a:t>Column names are big or not very readable.</a:t>
            </a:r>
          </a:p>
          <a:p>
            <a:pPr algn="l" rtl="0">
              <a:defRPr/>
            </a:pPr>
            <a:r>
              <a:rPr lang="en-US" sz="2400" b="1" dirty="0">
                <a:solidFill>
                  <a:schemeClr val="bg1">
                    <a:lumMod val="10000"/>
                  </a:schemeClr>
                </a:solidFill>
              </a:rPr>
              <a:t> </a:t>
            </a:r>
            <a:endParaRPr lang="ar-SA" sz="2400" b="1" dirty="0">
              <a:solidFill>
                <a:schemeClr val="bg1">
                  <a:lumMod val="10000"/>
                </a:schemeClr>
              </a:solidFill>
            </a:endParaRPr>
          </a:p>
          <a:p>
            <a:pPr algn="l" rtl="0">
              <a:buFont typeface="Wingdings" pitchFamily="2" charset="2"/>
              <a:buChar char="ü"/>
              <a:defRPr/>
            </a:pPr>
            <a:r>
              <a:rPr lang="en-GB" sz="2400" b="1" dirty="0">
                <a:solidFill>
                  <a:schemeClr val="bg1">
                    <a:lumMod val="10000"/>
                  </a:schemeClr>
                </a:solidFill>
              </a:rPr>
              <a:t>T</a:t>
            </a:r>
            <a:r>
              <a:rPr lang="en-US" sz="2400" b="1" dirty="0">
                <a:solidFill>
                  <a:schemeClr val="bg1">
                    <a:lumMod val="10000"/>
                  </a:schemeClr>
                </a:solidFill>
              </a:rPr>
              <a:t>he names may be not clear for the reader(Unreadable). For that, we can used Alias to rename that columns.</a:t>
            </a:r>
          </a:p>
          <a:p>
            <a:pPr algn="l" rtl="0">
              <a:defRPr/>
            </a:pPr>
            <a:endParaRPr lang="en-US" sz="2400" b="1" dirty="0">
              <a:solidFill>
                <a:schemeClr val="bg1">
                  <a:lumMod val="10000"/>
                </a:schemeClr>
              </a:solidFill>
            </a:endParaRPr>
          </a:p>
          <a:p>
            <a:pPr algn="l" rtl="0">
              <a:buFont typeface="Wingdings" pitchFamily="2" charset="2"/>
              <a:buChar char="ü"/>
              <a:defRPr/>
            </a:pPr>
            <a:r>
              <a:rPr lang="en-US" sz="2400" b="1" dirty="0">
                <a:solidFill>
                  <a:schemeClr val="bg1">
                    <a:lumMod val="10000"/>
                  </a:schemeClr>
                </a:solidFill>
              </a:rPr>
              <a:t>Two or more columns are combined together.</a:t>
            </a:r>
          </a:p>
          <a:p>
            <a:pPr algn="l" rtl="0">
              <a:defRPr/>
            </a:pPr>
            <a:endParaRPr lang="en-US" sz="2400"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36</a:t>
            </a:fld>
            <a:endParaRPr lang="en-US" dirty="0"/>
          </a:p>
        </p:txBody>
      </p:sp>
    </p:spTree>
    <p:extLst>
      <p:ext uri="{BB962C8B-B14F-4D97-AF65-F5344CB8AC3E}">
        <p14:creationId xmlns:p14="http://schemas.microsoft.com/office/powerpoint/2010/main" val="6731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5984" y="2571744"/>
            <a:ext cx="6553202" cy="525463"/>
          </a:xfrm>
        </p:spPr>
        <p:txBody>
          <a:bodyPr>
            <a:noAutofit/>
          </a:bodyPr>
          <a:lstStyle/>
          <a:p>
            <a:pPr>
              <a:defRPr/>
            </a:pPr>
            <a:r>
              <a:rPr lang="en-US" sz="3600" b="1" dirty="0"/>
              <a:t>3. UNION</a:t>
            </a:r>
          </a:p>
        </p:txBody>
      </p:sp>
      <p:grpSp>
        <p:nvGrpSpPr>
          <p:cNvPr id="2" name="Group 34"/>
          <p:cNvGrpSpPr>
            <a:grpSpLocks/>
          </p:cNvGrpSpPr>
          <p:nvPr/>
        </p:nvGrpSpPr>
        <p:grpSpPr bwMode="auto">
          <a:xfrm>
            <a:off x="476250" y="2144713"/>
            <a:ext cx="2667000" cy="2070100"/>
            <a:chOff x="3200400" y="3873632"/>
            <a:chExt cx="2667000" cy="2070613"/>
          </a:xfrm>
        </p:grpSpPr>
        <p:sp>
          <p:nvSpPr>
            <p:cNvPr id="15" name="Oval 6"/>
            <p:cNvSpPr/>
            <p:nvPr/>
          </p:nvSpPr>
          <p:spPr>
            <a:xfrm>
              <a:off x="3200400" y="5258275"/>
              <a:ext cx="2667000" cy="68597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main_icon"/>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805421" y="3873632"/>
              <a:ext cx="1533157" cy="2044208"/>
            </a:xfrm>
            <a:prstGeom prst="rect">
              <a:avLst/>
            </a:prstGeom>
            <a:ln>
              <a:noFill/>
            </a:ln>
            <a:effectLst>
              <a:outerShdw blurRad="190500" algn="tl" rotWithShape="0">
                <a:srgbClr val="000000">
                  <a:alpha val="70000"/>
                </a:srgbClr>
              </a:outerShdw>
            </a:effectLst>
          </p:spPr>
        </p:pic>
      </p:grpSp>
      <p:sp>
        <p:nvSpPr>
          <p:cNvPr id="7" name="Rektangel 26"/>
          <p:cNvSpPr>
            <a:spLocks noChangeArrowheads="1"/>
          </p:cNvSpPr>
          <p:nvPr/>
        </p:nvSpPr>
        <p:spPr bwMode="auto">
          <a:xfrm rot="10800000" flipV="1">
            <a:off x="0" y="5445224"/>
            <a:ext cx="9144000" cy="79208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pic>
        <p:nvPicPr>
          <p:cNvPr id="8" name="Picture 2" descr="C:\Users\Arwa\Pictures\sqlserver_sql_server_2008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4941168"/>
            <a:ext cx="1789460"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عنصر نائب لرقم الشريحة 3"/>
          <p:cNvSpPr>
            <a:spLocks noGrp="1"/>
          </p:cNvSpPr>
          <p:nvPr>
            <p:ph type="sldNum" sz="quarter" idx="17"/>
          </p:nvPr>
        </p:nvSpPr>
        <p:spPr/>
        <p:txBody>
          <a:bodyPr/>
          <a:lstStyle/>
          <a:p>
            <a:pPr>
              <a:defRPr/>
            </a:pPr>
            <a:fld id="{FF0B9750-188F-475B-8098-00C4C73EA460}" type="slidenum">
              <a:rPr lang="en-US" smtClean="0"/>
              <a:pPr>
                <a:defRPr/>
              </a:pPr>
              <a:t>37</a:t>
            </a:fld>
            <a:endParaRPr lang="en-US" dirty="0"/>
          </a:p>
        </p:txBody>
      </p:sp>
    </p:spTree>
    <p:extLst>
      <p:ext uri="{BB962C8B-B14F-4D97-AF65-F5344CB8AC3E}">
        <p14:creationId xmlns:p14="http://schemas.microsoft.com/office/powerpoint/2010/main" val="3660685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a:t>
            </a:r>
          </a:p>
        </p:txBody>
      </p:sp>
      <p:cxnSp>
        <p:nvCxnSpPr>
          <p:cNvPr id="10" name="رابط مستقيم 9"/>
          <p:cNvCxnSpPr/>
          <p:nvPr/>
        </p:nvCxnSpPr>
        <p:spPr>
          <a:xfrm>
            <a:off x="0" y="692696"/>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11" name="مربع نص 10"/>
          <p:cNvSpPr txBox="1"/>
          <p:nvPr/>
        </p:nvSpPr>
        <p:spPr>
          <a:xfrm>
            <a:off x="285750" y="783857"/>
            <a:ext cx="8572500" cy="5632311"/>
          </a:xfrm>
          <a:prstGeom prst="rect">
            <a:avLst/>
          </a:prstGeom>
          <a:noFill/>
        </p:spPr>
        <p:txBody>
          <a:bodyPr rtlCol="1">
            <a:spAutoFit/>
          </a:bodyPr>
          <a:lstStyle/>
          <a:p>
            <a:pPr algn="l" rtl="0">
              <a:buFont typeface="Arial" pitchFamily="34" charset="0"/>
              <a:buChar char="•"/>
              <a:defRPr/>
            </a:pPr>
            <a:r>
              <a:rPr lang="en-US" sz="2000" b="1" dirty="0">
                <a:solidFill>
                  <a:schemeClr val="accent1">
                    <a:lumMod val="25000"/>
                  </a:schemeClr>
                </a:solidFill>
              </a:rPr>
              <a:t>The purpose of the SQL </a:t>
            </a:r>
            <a:r>
              <a:rPr lang="en-US" sz="2000" b="1" dirty="0">
                <a:solidFill>
                  <a:srgbClr val="C00000"/>
                </a:solidFill>
              </a:rPr>
              <a:t>UNION</a:t>
            </a:r>
            <a:r>
              <a:rPr lang="en-US" sz="2000" b="1" dirty="0">
                <a:solidFill>
                  <a:schemeClr val="accent1">
                    <a:lumMod val="25000"/>
                  </a:schemeClr>
                </a:solidFill>
              </a:rPr>
              <a:t> and </a:t>
            </a:r>
            <a:r>
              <a:rPr lang="en-US" sz="2000" b="1" dirty="0">
                <a:solidFill>
                  <a:srgbClr val="C00000"/>
                </a:solidFill>
              </a:rPr>
              <a:t>UNION ALL </a:t>
            </a:r>
            <a:r>
              <a:rPr lang="en-US" sz="2000" b="1" dirty="0">
                <a:solidFill>
                  <a:schemeClr val="accent1">
                    <a:lumMod val="25000"/>
                  </a:schemeClr>
                </a:solidFill>
              </a:rPr>
              <a:t>commands are to combine the results of two or more queries into a single result set consisting of all the rows belonging to all the queries in the union. </a:t>
            </a:r>
          </a:p>
          <a:p>
            <a:pPr algn="l" rtl="0">
              <a:buFont typeface="Arial" pitchFamily="34" charset="0"/>
              <a:buChar char="•"/>
              <a:defRPr/>
            </a:pPr>
            <a:r>
              <a:rPr lang="en-US" sz="2000" b="1" dirty="0">
                <a:solidFill>
                  <a:schemeClr val="bg1">
                    <a:lumMod val="10000"/>
                  </a:schemeClr>
                </a:solidFill>
              </a:rPr>
              <a:t>UNION acts as an </a:t>
            </a:r>
            <a:r>
              <a:rPr lang="en-US" sz="2000" b="1" dirty="0">
                <a:solidFill>
                  <a:srgbClr val="C00000"/>
                </a:solidFill>
              </a:rPr>
              <a:t>OR operator </a:t>
            </a:r>
            <a:r>
              <a:rPr lang="en-US" sz="2000" b="1" dirty="0">
                <a:solidFill>
                  <a:schemeClr val="bg1">
                    <a:lumMod val="10000"/>
                  </a:schemeClr>
                </a:solidFill>
              </a:rPr>
              <a:t>(value is selected if it appears in either the first or the second query. </a:t>
            </a: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defRPr/>
            </a:pPr>
            <a:endParaRPr lang="en-US" sz="2000" b="1" dirty="0">
              <a:solidFill>
                <a:schemeClr val="accent1">
                  <a:lumMod val="25000"/>
                </a:schemeClr>
              </a:solidFill>
            </a:endParaRPr>
          </a:p>
          <a:p>
            <a:pPr algn="l" rtl="0">
              <a:defRPr/>
            </a:pPr>
            <a:endParaRPr lang="en-US" sz="2000" b="1" dirty="0">
              <a:solidFill>
                <a:schemeClr val="accent1">
                  <a:lumMod val="25000"/>
                </a:schemeClr>
              </a:solidFill>
            </a:endParaRPr>
          </a:p>
          <a:p>
            <a:pPr algn="l" rtl="0">
              <a:defRPr/>
            </a:pPr>
            <a:endParaRPr lang="en-US" sz="2000" b="1" dirty="0">
              <a:solidFill>
                <a:schemeClr val="accent1">
                  <a:lumMod val="25000"/>
                </a:schemeClr>
              </a:solidFill>
            </a:endParaRPr>
          </a:p>
          <a:p>
            <a:pPr algn="l" rtl="0">
              <a:buFont typeface="Arial" pitchFamily="34" charset="0"/>
              <a:buChar char="•"/>
              <a:defRPr/>
            </a:pPr>
            <a:r>
              <a:rPr lang="en-US" sz="2000" b="1" dirty="0">
                <a:solidFill>
                  <a:schemeClr val="bg1">
                    <a:lumMod val="10000"/>
                  </a:schemeClr>
                </a:solidFill>
              </a:rPr>
              <a:t>Note: The UNION operator selects only </a:t>
            </a:r>
            <a:r>
              <a:rPr lang="en-US" sz="2000" b="1" dirty="0">
                <a:solidFill>
                  <a:srgbClr val="C00000"/>
                </a:solidFill>
              </a:rPr>
              <a:t>distinct values by default</a:t>
            </a:r>
            <a:r>
              <a:rPr lang="en-US" sz="2000" b="1" dirty="0">
                <a:solidFill>
                  <a:schemeClr val="bg1">
                    <a:lumMod val="10000"/>
                  </a:schemeClr>
                </a:solidFill>
              </a:rPr>
              <a:t>. To allow duplicate values, use the </a:t>
            </a:r>
            <a:r>
              <a:rPr lang="en-US" sz="2000" b="1" dirty="0">
                <a:solidFill>
                  <a:srgbClr val="C00000"/>
                </a:solidFill>
              </a:rPr>
              <a:t>UNION ALL </a:t>
            </a:r>
            <a:r>
              <a:rPr lang="en-US" sz="2000" b="1" dirty="0">
                <a:solidFill>
                  <a:schemeClr val="bg1">
                    <a:lumMod val="10000"/>
                  </a:schemeClr>
                </a:solidFill>
              </a:rPr>
              <a:t>keyword with UNION.</a:t>
            </a:r>
          </a:p>
          <a:p>
            <a:pPr algn="l" rtl="0">
              <a:buFont typeface="Arial" pitchFamily="34" charset="0"/>
              <a:buChar char="•"/>
              <a:defRPr/>
            </a:pPr>
            <a:r>
              <a:rPr lang="en-US" sz="2000" b="1" i="1" u="sng" dirty="0">
                <a:solidFill>
                  <a:schemeClr val="accent1">
                    <a:lumMod val="25000"/>
                  </a:schemeClr>
                </a:solidFill>
              </a:rPr>
              <a:t>The main difference between UNION ALL and UNION is the following:</a:t>
            </a:r>
          </a:p>
          <a:p>
            <a:pPr algn="l" rtl="0">
              <a:defRPr/>
            </a:pPr>
            <a:endParaRPr lang="en-US" sz="2000" dirty="0">
              <a:solidFill>
                <a:schemeClr val="accent1">
                  <a:lumMod val="25000"/>
                </a:schemeClr>
              </a:solidFill>
            </a:endParaRPr>
          </a:p>
          <a:p>
            <a:pPr algn="l" rtl="0">
              <a:defRPr/>
            </a:pPr>
            <a:endParaRPr lang="en-US" sz="2000" dirty="0">
              <a:solidFill>
                <a:schemeClr val="accent1">
                  <a:lumMod val="25000"/>
                </a:schemeClr>
              </a:solidFill>
            </a:endParaRPr>
          </a:p>
          <a:p>
            <a:pPr algn="l" rtl="0">
              <a:defRPr/>
            </a:pPr>
            <a:endParaRPr lang="en-US" sz="2000" dirty="0">
              <a:solidFill>
                <a:schemeClr val="accent1">
                  <a:lumMod val="25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p:txBody>
      </p:sp>
      <p:graphicFrame>
        <p:nvGraphicFramePr>
          <p:cNvPr id="15" name="جدول 14"/>
          <p:cNvGraphicFramePr>
            <a:graphicFrameLocks noGrp="1"/>
          </p:cNvGraphicFramePr>
          <p:nvPr>
            <p:extLst>
              <p:ext uri="{D42A27DB-BD31-4B8C-83A1-F6EECF244321}">
                <p14:modId xmlns:p14="http://schemas.microsoft.com/office/powerpoint/2010/main" val="1272573137"/>
              </p:ext>
            </p:extLst>
          </p:nvPr>
        </p:nvGraphicFramePr>
        <p:xfrm>
          <a:off x="605580" y="5163967"/>
          <a:ext cx="7937698" cy="1373977"/>
        </p:xfrm>
        <a:graphic>
          <a:graphicData uri="http://schemas.openxmlformats.org/drawingml/2006/table">
            <a:tbl>
              <a:tblPr rtl="1" firstRow="1" bandRow="1">
                <a:tableStyleId>{5C22544A-7EE6-4342-B048-85BDC9FD1C3A}</a:tableStyleId>
              </a:tblPr>
              <a:tblGrid>
                <a:gridCol w="3968849">
                  <a:extLst>
                    <a:ext uri="{9D8B030D-6E8A-4147-A177-3AD203B41FA5}">
                      <a16:colId xmlns:a16="http://schemas.microsoft.com/office/drawing/2014/main" val="20000"/>
                    </a:ext>
                  </a:extLst>
                </a:gridCol>
                <a:gridCol w="3968849">
                  <a:extLst>
                    <a:ext uri="{9D8B030D-6E8A-4147-A177-3AD203B41FA5}">
                      <a16:colId xmlns:a16="http://schemas.microsoft.com/office/drawing/2014/main" val="20001"/>
                    </a:ext>
                  </a:extLst>
                </a:gridCol>
              </a:tblGrid>
              <a:tr h="597128">
                <a:tc>
                  <a:txBody>
                    <a:bodyPr/>
                    <a:lstStyle/>
                    <a:p>
                      <a:pPr algn="l" rtl="0"/>
                      <a:r>
                        <a:rPr lang="en-US" sz="2000" b="1" dirty="0">
                          <a:solidFill>
                            <a:schemeClr val="accent1">
                              <a:lumMod val="25000"/>
                            </a:schemeClr>
                          </a:solidFill>
                        </a:rPr>
                        <a:t>UNION ALL</a:t>
                      </a:r>
                      <a:r>
                        <a:rPr lang="en-US" sz="2000" dirty="0">
                          <a:solidFill>
                            <a:schemeClr val="accent1">
                              <a:lumMod val="25000"/>
                            </a:schemeClr>
                          </a:solidFill>
                        </a:rPr>
                        <a:t> </a:t>
                      </a:r>
                      <a:endParaRPr lang="ar-SA" sz="2000" dirty="0"/>
                    </a:p>
                  </a:txBody>
                  <a:tcPr marT="45734" marB="45734"/>
                </a:tc>
                <a:tc>
                  <a:txBody>
                    <a:bodyPr/>
                    <a:lstStyle/>
                    <a:p>
                      <a:pPr algn="l" rtl="0"/>
                      <a:r>
                        <a:rPr lang="en-US" sz="2000" b="1" dirty="0">
                          <a:solidFill>
                            <a:schemeClr val="accent1">
                              <a:lumMod val="25000"/>
                            </a:schemeClr>
                          </a:solidFill>
                        </a:rPr>
                        <a:t>UNION</a:t>
                      </a:r>
                      <a:endParaRPr lang="ar-SA" sz="2000" dirty="0"/>
                    </a:p>
                  </a:txBody>
                  <a:tcPr marT="45734" marB="45734"/>
                </a:tc>
                <a:extLst>
                  <a:ext uri="{0D108BD9-81ED-4DB2-BD59-A6C34878D82A}">
                    <a16:rowId xmlns:a16="http://schemas.microsoft.com/office/drawing/2014/main" val="10000"/>
                  </a:ext>
                </a:extLst>
              </a:tr>
              <a:tr h="776849">
                <a:tc>
                  <a:txBody>
                    <a:bodyPr/>
                    <a:lstStyle/>
                    <a:p>
                      <a:pPr algn="l" rtl="0"/>
                      <a:r>
                        <a:rPr lang="en-US" sz="2000" b="1" dirty="0">
                          <a:solidFill>
                            <a:schemeClr val="accent1">
                              <a:lumMod val="25000"/>
                            </a:schemeClr>
                          </a:solidFill>
                        </a:rPr>
                        <a:t>UNION ALL</a:t>
                      </a:r>
                      <a:r>
                        <a:rPr lang="en-US" sz="2000" dirty="0">
                          <a:solidFill>
                            <a:schemeClr val="accent1">
                              <a:lumMod val="25000"/>
                            </a:schemeClr>
                          </a:solidFill>
                        </a:rPr>
                        <a:t> selects all values (including duplicates). </a:t>
                      </a:r>
                      <a:endParaRPr lang="ar-SA" sz="2000" dirty="0"/>
                    </a:p>
                  </a:txBody>
                  <a:tcPr marT="45734" marB="45734"/>
                </a:tc>
                <a:tc>
                  <a:txBody>
                    <a:bodyPr/>
                    <a:lstStyle/>
                    <a:p>
                      <a:pPr algn="l" rtl="0"/>
                      <a:r>
                        <a:rPr lang="en-US" sz="2000" b="1" dirty="0">
                          <a:solidFill>
                            <a:schemeClr val="accent1">
                              <a:lumMod val="25000"/>
                            </a:schemeClr>
                          </a:solidFill>
                        </a:rPr>
                        <a:t>UNION</a:t>
                      </a:r>
                      <a:r>
                        <a:rPr lang="en-US" sz="2000" dirty="0">
                          <a:solidFill>
                            <a:schemeClr val="accent1">
                              <a:lumMod val="25000"/>
                            </a:schemeClr>
                          </a:solidFill>
                        </a:rPr>
                        <a:t> only selects distinct values .</a:t>
                      </a:r>
                      <a:endParaRPr lang="ar-SA" sz="2000" dirty="0"/>
                    </a:p>
                  </a:txBody>
                  <a:tcPr marT="45734" marB="45734"/>
                </a:tc>
                <a:extLst>
                  <a:ext uri="{0D108BD9-81ED-4DB2-BD59-A6C34878D82A}">
                    <a16:rowId xmlns:a16="http://schemas.microsoft.com/office/drawing/2014/main" val="10001"/>
                  </a:ext>
                </a:extLst>
              </a:tr>
            </a:tbl>
          </a:graphicData>
        </a:graphic>
      </p:graphicFrame>
      <p:pic>
        <p:nvPicPr>
          <p:cNvPr id="29717" name="Picture 2" descr="There are three sets of overlapping circles: Union, Except, and Intersect. In the Union example, both circles are completely shaded. In the Except example, only the non-overlapping portion of the left circle is shaded. In the Intersect example, the overlapping portion of both circles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56" y="2644304"/>
            <a:ext cx="6324538" cy="95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38</a:t>
            </a:fld>
            <a:endParaRPr lang="en-US" dirty="0"/>
          </a:p>
        </p:txBody>
      </p:sp>
    </p:spTree>
    <p:extLst>
      <p:ext uri="{BB962C8B-B14F-4D97-AF65-F5344CB8AC3E}">
        <p14:creationId xmlns:p14="http://schemas.microsoft.com/office/powerpoint/2010/main" val="337684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a:t>
            </a:r>
          </a:p>
        </p:txBody>
      </p:sp>
      <p:cxnSp>
        <p:nvCxnSpPr>
          <p:cNvPr id="10" name="رابط مستقيم 9"/>
          <p:cNvCxnSpPr/>
          <p:nvPr/>
        </p:nvCxnSpPr>
        <p:spPr>
          <a:xfrm>
            <a:off x="0" y="692696"/>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13" name="مستطيل 12"/>
          <p:cNvSpPr/>
          <p:nvPr/>
        </p:nvSpPr>
        <p:spPr>
          <a:xfrm>
            <a:off x="671516" y="2204864"/>
            <a:ext cx="7715694" cy="2246769"/>
          </a:xfrm>
          <a:prstGeom prst="rect">
            <a:avLst/>
          </a:prstGeom>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rtl="0">
              <a:defRPr/>
            </a:pPr>
            <a:endParaRPr lang="en-US" sz="2800" b="1" dirty="0">
              <a:solidFill>
                <a:srgbClr val="C00000"/>
              </a:solidFill>
            </a:endParaRPr>
          </a:p>
          <a:p>
            <a:pPr algn="l" rtl="0">
              <a:defRPr/>
            </a:pPr>
            <a:r>
              <a:rPr lang="en-US" sz="2800" b="1" dirty="0">
                <a:solidFill>
                  <a:srgbClr val="C00000"/>
                </a:solidFill>
              </a:rPr>
              <a:t>SELECT</a:t>
            </a:r>
            <a:r>
              <a:rPr lang="en-US" sz="2800" b="1" dirty="0"/>
              <a:t> </a:t>
            </a:r>
            <a:r>
              <a:rPr lang="en-US" sz="2800" dirty="0" err="1">
                <a:solidFill>
                  <a:schemeClr val="bg1">
                    <a:lumMod val="10000"/>
                  </a:schemeClr>
                </a:solidFill>
              </a:rPr>
              <a:t>column_name</a:t>
            </a:r>
            <a:r>
              <a:rPr lang="en-US" sz="2800" dirty="0">
                <a:solidFill>
                  <a:schemeClr val="bg1">
                    <a:lumMod val="10000"/>
                  </a:schemeClr>
                </a:solidFill>
              </a:rPr>
              <a:t>(s) </a:t>
            </a:r>
            <a:r>
              <a:rPr lang="en-US" sz="2800" b="1" dirty="0">
                <a:solidFill>
                  <a:srgbClr val="C00000"/>
                </a:solidFill>
              </a:rPr>
              <a:t>FROM</a:t>
            </a:r>
            <a:r>
              <a:rPr lang="en-US" sz="2800" dirty="0">
                <a:solidFill>
                  <a:srgbClr val="C00000"/>
                </a:solidFill>
              </a:rPr>
              <a:t> </a:t>
            </a:r>
            <a:r>
              <a:rPr lang="en-US" sz="2800" dirty="0">
                <a:solidFill>
                  <a:schemeClr val="bg1">
                    <a:lumMod val="10000"/>
                  </a:schemeClr>
                </a:solidFill>
              </a:rPr>
              <a:t>table_name_1</a:t>
            </a:r>
            <a:br>
              <a:rPr lang="en-US" sz="2800" dirty="0"/>
            </a:br>
            <a:r>
              <a:rPr lang="en-US" sz="2800" b="1" dirty="0">
                <a:solidFill>
                  <a:srgbClr val="C00000"/>
                </a:solidFill>
              </a:rPr>
              <a:t>UNION </a:t>
            </a:r>
            <a:r>
              <a:rPr lang="en-US" sz="2800" b="1" dirty="0">
                <a:solidFill>
                  <a:schemeClr val="bg1">
                    <a:lumMod val="10000"/>
                  </a:schemeClr>
                </a:solidFill>
              </a:rPr>
              <a:t>/</a:t>
            </a:r>
            <a:r>
              <a:rPr lang="en-US" sz="2800" b="1" dirty="0">
                <a:solidFill>
                  <a:srgbClr val="C00000"/>
                </a:solidFill>
              </a:rPr>
              <a:t> UNION ALL </a:t>
            </a:r>
            <a:br>
              <a:rPr lang="en-US" sz="2800" dirty="0"/>
            </a:br>
            <a:r>
              <a:rPr lang="en-US" sz="2800" b="1" dirty="0">
                <a:solidFill>
                  <a:srgbClr val="C00000"/>
                </a:solidFill>
              </a:rPr>
              <a:t>SELECT</a:t>
            </a:r>
            <a:r>
              <a:rPr lang="en-US" sz="2800" dirty="0"/>
              <a:t> </a:t>
            </a:r>
            <a:r>
              <a:rPr lang="en-US" sz="2800" dirty="0" err="1">
                <a:solidFill>
                  <a:schemeClr val="bg1">
                    <a:lumMod val="10000"/>
                  </a:schemeClr>
                </a:solidFill>
              </a:rPr>
              <a:t>column_name</a:t>
            </a:r>
            <a:r>
              <a:rPr lang="en-US" sz="2800" dirty="0">
                <a:solidFill>
                  <a:schemeClr val="bg1">
                    <a:lumMod val="10000"/>
                  </a:schemeClr>
                </a:solidFill>
              </a:rPr>
              <a:t>(s) </a:t>
            </a:r>
            <a:r>
              <a:rPr lang="en-US" sz="2800" b="1" dirty="0">
                <a:solidFill>
                  <a:srgbClr val="C00000"/>
                </a:solidFill>
              </a:rPr>
              <a:t>FROM</a:t>
            </a:r>
            <a:r>
              <a:rPr lang="en-US" sz="2800" dirty="0"/>
              <a:t> </a:t>
            </a:r>
            <a:r>
              <a:rPr lang="en-US" sz="2800" dirty="0">
                <a:solidFill>
                  <a:schemeClr val="bg1">
                    <a:lumMod val="10000"/>
                  </a:schemeClr>
                </a:solidFill>
              </a:rPr>
              <a:t>table_name_2</a:t>
            </a:r>
          </a:p>
          <a:p>
            <a:pPr algn="l" rtl="0">
              <a:defRPr/>
            </a:pPr>
            <a:endParaRPr lang="en-US" sz="2800"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39</a:t>
            </a:fld>
            <a:endParaRPr lang="en-US" dirty="0"/>
          </a:p>
        </p:txBody>
      </p:sp>
      <p:sp>
        <p:nvSpPr>
          <p:cNvPr id="2" name="Rectangle 1">
            <a:extLst>
              <a:ext uri="{FF2B5EF4-FFF2-40B4-BE49-F238E27FC236}">
                <a16:creationId xmlns:a16="http://schemas.microsoft.com/office/drawing/2014/main" id="{6350A639-74A5-4B0C-86A1-EFBE3463B142}"/>
              </a:ext>
            </a:extLst>
          </p:cNvPr>
          <p:cNvSpPr/>
          <p:nvPr/>
        </p:nvSpPr>
        <p:spPr>
          <a:xfrm>
            <a:off x="683568" y="1412776"/>
            <a:ext cx="1518364" cy="523220"/>
          </a:xfrm>
          <a:prstGeom prst="rect">
            <a:avLst/>
          </a:prstGeom>
        </p:spPr>
        <p:txBody>
          <a:bodyPr wrap="none">
            <a:spAutoFit/>
          </a:bodyPr>
          <a:lstStyle/>
          <a:p>
            <a:pPr algn="l" rtl="0">
              <a:buFont typeface="Arial" pitchFamily="34" charset="0"/>
              <a:buChar char="•"/>
              <a:defRPr/>
            </a:pPr>
            <a:r>
              <a:rPr lang="en-US" sz="2800" b="1" dirty="0">
                <a:solidFill>
                  <a:schemeClr val="bg1">
                    <a:lumMod val="10000"/>
                  </a:schemeClr>
                </a:solidFill>
              </a:rPr>
              <a:t>Syntax:</a:t>
            </a:r>
          </a:p>
        </p:txBody>
      </p:sp>
    </p:spTree>
    <p:extLst>
      <p:ext uri="{BB962C8B-B14F-4D97-AF65-F5344CB8AC3E}">
        <p14:creationId xmlns:p14="http://schemas.microsoft.com/office/powerpoint/2010/main" val="279499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a:t>
            </a:r>
          </a:p>
        </p:txBody>
      </p:sp>
      <p:sp>
        <p:nvSpPr>
          <p:cNvPr id="11" name="مربع نص 10"/>
          <p:cNvSpPr txBox="1"/>
          <p:nvPr/>
        </p:nvSpPr>
        <p:spPr>
          <a:xfrm>
            <a:off x="285750" y="928688"/>
            <a:ext cx="8572500" cy="5262979"/>
          </a:xfrm>
          <a:prstGeom prst="rect">
            <a:avLst/>
          </a:prstGeom>
          <a:noFill/>
        </p:spPr>
        <p:txBody>
          <a:bodyPr rtlCol="1">
            <a:spAutoFit/>
          </a:bodyPr>
          <a:lstStyle/>
          <a:p>
            <a:pPr algn="l" rtl="0">
              <a:buFont typeface="Arial" pitchFamily="34" charset="0"/>
              <a:buChar char="•"/>
              <a:defRPr/>
            </a:pPr>
            <a:r>
              <a:rPr lang="en-US" sz="2000" b="1" dirty="0">
                <a:solidFill>
                  <a:schemeClr val="accent1">
                    <a:lumMod val="25000"/>
                  </a:schemeClr>
                </a:solidFill>
              </a:rPr>
              <a:t>The </a:t>
            </a:r>
            <a:r>
              <a:rPr lang="en-US" sz="2000" b="1" dirty="0">
                <a:solidFill>
                  <a:schemeClr val="accent3"/>
                </a:solidFill>
              </a:rPr>
              <a:t>SQL DISTINCT </a:t>
            </a:r>
            <a:r>
              <a:rPr lang="en-US" sz="2000" b="1" dirty="0">
                <a:solidFill>
                  <a:schemeClr val="bg1">
                    <a:lumMod val="10000"/>
                  </a:schemeClr>
                </a:solidFill>
              </a:rPr>
              <a:t>clause is used together with the SQL SELECT keyword</a:t>
            </a:r>
            <a:r>
              <a:rPr lang="en-US" sz="2000" b="1" dirty="0">
                <a:solidFill>
                  <a:schemeClr val="accent1">
                    <a:lumMod val="25000"/>
                  </a:schemeClr>
                </a:solidFill>
              </a:rPr>
              <a:t>, </a:t>
            </a:r>
            <a:r>
              <a:rPr lang="en-US" sz="2000" b="1" dirty="0">
                <a:solidFill>
                  <a:schemeClr val="bg2">
                    <a:lumMod val="75000"/>
                  </a:schemeClr>
                </a:solidFill>
                <a:effectLst>
                  <a:outerShdw blurRad="38100" dist="38100" dir="2700000" algn="tl">
                    <a:srgbClr val="000000">
                      <a:alpha val="43137"/>
                    </a:srgbClr>
                  </a:outerShdw>
                </a:effectLst>
              </a:rPr>
              <a:t>to return a dataset with unique entries</a:t>
            </a:r>
            <a:r>
              <a:rPr lang="en-US" sz="2000" b="1" dirty="0">
                <a:solidFill>
                  <a:schemeClr val="accent1">
                    <a:lumMod val="25000"/>
                  </a:schemeClr>
                </a:solidFill>
                <a:effectLst>
                  <a:outerShdw blurRad="38100" dist="38100" dir="2700000" algn="tl">
                    <a:srgbClr val="000000">
                      <a:alpha val="43137"/>
                    </a:srgbClr>
                  </a:outerShdw>
                </a:effectLst>
              </a:rPr>
              <a:t> </a:t>
            </a:r>
            <a:r>
              <a:rPr lang="en-US" sz="2000" b="1" dirty="0">
                <a:solidFill>
                  <a:schemeClr val="bg1">
                    <a:lumMod val="10000"/>
                  </a:schemeClr>
                </a:solidFill>
              </a:rPr>
              <a:t>for certain database table column. </a:t>
            </a:r>
          </a:p>
          <a:p>
            <a:pPr algn="l" rtl="0">
              <a:buFont typeface="Arial" pitchFamily="34" charset="0"/>
              <a:buChar char="•"/>
              <a:defRPr/>
            </a:pPr>
            <a:r>
              <a:rPr lang="en-US" sz="2000" b="1" dirty="0">
                <a:solidFill>
                  <a:schemeClr val="bg1">
                    <a:lumMod val="10000"/>
                  </a:schemeClr>
                </a:solidFill>
              </a:rPr>
              <a:t> Syntax:</a:t>
            </a: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buFont typeface="Arial" pitchFamily="34" charset="0"/>
              <a:buChar char="•"/>
              <a:defRPr/>
            </a:pPr>
            <a:r>
              <a:rPr lang="en-US" sz="2000" b="1" dirty="0">
                <a:solidFill>
                  <a:schemeClr val="bg1">
                    <a:lumMod val="10000"/>
                  </a:schemeClr>
                </a:solidFill>
              </a:rPr>
              <a:t> The default display of queries is all rows, including  duplicate rows.</a:t>
            </a:r>
          </a:p>
          <a:p>
            <a:pPr algn="l" rtl="0">
              <a:buFont typeface="Arial" pitchFamily="34" charset="0"/>
              <a:buChar char="•"/>
              <a:defRPr/>
            </a:pPr>
            <a:endParaRPr lang="en-US" sz="2000" dirty="0"/>
          </a:p>
          <a:p>
            <a:pPr algn="l" rtl="0">
              <a:buFont typeface="Arial" pitchFamily="34" charset="0"/>
              <a:buChar char="•"/>
              <a:defRPr/>
            </a:pPr>
            <a:endParaRPr lang="en-US" sz="2000" dirty="0"/>
          </a:p>
          <a:p>
            <a:pPr algn="l" rtl="0">
              <a:defRPr/>
            </a:pPr>
            <a:endParaRPr lang="en-US" sz="2000" b="1" dirty="0">
              <a:solidFill>
                <a:schemeClr val="accent1">
                  <a:lumMod val="25000"/>
                </a:schemeClr>
              </a:solidFill>
            </a:endParaRPr>
          </a:p>
          <a:p>
            <a:pPr algn="l" rtl="0">
              <a:buFont typeface="Arial" pitchFamily="34" charset="0"/>
              <a:buChar char="•"/>
              <a:defRPr/>
            </a:pPr>
            <a:r>
              <a:rPr lang="en-US" sz="2000" b="1" dirty="0">
                <a:solidFill>
                  <a:schemeClr val="accent1">
                    <a:lumMod val="25000"/>
                  </a:schemeClr>
                </a:solidFill>
              </a:rPr>
              <a:t>B</a:t>
            </a:r>
            <a:r>
              <a:rPr lang="en-US" sz="2000" b="1" dirty="0">
                <a:solidFill>
                  <a:schemeClr val="bg1">
                    <a:lumMod val="10000"/>
                  </a:schemeClr>
                </a:solidFill>
              </a:rPr>
              <a:t>y using </a:t>
            </a:r>
            <a:r>
              <a:rPr lang="en-US" sz="2000" b="1" dirty="0">
                <a:solidFill>
                  <a:srgbClr val="7030A0"/>
                </a:solidFill>
              </a:rPr>
              <a:t>DISTINCT </a:t>
            </a:r>
            <a:r>
              <a:rPr lang="en-US" sz="2000" b="1" dirty="0">
                <a:solidFill>
                  <a:schemeClr val="accent1">
                    <a:lumMod val="25000"/>
                  </a:schemeClr>
                </a:solidFill>
              </a:rPr>
              <a:t>in</a:t>
            </a:r>
            <a:r>
              <a:rPr lang="en-US" sz="2000" b="1" dirty="0">
                <a:solidFill>
                  <a:schemeClr val="bg1">
                    <a:lumMod val="10000"/>
                  </a:schemeClr>
                </a:solidFill>
              </a:rPr>
              <a:t> the SELECT clause, duplicate Rows  are Eliminated.</a:t>
            </a:r>
            <a:endParaRPr lang="ar-SA" sz="2000" dirty="0">
              <a:solidFill>
                <a:schemeClr val="bg1">
                  <a:lumMod val="10000"/>
                </a:schemeClr>
              </a:solidFill>
            </a:endParaRPr>
          </a:p>
          <a:p>
            <a:pPr algn="l" rtl="0">
              <a:buFont typeface="Arial" pitchFamily="34" charset="0"/>
              <a:buChar char="•"/>
              <a:defRPr/>
            </a:pPr>
            <a:endParaRPr lang="en-US" sz="2000" b="1" dirty="0">
              <a:solidFill>
                <a:schemeClr val="accent1">
                  <a:lumMod val="25000"/>
                </a:schemeClr>
              </a:solidFill>
            </a:endParaRPr>
          </a:p>
          <a:p>
            <a:pPr algn="l" rtl="0">
              <a:defRPr/>
            </a:pPr>
            <a:endParaRPr lang="en-US" dirty="0"/>
          </a:p>
          <a:p>
            <a:pPr algn="l" rtl="0">
              <a:defRPr/>
            </a:pPr>
            <a:endParaRPr lang="ar-SA" dirty="0"/>
          </a:p>
        </p:txBody>
      </p:sp>
      <p:sp>
        <p:nvSpPr>
          <p:cNvPr id="9" name="مستطيل 8"/>
          <p:cNvSpPr/>
          <p:nvPr/>
        </p:nvSpPr>
        <p:spPr>
          <a:xfrm>
            <a:off x="1588170" y="3789040"/>
            <a:ext cx="5072062" cy="67786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l">
              <a:defRPr/>
            </a:pPr>
            <a:r>
              <a:rPr lang="en-US" sz="2000" b="1" dirty="0">
                <a:solidFill>
                  <a:srgbClr val="FF0000"/>
                </a:solidFill>
              </a:rPr>
              <a:t>select </a:t>
            </a:r>
            <a:r>
              <a:rPr lang="en-US" sz="2000" b="1" dirty="0" err="1">
                <a:solidFill>
                  <a:schemeClr val="accent6">
                    <a:lumMod val="75000"/>
                  </a:schemeClr>
                </a:solidFill>
              </a:rPr>
              <a:t>Dno</a:t>
            </a:r>
            <a:r>
              <a:rPr lang="en-US" sz="2000" b="1" dirty="0">
                <a:solidFill>
                  <a:schemeClr val="accent6">
                    <a:lumMod val="75000"/>
                  </a:schemeClr>
                </a:solidFill>
              </a:rPr>
              <a:t> </a:t>
            </a:r>
            <a:r>
              <a:rPr lang="en-US" sz="2000" b="1" dirty="0">
                <a:solidFill>
                  <a:srgbClr val="FF0000"/>
                </a:solidFill>
              </a:rPr>
              <a:t>from</a:t>
            </a:r>
            <a:r>
              <a:rPr lang="en-US" sz="2000" b="1" dirty="0">
                <a:solidFill>
                  <a:schemeClr val="accent6">
                    <a:lumMod val="75000"/>
                  </a:schemeClr>
                </a:solidFill>
              </a:rPr>
              <a:t> employee</a:t>
            </a:r>
          </a:p>
          <a:p>
            <a:pPr algn="l">
              <a:defRPr/>
            </a:pPr>
            <a:r>
              <a:rPr lang="en-US" dirty="0">
                <a:solidFill>
                  <a:srgbClr val="00B0F0"/>
                </a:solidFill>
              </a:rPr>
              <a:t>                  </a:t>
            </a:r>
            <a:endParaRPr lang="en-US" dirty="0"/>
          </a:p>
        </p:txBody>
      </p:sp>
      <p:sp>
        <p:nvSpPr>
          <p:cNvPr id="12" name="مستطيل 11"/>
          <p:cNvSpPr/>
          <p:nvPr/>
        </p:nvSpPr>
        <p:spPr>
          <a:xfrm>
            <a:off x="1660177" y="5241255"/>
            <a:ext cx="5072063" cy="7080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l" rtl="0">
              <a:defRPr/>
            </a:pPr>
            <a:r>
              <a:rPr lang="en-US" sz="2000" b="1" dirty="0">
                <a:solidFill>
                  <a:srgbClr val="FF0000"/>
                </a:solidFill>
              </a:rPr>
              <a:t>select </a:t>
            </a:r>
            <a:r>
              <a:rPr lang="en-US" sz="2000" b="1" dirty="0">
                <a:solidFill>
                  <a:schemeClr val="accent3"/>
                </a:solidFill>
              </a:rPr>
              <a:t>distinct</a:t>
            </a:r>
            <a:r>
              <a:rPr lang="en-US" sz="2000" b="1" dirty="0"/>
              <a:t> </a:t>
            </a:r>
            <a:r>
              <a:rPr lang="en-US" sz="2000" b="1" dirty="0" err="1">
                <a:solidFill>
                  <a:schemeClr val="bg1">
                    <a:lumMod val="10000"/>
                  </a:schemeClr>
                </a:solidFill>
              </a:rPr>
              <a:t>Dno</a:t>
            </a:r>
            <a:endParaRPr lang="en-US" sz="2000" b="1" dirty="0">
              <a:solidFill>
                <a:schemeClr val="bg1">
                  <a:lumMod val="10000"/>
                </a:schemeClr>
              </a:solidFill>
            </a:endParaRPr>
          </a:p>
          <a:p>
            <a:pPr algn="l" rtl="0">
              <a:defRPr/>
            </a:pPr>
            <a:r>
              <a:rPr lang="en-US" sz="2000" b="1" dirty="0">
                <a:solidFill>
                  <a:srgbClr val="FF0000"/>
                </a:solidFill>
              </a:rPr>
              <a:t>   from </a:t>
            </a:r>
            <a:r>
              <a:rPr lang="en-US" sz="2000" b="1" dirty="0">
                <a:solidFill>
                  <a:schemeClr val="bg1">
                    <a:lumMod val="10000"/>
                  </a:schemeClr>
                </a:solidFill>
              </a:rPr>
              <a:t>employee</a:t>
            </a:r>
            <a:r>
              <a:rPr lang="en-US" sz="2000" b="1" dirty="0">
                <a:solidFill>
                  <a:srgbClr val="00B0F0"/>
                </a:solidFill>
              </a:rPr>
              <a:t>                  </a:t>
            </a:r>
            <a:endParaRPr lang="en-US" sz="2000" b="1" dirty="0"/>
          </a:p>
        </p:txBody>
      </p:sp>
      <p:sp>
        <p:nvSpPr>
          <p:cNvPr id="13" name="مستطيل 12"/>
          <p:cNvSpPr/>
          <p:nvPr/>
        </p:nvSpPr>
        <p:spPr>
          <a:xfrm>
            <a:off x="1310362" y="2204864"/>
            <a:ext cx="6357982" cy="984885"/>
          </a:xfrm>
          <a:prstGeom prst="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spAutoFit/>
          </a:bodyPr>
          <a:lstStyle/>
          <a:p>
            <a:pPr algn="l" rtl="0">
              <a:defRPr/>
            </a:pPr>
            <a:r>
              <a:rPr lang="en-US" sz="2000" b="1" dirty="0">
                <a:solidFill>
                  <a:srgbClr val="C00000"/>
                </a:solidFill>
              </a:rPr>
              <a:t>SELECT</a:t>
            </a:r>
            <a:r>
              <a:rPr lang="en-US" sz="2000" b="1" dirty="0">
                <a:solidFill>
                  <a:schemeClr val="accent1">
                    <a:lumMod val="25000"/>
                  </a:schemeClr>
                </a:solidFill>
              </a:rPr>
              <a:t> </a:t>
            </a:r>
            <a:r>
              <a:rPr lang="en-US" sz="2000" b="1" dirty="0">
                <a:solidFill>
                  <a:schemeClr val="accent3"/>
                </a:solidFill>
              </a:rPr>
              <a:t>DISTINCT </a:t>
            </a:r>
            <a:r>
              <a:rPr lang="en-US" sz="2000" dirty="0" err="1">
                <a:solidFill>
                  <a:schemeClr val="accent1">
                    <a:lumMod val="25000"/>
                  </a:schemeClr>
                </a:solidFill>
              </a:rPr>
              <a:t>Column_name</a:t>
            </a:r>
            <a:r>
              <a:rPr lang="en-US" sz="2000" dirty="0">
                <a:solidFill>
                  <a:schemeClr val="accent1">
                    <a:lumMod val="25000"/>
                  </a:schemeClr>
                </a:solidFill>
              </a:rPr>
              <a:t>  </a:t>
            </a:r>
            <a:r>
              <a:rPr lang="en-US" sz="2000" b="1" dirty="0">
                <a:solidFill>
                  <a:srgbClr val="C00000"/>
                </a:solidFill>
              </a:rPr>
              <a:t>FROM</a:t>
            </a:r>
            <a:r>
              <a:rPr lang="en-US" sz="2000" dirty="0">
                <a:solidFill>
                  <a:srgbClr val="C00000"/>
                </a:solidFill>
              </a:rPr>
              <a:t> </a:t>
            </a:r>
            <a:r>
              <a:rPr lang="en-US" sz="2000" dirty="0" err="1">
                <a:solidFill>
                  <a:schemeClr val="accent1">
                    <a:lumMod val="25000"/>
                  </a:schemeClr>
                </a:solidFill>
              </a:rPr>
              <a:t>Table_name</a:t>
            </a:r>
            <a:r>
              <a:rPr lang="en-US" sz="2000" dirty="0">
                <a:solidFill>
                  <a:schemeClr val="accent1">
                    <a:lumMod val="25000"/>
                  </a:schemeClr>
                </a:solidFill>
              </a:rPr>
              <a:t> </a:t>
            </a:r>
          </a:p>
          <a:p>
            <a:pPr algn="r" rtl="0">
              <a:defRPr/>
            </a:pPr>
            <a:r>
              <a:rPr lang="en-US" dirty="0">
                <a:solidFill>
                  <a:srgbClr val="00B0F0"/>
                </a:solidFill>
              </a:rPr>
              <a:t>                  </a:t>
            </a:r>
            <a:endParaRPr lang="en-US"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a:t>
            </a:fld>
            <a:endParaRPr lang="en-US" dirty="0"/>
          </a:p>
        </p:txBody>
      </p:sp>
    </p:spTree>
    <p:extLst>
      <p:ext uri="{BB962C8B-B14F-4D97-AF65-F5344CB8AC3E}">
        <p14:creationId xmlns:p14="http://schemas.microsoft.com/office/powerpoint/2010/main" val="2171073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 (Cont.)</a:t>
            </a:r>
          </a:p>
        </p:txBody>
      </p:sp>
      <p:sp>
        <p:nvSpPr>
          <p:cNvPr id="11" name="مربع نص 10"/>
          <p:cNvSpPr txBox="1"/>
          <p:nvPr/>
        </p:nvSpPr>
        <p:spPr>
          <a:xfrm>
            <a:off x="285750" y="928688"/>
            <a:ext cx="8572500" cy="3539430"/>
          </a:xfrm>
          <a:prstGeom prst="rect">
            <a:avLst/>
          </a:prstGeom>
          <a:noFill/>
        </p:spPr>
        <p:txBody>
          <a:bodyPr rtlCol="1">
            <a:spAutoFit/>
          </a:bodyPr>
          <a:lstStyle/>
          <a:p>
            <a:pPr algn="l" rtl="0">
              <a:defRPr/>
            </a:pPr>
            <a:endParaRPr lang="en-US" sz="2800" b="1" dirty="0">
              <a:solidFill>
                <a:srgbClr val="C00000"/>
              </a:solidFill>
            </a:endParaRPr>
          </a:p>
          <a:p>
            <a:pPr algn="l" rtl="0">
              <a:buFont typeface="Arial" pitchFamily="34" charset="0"/>
              <a:buChar char="•"/>
              <a:defRPr/>
            </a:pPr>
            <a:r>
              <a:rPr lang="en-US" sz="2800" b="1" u="sng" dirty="0">
                <a:solidFill>
                  <a:schemeClr val="bg1">
                    <a:lumMod val="10000"/>
                  </a:schemeClr>
                </a:solidFill>
              </a:rPr>
              <a:t>The basic rules for combining the result sets of two queries that use </a:t>
            </a:r>
            <a:r>
              <a:rPr lang="en-US" sz="2800" b="1" u="sng" dirty="0">
                <a:solidFill>
                  <a:srgbClr val="C00000"/>
                </a:solidFill>
              </a:rPr>
              <a:t>Union</a:t>
            </a:r>
            <a:r>
              <a:rPr lang="en-US" sz="2800" b="1" u="sng" dirty="0">
                <a:solidFill>
                  <a:schemeClr val="bg1">
                    <a:lumMod val="10000"/>
                  </a:schemeClr>
                </a:solidFill>
              </a:rPr>
              <a:t> :</a:t>
            </a:r>
          </a:p>
          <a:p>
            <a:pPr marL="457200" indent="-457200" algn="l" rtl="0">
              <a:buFontTx/>
              <a:buAutoNum type="arabicPeriod"/>
              <a:defRPr/>
            </a:pPr>
            <a:r>
              <a:rPr lang="en-US" sz="2800" b="1" dirty="0">
                <a:solidFill>
                  <a:schemeClr val="bg1">
                    <a:lumMod val="10000"/>
                  </a:schemeClr>
                </a:solidFill>
              </a:rPr>
              <a:t>The number and the order of the columns must be the same in all queries. </a:t>
            </a:r>
          </a:p>
          <a:p>
            <a:pPr marL="457200" indent="-457200" algn="l" rtl="0">
              <a:defRPr/>
            </a:pPr>
            <a:br>
              <a:rPr lang="en-US" sz="2800" b="1" dirty="0">
                <a:solidFill>
                  <a:schemeClr val="bg1">
                    <a:lumMod val="10000"/>
                  </a:schemeClr>
                </a:solidFill>
              </a:rPr>
            </a:br>
            <a:r>
              <a:rPr lang="en-US" sz="2800" b="1" dirty="0">
                <a:solidFill>
                  <a:schemeClr val="bg1">
                    <a:lumMod val="10000"/>
                  </a:schemeClr>
                </a:solidFill>
              </a:rPr>
              <a:t>2. The data types must be compatible (Or the same).</a:t>
            </a: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40</a:t>
            </a:fld>
            <a:endParaRPr lang="en-US" dirty="0"/>
          </a:p>
        </p:txBody>
      </p:sp>
    </p:spTree>
    <p:extLst>
      <p:ext uri="{BB962C8B-B14F-4D97-AF65-F5344CB8AC3E}">
        <p14:creationId xmlns:p14="http://schemas.microsoft.com/office/powerpoint/2010/main" val="2879407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 (Cont.)</a:t>
            </a:r>
          </a:p>
        </p:txBody>
      </p:sp>
      <p:sp>
        <p:nvSpPr>
          <p:cNvPr id="31749"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9" name="مستطيل 18"/>
          <p:cNvSpPr/>
          <p:nvPr/>
        </p:nvSpPr>
        <p:spPr>
          <a:xfrm>
            <a:off x="107504" y="620688"/>
            <a:ext cx="9145016" cy="5262979"/>
          </a:xfrm>
          <a:prstGeom prst="rect">
            <a:avLst/>
          </a:prstGeom>
        </p:spPr>
        <p:txBody>
          <a:bodyPr wrap="square">
            <a:spAutoFit/>
          </a:bodyPr>
          <a:lstStyle/>
          <a:p>
            <a:pPr algn="l" rtl="0">
              <a:buFont typeface="Arial" pitchFamily="34" charset="0"/>
              <a:buChar char="•"/>
              <a:defRPr/>
            </a:pPr>
            <a:r>
              <a:rPr lang="en-US" sz="2000" b="1" dirty="0">
                <a:solidFill>
                  <a:srgbClr val="C00000"/>
                </a:solidFill>
              </a:rPr>
              <a:t>Retrieve all the </a:t>
            </a:r>
            <a:r>
              <a:rPr lang="en-US" sz="2000" b="1" u="sng" dirty="0">
                <a:solidFill>
                  <a:srgbClr val="C00000"/>
                </a:solidFill>
              </a:rPr>
              <a:t>different </a:t>
            </a:r>
            <a:r>
              <a:rPr lang="en-US" sz="2000" b="1" dirty="0">
                <a:solidFill>
                  <a:srgbClr val="C00000"/>
                </a:solidFill>
              </a:rPr>
              <a:t>cities from the "Customers" and the "Suppliers“? </a:t>
            </a: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b="1" dirty="0">
              <a:solidFill>
                <a:schemeClr val="bg1">
                  <a:lumMod val="10000"/>
                </a:schemeClr>
              </a:solidFill>
            </a:endParaRPr>
          </a:p>
          <a:p>
            <a:pPr algn="l" rtl="0">
              <a:defRPr/>
            </a:pPr>
            <a:endParaRPr lang="en-US" b="1" dirty="0">
              <a:solidFill>
                <a:schemeClr val="bg1">
                  <a:lumMod val="10000"/>
                </a:schemeClr>
              </a:solidFill>
            </a:endParaRPr>
          </a:p>
        </p:txBody>
      </p:sp>
      <p:pic>
        <p:nvPicPr>
          <p:cNvPr id="317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980727"/>
            <a:ext cx="8001000" cy="34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جدول 11"/>
          <p:cNvGraphicFramePr>
            <a:graphicFrameLocks noGrp="1"/>
          </p:cNvGraphicFramePr>
          <p:nvPr>
            <p:extLst>
              <p:ext uri="{D42A27DB-BD31-4B8C-83A1-F6EECF244321}">
                <p14:modId xmlns:p14="http://schemas.microsoft.com/office/powerpoint/2010/main" val="1079406864"/>
              </p:ext>
            </p:extLst>
          </p:nvPr>
        </p:nvGraphicFramePr>
        <p:xfrm>
          <a:off x="6840275" y="4570787"/>
          <a:ext cx="1367408" cy="2150688"/>
        </p:xfrm>
        <a:graphic>
          <a:graphicData uri="http://schemas.openxmlformats.org/drawingml/2006/table">
            <a:tbl>
              <a:tblPr>
                <a:tableStyleId>{35758FB7-9AC5-4552-8A53-C91805E547FA}</a:tableStyleId>
              </a:tblPr>
              <a:tblGrid>
                <a:gridCol w="1367408">
                  <a:extLst>
                    <a:ext uri="{9D8B030D-6E8A-4147-A177-3AD203B41FA5}">
                      <a16:colId xmlns:a16="http://schemas.microsoft.com/office/drawing/2014/main" val="20000"/>
                    </a:ext>
                  </a:extLst>
                </a:gridCol>
              </a:tblGrid>
              <a:tr h="311378">
                <a:tc>
                  <a:txBody>
                    <a:bodyPr/>
                    <a:lstStyle/>
                    <a:p>
                      <a:pPr algn="ctr"/>
                      <a:r>
                        <a:rPr lang="en-US" sz="1600" b="1" dirty="0">
                          <a:solidFill>
                            <a:srgbClr val="C00000"/>
                          </a:solidFill>
                        </a:rPr>
                        <a:t>City</a:t>
                      </a:r>
                    </a:p>
                  </a:txBody>
                  <a:tcPr marL="28575" marR="28575" marT="28575" marB="28575" anchor="ctr"/>
                </a:tc>
                <a:extLst>
                  <a:ext uri="{0D108BD9-81ED-4DB2-BD59-A6C34878D82A}">
                    <a16:rowId xmlns:a16="http://schemas.microsoft.com/office/drawing/2014/main" val="10000"/>
                  </a:ext>
                </a:extLst>
              </a:tr>
              <a:tr h="2561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Ann Arbor</a:t>
                      </a:r>
                    </a:p>
                  </a:txBody>
                  <a:tcPr marL="28575" marR="28575" marT="28575" marB="28575" anchor="ctr"/>
                </a:tc>
                <a:extLst>
                  <a:ext uri="{0D108BD9-81ED-4DB2-BD59-A6C34878D82A}">
                    <a16:rowId xmlns:a16="http://schemas.microsoft.com/office/drawing/2014/main" val="10001"/>
                  </a:ext>
                </a:extLst>
              </a:tr>
              <a:tr h="2561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Berlin</a:t>
                      </a:r>
                    </a:p>
                  </a:txBody>
                  <a:tcPr marL="28575" marR="28575" marT="28575" marB="28575" anchor="ctr"/>
                </a:tc>
                <a:extLst>
                  <a:ext uri="{0D108BD9-81ED-4DB2-BD59-A6C34878D82A}">
                    <a16:rowId xmlns:a16="http://schemas.microsoft.com/office/drawing/2014/main" val="10002"/>
                  </a:ext>
                </a:extLst>
              </a:tr>
              <a:tr h="256169">
                <a:tc>
                  <a:txBody>
                    <a:bodyPr/>
                    <a:lstStyle/>
                    <a:p>
                      <a:pPr algn="ctr"/>
                      <a:r>
                        <a:rPr lang="en-US" sz="1600" b="1" dirty="0">
                          <a:solidFill>
                            <a:schemeClr val="bg1">
                              <a:lumMod val="10000"/>
                            </a:schemeClr>
                          </a:solidFill>
                        </a:rPr>
                        <a:t>London</a:t>
                      </a:r>
                    </a:p>
                  </a:txBody>
                  <a:tcPr marL="28575" marR="28575" marT="28575" marB="28575" anchor="ctr"/>
                </a:tc>
                <a:extLst>
                  <a:ext uri="{0D108BD9-81ED-4DB2-BD59-A6C34878D82A}">
                    <a16:rowId xmlns:a16="http://schemas.microsoft.com/office/drawing/2014/main" val="10003"/>
                  </a:ext>
                </a:extLst>
              </a:tr>
              <a:tr h="4681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solidFill>
                            <a:schemeClr val="bg1">
                              <a:lumMod val="10000"/>
                            </a:schemeClr>
                          </a:solidFill>
                        </a:rPr>
                        <a:t>Meexico</a:t>
                      </a:r>
                      <a:r>
                        <a:rPr lang="en-US" sz="1600" b="1" baseline="0" dirty="0">
                          <a:solidFill>
                            <a:schemeClr val="bg1">
                              <a:lumMod val="10000"/>
                            </a:schemeClr>
                          </a:solidFill>
                        </a:rPr>
                        <a:t> D.F.</a:t>
                      </a:r>
                      <a:endParaRPr lang="en-US" sz="1600" b="1" dirty="0">
                        <a:solidFill>
                          <a:schemeClr val="bg1">
                            <a:lumMod val="10000"/>
                          </a:schemeClr>
                        </a:solidFill>
                      </a:endParaRPr>
                    </a:p>
                  </a:txBody>
                  <a:tcPr marL="28575" marR="28575" marT="28575" marB="28575" anchor="ctr"/>
                </a:tc>
                <a:extLst>
                  <a:ext uri="{0D108BD9-81ED-4DB2-BD59-A6C34878D82A}">
                    <a16:rowId xmlns:a16="http://schemas.microsoft.com/office/drawing/2014/main" val="10004"/>
                  </a:ext>
                </a:extLst>
              </a:tr>
              <a:tr h="4681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New Orleans</a:t>
                      </a:r>
                    </a:p>
                  </a:txBody>
                  <a:tcPr marL="28575" marR="28575" marT="28575" marB="28575" anchor="ctr"/>
                </a:tc>
                <a:extLst>
                  <a:ext uri="{0D108BD9-81ED-4DB2-BD59-A6C34878D82A}">
                    <a16:rowId xmlns:a16="http://schemas.microsoft.com/office/drawing/2014/main" val="10005"/>
                  </a:ext>
                </a:extLst>
              </a:tr>
            </a:tbl>
          </a:graphicData>
        </a:graphic>
      </p:graphicFrame>
      <p:sp>
        <p:nvSpPr>
          <p:cNvPr id="9" name="مستطيل 8"/>
          <p:cNvSpPr/>
          <p:nvPr/>
        </p:nvSpPr>
        <p:spPr>
          <a:xfrm>
            <a:off x="248425" y="4749964"/>
            <a:ext cx="4929222" cy="1323439"/>
          </a:xfrm>
          <a:prstGeom prst="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a:spAutoFit/>
          </a:bodyPr>
          <a:lstStyle/>
          <a:p>
            <a:pPr algn="l" rtl="0">
              <a:defRPr/>
            </a:pPr>
            <a:r>
              <a:rPr lang="en-US" sz="2000" b="1" dirty="0">
                <a:solidFill>
                  <a:srgbClr val="C00000"/>
                </a:solidFill>
              </a:rPr>
              <a:t>SELECT</a:t>
            </a:r>
            <a:r>
              <a:rPr lang="en-US" sz="2000" b="1" dirty="0">
                <a:solidFill>
                  <a:schemeClr val="bg1">
                    <a:lumMod val="10000"/>
                  </a:schemeClr>
                </a:solidFill>
              </a:rPr>
              <a:t> City </a:t>
            </a:r>
            <a:r>
              <a:rPr lang="en-US" sz="2000" b="1" dirty="0">
                <a:solidFill>
                  <a:srgbClr val="C00000"/>
                </a:solidFill>
              </a:rPr>
              <a:t>FROM</a:t>
            </a:r>
            <a:r>
              <a:rPr lang="en-US" sz="2000" b="1" dirty="0">
                <a:solidFill>
                  <a:schemeClr val="bg1">
                    <a:lumMod val="10000"/>
                  </a:schemeClr>
                </a:solidFill>
              </a:rPr>
              <a:t> Customers</a:t>
            </a:r>
            <a:br>
              <a:rPr lang="en-US" sz="2000" b="1" dirty="0">
                <a:solidFill>
                  <a:schemeClr val="bg1">
                    <a:lumMod val="10000"/>
                  </a:schemeClr>
                </a:solidFill>
              </a:rPr>
            </a:br>
            <a:r>
              <a:rPr lang="en-US" sz="2000" b="1" dirty="0">
                <a:solidFill>
                  <a:srgbClr val="C00000"/>
                </a:solidFill>
              </a:rPr>
              <a:t>UNION</a:t>
            </a:r>
            <a:br>
              <a:rPr lang="en-US" sz="2000" b="1" dirty="0">
                <a:solidFill>
                  <a:schemeClr val="bg1">
                    <a:lumMod val="10000"/>
                  </a:schemeClr>
                </a:solidFill>
              </a:rPr>
            </a:br>
            <a:r>
              <a:rPr lang="en-US" sz="2000" b="1" dirty="0">
                <a:solidFill>
                  <a:srgbClr val="C00000"/>
                </a:solidFill>
              </a:rPr>
              <a:t>SELECT</a:t>
            </a:r>
            <a:r>
              <a:rPr lang="en-US" sz="2000" b="1" dirty="0">
                <a:solidFill>
                  <a:schemeClr val="bg1">
                    <a:lumMod val="10000"/>
                  </a:schemeClr>
                </a:solidFill>
              </a:rPr>
              <a:t> City </a:t>
            </a:r>
            <a:r>
              <a:rPr lang="en-US" sz="2000" b="1" dirty="0">
                <a:solidFill>
                  <a:srgbClr val="C00000"/>
                </a:solidFill>
              </a:rPr>
              <a:t>FROM</a:t>
            </a:r>
            <a:r>
              <a:rPr lang="en-US" sz="2000" b="1" dirty="0">
                <a:solidFill>
                  <a:schemeClr val="bg1">
                    <a:lumMod val="10000"/>
                  </a:schemeClr>
                </a:solidFill>
              </a:rPr>
              <a:t> Suppliers</a:t>
            </a:r>
            <a:br>
              <a:rPr lang="en-US" sz="2000" b="1" dirty="0">
                <a:solidFill>
                  <a:schemeClr val="bg1">
                    <a:lumMod val="10000"/>
                  </a:schemeClr>
                </a:solidFill>
              </a:rPr>
            </a:br>
            <a:r>
              <a:rPr lang="en-US" sz="2000" b="1" dirty="0">
                <a:solidFill>
                  <a:schemeClr val="bg1">
                    <a:lumMod val="10000"/>
                  </a:schemeClr>
                </a:solidFill>
              </a:rPr>
              <a:t>ORDER BY City  </a:t>
            </a:r>
          </a:p>
        </p:txBody>
      </p:sp>
      <p:sp>
        <p:nvSpPr>
          <p:cNvPr id="13" name="مربع نص 12"/>
          <p:cNvSpPr txBox="1"/>
          <p:nvPr/>
        </p:nvSpPr>
        <p:spPr>
          <a:xfrm>
            <a:off x="5463392" y="4917852"/>
            <a:ext cx="1071563" cy="369888"/>
          </a:xfrm>
          <a:prstGeom prst="rect">
            <a:avLst/>
          </a:prstGeom>
          <a:noFill/>
        </p:spPr>
        <p:txBody>
          <a:bodyPr rtlCol="1">
            <a:spAutoFit/>
          </a:bodyPr>
          <a:lstStyle/>
          <a:p>
            <a:pPr>
              <a:defRPr/>
            </a:pPr>
            <a:r>
              <a:rPr lang="en-US" b="1" u="sng" dirty="0">
                <a:solidFill>
                  <a:schemeClr val="bg1">
                    <a:lumMod val="10000"/>
                  </a:schemeClr>
                </a:solidFill>
              </a:rPr>
              <a:t>Output:</a:t>
            </a:r>
            <a:endParaRPr lang="ar-SA" b="1" u="sng" dirty="0">
              <a:solidFill>
                <a:schemeClr val="bg1">
                  <a:lumMod val="10000"/>
                </a:schemeClr>
              </a:solidFill>
            </a:endParaRPr>
          </a:p>
        </p:txBody>
      </p:sp>
      <p:cxnSp>
        <p:nvCxnSpPr>
          <p:cNvPr id="15" name="رابط مستقيم 14"/>
          <p:cNvCxnSpPr/>
          <p:nvPr/>
        </p:nvCxnSpPr>
        <p:spPr>
          <a:xfrm rot="5400000">
            <a:off x="4428342" y="5668740"/>
            <a:ext cx="1928813" cy="1587"/>
          </a:xfrm>
          <a:prstGeom prst="line">
            <a:avLst/>
          </a:prstGeom>
        </p:spPr>
        <p:style>
          <a:lnRef idx="2">
            <a:schemeClr val="accent2"/>
          </a:lnRef>
          <a:fillRef idx="0">
            <a:schemeClr val="accent2"/>
          </a:fillRef>
          <a:effectRef idx="1">
            <a:schemeClr val="accent2"/>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41</a:t>
            </a:fld>
            <a:endParaRPr lang="en-US" dirty="0"/>
          </a:p>
        </p:txBody>
      </p:sp>
    </p:spTree>
    <p:extLst>
      <p:ext uri="{BB962C8B-B14F-4D97-AF65-F5344CB8AC3E}">
        <p14:creationId xmlns:p14="http://schemas.microsoft.com/office/powerpoint/2010/main" val="405531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 (Cont.)</a:t>
            </a:r>
          </a:p>
        </p:txBody>
      </p:sp>
      <p:sp>
        <p:nvSpPr>
          <p:cNvPr id="32773"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9" name="مستطيل 18"/>
          <p:cNvSpPr/>
          <p:nvPr/>
        </p:nvSpPr>
        <p:spPr>
          <a:xfrm>
            <a:off x="357188" y="857250"/>
            <a:ext cx="8358187" cy="5602288"/>
          </a:xfrm>
          <a:prstGeom prst="rect">
            <a:avLst/>
          </a:prstGeom>
        </p:spPr>
        <p:txBody>
          <a:bodyPr>
            <a:spAutoFit/>
          </a:bodyPr>
          <a:lstStyle/>
          <a:p>
            <a:pPr algn="l" rtl="0">
              <a:buFont typeface="Arial" pitchFamily="34" charset="0"/>
              <a:buChar char="•"/>
              <a:defRPr/>
            </a:pPr>
            <a:r>
              <a:rPr lang="en-US" sz="2000" b="1" dirty="0">
                <a:solidFill>
                  <a:srgbClr val="C00000"/>
                </a:solidFill>
              </a:rPr>
              <a:t>Retrieve all the </a:t>
            </a:r>
            <a:r>
              <a:rPr lang="en-US" sz="2000" b="1" u="sng" dirty="0">
                <a:solidFill>
                  <a:srgbClr val="C00000"/>
                </a:solidFill>
              </a:rPr>
              <a:t>All </a:t>
            </a:r>
            <a:r>
              <a:rPr lang="en-US" sz="2000" b="1" dirty="0">
                <a:solidFill>
                  <a:srgbClr val="C00000"/>
                </a:solidFill>
              </a:rPr>
              <a:t>cities from the "Customers" and the "Suppliers“? </a:t>
            </a: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b="1" dirty="0">
              <a:solidFill>
                <a:schemeClr val="bg1">
                  <a:lumMod val="10000"/>
                </a:schemeClr>
              </a:solidFill>
            </a:endParaRPr>
          </a:p>
        </p:txBody>
      </p:sp>
      <p:pic>
        <p:nvPicPr>
          <p:cNvPr id="3277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1214438"/>
            <a:ext cx="8001000" cy="315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جدول 11"/>
          <p:cNvGraphicFramePr>
            <a:graphicFrameLocks noGrp="1"/>
          </p:cNvGraphicFramePr>
          <p:nvPr>
            <p:extLst>
              <p:ext uri="{D42A27DB-BD31-4B8C-83A1-F6EECF244321}">
                <p14:modId xmlns:p14="http://schemas.microsoft.com/office/powerpoint/2010/main" val="3141486679"/>
              </p:ext>
            </p:extLst>
          </p:nvPr>
        </p:nvGraphicFramePr>
        <p:xfrm>
          <a:off x="6757880" y="4510414"/>
          <a:ext cx="1295400" cy="2208848"/>
        </p:xfrm>
        <a:graphic>
          <a:graphicData uri="http://schemas.openxmlformats.org/drawingml/2006/table">
            <a:tbl>
              <a:tblPr>
                <a:tableStyleId>{35758FB7-9AC5-4552-8A53-C91805E547FA}</a:tableStyleId>
              </a:tblPr>
              <a:tblGrid>
                <a:gridCol w="1295400">
                  <a:extLst>
                    <a:ext uri="{9D8B030D-6E8A-4147-A177-3AD203B41FA5}">
                      <a16:colId xmlns:a16="http://schemas.microsoft.com/office/drawing/2014/main" val="20000"/>
                    </a:ext>
                  </a:extLst>
                </a:gridCol>
              </a:tblGrid>
              <a:tr h="402908">
                <a:tc>
                  <a:txBody>
                    <a:bodyPr/>
                    <a:lstStyle/>
                    <a:p>
                      <a:pPr algn="ctr"/>
                      <a:r>
                        <a:rPr lang="en-US" sz="1600" b="1" dirty="0">
                          <a:solidFill>
                            <a:srgbClr val="C00000"/>
                          </a:solidFill>
                        </a:rPr>
                        <a:t>City</a:t>
                      </a:r>
                    </a:p>
                  </a:txBody>
                  <a:tcPr marL="28575" marR="28575" marT="28575" marB="28575" anchor="ctr"/>
                </a:tc>
                <a:extLst>
                  <a:ext uri="{0D108BD9-81ED-4DB2-BD59-A6C34878D82A}">
                    <a16:rowId xmlns:a16="http://schemas.microsoft.com/office/drawing/2014/main" val="10000"/>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Ann Arbor</a:t>
                      </a:r>
                    </a:p>
                  </a:txBody>
                  <a:tcPr marL="28575" marR="28575" marT="28575" marB="28575" anchor="ctr"/>
                </a:tc>
                <a:extLst>
                  <a:ext uri="{0D108BD9-81ED-4DB2-BD59-A6C34878D82A}">
                    <a16:rowId xmlns:a16="http://schemas.microsoft.com/office/drawing/2014/main" val="10001"/>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Berlin</a:t>
                      </a:r>
                    </a:p>
                  </a:txBody>
                  <a:tcPr marL="28575" marR="28575" marT="28575" marB="28575" anchor="ctr"/>
                </a:tc>
                <a:extLst>
                  <a:ext uri="{0D108BD9-81ED-4DB2-BD59-A6C34878D82A}">
                    <a16:rowId xmlns:a16="http://schemas.microsoft.com/office/drawing/2014/main" val="10002"/>
                  </a:ext>
                </a:extLst>
              </a:tr>
              <a:tr h="236220">
                <a:tc>
                  <a:txBody>
                    <a:bodyPr/>
                    <a:lstStyle/>
                    <a:p>
                      <a:pPr algn="ctr"/>
                      <a:r>
                        <a:rPr lang="en-US" sz="1600" b="1" dirty="0">
                          <a:solidFill>
                            <a:schemeClr val="bg1">
                              <a:lumMod val="10000"/>
                            </a:schemeClr>
                          </a:solidFill>
                        </a:rPr>
                        <a:t>London</a:t>
                      </a:r>
                    </a:p>
                  </a:txBody>
                  <a:tcPr marL="28575" marR="28575" marT="28575" marB="28575" anchor="ctr"/>
                </a:tc>
                <a:extLst>
                  <a:ext uri="{0D108BD9-81ED-4DB2-BD59-A6C34878D82A}">
                    <a16:rowId xmlns:a16="http://schemas.microsoft.com/office/drawing/2014/main" val="10003"/>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solidFill>
                            <a:schemeClr val="bg1">
                              <a:lumMod val="10000"/>
                            </a:schemeClr>
                          </a:solidFill>
                        </a:rPr>
                        <a:t>Meexico</a:t>
                      </a:r>
                      <a:r>
                        <a:rPr lang="en-US" sz="1600" b="1" baseline="0" dirty="0">
                          <a:solidFill>
                            <a:schemeClr val="bg1">
                              <a:lumMod val="10000"/>
                            </a:schemeClr>
                          </a:solidFill>
                        </a:rPr>
                        <a:t> D.F.</a:t>
                      </a:r>
                      <a:endParaRPr lang="en-US" sz="1600" b="1" dirty="0">
                        <a:solidFill>
                          <a:schemeClr val="bg1">
                            <a:lumMod val="10000"/>
                          </a:schemeClr>
                        </a:solidFill>
                      </a:endParaRPr>
                    </a:p>
                  </a:txBody>
                  <a:tcPr marL="28575" marR="28575" marT="28575" marB="28575" anchor="ctr"/>
                </a:tc>
                <a:extLst>
                  <a:ext uri="{0D108BD9-81ED-4DB2-BD59-A6C34878D82A}">
                    <a16:rowId xmlns:a16="http://schemas.microsoft.com/office/drawing/2014/main" val="10004"/>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err="1">
                          <a:solidFill>
                            <a:schemeClr val="bg1">
                              <a:lumMod val="10000"/>
                            </a:schemeClr>
                          </a:solidFill>
                        </a:rPr>
                        <a:t>Meexico</a:t>
                      </a:r>
                      <a:r>
                        <a:rPr lang="en-US" sz="1600" b="1" baseline="0" dirty="0">
                          <a:solidFill>
                            <a:schemeClr val="bg1">
                              <a:lumMod val="10000"/>
                            </a:schemeClr>
                          </a:solidFill>
                        </a:rPr>
                        <a:t> D.F.</a:t>
                      </a:r>
                      <a:endParaRPr lang="en-US" sz="1600" b="1" dirty="0">
                        <a:solidFill>
                          <a:schemeClr val="bg1">
                            <a:lumMod val="10000"/>
                          </a:schemeClr>
                        </a:solidFill>
                      </a:endParaRPr>
                    </a:p>
                  </a:txBody>
                  <a:tcPr marL="28575" marR="28575" marT="28575" marB="28575" anchor="ctr"/>
                </a:tc>
                <a:extLst>
                  <a:ext uri="{0D108BD9-81ED-4DB2-BD59-A6C34878D82A}">
                    <a16:rowId xmlns:a16="http://schemas.microsoft.com/office/drawing/2014/main" val="10005"/>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10000"/>
                            </a:schemeClr>
                          </a:solidFill>
                        </a:rPr>
                        <a:t>New Orleans</a:t>
                      </a:r>
                    </a:p>
                  </a:txBody>
                  <a:tcPr marL="28575" marR="28575" marT="28575" marB="28575" anchor="ctr"/>
                </a:tc>
                <a:extLst>
                  <a:ext uri="{0D108BD9-81ED-4DB2-BD59-A6C34878D82A}">
                    <a16:rowId xmlns:a16="http://schemas.microsoft.com/office/drawing/2014/main" val="10006"/>
                  </a:ext>
                </a:extLst>
              </a:tr>
            </a:tbl>
          </a:graphicData>
        </a:graphic>
      </p:graphicFrame>
      <p:sp>
        <p:nvSpPr>
          <p:cNvPr id="9" name="مستطيل 8"/>
          <p:cNvSpPr/>
          <p:nvPr/>
        </p:nvSpPr>
        <p:spPr>
          <a:xfrm>
            <a:off x="328460" y="4627610"/>
            <a:ext cx="4929222" cy="1323439"/>
          </a:xfrm>
          <a:prstGeom prst="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a:spAutoFit/>
          </a:bodyPr>
          <a:lstStyle/>
          <a:p>
            <a:pPr algn="l" rtl="0">
              <a:defRPr/>
            </a:pPr>
            <a:r>
              <a:rPr lang="en-US" sz="2000" b="1" dirty="0">
                <a:solidFill>
                  <a:srgbClr val="C00000"/>
                </a:solidFill>
              </a:rPr>
              <a:t>SELECT</a:t>
            </a:r>
            <a:r>
              <a:rPr lang="en-US" sz="2000" b="1" dirty="0">
                <a:solidFill>
                  <a:schemeClr val="bg1">
                    <a:lumMod val="10000"/>
                  </a:schemeClr>
                </a:solidFill>
              </a:rPr>
              <a:t> City </a:t>
            </a:r>
            <a:r>
              <a:rPr lang="en-US" sz="2000" b="1" dirty="0">
                <a:solidFill>
                  <a:srgbClr val="C00000"/>
                </a:solidFill>
              </a:rPr>
              <a:t>FROM</a:t>
            </a:r>
            <a:r>
              <a:rPr lang="en-US" sz="2000" b="1" dirty="0">
                <a:solidFill>
                  <a:schemeClr val="bg1">
                    <a:lumMod val="10000"/>
                  </a:schemeClr>
                </a:solidFill>
              </a:rPr>
              <a:t> Customers</a:t>
            </a:r>
            <a:br>
              <a:rPr lang="en-US" sz="2000" b="1" dirty="0">
                <a:solidFill>
                  <a:schemeClr val="bg1">
                    <a:lumMod val="10000"/>
                  </a:schemeClr>
                </a:solidFill>
              </a:rPr>
            </a:br>
            <a:r>
              <a:rPr lang="en-US" sz="2000" b="1" dirty="0">
                <a:solidFill>
                  <a:srgbClr val="C00000"/>
                </a:solidFill>
              </a:rPr>
              <a:t>UNION ALL</a:t>
            </a:r>
            <a:br>
              <a:rPr lang="en-US" sz="2000" b="1" dirty="0">
                <a:solidFill>
                  <a:schemeClr val="bg1">
                    <a:lumMod val="10000"/>
                  </a:schemeClr>
                </a:solidFill>
              </a:rPr>
            </a:br>
            <a:r>
              <a:rPr lang="en-US" sz="2000" b="1" dirty="0">
                <a:solidFill>
                  <a:srgbClr val="C00000"/>
                </a:solidFill>
              </a:rPr>
              <a:t>SELECT</a:t>
            </a:r>
            <a:r>
              <a:rPr lang="en-US" sz="2000" b="1" dirty="0">
                <a:solidFill>
                  <a:schemeClr val="bg1">
                    <a:lumMod val="10000"/>
                  </a:schemeClr>
                </a:solidFill>
              </a:rPr>
              <a:t> City </a:t>
            </a:r>
            <a:r>
              <a:rPr lang="en-US" sz="2000" b="1" dirty="0">
                <a:solidFill>
                  <a:srgbClr val="C00000"/>
                </a:solidFill>
              </a:rPr>
              <a:t>FROM</a:t>
            </a:r>
            <a:r>
              <a:rPr lang="en-US" sz="2000" b="1" dirty="0">
                <a:solidFill>
                  <a:schemeClr val="bg1">
                    <a:lumMod val="10000"/>
                  </a:schemeClr>
                </a:solidFill>
              </a:rPr>
              <a:t> Suppliers</a:t>
            </a:r>
            <a:br>
              <a:rPr lang="en-US" sz="2000" b="1" dirty="0">
                <a:solidFill>
                  <a:schemeClr val="bg1">
                    <a:lumMod val="10000"/>
                  </a:schemeClr>
                </a:solidFill>
              </a:rPr>
            </a:br>
            <a:r>
              <a:rPr lang="en-US" sz="2000" b="1" dirty="0">
                <a:solidFill>
                  <a:schemeClr val="bg1">
                    <a:lumMod val="10000"/>
                  </a:schemeClr>
                </a:solidFill>
              </a:rPr>
              <a:t>ORDER BY City  </a:t>
            </a:r>
          </a:p>
        </p:txBody>
      </p:sp>
      <p:sp>
        <p:nvSpPr>
          <p:cNvPr id="13" name="مربع نص 12"/>
          <p:cNvSpPr txBox="1"/>
          <p:nvPr/>
        </p:nvSpPr>
        <p:spPr>
          <a:xfrm>
            <a:off x="5543427" y="4627607"/>
            <a:ext cx="1071563" cy="369888"/>
          </a:xfrm>
          <a:prstGeom prst="rect">
            <a:avLst/>
          </a:prstGeom>
          <a:noFill/>
        </p:spPr>
        <p:txBody>
          <a:bodyPr rtlCol="1">
            <a:spAutoFit/>
          </a:bodyPr>
          <a:lstStyle/>
          <a:p>
            <a:pPr>
              <a:defRPr/>
            </a:pPr>
            <a:r>
              <a:rPr lang="en-US" b="1" u="sng" dirty="0">
                <a:solidFill>
                  <a:schemeClr val="bg1">
                    <a:lumMod val="10000"/>
                  </a:schemeClr>
                </a:solidFill>
              </a:rPr>
              <a:t>Output:</a:t>
            </a:r>
            <a:endParaRPr lang="ar-SA" b="1" u="sng" dirty="0">
              <a:solidFill>
                <a:schemeClr val="bg1">
                  <a:lumMod val="10000"/>
                </a:schemeClr>
              </a:solidFill>
            </a:endParaRPr>
          </a:p>
        </p:txBody>
      </p:sp>
      <p:cxnSp>
        <p:nvCxnSpPr>
          <p:cNvPr id="15" name="رابط مستقيم 14"/>
          <p:cNvCxnSpPr/>
          <p:nvPr/>
        </p:nvCxnSpPr>
        <p:spPr>
          <a:xfrm rot="5400000">
            <a:off x="4508377" y="5378495"/>
            <a:ext cx="1928813" cy="1587"/>
          </a:xfrm>
          <a:prstGeom prst="line">
            <a:avLst/>
          </a:prstGeom>
        </p:spPr>
        <p:style>
          <a:lnRef idx="2">
            <a:schemeClr val="accent2"/>
          </a:lnRef>
          <a:fillRef idx="0">
            <a:schemeClr val="accent2"/>
          </a:fillRef>
          <a:effectRef idx="1">
            <a:schemeClr val="accent2"/>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42</a:t>
            </a:fld>
            <a:endParaRPr lang="en-US" dirty="0"/>
          </a:p>
        </p:txBody>
      </p:sp>
    </p:spTree>
    <p:extLst>
      <p:ext uri="{BB962C8B-B14F-4D97-AF65-F5344CB8AC3E}">
        <p14:creationId xmlns:p14="http://schemas.microsoft.com/office/powerpoint/2010/main" val="3545068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UNION (Cont.)</a:t>
            </a:r>
          </a:p>
        </p:txBody>
      </p:sp>
      <p:sp>
        <p:nvSpPr>
          <p:cNvPr id="33797"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9" name="مستطيل 18"/>
          <p:cNvSpPr/>
          <p:nvPr/>
        </p:nvSpPr>
        <p:spPr>
          <a:xfrm>
            <a:off x="357188" y="857250"/>
            <a:ext cx="8358187" cy="5294313"/>
          </a:xfrm>
          <a:prstGeom prst="rect">
            <a:avLst/>
          </a:prstGeom>
        </p:spPr>
        <p:txBody>
          <a:bodyPr>
            <a:spAutoFit/>
          </a:bodyPr>
          <a:lstStyle/>
          <a:p>
            <a:pPr algn="l" rtl="0">
              <a:buFont typeface="Arial" pitchFamily="34" charset="0"/>
              <a:buChar char="•"/>
              <a:defRPr/>
            </a:pPr>
            <a:r>
              <a:rPr lang="en-US" sz="2000" b="1" dirty="0">
                <a:solidFill>
                  <a:srgbClr val="C00000"/>
                </a:solidFill>
              </a:rPr>
              <a:t>Retrieve </a:t>
            </a:r>
            <a:r>
              <a:rPr lang="en-US" sz="2000" dirty="0">
                <a:solidFill>
                  <a:srgbClr val="C00000"/>
                </a:solidFill>
              </a:rPr>
              <a:t> </a:t>
            </a:r>
            <a:r>
              <a:rPr lang="en-US" sz="2000" b="1" dirty="0">
                <a:solidFill>
                  <a:srgbClr val="C00000"/>
                </a:solidFill>
              </a:rPr>
              <a:t>all</a:t>
            </a:r>
            <a:r>
              <a:rPr lang="en-US" sz="2000" dirty="0">
                <a:solidFill>
                  <a:srgbClr val="C00000"/>
                </a:solidFill>
              </a:rPr>
              <a:t> </a:t>
            </a:r>
            <a:r>
              <a:rPr lang="en-US" sz="2000" b="1" dirty="0">
                <a:solidFill>
                  <a:srgbClr val="C00000"/>
                </a:solidFill>
              </a:rPr>
              <a:t>German cities from the "Customers" and "Suppliers" ?</a:t>
            </a: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sz="2000" b="1" dirty="0">
              <a:solidFill>
                <a:schemeClr val="bg1">
                  <a:lumMod val="10000"/>
                </a:schemeClr>
              </a:solidFill>
            </a:endParaRPr>
          </a:p>
          <a:p>
            <a:pPr>
              <a:defRPr/>
            </a:pPr>
            <a:endParaRPr lang="en-US" b="1" dirty="0">
              <a:solidFill>
                <a:schemeClr val="bg1">
                  <a:lumMod val="10000"/>
                </a:schemeClr>
              </a:solidFill>
            </a:endParaRPr>
          </a:p>
        </p:txBody>
      </p:sp>
      <p:pic>
        <p:nvPicPr>
          <p:cNvPr id="337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1214438"/>
            <a:ext cx="8001000" cy="338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جدول 11"/>
          <p:cNvGraphicFramePr>
            <a:graphicFrameLocks noGrp="1"/>
          </p:cNvGraphicFramePr>
          <p:nvPr>
            <p:extLst>
              <p:ext uri="{D42A27DB-BD31-4B8C-83A1-F6EECF244321}">
                <p14:modId xmlns:p14="http://schemas.microsoft.com/office/powerpoint/2010/main" val="522547657"/>
              </p:ext>
            </p:extLst>
          </p:nvPr>
        </p:nvGraphicFramePr>
        <p:xfrm>
          <a:off x="6606139" y="5294796"/>
          <a:ext cx="2032754" cy="734378"/>
        </p:xfrm>
        <a:graphic>
          <a:graphicData uri="http://schemas.openxmlformats.org/drawingml/2006/table">
            <a:tbl>
              <a:tblPr>
                <a:tableStyleId>{35758FB7-9AC5-4552-8A53-C91805E547FA}</a:tableStyleId>
              </a:tblPr>
              <a:tblGrid>
                <a:gridCol w="964413">
                  <a:extLst>
                    <a:ext uri="{9D8B030D-6E8A-4147-A177-3AD203B41FA5}">
                      <a16:colId xmlns:a16="http://schemas.microsoft.com/office/drawing/2014/main" val="20000"/>
                    </a:ext>
                  </a:extLst>
                </a:gridCol>
                <a:gridCol w="1068341">
                  <a:extLst>
                    <a:ext uri="{9D8B030D-6E8A-4147-A177-3AD203B41FA5}">
                      <a16:colId xmlns:a16="http://schemas.microsoft.com/office/drawing/2014/main" val="20001"/>
                    </a:ext>
                  </a:extLst>
                </a:gridCol>
              </a:tblGrid>
              <a:tr h="402908">
                <a:tc>
                  <a:txBody>
                    <a:bodyPr/>
                    <a:lstStyle/>
                    <a:p>
                      <a:pPr algn="ctr"/>
                      <a:r>
                        <a:rPr lang="en-US" sz="1800" b="1" dirty="0">
                          <a:solidFill>
                            <a:srgbClr val="C00000"/>
                          </a:solidFill>
                        </a:rPr>
                        <a:t>City</a:t>
                      </a:r>
                    </a:p>
                  </a:txBody>
                  <a:tcPr marL="28575" marR="28575" marT="28575" marB="28575" anchor="ctr"/>
                </a:tc>
                <a:tc>
                  <a:txBody>
                    <a:bodyPr/>
                    <a:lstStyle/>
                    <a:p>
                      <a:pPr marL="0" algn="ctr" defTabSz="914400" rtl="0" eaLnBrk="1" latinLnBrk="0" hangingPunct="1"/>
                      <a:r>
                        <a:rPr lang="en-US" sz="1800" b="1" kern="1200" dirty="0">
                          <a:solidFill>
                            <a:srgbClr val="C00000"/>
                          </a:solidFill>
                          <a:latin typeface="+mn-lt"/>
                          <a:ea typeface="+mn-ea"/>
                          <a:cs typeface="+mn-cs"/>
                        </a:rPr>
                        <a:t>Country </a:t>
                      </a:r>
                    </a:p>
                  </a:txBody>
                  <a:tcPr marL="28575" marR="28575" marT="28575" marB="28575" anchor="ctr"/>
                </a:tc>
                <a:extLst>
                  <a:ext uri="{0D108BD9-81ED-4DB2-BD59-A6C34878D82A}">
                    <a16:rowId xmlns:a16="http://schemas.microsoft.com/office/drawing/2014/main" val="10000"/>
                  </a:ext>
                </a:extLst>
              </a:tr>
              <a:tr h="2362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10000"/>
                            </a:schemeClr>
                          </a:solidFill>
                        </a:rPr>
                        <a:t>Berlin</a:t>
                      </a:r>
                    </a:p>
                  </a:txBody>
                  <a:tcPr marL="28575" marR="28575" marT="28575" marB="2857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lumMod val="10000"/>
                            </a:schemeClr>
                          </a:solidFill>
                          <a:latin typeface="+mn-lt"/>
                          <a:ea typeface="+mn-ea"/>
                          <a:cs typeface="+mn-cs"/>
                        </a:rPr>
                        <a:t>Germany</a:t>
                      </a:r>
                    </a:p>
                  </a:txBody>
                  <a:tcPr marL="28575" marR="28575" marT="28575" marB="28575" anchor="ctr"/>
                </a:tc>
                <a:extLst>
                  <a:ext uri="{0D108BD9-81ED-4DB2-BD59-A6C34878D82A}">
                    <a16:rowId xmlns:a16="http://schemas.microsoft.com/office/drawing/2014/main" val="10001"/>
                  </a:ext>
                </a:extLst>
              </a:tr>
            </a:tbl>
          </a:graphicData>
        </a:graphic>
      </p:graphicFrame>
      <p:sp>
        <p:nvSpPr>
          <p:cNvPr id="9" name="مستطيل 8"/>
          <p:cNvSpPr/>
          <p:nvPr/>
        </p:nvSpPr>
        <p:spPr>
          <a:xfrm>
            <a:off x="319595" y="4801618"/>
            <a:ext cx="4929222" cy="1938992"/>
          </a:xfrm>
          <a:prstGeom prst="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a:spAutoFit/>
          </a:bodyPr>
          <a:lstStyle/>
          <a:p>
            <a:pPr algn="l" rtl="0">
              <a:defRPr/>
            </a:pPr>
            <a:r>
              <a:rPr lang="en-US" sz="2000" dirty="0">
                <a:solidFill>
                  <a:srgbClr val="C00000"/>
                </a:solidFill>
              </a:rPr>
              <a:t>SELECT</a:t>
            </a:r>
            <a:r>
              <a:rPr lang="en-US" sz="2000" dirty="0">
                <a:solidFill>
                  <a:schemeClr val="bg1">
                    <a:lumMod val="10000"/>
                  </a:schemeClr>
                </a:solidFill>
              </a:rPr>
              <a:t> City, Country </a:t>
            </a:r>
            <a:r>
              <a:rPr lang="en-US" sz="2000" dirty="0">
                <a:solidFill>
                  <a:srgbClr val="C00000"/>
                </a:solidFill>
              </a:rPr>
              <a:t>FROM</a:t>
            </a:r>
            <a:r>
              <a:rPr lang="en-US" sz="2000" dirty="0">
                <a:solidFill>
                  <a:schemeClr val="bg1">
                    <a:lumMod val="10000"/>
                  </a:schemeClr>
                </a:solidFill>
              </a:rPr>
              <a:t> Customers</a:t>
            </a:r>
            <a:br>
              <a:rPr lang="en-US" sz="2000" dirty="0">
                <a:solidFill>
                  <a:schemeClr val="bg1">
                    <a:lumMod val="10000"/>
                  </a:schemeClr>
                </a:solidFill>
              </a:rPr>
            </a:br>
            <a:r>
              <a:rPr lang="en-US" sz="2000" dirty="0">
                <a:solidFill>
                  <a:srgbClr val="C00000"/>
                </a:solidFill>
              </a:rPr>
              <a:t>WHERE </a:t>
            </a:r>
            <a:r>
              <a:rPr lang="en-US" sz="2000" dirty="0">
                <a:solidFill>
                  <a:schemeClr val="bg1">
                    <a:lumMod val="10000"/>
                  </a:schemeClr>
                </a:solidFill>
              </a:rPr>
              <a:t>Country='Germany'</a:t>
            </a:r>
            <a:br>
              <a:rPr lang="en-US" sz="2000" dirty="0">
                <a:solidFill>
                  <a:schemeClr val="bg1">
                    <a:lumMod val="10000"/>
                  </a:schemeClr>
                </a:solidFill>
              </a:rPr>
            </a:br>
            <a:r>
              <a:rPr lang="en-US" sz="2000" dirty="0">
                <a:solidFill>
                  <a:srgbClr val="C00000"/>
                </a:solidFill>
              </a:rPr>
              <a:t>UNION ALL</a:t>
            </a:r>
            <a:br>
              <a:rPr lang="en-US" sz="2000" dirty="0">
                <a:solidFill>
                  <a:schemeClr val="bg1">
                    <a:lumMod val="10000"/>
                  </a:schemeClr>
                </a:solidFill>
              </a:rPr>
            </a:br>
            <a:r>
              <a:rPr lang="en-US" sz="2000" dirty="0">
                <a:solidFill>
                  <a:srgbClr val="C00000"/>
                </a:solidFill>
              </a:rPr>
              <a:t>SELECT</a:t>
            </a:r>
            <a:r>
              <a:rPr lang="en-US" sz="2000" dirty="0">
                <a:solidFill>
                  <a:schemeClr val="bg1">
                    <a:lumMod val="10000"/>
                  </a:schemeClr>
                </a:solidFill>
              </a:rPr>
              <a:t> City, Country </a:t>
            </a:r>
            <a:r>
              <a:rPr lang="en-US" sz="2000" dirty="0">
                <a:solidFill>
                  <a:srgbClr val="C00000"/>
                </a:solidFill>
              </a:rPr>
              <a:t>FROM</a:t>
            </a:r>
            <a:r>
              <a:rPr lang="en-US" sz="2000" dirty="0">
                <a:solidFill>
                  <a:schemeClr val="bg1">
                    <a:lumMod val="10000"/>
                  </a:schemeClr>
                </a:solidFill>
              </a:rPr>
              <a:t> Suppliers</a:t>
            </a:r>
            <a:br>
              <a:rPr lang="en-US" sz="2000" dirty="0">
                <a:solidFill>
                  <a:schemeClr val="bg1">
                    <a:lumMod val="10000"/>
                  </a:schemeClr>
                </a:solidFill>
              </a:rPr>
            </a:br>
            <a:r>
              <a:rPr lang="en-US" sz="2000" dirty="0">
                <a:solidFill>
                  <a:srgbClr val="C00000"/>
                </a:solidFill>
              </a:rPr>
              <a:t>WHERE</a:t>
            </a:r>
            <a:r>
              <a:rPr lang="en-US" sz="2000" dirty="0">
                <a:solidFill>
                  <a:schemeClr val="bg1">
                    <a:lumMod val="10000"/>
                  </a:schemeClr>
                </a:solidFill>
              </a:rPr>
              <a:t> Country='Germany'</a:t>
            </a:r>
            <a:br>
              <a:rPr lang="en-US" sz="2000" dirty="0">
                <a:solidFill>
                  <a:schemeClr val="bg1">
                    <a:lumMod val="10000"/>
                  </a:schemeClr>
                </a:solidFill>
              </a:rPr>
            </a:br>
            <a:endParaRPr lang="en-US" sz="2000" dirty="0">
              <a:solidFill>
                <a:schemeClr val="bg1">
                  <a:lumMod val="10000"/>
                </a:schemeClr>
              </a:solidFill>
            </a:endParaRPr>
          </a:p>
        </p:txBody>
      </p:sp>
      <p:sp>
        <p:nvSpPr>
          <p:cNvPr id="13" name="مربع نص 12"/>
          <p:cNvSpPr txBox="1"/>
          <p:nvPr/>
        </p:nvSpPr>
        <p:spPr>
          <a:xfrm>
            <a:off x="5534562" y="4801615"/>
            <a:ext cx="1071563" cy="369888"/>
          </a:xfrm>
          <a:prstGeom prst="rect">
            <a:avLst/>
          </a:prstGeom>
          <a:noFill/>
        </p:spPr>
        <p:txBody>
          <a:bodyPr rtlCol="1">
            <a:spAutoFit/>
          </a:bodyPr>
          <a:lstStyle/>
          <a:p>
            <a:pPr>
              <a:defRPr/>
            </a:pPr>
            <a:r>
              <a:rPr lang="en-US" b="1" u="sng" dirty="0">
                <a:solidFill>
                  <a:schemeClr val="bg1">
                    <a:lumMod val="10000"/>
                  </a:schemeClr>
                </a:solidFill>
              </a:rPr>
              <a:t>Output:</a:t>
            </a:r>
            <a:endParaRPr lang="ar-SA" b="1" u="sng" dirty="0">
              <a:solidFill>
                <a:schemeClr val="bg1">
                  <a:lumMod val="10000"/>
                </a:schemeClr>
              </a:solidFill>
            </a:endParaRPr>
          </a:p>
        </p:txBody>
      </p:sp>
      <p:cxnSp>
        <p:nvCxnSpPr>
          <p:cNvPr id="15" name="رابط مستقيم 14"/>
          <p:cNvCxnSpPr/>
          <p:nvPr/>
        </p:nvCxnSpPr>
        <p:spPr>
          <a:xfrm rot="5400000">
            <a:off x="4499512" y="5552503"/>
            <a:ext cx="1928813" cy="1587"/>
          </a:xfrm>
          <a:prstGeom prst="line">
            <a:avLst/>
          </a:prstGeom>
        </p:spPr>
        <p:style>
          <a:lnRef idx="2">
            <a:schemeClr val="accent2"/>
          </a:lnRef>
          <a:fillRef idx="0">
            <a:schemeClr val="accent2"/>
          </a:fillRef>
          <a:effectRef idx="1">
            <a:schemeClr val="accent2"/>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43</a:t>
            </a:fld>
            <a:endParaRPr lang="en-US" dirty="0"/>
          </a:p>
        </p:txBody>
      </p:sp>
    </p:spTree>
    <p:extLst>
      <p:ext uri="{BB962C8B-B14F-4D97-AF65-F5344CB8AC3E}">
        <p14:creationId xmlns:p14="http://schemas.microsoft.com/office/powerpoint/2010/main" val="1994152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2536" y="260648"/>
            <a:ext cx="9253692" cy="525463"/>
          </a:xfrm>
        </p:spPr>
        <p:txBody>
          <a:bodyPr>
            <a:noAutofit/>
          </a:bodyPr>
          <a:lstStyle/>
          <a:p>
            <a:pPr>
              <a:lnSpc>
                <a:spcPct val="100000"/>
              </a:lnSpc>
              <a:defRPr/>
            </a:pPr>
            <a:r>
              <a:rPr lang="en-US" sz="3200" dirty="0"/>
              <a:t>UNION operation for more than one column</a:t>
            </a:r>
          </a:p>
        </p:txBody>
      </p:sp>
      <p:sp>
        <p:nvSpPr>
          <p:cNvPr id="34821"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1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 y="1024403"/>
            <a:ext cx="9134018" cy="3700741"/>
          </a:xfrm>
          <a:prstGeom prst="rect">
            <a:avLst/>
          </a:prstGeom>
          <a:ln>
            <a:noFill/>
          </a:ln>
          <a:effectLst>
            <a:outerShdw blurRad="292100" dist="139700" dir="2700000" algn="tl" rotWithShape="0">
              <a:srgbClr val="333333">
                <a:alpha val="65000"/>
              </a:srgbClr>
            </a:outerShdw>
          </a:effectLst>
        </p:spPr>
      </p:pic>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894" y="5018373"/>
            <a:ext cx="3466212" cy="1630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828" name="مربع نص 21"/>
          <p:cNvSpPr txBox="1">
            <a:spLocks noChangeArrowheads="1"/>
          </p:cNvSpPr>
          <p:nvPr/>
        </p:nvSpPr>
        <p:spPr bwMode="auto">
          <a:xfrm>
            <a:off x="1475656" y="5630862"/>
            <a:ext cx="1071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altLang="ar-SA" sz="2000" b="1" u="sng">
                <a:solidFill>
                  <a:srgbClr val="C00000"/>
                </a:solidFill>
              </a:rPr>
              <a:t>Union</a:t>
            </a:r>
            <a:endParaRPr lang="ar-SA" altLang="ar-SA" sz="2000" b="1" u="sng">
              <a:solidFill>
                <a:srgbClr val="C0000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44</a:t>
            </a:fld>
            <a:endParaRPr lang="en-US" dirty="0"/>
          </a:p>
        </p:txBody>
      </p:sp>
    </p:spTree>
    <p:extLst>
      <p:ext uri="{BB962C8B-B14F-4D97-AF65-F5344CB8AC3E}">
        <p14:creationId xmlns:p14="http://schemas.microsoft.com/office/powerpoint/2010/main" val="1311245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2536" y="260648"/>
            <a:ext cx="9253692" cy="525463"/>
          </a:xfrm>
        </p:spPr>
        <p:txBody>
          <a:bodyPr>
            <a:noAutofit/>
          </a:bodyPr>
          <a:lstStyle/>
          <a:p>
            <a:pPr>
              <a:lnSpc>
                <a:spcPct val="100000"/>
              </a:lnSpc>
              <a:defRPr/>
            </a:pPr>
            <a:r>
              <a:rPr lang="en-US" sz="3200" dirty="0"/>
              <a:t>UNION operation for more than one column</a:t>
            </a:r>
          </a:p>
        </p:txBody>
      </p:sp>
      <p:sp>
        <p:nvSpPr>
          <p:cNvPr id="34821"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1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509" y="980728"/>
            <a:ext cx="9098744" cy="3514804"/>
          </a:xfrm>
          <a:prstGeom prst="rect">
            <a:avLst/>
          </a:prstGeom>
          <a:ln>
            <a:noFill/>
          </a:ln>
          <a:effectLst>
            <a:outerShdw blurRad="292100" dist="139700" dir="2700000" algn="tl" rotWithShape="0">
              <a:srgbClr val="333333">
                <a:alpha val="65000"/>
              </a:srgbClr>
            </a:outerShdw>
          </a:effec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3752" y="4805165"/>
            <a:ext cx="2763265" cy="1884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829" name="مربع نص 22"/>
          <p:cNvSpPr txBox="1">
            <a:spLocks noChangeArrowheads="1"/>
          </p:cNvSpPr>
          <p:nvPr/>
        </p:nvSpPr>
        <p:spPr bwMode="auto">
          <a:xfrm>
            <a:off x="1619672" y="5221091"/>
            <a:ext cx="1357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ar-SA" b="1" u="sng" dirty="0">
                <a:solidFill>
                  <a:srgbClr val="C00000"/>
                </a:solidFill>
              </a:rPr>
              <a:t>Union ALL</a:t>
            </a:r>
            <a:endParaRPr lang="ar-SA" altLang="ar-SA" b="1" u="sng" dirty="0">
              <a:solidFill>
                <a:srgbClr val="C0000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45</a:t>
            </a:fld>
            <a:endParaRPr lang="en-US" dirty="0"/>
          </a:p>
        </p:txBody>
      </p:sp>
    </p:spTree>
    <p:extLst>
      <p:ext uri="{BB962C8B-B14F-4D97-AF65-F5344CB8AC3E}">
        <p14:creationId xmlns:p14="http://schemas.microsoft.com/office/powerpoint/2010/main" val="1049230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7504" y="383257"/>
            <a:ext cx="8893652" cy="525463"/>
          </a:xfrm>
        </p:spPr>
        <p:txBody>
          <a:bodyPr>
            <a:noAutofit/>
          </a:bodyPr>
          <a:lstStyle/>
          <a:p>
            <a:pPr>
              <a:lnSpc>
                <a:spcPct val="100000"/>
              </a:lnSpc>
              <a:defRPr/>
            </a:pPr>
            <a:r>
              <a:rPr lang="en-US" sz="2400" b="1" dirty="0"/>
              <a:t>UNION ( Discussion of first condition: </a:t>
            </a:r>
            <a:r>
              <a:rPr lang="en-US" sz="2400" b="1" dirty="0">
                <a:solidFill>
                  <a:schemeClr val="accent3"/>
                </a:solidFill>
              </a:rPr>
              <a:t>The number of the columns must </a:t>
            </a:r>
            <a:r>
              <a:rPr lang="en-US" sz="2800" b="1" dirty="0">
                <a:solidFill>
                  <a:schemeClr val="accent3"/>
                </a:solidFill>
              </a:rPr>
              <a:t>be</a:t>
            </a:r>
            <a:r>
              <a:rPr lang="en-US" sz="2400" b="1" dirty="0">
                <a:solidFill>
                  <a:schemeClr val="accent3"/>
                </a:solidFill>
              </a:rPr>
              <a:t> the same in all queries</a:t>
            </a:r>
            <a:r>
              <a:rPr lang="en-US" sz="2400" b="1" dirty="0"/>
              <a:t>)</a:t>
            </a:r>
            <a:endParaRPr lang="en-US" b="1" dirty="0"/>
          </a:p>
        </p:txBody>
      </p:sp>
      <p:sp>
        <p:nvSpPr>
          <p:cNvPr id="35845"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3584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189" y="1052737"/>
            <a:ext cx="8798001" cy="582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شكل بيضاوي 13"/>
          <p:cNvSpPr/>
          <p:nvPr/>
        </p:nvSpPr>
        <p:spPr>
          <a:xfrm>
            <a:off x="810977" y="4300515"/>
            <a:ext cx="1528775" cy="4397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
        <p:nvSpPr>
          <p:cNvPr id="15" name="شكل بيضاوي 14"/>
          <p:cNvSpPr/>
          <p:nvPr/>
        </p:nvSpPr>
        <p:spPr>
          <a:xfrm>
            <a:off x="811797" y="4848225"/>
            <a:ext cx="1095908" cy="439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cxnSp>
        <p:nvCxnSpPr>
          <p:cNvPr id="24" name="رابط كسهم مستقيم 23"/>
          <p:cNvCxnSpPr/>
          <p:nvPr/>
        </p:nvCxnSpPr>
        <p:spPr>
          <a:xfrm>
            <a:off x="3510290" y="4500570"/>
            <a:ext cx="1428750" cy="1587"/>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26" name="رابط كسهم مستقيم 25"/>
          <p:cNvCxnSpPr/>
          <p:nvPr/>
        </p:nvCxnSpPr>
        <p:spPr>
          <a:xfrm>
            <a:off x="3077592" y="5068094"/>
            <a:ext cx="1428750" cy="1588"/>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27" name="مربع نص 26"/>
          <p:cNvSpPr txBox="1"/>
          <p:nvPr/>
        </p:nvSpPr>
        <p:spPr>
          <a:xfrm>
            <a:off x="4939040" y="4276666"/>
            <a:ext cx="1428760" cy="400110"/>
          </a:xfrm>
          <a:prstGeom prst="rect">
            <a:avLst/>
          </a:prstGeom>
          <a:ln>
            <a:solidFill>
              <a:schemeClr val="accent6">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1">
            <a:spAutoFit/>
          </a:bodyPr>
          <a:lstStyle/>
          <a:p>
            <a:pPr>
              <a:defRPr/>
            </a:pPr>
            <a:r>
              <a:rPr lang="en-US" sz="2000" b="1" dirty="0">
                <a:solidFill>
                  <a:srgbClr val="C00000"/>
                </a:solidFill>
              </a:rPr>
              <a:t>3 columns </a:t>
            </a:r>
            <a:endParaRPr lang="ar-SA" sz="2000" b="1" dirty="0">
              <a:solidFill>
                <a:srgbClr val="C00000"/>
              </a:solidFill>
            </a:endParaRPr>
          </a:p>
        </p:txBody>
      </p:sp>
      <p:sp>
        <p:nvSpPr>
          <p:cNvPr id="28" name="مربع نص 27"/>
          <p:cNvSpPr txBox="1"/>
          <p:nvPr/>
        </p:nvSpPr>
        <p:spPr>
          <a:xfrm>
            <a:off x="4632878" y="4844384"/>
            <a:ext cx="1428760" cy="400110"/>
          </a:xfrm>
          <a:prstGeom prst="rect">
            <a:avLst/>
          </a:prstGeom>
          <a:ln>
            <a:solidFill>
              <a:schemeClr val="accent6">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1">
            <a:spAutoFit/>
          </a:bodyPr>
          <a:lstStyle/>
          <a:p>
            <a:pPr>
              <a:defRPr/>
            </a:pPr>
            <a:r>
              <a:rPr lang="en-US" sz="2000" b="1" dirty="0">
                <a:solidFill>
                  <a:srgbClr val="C00000"/>
                </a:solidFill>
              </a:rPr>
              <a:t>2 columns </a:t>
            </a:r>
            <a:endParaRPr lang="ar-SA" sz="2000" b="1" dirty="0">
              <a:solidFill>
                <a:srgbClr val="C0000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46</a:t>
            </a:fld>
            <a:endParaRPr lang="en-US" dirty="0"/>
          </a:p>
        </p:txBody>
      </p:sp>
    </p:spTree>
    <p:extLst>
      <p:ext uri="{BB962C8B-B14F-4D97-AF65-F5344CB8AC3E}">
        <p14:creationId xmlns:p14="http://schemas.microsoft.com/office/powerpoint/2010/main" val="2625963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00348" y="2659063"/>
            <a:ext cx="8743304" cy="41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52385" y="506893"/>
            <a:ext cx="8696356" cy="525463"/>
          </a:xfrm>
        </p:spPr>
        <p:txBody>
          <a:bodyPr>
            <a:noAutofit/>
          </a:bodyPr>
          <a:lstStyle/>
          <a:p>
            <a:pPr>
              <a:lnSpc>
                <a:spcPct val="100000"/>
              </a:lnSpc>
              <a:defRPr/>
            </a:pPr>
            <a:r>
              <a:rPr lang="en-US" sz="2400" b="1" dirty="0"/>
              <a:t>UNION ( Discussion of first condition: </a:t>
            </a:r>
            <a:r>
              <a:rPr lang="en-US" sz="2400" b="1" dirty="0">
                <a:solidFill>
                  <a:schemeClr val="accent3"/>
                </a:solidFill>
              </a:rPr>
              <a:t>The order of the columns must be the same in all queries</a:t>
            </a:r>
            <a:r>
              <a:rPr lang="en-US" sz="2400" b="1" dirty="0"/>
              <a:t>)</a:t>
            </a:r>
            <a:endParaRPr lang="en-US" b="1" dirty="0"/>
          </a:p>
        </p:txBody>
      </p:sp>
      <p:sp>
        <p:nvSpPr>
          <p:cNvPr id="36870"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6" name="مربع نص 15"/>
          <p:cNvSpPr txBox="1"/>
          <p:nvPr/>
        </p:nvSpPr>
        <p:spPr>
          <a:xfrm>
            <a:off x="181963" y="1245545"/>
            <a:ext cx="8929687" cy="1200329"/>
          </a:xfrm>
          <a:prstGeom prst="rect">
            <a:avLst/>
          </a:prstGeom>
          <a:noFill/>
        </p:spPr>
        <p:txBody>
          <a:bodyPr wrap="square" rtlCol="1">
            <a:spAutoFit/>
          </a:bodyPr>
          <a:lstStyle/>
          <a:p>
            <a:pPr algn="l" rtl="0">
              <a:defRPr/>
            </a:pPr>
            <a:r>
              <a:rPr lang="en-US" sz="2400" b="1" dirty="0">
                <a:solidFill>
                  <a:schemeClr val="bg1">
                    <a:lumMod val="10000"/>
                  </a:schemeClr>
                </a:solidFill>
              </a:rPr>
              <a:t>If  you change the order of columns in Select  Statement(such as if order of columns in the first Select statement differs  from the second Select statement), it consider as different data.</a:t>
            </a:r>
            <a:endParaRPr lang="ar-SA" sz="2400" b="1" dirty="0">
              <a:solidFill>
                <a:schemeClr val="bg1">
                  <a:lumMod val="10000"/>
                </a:schemeClr>
              </a:solidFill>
            </a:endParaRPr>
          </a:p>
        </p:txBody>
      </p:sp>
      <p:sp>
        <p:nvSpPr>
          <p:cNvPr id="17" name="شكل بيضاوي 16"/>
          <p:cNvSpPr/>
          <p:nvPr/>
        </p:nvSpPr>
        <p:spPr>
          <a:xfrm>
            <a:off x="599745" y="5783809"/>
            <a:ext cx="1118468" cy="453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47</a:t>
            </a:fld>
            <a:endParaRPr lang="en-US" dirty="0"/>
          </a:p>
        </p:txBody>
      </p:sp>
      <p:sp>
        <p:nvSpPr>
          <p:cNvPr id="11" name="شكل بيضاوي 16">
            <a:extLst>
              <a:ext uri="{FF2B5EF4-FFF2-40B4-BE49-F238E27FC236}">
                <a16:creationId xmlns:a16="http://schemas.microsoft.com/office/drawing/2014/main" id="{8DB0C197-507C-46E4-AEC3-6FD5DC865CB8}"/>
              </a:ext>
            </a:extLst>
          </p:cNvPr>
          <p:cNvSpPr/>
          <p:nvPr/>
        </p:nvSpPr>
        <p:spPr>
          <a:xfrm>
            <a:off x="624383" y="6345536"/>
            <a:ext cx="1118468" cy="453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Tree>
    <p:extLst>
      <p:ext uri="{BB962C8B-B14F-4D97-AF65-F5344CB8AC3E}">
        <p14:creationId xmlns:p14="http://schemas.microsoft.com/office/powerpoint/2010/main" val="4025372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57187" y="1240340"/>
            <a:ext cx="3063255" cy="343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326987" y="566509"/>
            <a:ext cx="8696356" cy="525463"/>
          </a:xfrm>
        </p:spPr>
        <p:txBody>
          <a:bodyPr>
            <a:noAutofit/>
          </a:bodyPr>
          <a:lstStyle/>
          <a:p>
            <a:pPr>
              <a:lnSpc>
                <a:spcPct val="100000"/>
              </a:lnSpc>
              <a:defRPr/>
            </a:pPr>
            <a:r>
              <a:rPr lang="en-US" sz="2400" b="1" dirty="0"/>
              <a:t>UNION ( Discussion of first condition: </a:t>
            </a:r>
            <a:r>
              <a:rPr lang="en-US" sz="2400" b="1" dirty="0">
                <a:solidFill>
                  <a:schemeClr val="accent3"/>
                </a:solidFill>
              </a:rPr>
              <a:t>The order of the columns must be the same in all queries</a:t>
            </a:r>
            <a:r>
              <a:rPr lang="en-US" sz="2400" b="1" dirty="0"/>
              <a:t>)</a:t>
            </a:r>
            <a:endParaRPr lang="en-US" b="1" dirty="0"/>
          </a:p>
        </p:txBody>
      </p:sp>
      <p:cxnSp>
        <p:nvCxnSpPr>
          <p:cNvPr id="20" name="رابط كسهم مستقيم 19"/>
          <p:cNvCxnSpPr>
            <a:cxnSpLocks/>
          </p:cNvCxnSpPr>
          <p:nvPr/>
        </p:nvCxnSpPr>
        <p:spPr>
          <a:xfrm>
            <a:off x="2886662" y="3429000"/>
            <a:ext cx="1067560" cy="0"/>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25" name="مربع نص 24"/>
          <p:cNvSpPr txBox="1"/>
          <p:nvPr/>
        </p:nvSpPr>
        <p:spPr>
          <a:xfrm>
            <a:off x="4067943" y="3075056"/>
            <a:ext cx="4718869" cy="707886"/>
          </a:xfrm>
          <a:prstGeom prst="rect">
            <a:avLst/>
          </a:prstGeom>
          <a:ln>
            <a:solidFill>
              <a:schemeClr val="accent6">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1">
            <a:spAutoFit/>
          </a:bodyPr>
          <a:lstStyle/>
          <a:p>
            <a:pPr algn="l" rtl="0">
              <a:defRPr/>
            </a:pPr>
            <a:r>
              <a:rPr lang="en-US" sz="2000" b="1" dirty="0">
                <a:solidFill>
                  <a:srgbClr val="C00000"/>
                </a:solidFill>
              </a:rPr>
              <a:t>EX: (1, </a:t>
            </a:r>
            <a:r>
              <a:rPr lang="en-US" sz="2000" b="1" dirty="0" err="1">
                <a:solidFill>
                  <a:srgbClr val="C00000"/>
                </a:solidFill>
              </a:rPr>
              <a:t>madinah</a:t>
            </a:r>
            <a:r>
              <a:rPr lang="en-US" sz="2000" b="1" dirty="0">
                <a:solidFill>
                  <a:srgbClr val="C00000"/>
                </a:solidFill>
              </a:rPr>
              <a:t>) differs from (madinah,1)</a:t>
            </a:r>
            <a:endParaRPr lang="ar-SA" sz="2000" b="1" dirty="0">
              <a:solidFill>
                <a:srgbClr val="C0000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48</a:t>
            </a:fld>
            <a:endParaRPr lang="en-US" dirty="0"/>
          </a:p>
        </p:txBody>
      </p:sp>
    </p:spTree>
    <p:extLst>
      <p:ext uri="{BB962C8B-B14F-4D97-AF65-F5344CB8AC3E}">
        <p14:creationId xmlns:p14="http://schemas.microsoft.com/office/powerpoint/2010/main" val="2147193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0327" y="1237002"/>
            <a:ext cx="8372951" cy="511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304800" y="383257"/>
            <a:ext cx="8696356" cy="525463"/>
          </a:xfrm>
        </p:spPr>
        <p:txBody>
          <a:bodyPr>
            <a:noAutofit/>
          </a:bodyPr>
          <a:lstStyle/>
          <a:p>
            <a:pPr>
              <a:lnSpc>
                <a:spcPct val="100000"/>
              </a:lnSpc>
              <a:defRPr/>
            </a:pPr>
            <a:r>
              <a:rPr lang="en-US" sz="2400" b="1" dirty="0"/>
              <a:t>UNION ( Discussion of second condition: </a:t>
            </a:r>
            <a:r>
              <a:rPr lang="en-US" sz="2400" b="1" dirty="0">
                <a:solidFill>
                  <a:schemeClr val="accent3"/>
                </a:solidFill>
              </a:rPr>
              <a:t>The data types must be compatible</a:t>
            </a:r>
            <a:r>
              <a:rPr lang="en-US" sz="2400" b="1" dirty="0"/>
              <a:t> )</a:t>
            </a:r>
          </a:p>
        </p:txBody>
      </p:sp>
      <p:sp>
        <p:nvSpPr>
          <p:cNvPr id="37894"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8" name="شكل بيضاوي 17"/>
          <p:cNvSpPr/>
          <p:nvPr/>
        </p:nvSpPr>
        <p:spPr>
          <a:xfrm>
            <a:off x="683568" y="4941168"/>
            <a:ext cx="576063"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
        <p:nvSpPr>
          <p:cNvPr id="25" name="مربع نص 24"/>
          <p:cNvSpPr txBox="1"/>
          <p:nvPr/>
        </p:nvSpPr>
        <p:spPr>
          <a:xfrm>
            <a:off x="3182612" y="4879207"/>
            <a:ext cx="6069908" cy="1938992"/>
          </a:xfrm>
          <a:prstGeom prst="rect">
            <a:avLst/>
          </a:prstGeom>
          <a:ln>
            <a:solidFill>
              <a:schemeClr val="accent6">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1">
            <a:spAutoFit/>
          </a:bodyPr>
          <a:lstStyle/>
          <a:p>
            <a:pPr algn="l" rtl="0">
              <a:defRPr/>
            </a:pPr>
            <a:r>
              <a:rPr lang="en-US" sz="2400" b="1" dirty="0">
                <a:solidFill>
                  <a:srgbClr val="C00000"/>
                </a:solidFill>
              </a:rPr>
              <a:t>EX: the first columns in each Select student has different data type. </a:t>
            </a:r>
          </a:p>
          <a:p>
            <a:pPr algn="l" rtl="0">
              <a:defRPr/>
            </a:pPr>
            <a:endParaRPr lang="en-US" sz="2400" b="1" dirty="0">
              <a:solidFill>
                <a:srgbClr val="C00000"/>
              </a:solidFill>
            </a:endParaRPr>
          </a:p>
          <a:p>
            <a:pPr algn="l" rtl="0">
              <a:defRPr/>
            </a:pPr>
            <a:r>
              <a:rPr lang="en-US" sz="2400" b="1" dirty="0">
                <a:solidFill>
                  <a:srgbClr val="C00000"/>
                </a:solidFill>
              </a:rPr>
              <a:t>Cid</a:t>
            </a:r>
            <a:r>
              <a:rPr lang="en-US" sz="2400" b="1" dirty="0">
                <a:solidFill>
                  <a:srgbClr val="C00000"/>
                </a:solidFill>
                <a:sym typeface="Wingdings" pitchFamily="2" charset="2"/>
              </a:rPr>
              <a:t> </a:t>
            </a:r>
            <a:r>
              <a:rPr lang="en-US" sz="2400" b="1" dirty="0" err="1">
                <a:solidFill>
                  <a:srgbClr val="C00000"/>
                </a:solidFill>
                <a:sym typeface="Wingdings" pitchFamily="2" charset="2"/>
              </a:rPr>
              <a:t>int</a:t>
            </a:r>
            <a:r>
              <a:rPr lang="en-US" sz="2400" b="1" dirty="0">
                <a:solidFill>
                  <a:srgbClr val="C00000"/>
                </a:solidFill>
                <a:sym typeface="Wingdings" pitchFamily="2" charset="2"/>
              </a:rPr>
              <a:t> </a:t>
            </a:r>
          </a:p>
          <a:p>
            <a:pPr algn="l" rtl="0">
              <a:defRPr/>
            </a:pPr>
            <a:r>
              <a:rPr lang="en-US" sz="2400" b="1" dirty="0">
                <a:solidFill>
                  <a:srgbClr val="C00000"/>
                </a:solidFill>
                <a:sym typeface="Wingdings" pitchFamily="2" charset="2"/>
              </a:rPr>
              <a:t> City  </a:t>
            </a:r>
            <a:r>
              <a:rPr lang="en-US" sz="2400" b="1" dirty="0" err="1">
                <a:solidFill>
                  <a:srgbClr val="C00000"/>
                </a:solidFill>
                <a:sym typeface="Wingdings" pitchFamily="2" charset="2"/>
              </a:rPr>
              <a:t>varchar</a:t>
            </a:r>
            <a:r>
              <a:rPr lang="en-US" sz="2400" b="1" dirty="0">
                <a:solidFill>
                  <a:srgbClr val="C00000"/>
                </a:solidFill>
                <a:sym typeface="Wingdings" pitchFamily="2" charset="2"/>
              </a:rPr>
              <a:t>(20)</a:t>
            </a:r>
            <a:endParaRPr lang="ar-SA" sz="2400" b="1" dirty="0">
              <a:solidFill>
                <a:srgbClr val="C00000"/>
              </a:solidFill>
            </a:endParaRPr>
          </a:p>
        </p:txBody>
      </p:sp>
      <p:sp>
        <p:nvSpPr>
          <p:cNvPr id="13" name="شكل بيضاوي 12"/>
          <p:cNvSpPr/>
          <p:nvPr/>
        </p:nvSpPr>
        <p:spPr>
          <a:xfrm>
            <a:off x="1187624" y="4965131"/>
            <a:ext cx="495942"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49</a:t>
            </a:fld>
            <a:endParaRPr lang="en-US" dirty="0"/>
          </a:p>
        </p:txBody>
      </p:sp>
    </p:spTree>
    <p:extLst>
      <p:ext uri="{BB962C8B-B14F-4D97-AF65-F5344CB8AC3E}">
        <p14:creationId xmlns:p14="http://schemas.microsoft.com/office/powerpoint/2010/main" val="357907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 (Cont.)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950" y="1713483"/>
            <a:ext cx="8610099" cy="4464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248" name="مربع نص 6"/>
          <p:cNvSpPr txBox="1">
            <a:spLocks noChangeArrowheads="1"/>
          </p:cNvSpPr>
          <p:nvPr/>
        </p:nvSpPr>
        <p:spPr bwMode="auto">
          <a:xfrm>
            <a:off x="304800" y="918124"/>
            <a:ext cx="85010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000" b="1" dirty="0">
                <a:solidFill>
                  <a:schemeClr val="bg1">
                    <a:lumMod val="10000"/>
                  </a:schemeClr>
                </a:solidFill>
                <a:latin typeface="+mn-lt"/>
                <a:cs typeface="+mn-cs"/>
              </a:rPr>
              <a:t>Retrieve the different (Without duplicate )Title from Book? </a:t>
            </a:r>
          </a:p>
          <a:p>
            <a:pPr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a:t>
            </a:fld>
            <a:endParaRPr lang="en-US" dirty="0"/>
          </a:p>
        </p:txBody>
      </p:sp>
    </p:spTree>
    <p:extLst>
      <p:ext uri="{BB962C8B-B14F-4D97-AF65-F5344CB8AC3E}">
        <p14:creationId xmlns:p14="http://schemas.microsoft.com/office/powerpoint/2010/main" val="3248378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7676" y="2852936"/>
            <a:ext cx="8696356" cy="175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304800" y="383257"/>
            <a:ext cx="8696356" cy="525463"/>
          </a:xfrm>
        </p:spPr>
        <p:txBody>
          <a:bodyPr>
            <a:noAutofit/>
          </a:bodyPr>
          <a:lstStyle/>
          <a:p>
            <a:pPr>
              <a:lnSpc>
                <a:spcPct val="100000"/>
              </a:lnSpc>
              <a:defRPr/>
            </a:pPr>
            <a:r>
              <a:rPr lang="en-US" sz="2400" b="1" dirty="0"/>
              <a:t>UNION ( Discussion of second condition: </a:t>
            </a:r>
            <a:r>
              <a:rPr lang="en-US" sz="2400" b="1" dirty="0">
                <a:solidFill>
                  <a:schemeClr val="accent3"/>
                </a:solidFill>
              </a:rPr>
              <a:t>The data types must be compatible</a:t>
            </a:r>
            <a:r>
              <a:rPr lang="en-US" sz="2400" b="1" dirty="0"/>
              <a:t> )</a:t>
            </a:r>
          </a:p>
        </p:txBody>
      </p:sp>
      <p:sp>
        <p:nvSpPr>
          <p:cNvPr id="37894"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50</a:t>
            </a:fld>
            <a:endParaRPr lang="en-US" dirty="0"/>
          </a:p>
        </p:txBody>
      </p:sp>
    </p:spTree>
    <p:extLst>
      <p:ext uri="{BB962C8B-B14F-4D97-AF65-F5344CB8AC3E}">
        <p14:creationId xmlns:p14="http://schemas.microsoft.com/office/powerpoint/2010/main" val="297489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2268" y="2857496"/>
            <a:ext cx="6553202" cy="525463"/>
          </a:xfrm>
        </p:spPr>
        <p:txBody>
          <a:bodyPr>
            <a:noAutofit/>
          </a:bodyPr>
          <a:lstStyle/>
          <a:p>
            <a:pPr>
              <a:defRPr/>
            </a:pPr>
            <a:r>
              <a:rPr lang="en-US" sz="3600" dirty="0"/>
              <a:t>4. INTERSECT</a:t>
            </a:r>
          </a:p>
        </p:txBody>
      </p:sp>
      <p:grpSp>
        <p:nvGrpSpPr>
          <p:cNvPr id="2" name="Group 34"/>
          <p:cNvGrpSpPr>
            <a:grpSpLocks/>
          </p:cNvGrpSpPr>
          <p:nvPr/>
        </p:nvGrpSpPr>
        <p:grpSpPr bwMode="auto">
          <a:xfrm>
            <a:off x="476250" y="2144713"/>
            <a:ext cx="2667000" cy="2070100"/>
            <a:chOff x="3200400" y="3873632"/>
            <a:chExt cx="2667000" cy="2070613"/>
          </a:xfrm>
        </p:grpSpPr>
        <p:sp>
          <p:nvSpPr>
            <p:cNvPr id="15" name="Oval 6"/>
            <p:cNvSpPr/>
            <p:nvPr/>
          </p:nvSpPr>
          <p:spPr>
            <a:xfrm>
              <a:off x="3200400" y="5258275"/>
              <a:ext cx="2667000" cy="68597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main_icon"/>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805421" y="3873632"/>
              <a:ext cx="1533157" cy="2044208"/>
            </a:xfrm>
            <a:prstGeom prst="rect">
              <a:avLst/>
            </a:prstGeom>
            <a:ln>
              <a:noFill/>
            </a:ln>
            <a:effectLst>
              <a:outerShdw blurRad="190500" algn="tl" rotWithShape="0">
                <a:srgbClr val="000000">
                  <a:alpha val="70000"/>
                </a:srgbClr>
              </a:outerShdw>
            </a:effectLst>
          </p:spPr>
        </p:pic>
      </p:grpSp>
      <p:sp>
        <p:nvSpPr>
          <p:cNvPr id="7" name="Rektangel 26"/>
          <p:cNvSpPr>
            <a:spLocks noChangeArrowheads="1"/>
          </p:cNvSpPr>
          <p:nvPr/>
        </p:nvSpPr>
        <p:spPr bwMode="auto">
          <a:xfrm rot="10800000" flipV="1">
            <a:off x="0" y="5445224"/>
            <a:ext cx="9144000" cy="79208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pic>
        <p:nvPicPr>
          <p:cNvPr id="8" name="Picture 2" descr="C:\Users\Arwa\Pictures\sqlserver_sql_server_2008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4941168"/>
            <a:ext cx="1789460"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عنصر نائب لرقم الشريحة 3"/>
          <p:cNvSpPr>
            <a:spLocks noGrp="1"/>
          </p:cNvSpPr>
          <p:nvPr>
            <p:ph type="sldNum" sz="quarter" idx="17"/>
          </p:nvPr>
        </p:nvSpPr>
        <p:spPr/>
        <p:txBody>
          <a:bodyPr/>
          <a:lstStyle/>
          <a:p>
            <a:pPr>
              <a:defRPr/>
            </a:pPr>
            <a:fld id="{FF0B9750-188F-475B-8098-00C4C73EA460}" type="slidenum">
              <a:rPr lang="en-US" smtClean="0"/>
              <a:pPr>
                <a:defRPr/>
              </a:pPr>
              <a:t>51</a:t>
            </a:fld>
            <a:endParaRPr lang="en-US" dirty="0"/>
          </a:p>
        </p:txBody>
      </p:sp>
    </p:spTree>
    <p:extLst>
      <p:ext uri="{BB962C8B-B14F-4D97-AF65-F5344CB8AC3E}">
        <p14:creationId xmlns:p14="http://schemas.microsoft.com/office/powerpoint/2010/main" val="3364472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11249"/>
            <a:ext cx="8696356" cy="525463"/>
          </a:xfrm>
        </p:spPr>
        <p:txBody>
          <a:bodyPr>
            <a:normAutofit fontScale="90000"/>
          </a:bodyPr>
          <a:lstStyle/>
          <a:p>
            <a:pPr>
              <a:defRPr/>
            </a:pPr>
            <a:r>
              <a:rPr lang="en-US" dirty="0"/>
              <a:t>INTERSECT</a:t>
            </a:r>
          </a:p>
        </p:txBody>
      </p:sp>
      <p:sp>
        <p:nvSpPr>
          <p:cNvPr id="11" name="مربع نص 10"/>
          <p:cNvSpPr txBox="1"/>
          <p:nvPr/>
        </p:nvSpPr>
        <p:spPr>
          <a:xfrm>
            <a:off x="285750" y="928688"/>
            <a:ext cx="8572500" cy="5632311"/>
          </a:xfrm>
          <a:prstGeom prst="rect">
            <a:avLst/>
          </a:prstGeom>
          <a:noFill/>
        </p:spPr>
        <p:txBody>
          <a:bodyPr rtlCol="1">
            <a:spAutoFit/>
          </a:bodyPr>
          <a:lstStyle/>
          <a:p>
            <a:pPr algn="l" rtl="0">
              <a:buFont typeface="Arial" pitchFamily="34" charset="0"/>
              <a:buChar char="•"/>
              <a:defRPr/>
            </a:pPr>
            <a:r>
              <a:rPr lang="en-US" sz="2000" b="1" dirty="0">
                <a:solidFill>
                  <a:schemeClr val="bg1">
                    <a:lumMod val="10000"/>
                  </a:schemeClr>
                </a:solidFill>
              </a:rPr>
              <a:t>The SQL INTERSECT query allows you to return the results of 2 or more "select" queries. </a:t>
            </a: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r>
              <a:rPr lang="en-US" sz="2000" b="1" dirty="0">
                <a:solidFill>
                  <a:schemeClr val="bg1">
                    <a:lumMod val="10000"/>
                  </a:schemeClr>
                </a:solidFill>
              </a:rPr>
              <a:t>INTERSECT acts as </a:t>
            </a:r>
            <a:r>
              <a:rPr lang="en-US" sz="2000" b="1" u="sng" dirty="0">
                <a:solidFill>
                  <a:srgbClr val="C00000"/>
                </a:solidFill>
              </a:rPr>
              <a:t>an AND operator </a:t>
            </a:r>
            <a:r>
              <a:rPr lang="en-US" sz="2000" b="1" dirty="0">
                <a:solidFill>
                  <a:schemeClr val="bg1">
                    <a:lumMod val="10000"/>
                  </a:schemeClr>
                </a:solidFill>
              </a:rPr>
              <a:t>(value is selected only if it appears in both)</a:t>
            </a: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buFont typeface="Arial" pitchFamily="34" charset="0"/>
              <a:buChar char="•"/>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defRPr/>
            </a:pPr>
            <a:endParaRPr lang="en-US" sz="2000" b="1" dirty="0">
              <a:solidFill>
                <a:schemeClr val="bg1">
                  <a:lumMod val="10000"/>
                </a:schemeClr>
              </a:solidFill>
            </a:endParaRPr>
          </a:p>
          <a:p>
            <a:pPr algn="l" rtl="0">
              <a:buFont typeface="Arial" pitchFamily="34" charset="0"/>
              <a:buChar char="•"/>
              <a:defRPr/>
            </a:pPr>
            <a:r>
              <a:rPr lang="en-US" sz="2000" b="1" u="sng" dirty="0">
                <a:solidFill>
                  <a:srgbClr val="C00000"/>
                </a:solidFill>
              </a:rPr>
              <a:t>The basic rules for combining the result sets of two queries that use INTERSECT :</a:t>
            </a:r>
          </a:p>
          <a:p>
            <a:pPr algn="l" rtl="0">
              <a:defRPr/>
            </a:pPr>
            <a:r>
              <a:rPr lang="en-US" sz="2000" b="1" i="1" dirty="0">
                <a:solidFill>
                  <a:schemeClr val="bg1">
                    <a:lumMod val="10000"/>
                  </a:schemeClr>
                </a:solidFill>
              </a:rPr>
              <a:t>1. </a:t>
            </a:r>
            <a:r>
              <a:rPr lang="en-US" sz="2000" b="1" dirty="0">
                <a:solidFill>
                  <a:schemeClr val="bg1">
                    <a:lumMod val="10000"/>
                  </a:schemeClr>
                </a:solidFill>
              </a:rPr>
              <a:t>The number and the order of the columns must be the same in all queries. </a:t>
            </a:r>
            <a:br>
              <a:rPr lang="en-US" sz="2000" b="1" dirty="0">
                <a:solidFill>
                  <a:schemeClr val="bg1">
                    <a:lumMod val="10000"/>
                  </a:schemeClr>
                </a:solidFill>
              </a:rPr>
            </a:br>
            <a:r>
              <a:rPr lang="en-US" sz="2000" b="1" dirty="0">
                <a:solidFill>
                  <a:schemeClr val="bg1">
                    <a:lumMod val="10000"/>
                  </a:schemeClr>
                </a:solidFill>
              </a:rPr>
              <a:t>2. The data types must be compatible (Or the same).</a:t>
            </a:r>
          </a:p>
          <a:p>
            <a:pPr algn="l" rtl="0">
              <a:defRPr/>
            </a:pPr>
            <a:endParaRPr lang="en-US" sz="2000" b="1" dirty="0">
              <a:solidFill>
                <a:schemeClr val="bg1">
                  <a:lumMod val="10000"/>
                </a:schemeClr>
              </a:solidFill>
            </a:endParaRPr>
          </a:p>
        </p:txBody>
      </p:sp>
      <p:pic>
        <p:nvPicPr>
          <p:cNvPr id="39946" name="Picture 2" descr="There are three sets of overlapping circles: Union, Except, and Intersect. In the Union example, both circles are completely shaded. In the Except example, only the non-overlapping portion of the left circle is shaded. In the Intersect example, the overlapping portion of both circles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75" y="3140968"/>
            <a:ext cx="6409649" cy="96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52</a:t>
            </a:fld>
            <a:endParaRPr lang="en-US" dirty="0"/>
          </a:p>
        </p:txBody>
      </p:sp>
    </p:spTree>
    <p:extLst>
      <p:ext uri="{BB962C8B-B14F-4D97-AF65-F5344CB8AC3E}">
        <p14:creationId xmlns:p14="http://schemas.microsoft.com/office/powerpoint/2010/main" val="3416554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11249"/>
            <a:ext cx="8696356" cy="525463"/>
          </a:xfrm>
        </p:spPr>
        <p:txBody>
          <a:bodyPr>
            <a:normAutofit fontScale="90000"/>
          </a:bodyPr>
          <a:lstStyle/>
          <a:p>
            <a:pPr>
              <a:defRPr/>
            </a:pPr>
            <a:r>
              <a:rPr lang="en-US" dirty="0"/>
              <a:t>INTERSECT</a:t>
            </a:r>
          </a:p>
        </p:txBody>
      </p:sp>
      <p:sp>
        <p:nvSpPr>
          <p:cNvPr id="11" name="مربع نص 10"/>
          <p:cNvSpPr txBox="1"/>
          <p:nvPr/>
        </p:nvSpPr>
        <p:spPr>
          <a:xfrm>
            <a:off x="285750" y="928688"/>
            <a:ext cx="8572500" cy="523220"/>
          </a:xfrm>
          <a:prstGeom prst="rect">
            <a:avLst/>
          </a:prstGeom>
          <a:noFill/>
        </p:spPr>
        <p:txBody>
          <a:bodyPr rtlCol="1">
            <a:spAutoFit/>
          </a:bodyPr>
          <a:lstStyle/>
          <a:p>
            <a:pPr algn="l" rtl="0">
              <a:buFont typeface="Arial" pitchFamily="34" charset="0"/>
              <a:buChar char="•"/>
              <a:defRPr/>
            </a:pPr>
            <a:r>
              <a:rPr lang="en-US" sz="2800" b="1" dirty="0">
                <a:solidFill>
                  <a:schemeClr val="accent3"/>
                </a:solidFill>
              </a:rPr>
              <a:t>Syntax:</a:t>
            </a:r>
          </a:p>
        </p:txBody>
      </p:sp>
      <p:sp>
        <p:nvSpPr>
          <p:cNvPr id="13" name="مستطيل 12"/>
          <p:cNvSpPr/>
          <p:nvPr/>
        </p:nvSpPr>
        <p:spPr>
          <a:xfrm>
            <a:off x="750157" y="1657539"/>
            <a:ext cx="7643686" cy="1938992"/>
          </a:xfrm>
          <a:prstGeom prst="rect">
            <a:avLst/>
          </a:prstGeom>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rtl="0">
              <a:defRPr/>
            </a:pPr>
            <a:endParaRPr lang="en-US" sz="2400" b="1" dirty="0">
              <a:solidFill>
                <a:srgbClr val="C00000"/>
              </a:solidFill>
            </a:endParaRPr>
          </a:p>
          <a:p>
            <a:pPr algn="l" rtl="0">
              <a:defRPr/>
            </a:pPr>
            <a:r>
              <a:rPr lang="en-US" sz="2400" b="1" dirty="0">
                <a:solidFill>
                  <a:srgbClr val="C00000"/>
                </a:solidFill>
              </a:rPr>
              <a:t>SELECT</a:t>
            </a:r>
            <a:r>
              <a:rPr lang="en-US" sz="2400" dirty="0">
                <a:solidFill>
                  <a:schemeClr val="accent1">
                    <a:lumMod val="25000"/>
                  </a:schemeClr>
                </a:solidFill>
              </a:rPr>
              <a:t> </a:t>
            </a:r>
            <a:r>
              <a:rPr lang="en-US" sz="2400" dirty="0" err="1">
                <a:solidFill>
                  <a:schemeClr val="accent1">
                    <a:lumMod val="25000"/>
                  </a:schemeClr>
                </a:solidFill>
              </a:rPr>
              <a:t>Clomns_name</a:t>
            </a:r>
            <a:r>
              <a:rPr lang="en-US" sz="2400" dirty="0">
                <a:solidFill>
                  <a:schemeClr val="accent1">
                    <a:lumMod val="25000"/>
                  </a:schemeClr>
                </a:solidFill>
              </a:rPr>
              <a:t>  </a:t>
            </a:r>
            <a:r>
              <a:rPr lang="en-US" sz="2400" b="1" dirty="0">
                <a:solidFill>
                  <a:srgbClr val="C00000"/>
                </a:solidFill>
              </a:rPr>
              <a:t>FROM</a:t>
            </a:r>
            <a:r>
              <a:rPr lang="en-US" sz="2400" b="1" dirty="0">
                <a:solidFill>
                  <a:schemeClr val="accent1">
                    <a:lumMod val="25000"/>
                  </a:schemeClr>
                </a:solidFill>
              </a:rPr>
              <a:t> </a:t>
            </a:r>
            <a:r>
              <a:rPr lang="en-US" sz="2400" dirty="0" err="1">
                <a:solidFill>
                  <a:schemeClr val="accent1">
                    <a:lumMod val="25000"/>
                  </a:schemeClr>
                </a:solidFill>
              </a:rPr>
              <a:t>Table_name</a:t>
            </a:r>
            <a:r>
              <a:rPr lang="en-US" sz="2400" dirty="0">
                <a:solidFill>
                  <a:schemeClr val="accent1">
                    <a:lumMod val="25000"/>
                  </a:schemeClr>
                </a:solidFill>
              </a:rPr>
              <a:t> </a:t>
            </a:r>
          </a:p>
          <a:p>
            <a:pPr algn="l" rtl="0">
              <a:defRPr/>
            </a:pPr>
            <a:r>
              <a:rPr lang="en-US" sz="2400" b="1" dirty="0">
                <a:solidFill>
                  <a:srgbClr val="C00000"/>
                </a:solidFill>
              </a:rPr>
              <a:t>INTERSECT </a:t>
            </a:r>
          </a:p>
          <a:p>
            <a:pPr algn="l" rtl="0">
              <a:defRPr/>
            </a:pPr>
            <a:r>
              <a:rPr lang="en-US" sz="2400" b="1" dirty="0">
                <a:solidFill>
                  <a:srgbClr val="C00000"/>
                </a:solidFill>
              </a:rPr>
              <a:t>SELECT </a:t>
            </a:r>
            <a:r>
              <a:rPr lang="en-US" sz="2400" dirty="0" err="1">
                <a:solidFill>
                  <a:schemeClr val="accent1">
                    <a:lumMod val="25000"/>
                  </a:schemeClr>
                </a:solidFill>
              </a:rPr>
              <a:t>Clomns_name</a:t>
            </a:r>
            <a:r>
              <a:rPr lang="en-US" sz="2400" dirty="0">
                <a:solidFill>
                  <a:schemeClr val="accent1">
                    <a:lumMod val="25000"/>
                  </a:schemeClr>
                </a:solidFill>
              </a:rPr>
              <a:t>  </a:t>
            </a:r>
            <a:r>
              <a:rPr lang="en-US" sz="2400" b="1" dirty="0">
                <a:solidFill>
                  <a:srgbClr val="C00000"/>
                </a:solidFill>
              </a:rPr>
              <a:t>FROM</a:t>
            </a:r>
            <a:r>
              <a:rPr lang="en-US" sz="2400" b="1" dirty="0">
                <a:solidFill>
                  <a:schemeClr val="accent1">
                    <a:lumMod val="25000"/>
                  </a:schemeClr>
                </a:solidFill>
              </a:rPr>
              <a:t> </a:t>
            </a:r>
            <a:r>
              <a:rPr lang="en-US" sz="2400" dirty="0" err="1">
                <a:solidFill>
                  <a:schemeClr val="accent1">
                    <a:lumMod val="25000"/>
                  </a:schemeClr>
                </a:solidFill>
              </a:rPr>
              <a:t>Table_name</a:t>
            </a:r>
            <a:endParaRPr lang="en-US" sz="2400" dirty="0">
              <a:solidFill>
                <a:schemeClr val="accent1">
                  <a:lumMod val="25000"/>
                </a:schemeClr>
              </a:solidFill>
            </a:endParaRPr>
          </a:p>
          <a:p>
            <a:pPr algn="l" rtl="0">
              <a:defRPr/>
            </a:pPr>
            <a:endParaRPr lang="en-US" sz="2400"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53</a:t>
            </a:fld>
            <a:endParaRPr lang="en-US" dirty="0"/>
          </a:p>
        </p:txBody>
      </p:sp>
    </p:spTree>
    <p:extLst>
      <p:ext uri="{BB962C8B-B14F-4D97-AF65-F5344CB8AC3E}">
        <p14:creationId xmlns:p14="http://schemas.microsoft.com/office/powerpoint/2010/main" val="2434242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INTERSECT (Cont.)</a:t>
            </a:r>
          </a:p>
        </p:txBody>
      </p:sp>
      <p:sp>
        <p:nvSpPr>
          <p:cNvPr id="40965"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4096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42735" y="779291"/>
            <a:ext cx="7560269" cy="148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313" y="2509478"/>
            <a:ext cx="8696356" cy="3079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54</a:t>
            </a:fld>
            <a:endParaRPr lang="en-US" dirty="0"/>
          </a:p>
        </p:txBody>
      </p:sp>
    </p:spTree>
    <p:extLst>
      <p:ext uri="{BB962C8B-B14F-4D97-AF65-F5344CB8AC3E}">
        <p14:creationId xmlns:p14="http://schemas.microsoft.com/office/powerpoint/2010/main" val="3960487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INTERSECT (Cont.)</a:t>
            </a:r>
          </a:p>
        </p:txBody>
      </p:sp>
      <p:sp>
        <p:nvSpPr>
          <p:cNvPr id="40965"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409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971599" y="1194429"/>
            <a:ext cx="3687310" cy="144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مربع نص 8"/>
          <p:cNvSpPr txBox="1"/>
          <p:nvPr/>
        </p:nvSpPr>
        <p:spPr>
          <a:xfrm>
            <a:off x="230861" y="5039919"/>
            <a:ext cx="8462143" cy="707886"/>
          </a:xfrm>
          <a:prstGeom prst="rect">
            <a:avLst/>
          </a:prstGeom>
          <a:noFill/>
        </p:spPr>
        <p:txBody>
          <a:bodyPr wrap="square" rtlCol="1">
            <a:spAutoFit/>
          </a:bodyPr>
          <a:lstStyle/>
          <a:p>
            <a:pPr algn="l" rtl="0">
              <a:buFont typeface="Arial" pitchFamily="34" charset="0"/>
              <a:buChar char="•"/>
              <a:defRPr/>
            </a:pPr>
            <a:r>
              <a:rPr lang="en-US" sz="2000" b="1" dirty="0">
                <a:solidFill>
                  <a:schemeClr val="bg1">
                    <a:lumMod val="10000"/>
                  </a:schemeClr>
                </a:solidFill>
              </a:rPr>
              <a:t>In this SQL INTERSECT query example, if </a:t>
            </a:r>
            <a:r>
              <a:rPr lang="en-GB" sz="2000" b="1" dirty="0">
                <a:solidFill>
                  <a:schemeClr val="bg1">
                    <a:lumMod val="10000"/>
                  </a:schemeClr>
                </a:solidFill>
              </a:rPr>
              <a:t>an </a:t>
            </a:r>
            <a:r>
              <a:rPr lang="en-US" sz="2000" b="1" dirty="0">
                <a:solidFill>
                  <a:schemeClr val="bg1">
                    <a:lumMod val="10000"/>
                  </a:schemeClr>
                </a:solidFill>
              </a:rPr>
              <a:t> </a:t>
            </a:r>
            <a:r>
              <a:rPr lang="en-US" sz="2000" b="1" dirty="0">
                <a:solidFill>
                  <a:srgbClr val="C00000"/>
                </a:solidFill>
              </a:rPr>
              <a:t>id</a:t>
            </a:r>
            <a:r>
              <a:rPr lang="en-US" sz="2000" b="1" dirty="0">
                <a:solidFill>
                  <a:schemeClr val="bg1">
                    <a:lumMod val="10000"/>
                  </a:schemeClr>
                </a:solidFill>
              </a:rPr>
              <a:t> appeared in both the Book_2 and Book_2 table, it would appear in your result set.</a:t>
            </a:r>
            <a:endParaRPr lang="ar-SA" sz="2000" b="1"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55</a:t>
            </a:fld>
            <a:endParaRPr lang="en-US" dirty="0"/>
          </a:p>
        </p:txBody>
      </p:sp>
      <p:pic>
        <p:nvPicPr>
          <p:cNvPr id="10" name="Picture 2">
            <a:extLst>
              <a:ext uri="{FF2B5EF4-FFF2-40B4-BE49-F238E27FC236}">
                <a16:creationId xmlns:a16="http://schemas.microsoft.com/office/drawing/2014/main" id="{7E7E17E6-14FA-4301-B56A-B963BACDCAE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967864" y="2963688"/>
            <a:ext cx="4180199" cy="129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419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7503" y="1052736"/>
            <a:ext cx="8997749"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45188" y="260331"/>
            <a:ext cx="9397708" cy="525463"/>
          </a:xfrm>
        </p:spPr>
        <p:txBody>
          <a:bodyPr>
            <a:noAutofit/>
          </a:bodyPr>
          <a:lstStyle/>
          <a:p>
            <a:pPr>
              <a:lnSpc>
                <a:spcPct val="100000"/>
              </a:lnSpc>
              <a:defRPr/>
            </a:pPr>
            <a:r>
              <a:rPr lang="en-US" sz="2400" dirty="0"/>
              <a:t>INTERSECT : Another representation of Intersect (Using  </a:t>
            </a:r>
            <a:r>
              <a:rPr lang="en-US" sz="2400" dirty="0">
                <a:solidFill>
                  <a:srgbClr val="C00000"/>
                </a:solidFill>
              </a:rPr>
              <a:t>AND IN </a:t>
            </a:r>
            <a:r>
              <a:rPr lang="en-US" sz="2400" dirty="0"/>
              <a:t>)</a:t>
            </a: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56</a:t>
            </a:fld>
            <a:endParaRPr lang="en-US" dirty="0"/>
          </a:p>
        </p:txBody>
      </p:sp>
    </p:spTree>
    <p:extLst>
      <p:ext uri="{BB962C8B-B14F-4D97-AF65-F5344CB8AC3E}">
        <p14:creationId xmlns:p14="http://schemas.microsoft.com/office/powerpoint/2010/main" val="100112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1374" y="953120"/>
            <a:ext cx="4320479" cy="52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45188" y="260331"/>
            <a:ext cx="9397708" cy="525463"/>
          </a:xfrm>
        </p:spPr>
        <p:txBody>
          <a:bodyPr>
            <a:noAutofit/>
          </a:bodyPr>
          <a:lstStyle/>
          <a:p>
            <a:pPr>
              <a:lnSpc>
                <a:spcPct val="100000"/>
              </a:lnSpc>
              <a:defRPr/>
            </a:pPr>
            <a:r>
              <a:rPr lang="en-US" sz="2400" dirty="0"/>
              <a:t>INTERSECT : Another representation of Intersect (Using  </a:t>
            </a:r>
            <a:r>
              <a:rPr lang="en-US" sz="2400" dirty="0">
                <a:solidFill>
                  <a:srgbClr val="C00000"/>
                </a:solidFill>
              </a:rPr>
              <a:t>AND IN </a:t>
            </a:r>
            <a:r>
              <a:rPr lang="en-US" sz="2400" dirty="0"/>
              <a:t>)</a:t>
            </a:r>
          </a:p>
        </p:txBody>
      </p:sp>
      <p:sp>
        <p:nvSpPr>
          <p:cNvPr id="19" name="مستطيل 18"/>
          <p:cNvSpPr/>
          <p:nvPr/>
        </p:nvSpPr>
        <p:spPr>
          <a:xfrm>
            <a:off x="4979241" y="1245200"/>
            <a:ext cx="4107686" cy="1477328"/>
          </a:xfrm>
          <a:prstGeom prst="rect">
            <a:avLst/>
          </a:prstGeom>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rtl="0">
              <a:defRPr/>
            </a:pPr>
            <a:r>
              <a:rPr lang="en-US" b="1" dirty="0">
                <a:solidFill>
                  <a:schemeClr val="bg1">
                    <a:lumMod val="10000"/>
                  </a:schemeClr>
                </a:solidFill>
              </a:rPr>
              <a:t>select city  from customer</a:t>
            </a:r>
          </a:p>
          <a:p>
            <a:pPr algn="l" rtl="0">
              <a:defRPr/>
            </a:pPr>
            <a:r>
              <a:rPr lang="en-US" b="1" dirty="0">
                <a:solidFill>
                  <a:schemeClr val="bg1">
                    <a:lumMod val="10000"/>
                  </a:schemeClr>
                </a:solidFill>
              </a:rPr>
              <a:t>where </a:t>
            </a:r>
            <a:r>
              <a:rPr lang="en-US" b="1" dirty="0">
                <a:solidFill>
                  <a:srgbClr val="7030A0"/>
                </a:solidFill>
              </a:rPr>
              <a:t>cid=1 </a:t>
            </a:r>
          </a:p>
          <a:p>
            <a:pPr algn="l" rtl="0">
              <a:defRPr/>
            </a:pPr>
            <a:r>
              <a:rPr lang="en-US" b="1" dirty="0">
                <a:solidFill>
                  <a:srgbClr val="FF0000"/>
                </a:solidFill>
              </a:rPr>
              <a:t>Intersect</a:t>
            </a:r>
          </a:p>
          <a:p>
            <a:pPr algn="l" rtl="0">
              <a:defRPr/>
            </a:pPr>
            <a:r>
              <a:rPr lang="en-US" b="1" dirty="0">
                <a:solidFill>
                  <a:schemeClr val="bg1">
                    <a:lumMod val="10000"/>
                  </a:schemeClr>
                </a:solidFill>
              </a:rPr>
              <a:t>select city from Suppliers</a:t>
            </a:r>
          </a:p>
          <a:p>
            <a:pPr algn="l" rtl="0">
              <a:defRPr/>
            </a:pPr>
            <a:r>
              <a:rPr lang="en-US" b="1" dirty="0">
                <a:solidFill>
                  <a:schemeClr val="bg1">
                    <a:lumMod val="10000"/>
                  </a:schemeClr>
                </a:solidFill>
              </a:rPr>
              <a:t>where </a:t>
            </a:r>
            <a:r>
              <a:rPr lang="en-US" b="1" dirty="0" err="1">
                <a:solidFill>
                  <a:srgbClr val="7030A0"/>
                </a:solidFill>
              </a:rPr>
              <a:t>sidd</a:t>
            </a:r>
            <a:r>
              <a:rPr lang="en-US" b="1" dirty="0">
                <a:solidFill>
                  <a:srgbClr val="7030A0"/>
                </a:solidFill>
              </a:rPr>
              <a:t>=2</a:t>
            </a:r>
          </a:p>
        </p:txBody>
      </p:sp>
      <p:cxnSp>
        <p:nvCxnSpPr>
          <p:cNvPr id="14" name="رابط كسهم مستقيم 13"/>
          <p:cNvCxnSpPr>
            <a:cxnSpLocks/>
          </p:cNvCxnSpPr>
          <p:nvPr/>
        </p:nvCxnSpPr>
        <p:spPr>
          <a:xfrm>
            <a:off x="4271062" y="1769830"/>
            <a:ext cx="700119" cy="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6" name="مستطيل 15"/>
          <p:cNvSpPr/>
          <p:nvPr/>
        </p:nvSpPr>
        <p:spPr>
          <a:xfrm>
            <a:off x="4979241" y="2831278"/>
            <a:ext cx="4107686" cy="1815882"/>
          </a:xfrm>
          <a:prstGeom prst="rect">
            <a:avLst/>
          </a:prstGeom>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l" rtl="0">
              <a:defRPr/>
            </a:pPr>
            <a:r>
              <a:rPr lang="en-US" b="1" dirty="0">
                <a:solidFill>
                  <a:schemeClr val="bg1">
                    <a:lumMod val="10000"/>
                  </a:schemeClr>
                </a:solidFill>
              </a:rPr>
              <a:t>select city  from customer</a:t>
            </a:r>
          </a:p>
          <a:p>
            <a:pPr algn="l" rtl="0">
              <a:defRPr/>
            </a:pPr>
            <a:r>
              <a:rPr lang="en-US" b="1" dirty="0">
                <a:solidFill>
                  <a:srgbClr val="7030A0"/>
                </a:solidFill>
              </a:rPr>
              <a:t>where</a:t>
            </a:r>
            <a:r>
              <a:rPr lang="en-US" b="1" dirty="0">
                <a:solidFill>
                  <a:schemeClr val="bg1">
                    <a:lumMod val="10000"/>
                  </a:schemeClr>
                </a:solidFill>
              </a:rPr>
              <a:t> </a:t>
            </a:r>
            <a:r>
              <a:rPr lang="en-US" b="1" dirty="0" err="1">
                <a:solidFill>
                  <a:schemeClr val="bg1">
                    <a:lumMod val="10000"/>
                  </a:schemeClr>
                </a:solidFill>
              </a:rPr>
              <a:t>cid</a:t>
            </a:r>
            <a:r>
              <a:rPr lang="en-US" b="1" dirty="0">
                <a:solidFill>
                  <a:schemeClr val="bg1">
                    <a:lumMod val="10000"/>
                  </a:schemeClr>
                </a:solidFill>
              </a:rPr>
              <a:t>=1 </a:t>
            </a:r>
            <a:r>
              <a:rPr lang="en-US" b="1" dirty="0">
                <a:solidFill>
                  <a:srgbClr val="FF0000"/>
                </a:solidFill>
              </a:rPr>
              <a:t>AND </a:t>
            </a:r>
            <a:r>
              <a:rPr lang="en-US" b="1" dirty="0">
                <a:solidFill>
                  <a:schemeClr val="bg1">
                    <a:lumMod val="10000"/>
                  </a:schemeClr>
                </a:solidFill>
              </a:rPr>
              <a:t>city </a:t>
            </a:r>
            <a:r>
              <a:rPr lang="en-US" b="1" dirty="0">
                <a:solidFill>
                  <a:srgbClr val="FF0000"/>
                </a:solidFill>
              </a:rPr>
              <a:t>IN (</a:t>
            </a:r>
          </a:p>
          <a:p>
            <a:pPr algn="l" rtl="0">
              <a:defRPr/>
            </a:pPr>
            <a:r>
              <a:rPr lang="en-US" b="1" dirty="0">
                <a:solidFill>
                  <a:schemeClr val="bg1">
                    <a:lumMod val="10000"/>
                  </a:schemeClr>
                </a:solidFill>
              </a:rPr>
              <a:t>select city from Suppliers</a:t>
            </a:r>
          </a:p>
          <a:p>
            <a:pPr algn="l" rtl="0">
              <a:defRPr/>
            </a:pPr>
            <a:r>
              <a:rPr lang="en-US" b="1" dirty="0">
                <a:solidFill>
                  <a:schemeClr val="bg1">
                    <a:lumMod val="10000"/>
                  </a:schemeClr>
                </a:solidFill>
              </a:rPr>
              <a:t>where </a:t>
            </a:r>
            <a:r>
              <a:rPr lang="en-US" b="1" dirty="0" err="1">
                <a:solidFill>
                  <a:schemeClr val="bg1">
                    <a:lumMod val="10000"/>
                  </a:schemeClr>
                </a:solidFill>
              </a:rPr>
              <a:t>sidd</a:t>
            </a:r>
            <a:r>
              <a:rPr lang="en-US" b="1" dirty="0">
                <a:solidFill>
                  <a:schemeClr val="bg1">
                    <a:lumMod val="10000"/>
                  </a:schemeClr>
                </a:solidFill>
              </a:rPr>
              <a:t>=2</a:t>
            </a:r>
            <a:r>
              <a:rPr lang="en-US" b="1" dirty="0">
                <a:solidFill>
                  <a:srgbClr val="FF0000"/>
                </a:solidFill>
              </a:rPr>
              <a:t>)</a:t>
            </a:r>
          </a:p>
          <a:p>
            <a:pPr algn="l" rtl="0">
              <a:buFont typeface="Wingdings" pitchFamily="2" charset="2"/>
              <a:buChar char="Ø"/>
              <a:defRPr/>
            </a:pPr>
            <a:r>
              <a:rPr lang="en-US" sz="2000" b="1" dirty="0">
                <a:solidFill>
                  <a:schemeClr val="accent5">
                    <a:lumMod val="50000"/>
                  </a:schemeClr>
                </a:solidFill>
              </a:rPr>
              <a:t>This is query contains another  query.</a:t>
            </a:r>
          </a:p>
        </p:txBody>
      </p:sp>
      <p:sp>
        <p:nvSpPr>
          <p:cNvPr id="21" name="قوس كبير أيمن 20"/>
          <p:cNvSpPr/>
          <p:nvPr/>
        </p:nvSpPr>
        <p:spPr>
          <a:xfrm>
            <a:off x="4067944" y="1299060"/>
            <a:ext cx="89687" cy="941541"/>
          </a:xfrm>
          <a:prstGeom prst="righ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1" anchor="ctr"/>
          <a:lstStyle/>
          <a:p>
            <a:pPr algn="ctr">
              <a:defRPr/>
            </a:pPr>
            <a:endParaRPr lang="ar-SA"/>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57</a:t>
            </a:fld>
            <a:endParaRPr lang="en-US" dirty="0"/>
          </a:p>
        </p:txBody>
      </p:sp>
      <p:cxnSp>
        <p:nvCxnSpPr>
          <p:cNvPr id="13" name="رابط كسهم مستقيم 13">
            <a:extLst>
              <a:ext uri="{FF2B5EF4-FFF2-40B4-BE49-F238E27FC236}">
                <a16:creationId xmlns:a16="http://schemas.microsoft.com/office/drawing/2014/main" id="{48EB98AF-6567-45E3-A50A-0BD59AE0EE97}"/>
              </a:ext>
            </a:extLst>
          </p:cNvPr>
          <p:cNvCxnSpPr>
            <a:cxnSpLocks/>
          </p:cNvCxnSpPr>
          <p:nvPr/>
        </p:nvCxnSpPr>
        <p:spPr>
          <a:xfrm>
            <a:off x="4271062" y="3100301"/>
            <a:ext cx="700119" cy="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5" name="قوس كبير أيمن 20">
            <a:extLst>
              <a:ext uri="{FF2B5EF4-FFF2-40B4-BE49-F238E27FC236}">
                <a16:creationId xmlns:a16="http://schemas.microsoft.com/office/drawing/2014/main" id="{3DDF731E-4205-4645-BC58-F2C7602D8898}"/>
              </a:ext>
            </a:extLst>
          </p:cNvPr>
          <p:cNvSpPr/>
          <p:nvPr/>
        </p:nvSpPr>
        <p:spPr>
          <a:xfrm>
            <a:off x="4067944" y="2629531"/>
            <a:ext cx="89687" cy="941541"/>
          </a:xfrm>
          <a:prstGeom prst="righ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1" anchor="ctr"/>
          <a:lstStyle/>
          <a:p>
            <a:pPr algn="ctr">
              <a:defRPr/>
            </a:pPr>
            <a:endParaRPr lang="ar-SA"/>
          </a:p>
        </p:txBody>
      </p:sp>
    </p:spTree>
    <p:extLst>
      <p:ext uri="{BB962C8B-B14F-4D97-AF65-F5344CB8AC3E}">
        <p14:creationId xmlns:p14="http://schemas.microsoft.com/office/powerpoint/2010/main" val="312194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Autofit/>
          </a:bodyPr>
          <a:lstStyle/>
          <a:p>
            <a:pPr>
              <a:lnSpc>
                <a:spcPct val="100000"/>
              </a:lnSpc>
              <a:defRPr/>
            </a:pPr>
            <a:r>
              <a:rPr lang="en-US" sz="3600" b="1" dirty="0"/>
              <a:t>Difference between Union &amp; Intersect : </a:t>
            </a:r>
          </a:p>
        </p:txBody>
      </p:sp>
      <p:graphicFrame>
        <p:nvGraphicFramePr>
          <p:cNvPr id="8" name="جدول 7"/>
          <p:cNvGraphicFramePr>
            <a:graphicFrameLocks noGrp="1"/>
          </p:cNvGraphicFramePr>
          <p:nvPr>
            <p:extLst>
              <p:ext uri="{D42A27DB-BD31-4B8C-83A1-F6EECF244321}">
                <p14:modId xmlns:p14="http://schemas.microsoft.com/office/powerpoint/2010/main" val="664965028"/>
              </p:ext>
            </p:extLst>
          </p:nvPr>
        </p:nvGraphicFramePr>
        <p:xfrm>
          <a:off x="1003120" y="836712"/>
          <a:ext cx="6881248" cy="4752529"/>
        </p:xfrm>
        <a:graphic>
          <a:graphicData uri="http://schemas.openxmlformats.org/drawingml/2006/table">
            <a:tbl>
              <a:tblPr rtl="1" firstRow="1" bandRow="1">
                <a:tableStyleId>{775DCB02-9BB8-47FD-8907-85C794F793BA}</a:tableStyleId>
              </a:tblPr>
              <a:tblGrid>
                <a:gridCol w="3440624">
                  <a:extLst>
                    <a:ext uri="{9D8B030D-6E8A-4147-A177-3AD203B41FA5}">
                      <a16:colId xmlns:a16="http://schemas.microsoft.com/office/drawing/2014/main" val="20000"/>
                    </a:ext>
                  </a:extLst>
                </a:gridCol>
                <a:gridCol w="3440624">
                  <a:extLst>
                    <a:ext uri="{9D8B030D-6E8A-4147-A177-3AD203B41FA5}">
                      <a16:colId xmlns:a16="http://schemas.microsoft.com/office/drawing/2014/main" val="20001"/>
                    </a:ext>
                  </a:extLst>
                </a:gridCol>
              </a:tblGrid>
              <a:tr h="544183">
                <a:tc>
                  <a:txBody>
                    <a:bodyPr/>
                    <a:lstStyle/>
                    <a:p>
                      <a:pPr algn="ctr" rtl="1"/>
                      <a:r>
                        <a:rPr lang="en-US" sz="2400" b="1" dirty="0"/>
                        <a:t>Intersect </a:t>
                      </a:r>
                      <a:endParaRPr lang="ar-SA" sz="2400" b="1" dirty="0">
                        <a:solidFill>
                          <a:srgbClr val="7030A0"/>
                        </a:solidFill>
                      </a:endParaRPr>
                    </a:p>
                  </a:txBody>
                  <a:tcPr/>
                </a:tc>
                <a:tc>
                  <a:txBody>
                    <a:bodyPr/>
                    <a:lstStyle/>
                    <a:p>
                      <a:pPr algn="ctr" rtl="1"/>
                      <a:r>
                        <a:rPr lang="en-US" sz="2400" b="1" dirty="0"/>
                        <a:t>Union</a:t>
                      </a:r>
                      <a:endParaRPr lang="ar-SA" sz="2400" b="1" dirty="0">
                        <a:solidFill>
                          <a:srgbClr val="7030A0"/>
                        </a:solidFill>
                      </a:endParaRPr>
                    </a:p>
                  </a:txBody>
                  <a:tcPr/>
                </a:tc>
                <a:extLst>
                  <a:ext uri="{0D108BD9-81ED-4DB2-BD59-A6C34878D82A}">
                    <a16:rowId xmlns:a16="http://schemas.microsoft.com/office/drawing/2014/main" val="10000"/>
                  </a:ext>
                </a:extLst>
              </a:tr>
              <a:tr h="2285567">
                <a:tc>
                  <a:txBody>
                    <a:bodyPr/>
                    <a:lstStyle/>
                    <a:p>
                      <a:pPr rtl="1"/>
                      <a:r>
                        <a:rPr lang="en-US" sz="2000" b="1" kern="1200" dirty="0"/>
                        <a:t>INTERSECT command  combines two  or more SELECT statements and it acts as an AND operator (value is selected only if it appears in both) .</a:t>
                      </a:r>
                      <a:endParaRPr lang="en-US" sz="2000" b="1" kern="1200" dirty="0">
                        <a:solidFill>
                          <a:schemeClr val="bg1">
                            <a:lumMod val="10000"/>
                          </a:schemeClr>
                        </a:solidFill>
                        <a:latin typeface="+mn-lt"/>
                        <a:ea typeface="+mn-ea"/>
                        <a:cs typeface="+mn-cs"/>
                      </a:endParaRPr>
                    </a:p>
                  </a:txBody>
                  <a:tcPr/>
                </a:tc>
                <a:tc>
                  <a:txBody>
                    <a:bodyPr/>
                    <a:lstStyle/>
                    <a:p>
                      <a:pPr rtl="1"/>
                      <a:r>
                        <a:rPr lang="en-US" sz="2000" b="1" kern="1200" dirty="0"/>
                        <a:t>UNION  combines two  or more SELECT statements and it</a:t>
                      </a:r>
                      <a:r>
                        <a:rPr lang="en-US" sz="2000" b="1" kern="1200" baseline="0" dirty="0"/>
                        <a:t> </a:t>
                      </a:r>
                      <a:r>
                        <a:rPr lang="en-US" sz="2000" b="1" kern="1200" dirty="0"/>
                        <a:t>acts as an OR operator (value is selected if it appears in either the first or the second statement).</a:t>
                      </a:r>
                      <a:endParaRPr lang="ar-SA" sz="2000" b="1" kern="1200" dirty="0">
                        <a:solidFill>
                          <a:schemeClr val="bg1">
                            <a:lumMod val="10000"/>
                          </a:schemeClr>
                        </a:solidFill>
                        <a:latin typeface="+mn-lt"/>
                        <a:ea typeface="+mn-ea"/>
                        <a:cs typeface="+mn-cs"/>
                      </a:endParaRPr>
                    </a:p>
                  </a:txBody>
                  <a:tcPr/>
                </a:tc>
                <a:extLst>
                  <a:ext uri="{0D108BD9-81ED-4DB2-BD59-A6C34878D82A}">
                    <a16:rowId xmlns:a16="http://schemas.microsoft.com/office/drawing/2014/main" val="10001"/>
                  </a:ext>
                </a:extLst>
              </a:tr>
              <a:tr h="1922779">
                <a:tc gridSpan="2">
                  <a:txBody>
                    <a:bodyPr/>
                    <a:lstStyle/>
                    <a:p>
                      <a:pPr algn="l" rtl="0">
                        <a:buFont typeface="Arial" pitchFamily="34" charset="0"/>
                        <a:buChar char="•"/>
                      </a:pPr>
                      <a:r>
                        <a:rPr lang="en-US" sz="2000" b="1" u="sng" dirty="0"/>
                        <a:t>The basic rules for combining the result sets of two queries that use Union or INTERSECT are the following:</a:t>
                      </a:r>
                      <a:br>
                        <a:rPr lang="en-US" sz="2000" b="1" dirty="0"/>
                      </a:br>
                      <a:r>
                        <a:rPr lang="en-US" sz="2000" b="1" dirty="0"/>
                        <a:t>1. The number and the order of the columns must be the same in all queries. </a:t>
                      </a:r>
                      <a:br>
                        <a:rPr lang="en-US" sz="2000" b="1" dirty="0"/>
                      </a:br>
                      <a:r>
                        <a:rPr lang="en-US" sz="2000" b="1" dirty="0"/>
                        <a:t>2. The data types must be compatible (Or the same).</a:t>
                      </a:r>
                    </a:p>
                  </a:txBody>
                  <a:tcPr/>
                </a:tc>
                <a:tc hMerge="1">
                  <a:txBody>
                    <a:bodyPr/>
                    <a:lstStyle/>
                    <a:p>
                      <a:pPr rtl="1"/>
                      <a:endParaRPr lang="ar-SA" dirty="0"/>
                    </a:p>
                  </a:txBody>
                  <a:tcPr/>
                </a:tc>
                <a:extLst>
                  <a:ext uri="{0D108BD9-81ED-4DB2-BD59-A6C34878D82A}">
                    <a16:rowId xmlns:a16="http://schemas.microsoft.com/office/drawing/2014/main" val="10002"/>
                  </a:ext>
                </a:extLst>
              </a:tr>
            </a:tbl>
          </a:graphicData>
        </a:graphic>
      </p:graphicFrame>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58</a:t>
            </a:fld>
            <a:endParaRPr lang="en-US" dirty="0"/>
          </a:p>
        </p:txBody>
      </p:sp>
    </p:spTree>
    <p:extLst>
      <p:ext uri="{BB962C8B-B14F-4D97-AF65-F5344CB8AC3E}">
        <p14:creationId xmlns:p14="http://schemas.microsoft.com/office/powerpoint/2010/main" val="2667178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90798" y="2857496"/>
            <a:ext cx="6553202" cy="525463"/>
          </a:xfrm>
        </p:spPr>
        <p:txBody>
          <a:bodyPr>
            <a:noAutofit/>
          </a:bodyPr>
          <a:lstStyle/>
          <a:p>
            <a:pPr>
              <a:defRPr/>
            </a:pPr>
            <a:r>
              <a:rPr lang="en-US" sz="3600" dirty="0"/>
              <a:t>5. EXCEPT</a:t>
            </a:r>
          </a:p>
        </p:txBody>
      </p:sp>
      <p:grpSp>
        <p:nvGrpSpPr>
          <p:cNvPr id="2" name="Group 34"/>
          <p:cNvGrpSpPr>
            <a:grpSpLocks/>
          </p:cNvGrpSpPr>
          <p:nvPr/>
        </p:nvGrpSpPr>
        <p:grpSpPr bwMode="auto">
          <a:xfrm>
            <a:off x="476250" y="2144713"/>
            <a:ext cx="2667000" cy="2070100"/>
            <a:chOff x="3200400" y="3873632"/>
            <a:chExt cx="2667000" cy="2070613"/>
          </a:xfrm>
        </p:grpSpPr>
        <p:sp>
          <p:nvSpPr>
            <p:cNvPr id="15" name="Oval 6"/>
            <p:cNvSpPr/>
            <p:nvPr/>
          </p:nvSpPr>
          <p:spPr>
            <a:xfrm>
              <a:off x="3200400" y="5258275"/>
              <a:ext cx="2667000" cy="68597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main_icon"/>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805421" y="3873632"/>
              <a:ext cx="1533157" cy="2044208"/>
            </a:xfrm>
            <a:prstGeom prst="rect">
              <a:avLst/>
            </a:prstGeom>
            <a:ln>
              <a:noFill/>
            </a:ln>
            <a:effectLst>
              <a:outerShdw blurRad="190500" algn="tl" rotWithShape="0">
                <a:srgbClr val="000000">
                  <a:alpha val="70000"/>
                </a:srgbClr>
              </a:outerShdw>
            </a:effectLst>
          </p:spPr>
        </p:pic>
      </p:grpSp>
      <p:sp>
        <p:nvSpPr>
          <p:cNvPr id="7" name="Rektangel 26"/>
          <p:cNvSpPr>
            <a:spLocks noChangeArrowheads="1"/>
          </p:cNvSpPr>
          <p:nvPr/>
        </p:nvSpPr>
        <p:spPr bwMode="auto">
          <a:xfrm rot="10800000" flipV="1">
            <a:off x="0" y="5445224"/>
            <a:ext cx="9144000" cy="792087"/>
          </a:xfrm>
          <a:prstGeom prst="rect">
            <a:avLst/>
          </a:prstGeom>
          <a:gradFill rotWithShape="1">
            <a:gsLst>
              <a:gs pos="0">
                <a:srgbClr val="E6E6E6">
                  <a:alpha val="43999"/>
                </a:srgbClr>
              </a:gs>
              <a:gs pos="31000">
                <a:srgbClr val="E6E6E6">
                  <a:alpha val="61359"/>
                </a:srgbClr>
              </a:gs>
              <a:gs pos="100000">
                <a:srgbClr val="F3F3F3"/>
              </a:gs>
            </a:gsLst>
            <a:lin ang="10800000" scaled="1"/>
          </a:gradFill>
          <a:ln w="9525">
            <a:solidFill>
              <a:srgbClr val="E1E1E1"/>
            </a:solidFill>
            <a:miter lim="800000"/>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da-DK">
              <a:solidFill>
                <a:srgbClr val="FFFFFF"/>
              </a:solidFill>
              <a:cs typeface="+mn-cs"/>
            </a:endParaRPr>
          </a:p>
        </p:txBody>
      </p:sp>
      <p:pic>
        <p:nvPicPr>
          <p:cNvPr id="8" name="Picture 2" descr="C:\Users\Arwa\Pictures\sqlserver_sql_server_2008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4941168"/>
            <a:ext cx="1789460" cy="1512168"/>
          </a:xfrm>
          <a:prstGeom prst="rect">
            <a:avLst/>
          </a:prstGeom>
          <a:noFill/>
          <a:extLst>
            <a:ext uri="{909E8E84-426E-40DD-AFC4-6F175D3DCCD1}">
              <a14:hiddenFill xmlns:a14="http://schemas.microsoft.com/office/drawing/2010/main">
                <a:solidFill>
                  <a:srgbClr val="FFFFFF"/>
                </a:solidFill>
              </a14:hiddenFill>
            </a:ext>
          </a:extLst>
        </p:spPr>
      </p:pic>
      <p:sp>
        <p:nvSpPr>
          <p:cNvPr id="4" name="عنصر نائب لرقم الشريحة 3"/>
          <p:cNvSpPr>
            <a:spLocks noGrp="1"/>
          </p:cNvSpPr>
          <p:nvPr>
            <p:ph type="sldNum" sz="quarter" idx="17"/>
          </p:nvPr>
        </p:nvSpPr>
        <p:spPr/>
        <p:txBody>
          <a:bodyPr/>
          <a:lstStyle/>
          <a:p>
            <a:pPr>
              <a:defRPr/>
            </a:pPr>
            <a:fld id="{FF0B9750-188F-475B-8098-00C4C73EA460}" type="slidenum">
              <a:rPr lang="en-US" smtClean="0"/>
              <a:pPr>
                <a:defRPr/>
              </a:pPr>
              <a:t>59</a:t>
            </a:fld>
            <a:endParaRPr lang="en-US" dirty="0"/>
          </a:p>
        </p:txBody>
      </p:sp>
    </p:spTree>
    <p:extLst>
      <p:ext uri="{BB962C8B-B14F-4D97-AF65-F5344CB8AC3E}">
        <p14:creationId xmlns:p14="http://schemas.microsoft.com/office/powerpoint/2010/main" val="1024615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 (Cont.)</a:t>
            </a:r>
          </a:p>
        </p:txBody>
      </p:sp>
      <p:pic>
        <p:nvPicPr>
          <p:cNvPr id="1028"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19112" y="2132856"/>
            <a:ext cx="6645176" cy="3408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مربع نص 19"/>
          <p:cNvSpPr txBox="1"/>
          <p:nvPr/>
        </p:nvSpPr>
        <p:spPr>
          <a:xfrm>
            <a:off x="304800" y="1124744"/>
            <a:ext cx="6215062" cy="707886"/>
          </a:xfrm>
          <a:prstGeom prst="rect">
            <a:avLst/>
          </a:prstGeom>
          <a:noFill/>
        </p:spPr>
        <p:txBody>
          <a:bodyPr rtlCol="1">
            <a:spAutoFit/>
          </a:bodyPr>
          <a:lstStyle/>
          <a:p>
            <a:pPr algn="l" rtl="0">
              <a:defRPr/>
            </a:pPr>
            <a:r>
              <a:rPr lang="en-US" sz="2000" b="1" dirty="0">
                <a:solidFill>
                  <a:schemeClr val="bg1">
                    <a:lumMod val="10000"/>
                  </a:schemeClr>
                </a:solidFill>
              </a:rPr>
              <a:t>SELECT </a:t>
            </a:r>
            <a:r>
              <a:rPr lang="en-US" sz="2000" b="1" dirty="0">
                <a:solidFill>
                  <a:srgbClr val="FF0000"/>
                </a:solidFill>
              </a:rPr>
              <a:t>DISTINCT</a:t>
            </a:r>
            <a:r>
              <a:rPr lang="en-US" sz="2000" b="1" dirty="0">
                <a:solidFill>
                  <a:schemeClr val="bg1">
                    <a:lumMod val="10000"/>
                  </a:schemeClr>
                </a:solidFill>
              </a:rPr>
              <a:t> Title FROM Book_2 </a:t>
            </a:r>
          </a:p>
          <a:p>
            <a:pPr>
              <a:defRPr/>
            </a:pPr>
            <a:endParaRPr lang="ar-SA" sz="2000"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a:t>
            </a:fld>
            <a:endParaRPr lang="en-US" dirty="0"/>
          </a:p>
        </p:txBody>
      </p:sp>
    </p:spTree>
    <p:extLst>
      <p:ext uri="{BB962C8B-B14F-4D97-AF65-F5344CB8AC3E}">
        <p14:creationId xmlns:p14="http://schemas.microsoft.com/office/powerpoint/2010/main" val="3538565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EXCEPT (MINUS )</a:t>
            </a:r>
          </a:p>
        </p:txBody>
      </p:sp>
      <p:sp>
        <p:nvSpPr>
          <p:cNvPr id="11" name="مربع نص 10"/>
          <p:cNvSpPr txBox="1"/>
          <p:nvPr/>
        </p:nvSpPr>
        <p:spPr>
          <a:xfrm>
            <a:off x="285750" y="928688"/>
            <a:ext cx="8572500" cy="4401205"/>
          </a:xfrm>
          <a:prstGeom prst="rect">
            <a:avLst/>
          </a:prstGeom>
          <a:noFill/>
        </p:spPr>
        <p:txBody>
          <a:bodyPr rtlCol="1">
            <a:spAutoFit/>
          </a:bodyPr>
          <a:lstStyle/>
          <a:p>
            <a:pPr algn="l" rtl="0">
              <a:buFont typeface="Arial" pitchFamily="34" charset="0"/>
              <a:buChar char="•"/>
              <a:defRPr/>
            </a:pPr>
            <a:r>
              <a:rPr lang="en-US" sz="2000" b="1" dirty="0">
                <a:solidFill>
                  <a:srgbClr val="C00000"/>
                </a:solidFill>
              </a:rPr>
              <a:t>EXCEPT clause in SQL Server is exactly similar to MINUS operation in Oracle.</a:t>
            </a:r>
          </a:p>
          <a:p>
            <a:pPr algn="l" rtl="0">
              <a:buFont typeface="Arial" pitchFamily="34" charset="0"/>
              <a:buChar char="•"/>
              <a:defRPr/>
            </a:pPr>
            <a:r>
              <a:rPr lang="en-US" sz="2000" b="1" dirty="0">
                <a:solidFill>
                  <a:schemeClr val="bg1">
                    <a:lumMod val="10000"/>
                  </a:schemeClr>
                </a:solidFill>
              </a:rPr>
              <a:t>The EXCEPT operator is used to combine two SELECT statements and it evaluates the output of two query expressions and returns the difference between the results. The result set contains all rows returned from the first query expression except those rows that are returned from the second query expression.</a:t>
            </a:r>
          </a:p>
          <a:p>
            <a:pPr algn="l" rtl="0">
              <a:buFont typeface="Arial" pitchFamily="34" charset="0"/>
              <a:buChar char="•"/>
              <a:defRPr/>
            </a:pPr>
            <a:endParaRPr lang="en-US" sz="2000" b="1" dirty="0">
              <a:solidFill>
                <a:schemeClr val="accent1">
                  <a:lumMod val="25000"/>
                </a:schemeClr>
              </a:solidFill>
            </a:endParaRPr>
          </a:p>
          <a:p>
            <a:pPr algn="l" rtl="0">
              <a:buFont typeface="Arial" pitchFamily="34" charset="0"/>
              <a:buChar char="•"/>
              <a:defRPr/>
            </a:pPr>
            <a:r>
              <a:rPr lang="en-US" sz="2000" b="1" dirty="0">
                <a:solidFill>
                  <a:schemeClr val="bg1">
                    <a:lumMod val="10000"/>
                  </a:schemeClr>
                </a:solidFill>
              </a:rPr>
              <a:t>This means EXCEPT returns only rows, which are not available in second SELECT statement.</a:t>
            </a:r>
          </a:p>
          <a:p>
            <a:pPr algn="l" rtl="0">
              <a:buFont typeface="Arial" pitchFamily="34" charset="0"/>
              <a:buChar char="•"/>
              <a:defRPr/>
            </a:pPr>
            <a:r>
              <a:rPr lang="en-US" sz="2000" b="1" dirty="0">
                <a:solidFill>
                  <a:srgbClr val="C00000"/>
                </a:solidFill>
              </a:rPr>
              <a:t>Notice that </a:t>
            </a:r>
            <a:r>
              <a:rPr lang="en-US" sz="2000" b="1" i="1" dirty="0">
                <a:solidFill>
                  <a:schemeClr val="bg1">
                    <a:lumMod val="10000"/>
                  </a:schemeClr>
                </a:solidFill>
              </a:rPr>
              <a:t>If the second SQL statement includes results not present in the first SQL statement, such results are ignored.</a:t>
            </a:r>
          </a:p>
          <a:p>
            <a:pPr algn="l" rtl="0">
              <a:defRPr/>
            </a:pPr>
            <a:endParaRPr lang="en-US" sz="2000" b="1" dirty="0">
              <a:solidFill>
                <a:schemeClr val="bg1">
                  <a:lumMod val="10000"/>
                </a:schemeClr>
              </a:solidFill>
            </a:endParaRPr>
          </a:p>
          <a:p>
            <a:pPr algn="l" rtl="0">
              <a:buFont typeface="Arial" pitchFamily="34" charset="0"/>
              <a:buChar char="•"/>
              <a:defRPr/>
            </a:pPr>
            <a:r>
              <a:rPr lang="en-US" sz="2000" b="1" dirty="0">
                <a:solidFill>
                  <a:schemeClr val="bg1">
                    <a:lumMod val="10000"/>
                  </a:schemeClr>
                </a:solidFill>
              </a:rPr>
              <a:t> </a:t>
            </a:r>
            <a:r>
              <a:rPr lang="en-US" sz="2000" b="1" dirty="0">
                <a:solidFill>
                  <a:schemeClr val="accent3"/>
                </a:solidFill>
              </a:rPr>
              <a:t>Syntax:</a:t>
            </a:r>
          </a:p>
        </p:txBody>
      </p:sp>
      <p:sp>
        <p:nvSpPr>
          <p:cNvPr id="13" name="مستطيل 12"/>
          <p:cNvSpPr/>
          <p:nvPr/>
        </p:nvSpPr>
        <p:spPr>
          <a:xfrm>
            <a:off x="1714480" y="5429264"/>
            <a:ext cx="6286544" cy="1015663"/>
          </a:xfrm>
          <a:prstGeom prst="rect">
            <a:avLst/>
          </a:prstGeom>
          <a:ln>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a:spAutoFit/>
          </a:bodyPr>
          <a:lstStyle/>
          <a:p>
            <a:pPr algn="l" rtl="0">
              <a:defRPr/>
            </a:pPr>
            <a:r>
              <a:rPr lang="en-US" sz="2000" b="1" dirty="0">
                <a:solidFill>
                  <a:srgbClr val="C00000"/>
                </a:solidFill>
              </a:rPr>
              <a:t>SELECT</a:t>
            </a:r>
            <a:r>
              <a:rPr lang="en-US" sz="2000" dirty="0">
                <a:solidFill>
                  <a:schemeClr val="accent1">
                    <a:lumMod val="25000"/>
                  </a:schemeClr>
                </a:solidFill>
              </a:rPr>
              <a:t> </a:t>
            </a:r>
            <a:r>
              <a:rPr lang="en-US" sz="2000" dirty="0" err="1">
                <a:solidFill>
                  <a:schemeClr val="accent1">
                    <a:lumMod val="25000"/>
                  </a:schemeClr>
                </a:solidFill>
              </a:rPr>
              <a:t>Clomns_name</a:t>
            </a:r>
            <a:r>
              <a:rPr lang="en-US" sz="2000" dirty="0">
                <a:solidFill>
                  <a:schemeClr val="accent1">
                    <a:lumMod val="25000"/>
                  </a:schemeClr>
                </a:solidFill>
              </a:rPr>
              <a:t>  </a:t>
            </a:r>
            <a:r>
              <a:rPr lang="en-US" sz="2000" b="1" dirty="0">
                <a:solidFill>
                  <a:srgbClr val="C00000"/>
                </a:solidFill>
              </a:rPr>
              <a:t>FROM</a:t>
            </a:r>
            <a:r>
              <a:rPr lang="en-US" sz="2000" b="1" dirty="0">
                <a:solidFill>
                  <a:schemeClr val="accent1">
                    <a:lumMod val="25000"/>
                  </a:schemeClr>
                </a:solidFill>
              </a:rPr>
              <a:t> </a:t>
            </a:r>
            <a:r>
              <a:rPr lang="en-US" sz="2000" dirty="0" err="1">
                <a:solidFill>
                  <a:schemeClr val="accent1">
                    <a:lumMod val="25000"/>
                  </a:schemeClr>
                </a:solidFill>
              </a:rPr>
              <a:t>Table_name</a:t>
            </a:r>
            <a:r>
              <a:rPr lang="en-US" sz="2000" dirty="0">
                <a:solidFill>
                  <a:schemeClr val="accent1">
                    <a:lumMod val="25000"/>
                  </a:schemeClr>
                </a:solidFill>
              </a:rPr>
              <a:t> </a:t>
            </a:r>
          </a:p>
          <a:p>
            <a:pPr algn="l" rtl="0">
              <a:defRPr/>
            </a:pPr>
            <a:r>
              <a:rPr lang="en-US" sz="2000" b="1" dirty="0">
                <a:solidFill>
                  <a:srgbClr val="C00000"/>
                </a:solidFill>
              </a:rPr>
              <a:t>EXCEPT</a:t>
            </a:r>
          </a:p>
          <a:p>
            <a:pPr algn="l" rtl="0">
              <a:defRPr/>
            </a:pPr>
            <a:r>
              <a:rPr lang="en-US" sz="2000" b="1" dirty="0">
                <a:solidFill>
                  <a:srgbClr val="C00000"/>
                </a:solidFill>
              </a:rPr>
              <a:t>SELECT </a:t>
            </a:r>
            <a:r>
              <a:rPr lang="en-US" sz="2000" dirty="0" err="1">
                <a:solidFill>
                  <a:schemeClr val="accent1">
                    <a:lumMod val="25000"/>
                  </a:schemeClr>
                </a:solidFill>
              </a:rPr>
              <a:t>Clomns_name</a:t>
            </a:r>
            <a:r>
              <a:rPr lang="en-US" sz="2000" dirty="0">
                <a:solidFill>
                  <a:schemeClr val="accent1">
                    <a:lumMod val="25000"/>
                  </a:schemeClr>
                </a:solidFill>
              </a:rPr>
              <a:t>  </a:t>
            </a:r>
            <a:r>
              <a:rPr lang="en-US" sz="2000" b="1" dirty="0">
                <a:solidFill>
                  <a:srgbClr val="C00000"/>
                </a:solidFill>
              </a:rPr>
              <a:t>FROM</a:t>
            </a:r>
            <a:r>
              <a:rPr lang="en-US" sz="2000" b="1" dirty="0">
                <a:solidFill>
                  <a:schemeClr val="accent1">
                    <a:lumMod val="25000"/>
                  </a:schemeClr>
                </a:solidFill>
              </a:rPr>
              <a:t> </a:t>
            </a:r>
            <a:r>
              <a:rPr lang="en-US" sz="2000" dirty="0" err="1">
                <a:solidFill>
                  <a:schemeClr val="accent1">
                    <a:lumMod val="25000"/>
                  </a:schemeClr>
                </a:solidFill>
              </a:rPr>
              <a:t>Table_name</a:t>
            </a:r>
            <a:endParaRPr lang="en-US" sz="2000" dirty="0">
              <a:solidFill>
                <a:schemeClr val="bg1">
                  <a:lumMod val="10000"/>
                </a:schemeClr>
              </a:solidFill>
            </a:endParaRPr>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60</a:t>
            </a:fld>
            <a:endParaRPr lang="en-US" dirty="0"/>
          </a:p>
        </p:txBody>
      </p:sp>
    </p:spTree>
    <p:extLst>
      <p:ext uri="{BB962C8B-B14F-4D97-AF65-F5344CB8AC3E}">
        <p14:creationId xmlns:p14="http://schemas.microsoft.com/office/powerpoint/2010/main" val="50061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EXCEPT : Example</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pic>
        <p:nvPicPr>
          <p:cNvPr id="4608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1414" y="1012297"/>
            <a:ext cx="7981864" cy="506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61</a:t>
            </a:fld>
            <a:endParaRPr lang="en-US" dirty="0"/>
          </a:p>
        </p:txBody>
      </p:sp>
    </p:spTree>
    <p:extLst>
      <p:ext uri="{BB962C8B-B14F-4D97-AF65-F5344CB8AC3E}">
        <p14:creationId xmlns:p14="http://schemas.microsoft.com/office/powerpoint/2010/main" val="818240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EXCEPT : Example</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19" name="مستطيل 18"/>
          <p:cNvSpPr/>
          <p:nvPr/>
        </p:nvSpPr>
        <p:spPr>
          <a:xfrm>
            <a:off x="918096" y="3429000"/>
            <a:ext cx="6678240" cy="2000548"/>
          </a:xfrm>
          <a:prstGeom prst="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algn="l" rtl="0">
              <a:defRPr/>
            </a:pPr>
            <a:endParaRPr lang="ar-SA" sz="2400" b="1" dirty="0">
              <a:solidFill>
                <a:schemeClr val="bg1">
                  <a:lumMod val="10000"/>
                </a:schemeClr>
              </a:solidFill>
            </a:endParaRPr>
          </a:p>
          <a:p>
            <a:pPr algn="l" rtl="0">
              <a:defRPr/>
            </a:pPr>
            <a:r>
              <a:rPr lang="en-US" sz="2400" b="1" dirty="0">
                <a:solidFill>
                  <a:srgbClr val="FF0000"/>
                </a:solidFill>
              </a:rPr>
              <a:t>SELECT</a:t>
            </a:r>
            <a:r>
              <a:rPr lang="en-US" sz="2400" b="1" dirty="0">
                <a:solidFill>
                  <a:schemeClr val="bg1">
                    <a:lumMod val="10000"/>
                  </a:schemeClr>
                </a:solidFill>
              </a:rPr>
              <a:t> id  </a:t>
            </a:r>
            <a:r>
              <a:rPr lang="en-US" sz="2400" b="1" dirty="0">
                <a:solidFill>
                  <a:srgbClr val="FF0000"/>
                </a:solidFill>
              </a:rPr>
              <a:t>FROM</a:t>
            </a:r>
            <a:r>
              <a:rPr lang="en-US" sz="2400" b="1" dirty="0">
                <a:solidFill>
                  <a:schemeClr val="bg1">
                    <a:lumMod val="10000"/>
                  </a:schemeClr>
                </a:solidFill>
              </a:rPr>
              <a:t> Book_2 </a:t>
            </a:r>
          </a:p>
          <a:p>
            <a:pPr algn="l" rtl="0">
              <a:defRPr/>
            </a:pPr>
            <a:r>
              <a:rPr lang="en-US" sz="2400" b="1" dirty="0">
                <a:solidFill>
                  <a:srgbClr val="FF0000"/>
                </a:solidFill>
              </a:rPr>
              <a:t>EXCEPT</a:t>
            </a:r>
          </a:p>
          <a:p>
            <a:pPr algn="l" rtl="0">
              <a:defRPr/>
            </a:pPr>
            <a:r>
              <a:rPr lang="en-US" sz="2400" b="1" dirty="0">
                <a:solidFill>
                  <a:srgbClr val="FF0000"/>
                </a:solidFill>
              </a:rPr>
              <a:t>SELECT </a:t>
            </a:r>
            <a:r>
              <a:rPr lang="en-US" sz="2400" b="1" dirty="0" err="1">
                <a:solidFill>
                  <a:schemeClr val="bg1">
                    <a:lumMod val="10000"/>
                  </a:schemeClr>
                </a:solidFill>
              </a:rPr>
              <a:t>book_id</a:t>
            </a:r>
            <a:r>
              <a:rPr lang="en-US" sz="2400" b="1" dirty="0">
                <a:solidFill>
                  <a:schemeClr val="bg1">
                    <a:lumMod val="10000"/>
                  </a:schemeClr>
                </a:solidFill>
              </a:rPr>
              <a:t> </a:t>
            </a:r>
            <a:r>
              <a:rPr lang="en-US" sz="2400" b="1" dirty="0">
                <a:solidFill>
                  <a:srgbClr val="FF0000"/>
                </a:solidFill>
              </a:rPr>
              <a:t>FROM </a:t>
            </a:r>
            <a:r>
              <a:rPr lang="en-US" sz="2400" b="1" dirty="0">
                <a:solidFill>
                  <a:schemeClr val="bg1">
                    <a:lumMod val="10000"/>
                  </a:schemeClr>
                </a:solidFill>
              </a:rPr>
              <a:t>book_copy_3</a:t>
            </a:r>
          </a:p>
          <a:p>
            <a:pPr algn="l" rtl="0">
              <a:defRPr/>
            </a:pPr>
            <a:endParaRPr lang="ar-SA" sz="2800" dirty="0">
              <a:solidFill>
                <a:schemeClr val="accent1">
                  <a:lumMod val="25000"/>
                </a:schemeClr>
              </a:solidFill>
            </a:endParaRPr>
          </a:p>
        </p:txBody>
      </p:sp>
      <p:pic>
        <p:nvPicPr>
          <p:cNvPr id="4608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99592" y="1340768"/>
            <a:ext cx="2705497" cy="173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62</a:t>
            </a:fld>
            <a:endParaRPr lang="en-US" dirty="0"/>
          </a:p>
        </p:txBody>
      </p:sp>
    </p:spTree>
    <p:extLst>
      <p:ext uri="{BB962C8B-B14F-4D97-AF65-F5344CB8AC3E}">
        <p14:creationId xmlns:p14="http://schemas.microsoft.com/office/powerpoint/2010/main" val="3192599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7504" y="1124744"/>
            <a:ext cx="8858250" cy="374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0" y="260331"/>
            <a:ext cx="9144000" cy="525463"/>
          </a:xfrm>
        </p:spPr>
        <p:txBody>
          <a:bodyPr>
            <a:noAutofit/>
          </a:bodyPr>
          <a:lstStyle/>
          <a:p>
            <a:pPr>
              <a:lnSpc>
                <a:spcPct val="100000"/>
              </a:lnSpc>
              <a:defRPr/>
            </a:pPr>
            <a:r>
              <a:rPr lang="en-US" sz="2400" dirty="0"/>
              <a:t>Except : Another representation of Intersect (Using  </a:t>
            </a:r>
            <a:r>
              <a:rPr lang="en-US" sz="2400" dirty="0">
                <a:solidFill>
                  <a:srgbClr val="C00000"/>
                </a:solidFill>
              </a:rPr>
              <a:t>AND Not IN </a:t>
            </a:r>
            <a:r>
              <a:rPr lang="en-US" sz="2400" dirty="0"/>
              <a: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63</a:t>
            </a:fld>
            <a:endParaRPr lang="en-US" dirty="0"/>
          </a:p>
        </p:txBody>
      </p:sp>
    </p:spTree>
    <p:extLst>
      <p:ext uri="{BB962C8B-B14F-4D97-AF65-F5344CB8AC3E}">
        <p14:creationId xmlns:p14="http://schemas.microsoft.com/office/powerpoint/2010/main" val="3030358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51520" y="1274786"/>
            <a:ext cx="6375114" cy="556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0" y="260331"/>
            <a:ext cx="9144000" cy="525463"/>
          </a:xfrm>
        </p:spPr>
        <p:txBody>
          <a:bodyPr>
            <a:noAutofit/>
          </a:bodyPr>
          <a:lstStyle/>
          <a:p>
            <a:pPr>
              <a:lnSpc>
                <a:spcPct val="100000"/>
              </a:lnSpc>
              <a:defRPr/>
            </a:pPr>
            <a:r>
              <a:rPr lang="en-US" sz="2400" dirty="0"/>
              <a:t>Except : Another representation of Intersect (Using  </a:t>
            </a:r>
            <a:r>
              <a:rPr lang="en-US" sz="2400" dirty="0">
                <a:solidFill>
                  <a:srgbClr val="C00000"/>
                </a:solidFill>
              </a:rPr>
              <a:t>AND Not IN </a:t>
            </a:r>
            <a:r>
              <a:rPr lang="en-US" sz="2400" dirty="0"/>
              <a:t>)</a:t>
            </a:r>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20" name="قوس كبير أيمن 19"/>
          <p:cNvSpPr/>
          <p:nvPr/>
        </p:nvSpPr>
        <p:spPr>
          <a:xfrm>
            <a:off x="5724128" y="2856687"/>
            <a:ext cx="144016" cy="1076369"/>
          </a:xfrm>
          <a:prstGeom prst="righ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1" anchor="ctr"/>
          <a:lstStyle/>
          <a:p>
            <a:pPr algn="ctr">
              <a:defRPr/>
            </a:pPr>
            <a:endParaRPr lang="ar-SA"/>
          </a:p>
        </p:txBody>
      </p:sp>
      <p:sp>
        <p:nvSpPr>
          <p:cNvPr id="21" name="قوس كبير أيمن 20"/>
          <p:cNvSpPr/>
          <p:nvPr/>
        </p:nvSpPr>
        <p:spPr>
          <a:xfrm>
            <a:off x="5724128" y="1326068"/>
            <a:ext cx="71437" cy="1065511"/>
          </a:xfrm>
          <a:prstGeom prst="righ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1" anchor="ctr"/>
          <a:lstStyle/>
          <a:p>
            <a:pPr algn="ctr">
              <a:defRPr/>
            </a:pPr>
            <a:endParaRPr lang="ar-SA"/>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64</a:t>
            </a:fld>
            <a:endParaRPr lang="en-US" dirty="0"/>
          </a:p>
        </p:txBody>
      </p:sp>
    </p:spTree>
    <p:extLst>
      <p:ext uri="{BB962C8B-B14F-4D97-AF65-F5344CB8AC3E}">
        <p14:creationId xmlns:p14="http://schemas.microsoft.com/office/powerpoint/2010/main" val="2124201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55265"/>
            <a:ext cx="8696356" cy="525463"/>
          </a:xfrm>
        </p:spPr>
        <p:txBody>
          <a:bodyPr>
            <a:noAutofit/>
          </a:bodyPr>
          <a:lstStyle/>
          <a:p>
            <a:pPr>
              <a:defRPr/>
            </a:pPr>
            <a:r>
              <a:rPr lang="en-US" sz="3600" dirty="0"/>
              <a:t>Difference between Intersect &amp; EXCEPT: </a:t>
            </a:r>
          </a:p>
        </p:txBody>
      </p:sp>
      <p:graphicFrame>
        <p:nvGraphicFramePr>
          <p:cNvPr id="8" name="جدول 7"/>
          <p:cNvGraphicFramePr>
            <a:graphicFrameLocks noGrp="1"/>
          </p:cNvGraphicFramePr>
          <p:nvPr>
            <p:extLst>
              <p:ext uri="{D42A27DB-BD31-4B8C-83A1-F6EECF244321}">
                <p14:modId xmlns:p14="http://schemas.microsoft.com/office/powerpoint/2010/main" val="3978061457"/>
              </p:ext>
            </p:extLst>
          </p:nvPr>
        </p:nvGraphicFramePr>
        <p:xfrm>
          <a:off x="642430" y="1142634"/>
          <a:ext cx="7859140" cy="5061888"/>
        </p:xfrm>
        <a:graphic>
          <a:graphicData uri="http://schemas.openxmlformats.org/drawingml/2006/table">
            <a:tbl>
              <a:tblPr rtl="1" firstRow="1" bandRow="1">
                <a:tableStyleId>{775DCB02-9BB8-47FD-8907-85C794F793BA}</a:tableStyleId>
              </a:tblPr>
              <a:tblGrid>
                <a:gridCol w="3929570">
                  <a:extLst>
                    <a:ext uri="{9D8B030D-6E8A-4147-A177-3AD203B41FA5}">
                      <a16:colId xmlns:a16="http://schemas.microsoft.com/office/drawing/2014/main" val="20000"/>
                    </a:ext>
                  </a:extLst>
                </a:gridCol>
                <a:gridCol w="3929570">
                  <a:extLst>
                    <a:ext uri="{9D8B030D-6E8A-4147-A177-3AD203B41FA5}">
                      <a16:colId xmlns:a16="http://schemas.microsoft.com/office/drawing/2014/main" val="20001"/>
                    </a:ext>
                  </a:extLst>
                </a:gridCol>
              </a:tblGrid>
              <a:tr h="588592">
                <a:tc>
                  <a:txBody>
                    <a:bodyPr/>
                    <a:lstStyle/>
                    <a:p>
                      <a:pPr algn="ctr" rtl="1"/>
                      <a:r>
                        <a:rPr lang="en-US" sz="2400" b="1" dirty="0"/>
                        <a:t>EXCEPT</a:t>
                      </a:r>
                      <a:endParaRPr lang="ar-SA" sz="2400" b="1" dirty="0">
                        <a:solidFill>
                          <a:srgbClr val="7030A0"/>
                        </a:solidFill>
                      </a:endParaRPr>
                    </a:p>
                  </a:txBody>
                  <a:tcPr/>
                </a:tc>
                <a:tc>
                  <a:txBody>
                    <a:bodyPr/>
                    <a:lstStyle/>
                    <a:p>
                      <a:pPr algn="ctr" rtl="1"/>
                      <a:r>
                        <a:rPr lang="en-US" sz="2400" b="1" dirty="0"/>
                        <a:t>Intersect </a:t>
                      </a:r>
                      <a:endParaRPr lang="ar-SA" sz="2400" b="1" dirty="0">
                        <a:solidFill>
                          <a:srgbClr val="7030A0"/>
                        </a:solidFill>
                      </a:endParaRPr>
                    </a:p>
                  </a:txBody>
                  <a:tcPr/>
                </a:tc>
                <a:extLst>
                  <a:ext uri="{0D108BD9-81ED-4DB2-BD59-A6C34878D82A}">
                    <a16:rowId xmlns:a16="http://schemas.microsoft.com/office/drawing/2014/main" val="10000"/>
                  </a:ext>
                </a:extLst>
              </a:tr>
              <a:tr h="2236648">
                <a:tc>
                  <a:txBody>
                    <a:bodyPr/>
                    <a:lstStyle/>
                    <a:p>
                      <a:pPr rtl="1"/>
                      <a:r>
                        <a:rPr lang="en-US" sz="1800" b="1" kern="1200" dirty="0"/>
                        <a:t>EXCEPT combines two SELECT statements and returns rows from the first SELECT statement that are not returned by the second SELECT statement.</a:t>
                      </a:r>
                      <a:endParaRPr lang="ar-SA" sz="1800" b="1" kern="1200" dirty="0">
                        <a:solidFill>
                          <a:schemeClr val="bg1">
                            <a:lumMod val="10000"/>
                          </a:schemeClr>
                        </a:solidFill>
                        <a:latin typeface="+mn-lt"/>
                        <a:ea typeface="+mn-ea"/>
                        <a:cs typeface="+mn-cs"/>
                      </a:endParaRPr>
                    </a:p>
                  </a:txBody>
                  <a:tcPr/>
                </a:tc>
                <a:tc>
                  <a:txBody>
                    <a:bodyPr/>
                    <a:lstStyle/>
                    <a:p>
                      <a:pPr rtl="1"/>
                      <a:r>
                        <a:rPr lang="en-US" sz="1800" b="1" kern="1200" dirty="0"/>
                        <a:t>INTERSECT combines two SELECT statements but returns rows only from the first SELECT statement that are identical to a row in the second SELECT statement.</a:t>
                      </a:r>
                      <a:endParaRPr lang="ar-SA" sz="1800" b="1" kern="1200" dirty="0">
                        <a:solidFill>
                          <a:schemeClr val="bg1">
                            <a:lumMod val="10000"/>
                          </a:schemeClr>
                        </a:solidFill>
                        <a:latin typeface="+mn-lt"/>
                        <a:ea typeface="+mn-ea"/>
                        <a:cs typeface="+mn-cs"/>
                      </a:endParaRPr>
                    </a:p>
                  </a:txBody>
                  <a:tcPr/>
                </a:tc>
                <a:extLst>
                  <a:ext uri="{0D108BD9-81ED-4DB2-BD59-A6C34878D82A}">
                    <a16:rowId xmlns:a16="http://schemas.microsoft.com/office/drawing/2014/main" val="10001"/>
                  </a:ext>
                </a:extLst>
              </a:tr>
              <a:tr h="2236648">
                <a:tc gridSpan="2">
                  <a:txBody>
                    <a:bodyPr/>
                    <a:lstStyle/>
                    <a:p>
                      <a:pPr algn="l" rtl="0">
                        <a:buFont typeface="Arial" pitchFamily="34" charset="0"/>
                        <a:buChar char="•"/>
                      </a:pPr>
                      <a:r>
                        <a:rPr lang="en-US" sz="1800" b="1" u="sng" dirty="0"/>
                        <a:t>The basic rules for combining the result sets of two queries that use EXCEPT or INTERSECT are the following:</a:t>
                      </a:r>
                      <a:br>
                        <a:rPr lang="en-US" sz="1800" b="1" dirty="0"/>
                      </a:br>
                      <a:r>
                        <a:rPr lang="en-US" sz="1800" b="1" dirty="0"/>
                        <a:t>1. The number and the order of the columns must be the same in all queries. </a:t>
                      </a:r>
                      <a:br>
                        <a:rPr lang="en-US" sz="1800" b="1" dirty="0"/>
                      </a:br>
                      <a:r>
                        <a:rPr lang="en-US" sz="1800" b="1" dirty="0"/>
                        <a:t>2. The data types must be compatible (Or the same).</a:t>
                      </a:r>
                    </a:p>
                    <a:p>
                      <a:pPr algn="l" rtl="0">
                        <a:buFont typeface="Arial" pitchFamily="34" charset="0"/>
                        <a:buChar char="•"/>
                      </a:pPr>
                      <a:r>
                        <a:rPr lang="en-US" sz="1800" b="1" dirty="0"/>
                        <a:t> </a:t>
                      </a:r>
                      <a:endParaRPr lang="ar-SA" sz="1800" b="1" i="1" dirty="0">
                        <a:solidFill>
                          <a:schemeClr val="bg1">
                            <a:lumMod val="10000"/>
                          </a:schemeClr>
                        </a:solidFill>
                      </a:endParaRPr>
                    </a:p>
                  </a:txBody>
                  <a:tcPr/>
                </a:tc>
                <a:tc hMerge="1">
                  <a:txBody>
                    <a:bodyPr/>
                    <a:lstStyle/>
                    <a:p>
                      <a:pPr rtl="1"/>
                      <a:endParaRPr lang="ar-SA" dirty="0"/>
                    </a:p>
                  </a:txBody>
                  <a:tcPr/>
                </a:tc>
                <a:extLst>
                  <a:ext uri="{0D108BD9-81ED-4DB2-BD59-A6C34878D82A}">
                    <a16:rowId xmlns:a16="http://schemas.microsoft.com/office/drawing/2014/main" val="10002"/>
                  </a:ext>
                </a:extLst>
              </a:tr>
            </a:tbl>
          </a:graphicData>
        </a:graphic>
      </p:graphicFrame>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65</a:t>
            </a:fld>
            <a:endParaRPr lang="en-US" dirty="0"/>
          </a:p>
        </p:txBody>
      </p:sp>
    </p:spTree>
    <p:extLst>
      <p:ext uri="{BB962C8B-B14F-4D97-AF65-F5344CB8AC3E}">
        <p14:creationId xmlns:p14="http://schemas.microsoft.com/office/powerpoint/2010/main" val="2016610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4543" y="260331"/>
            <a:ext cx="9754328" cy="525463"/>
          </a:xfrm>
        </p:spPr>
        <p:txBody>
          <a:bodyPr>
            <a:noAutofit/>
          </a:bodyPr>
          <a:lstStyle/>
          <a:p>
            <a:pPr>
              <a:lnSpc>
                <a:spcPct val="100000"/>
              </a:lnSpc>
              <a:defRPr/>
            </a:pPr>
            <a:r>
              <a:rPr lang="en-US" sz="2400" dirty="0"/>
              <a:t>EXCEPT( Discussion of first condition: </a:t>
            </a:r>
            <a:r>
              <a:rPr lang="en-US" sz="2400" dirty="0">
                <a:solidFill>
                  <a:schemeClr val="accent3"/>
                </a:solidFill>
              </a:rPr>
              <a:t>The number and the order of</a:t>
            </a:r>
            <a:br>
              <a:rPr lang="en-US" sz="2400" dirty="0">
                <a:solidFill>
                  <a:schemeClr val="accent3"/>
                </a:solidFill>
              </a:rPr>
            </a:br>
            <a:r>
              <a:rPr lang="en-US" sz="2400" dirty="0">
                <a:solidFill>
                  <a:schemeClr val="accent3"/>
                </a:solidFill>
              </a:rPr>
              <a:t> the columns must be the same in all queries</a:t>
            </a:r>
            <a:r>
              <a:rPr lang="en-US" sz="2400" dirty="0"/>
              <a:t>)</a:t>
            </a:r>
          </a:p>
        </p:txBody>
      </p:sp>
      <p:sp>
        <p:nvSpPr>
          <p:cNvPr id="19" name="مستطيل 18"/>
          <p:cNvSpPr/>
          <p:nvPr/>
        </p:nvSpPr>
        <p:spPr>
          <a:xfrm>
            <a:off x="642910" y="857232"/>
            <a:ext cx="8215370" cy="1323439"/>
          </a:xfrm>
          <a:prstGeom prst="rect">
            <a:avLst/>
          </a:prstGeom>
          <a:noFill/>
        </p:spPr>
        <p:style>
          <a:lnRef idx="0">
            <a:schemeClr val="dk1"/>
          </a:lnRef>
          <a:fillRef idx="3">
            <a:schemeClr val="dk1"/>
          </a:fillRef>
          <a:effectRef idx="3">
            <a:schemeClr val="dk1"/>
          </a:effectRef>
          <a:fontRef idx="minor">
            <a:schemeClr val="lt1"/>
          </a:fontRef>
        </p:style>
        <p:txBody>
          <a:bodyPr>
            <a:spAutoFit/>
          </a:bodyPr>
          <a:lstStyle/>
          <a:p>
            <a:pPr algn="l" rtl="0">
              <a:buFont typeface="Arial" pitchFamily="34" charset="0"/>
              <a:buChar char="•"/>
              <a:defRPr/>
            </a:pPr>
            <a:r>
              <a:rPr lang="en-US" sz="2000" b="1" dirty="0">
                <a:solidFill>
                  <a:schemeClr val="bg1">
                    <a:lumMod val="10000"/>
                  </a:schemeClr>
                </a:solidFill>
              </a:rPr>
              <a:t>All queries combined using a UNION, INTERSECT or EXCEPT operator must have an equal number of expressions in their target lists. (Must be the same number of columns)</a:t>
            </a:r>
          </a:p>
          <a:p>
            <a:pPr algn="l" rtl="0">
              <a:defRPr/>
            </a:pPr>
            <a:endParaRPr lang="ar-SA" sz="2000" dirty="0">
              <a:solidFill>
                <a:schemeClr val="accent1">
                  <a:lumMod val="25000"/>
                </a:schemeClr>
              </a:solidFill>
            </a:endParaRPr>
          </a:p>
        </p:txBody>
      </p:sp>
      <p:pic>
        <p:nvPicPr>
          <p:cNvPr id="4916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201" y="2231249"/>
            <a:ext cx="9097683"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66</a:t>
            </a:fld>
            <a:endParaRPr lang="en-US" dirty="0"/>
          </a:p>
        </p:txBody>
      </p:sp>
    </p:spTree>
    <p:extLst>
      <p:ext uri="{BB962C8B-B14F-4D97-AF65-F5344CB8AC3E}">
        <p14:creationId xmlns:p14="http://schemas.microsoft.com/office/powerpoint/2010/main" val="2735259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5165" y="493055"/>
            <a:ext cx="9754328" cy="525463"/>
          </a:xfrm>
        </p:spPr>
        <p:txBody>
          <a:bodyPr>
            <a:noAutofit/>
          </a:bodyPr>
          <a:lstStyle/>
          <a:p>
            <a:pPr>
              <a:lnSpc>
                <a:spcPct val="100000"/>
              </a:lnSpc>
              <a:defRPr/>
            </a:pPr>
            <a:r>
              <a:rPr lang="en-US" sz="2400" dirty="0"/>
              <a:t>EXCEPT( Discussion of first condition: </a:t>
            </a:r>
            <a:r>
              <a:rPr lang="en-US" sz="2400" dirty="0">
                <a:solidFill>
                  <a:schemeClr val="accent3"/>
                </a:solidFill>
              </a:rPr>
              <a:t>The number and the order of</a:t>
            </a:r>
            <a:br>
              <a:rPr lang="en-US" sz="2400" dirty="0">
                <a:solidFill>
                  <a:schemeClr val="accent3"/>
                </a:solidFill>
              </a:rPr>
            </a:br>
            <a:r>
              <a:rPr lang="en-US" sz="2400" dirty="0">
                <a:solidFill>
                  <a:schemeClr val="accent3"/>
                </a:solidFill>
              </a:rPr>
              <a:t> the columns must be the same in all queries</a:t>
            </a:r>
            <a:r>
              <a:rPr lang="en-US" sz="2400" dirty="0"/>
              <a:t>)</a:t>
            </a:r>
          </a:p>
        </p:txBody>
      </p:sp>
      <p:pic>
        <p:nvPicPr>
          <p:cNvPr id="4916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12393" y="1772816"/>
            <a:ext cx="8319213"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67</a:t>
            </a:fld>
            <a:endParaRPr lang="en-US" dirty="0"/>
          </a:p>
        </p:txBody>
      </p:sp>
    </p:spTree>
    <p:extLst>
      <p:ext uri="{BB962C8B-B14F-4D97-AF65-F5344CB8AC3E}">
        <p14:creationId xmlns:p14="http://schemas.microsoft.com/office/powerpoint/2010/main" val="2856044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14290"/>
            <a:ext cx="9501222" cy="525463"/>
          </a:xfrm>
        </p:spPr>
        <p:txBody>
          <a:bodyPr>
            <a:noAutofit/>
          </a:bodyPr>
          <a:lstStyle/>
          <a:p>
            <a:pPr>
              <a:lnSpc>
                <a:spcPct val="100000"/>
              </a:lnSpc>
              <a:defRPr/>
            </a:pPr>
            <a:r>
              <a:rPr lang="en-US" sz="2000" dirty="0"/>
              <a:t>EXCEPT( Discussion of Section condition: </a:t>
            </a:r>
            <a:r>
              <a:rPr lang="en-US" sz="2000" dirty="0">
                <a:solidFill>
                  <a:schemeClr val="accent3"/>
                </a:solidFill>
              </a:rPr>
              <a:t>The data types must be compatible</a:t>
            </a:r>
            <a:r>
              <a:rPr lang="en-US" sz="2000" dirty="0"/>
              <a:t>) </a:t>
            </a:r>
          </a:p>
        </p:txBody>
      </p:sp>
      <p:sp>
        <p:nvSpPr>
          <p:cNvPr id="19" name="مستطيل 18"/>
          <p:cNvSpPr/>
          <p:nvPr/>
        </p:nvSpPr>
        <p:spPr>
          <a:xfrm>
            <a:off x="696483" y="688956"/>
            <a:ext cx="7099722" cy="954107"/>
          </a:xfrm>
          <a:prstGeom prst="rect">
            <a:avLst/>
          </a:prstGeom>
          <a:noFill/>
        </p:spPr>
        <p:style>
          <a:lnRef idx="0">
            <a:schemeClr val="dk1"/>
          </a:lnRef>
          <a:fillRef idx="3">
            <a:schemeClr val="dk1"/>
          </a:fillRef>
          <a:effectRef idx="3">
            <a:schemeClr val="dk1"/>
          </a:effectRef>
          <a:fontRef idx="minor">
            <a:schemeClr val="lt1"/>
          </a:fontRef>
        </p:style>
        <p:txBody>
          <a:bodyPr wrap="square">
            <a:spAutoFit/>
          </a:bodyPr>
          <a:lstStyle/>
          <a:p>
            <a:pPr algn="l" rtl="0">
              <a:defRPr/>
            </a:pPr>
            <a:endParaRPr lang="ar-SA" b="1" dirty="0">
              <a:solidFill>
                <a:schemeClr val="bg1">
                  <a:lumMod val="10000"/>
                </a:schemeClr>
              </a:solidFill>
              <a:latin typeface="+mj-lt"/>
            </a:endParaRPr>
          </a:p>
          <a:p>
            <a:pPr algn="l" rtl="0">
              <a:buFont typeface="Arial" pitchFamily="34" charset="0"/>
              <a:buChar char="•"/>
              <a:defRPr/>
            </a:pPr>
            <a:r>
              <a:rPr lang="en-US" b="1" i="1" dirty="0">
                <a:solidFill>
                  <a:schemeClr val="bg1">
                    <a:lumMod val="10000"/>
                  </a:schemeClr>
                </a:solidFill>
                <a:latin typeface="+mj-lt"/>
              </a:rPr>
              <a:t>Ex of incommutability of data types: </a:t>
            </a:r>
            <a:r>
              <a:rPr lang="en-US" b="1" i="1" dirty="0" err="1">
                <a:solidFill>
                  <a:schemeClr val="bg1">
                    <a:lumMod val="10000"/>
                  </a:schemeClr>
                </a:solidFill>
                <a:latin typeface="+mj-lt"/>
              </a:rPr>
              <a:t>varchar</a:t>
            </a:r>
            <a:r>
              <a:rPr lang="en-US" b="1" i="1" dirty="0">
                <a:solidFill>
                  <a:schemeClr val="bg1">
                    <a:lumMod val="10000"/>
                  </a:schemeClr>
                </a:solidFill>
                <a:latin typeface="+mj-lt"/>
              </a:rPr>
              <a:t>(n) and int.</a:t>
            </a:r>
            <a:endParaRPr lang="ar-SA" b="1" i="1" dirty="0">
              <a:solidFill>
                <a:schemeClr val="bg1">
                  <a:lumMod val="10000"/>
                </a:schemeClr>
              </a:solidFill>
              <a:latin typeface="+mj-lt"/>
            </a:endParaRPr>
          </a:p>
          <a:p>
            <a:pPr algn="l" rtl="0">
              <a:defRPr/>
            </a:pPr>
            <a:endParaRPr lang="ar-SA" sz="2000" dirty="0">
              <a:solidFill>
                <a:schemeClr val="accent1">
                  <a:lumMod val="25000"/>
                </a:schemeClr>
              </a:solidFill>
              <a:latin typeface="+mj-lt"/>
            </a:endParaRPr>
          </a:p>
        </p:txBody>
      </p:sp>
      <p:pic>
        <p:nvPicPr>
          <p:cNvPr id="522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5" y="1643063"/>
            <a:ext cx="7572375"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شكل بيضاوي 8"/>
          <p:cNvSpPr/>
          <p:nvPr/>
        </p:nvSpPr>
        <p:spPr>
          <a:xfrm>
            <a:off x="5364088" y="1643063"/>
            <a:ext cx="1714500"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sp>
        <p:nvSpPr>
          <p:cNvPr id="11" name="شكل بيضاوي 10"/>
          <p:cNvSpPr/>
          <p:nvPr/>
        </p:nvSpPr>
        <p:spPr>
          <a:xfrm>
            <a:off x="6429375" y="2286000"/>
            <a:ext cx="1857375"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a:p>
        </p:txBody>
      </p:sp>
      <p:cxnSp>
        <p:nvCxnSpPr>
          <p:cNvPr id="10" name="رابط مستقيم 9"/>
          <p:cNvCxnSpPr/>
          <p:nvPr/>
        </p:nvCxnSpPr>
        <p:spPr>
          <a:xfrm>
            <a:off x="0" y="784225"/>
            <a:ext cx="8858250" cy="1588"/>
          </a:xfrm>
          <a:prstGeom prst="line">
            <a:avLst/>
          </a:prstGeom>
        </p:spPr>
        <p:style>
          <a:lnRef idx="3">
            <a:schemeClr val="accent1"/>
          </a:lnRef>
          <a:fillRef idx="0">
            <a:schemeClr val="accent1"/>
          </a:fillRef>
          <a:effectRef idx="2">
            <a:schemeClr val="accent1"/>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68</a:t>
            </a:fld>
            <a:endParaRPr lang="en-US" dirty="0"/>
          </a:p>
        </p:txBody>
      </p:sp>
    </p:spTree>
    <p:extLst>
      <p:ext uri="{BB962C8B-B14F-4D97-AF65-F5344CB8AC3E}">
        <p14:creationId xmlns:p14="http://schemas.microsoft.com/office/powerpoint/2010/main" val="4040893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9"/>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286125" y="285750"/>
            <a:ext cx="3000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8"/>
          <p:cNvSpPr>
            <a:spLocks noGrp="1"/>
          </p:cNvSpPr>
          <p:nvPr>
            <p:ph sz="half" idx="1"/>
          </p:nvPr>
        </p:nvSpPr>
        <p:spPr>
          <a:xfrm>
            <a:off x="179512" y="840139"/>
            <a:ext cx="4861173" cy="742642"/>
          </a:xfrm>
        </p:spPr>
        <p:txBody>
          <a:bodyPr>
            <a:normAutofit/>
          </a:bodyPr>
          <a:lstStyle/>
          <a:p>
            <a:pPr marL="457200" indent="-457200">
              <a:buFont typeface="+mj-lt"/>
              <a:buAutoNum type="arabicPeriod"/>
              <a:defRPr/>
            </a:pPr>
            <a:r>
              <a:rPr lang="en-US" sz="1800" b="1" dirty="0">
                <a:solidFill>
                  <a:schemeClr val="accent3"/>
                </a:solidFill>
                <a:effectLst>
                  <a:outerShdw blurRad="38100" dist="38100" dir="2700000" algn="tl">
                    <a:srgbClr val="000000">
                      <a:alpha val="43137"/>
                    </a:srgbClr>
                  </a:outerShdw>
                </a:effectLst>
              </a:rPr>
              <a:t>Create a data base (company)</a:t>
            </a:r>
          </a:p>
          <a:p>
            <a:pPr marL="457200" indent="-457200">
              <a:buFont typeface="+mj-lt"/>
              <a:buAutoNum type="arabicPeriod"/>
              <a:defRPr/>
            </a:pPr>
            <a:r>
              <a:rPr lang="en-US" sz="1800" b="1" dirty="0">
                <a:solidFill>
                  <a:schemeClr val="accent3"/>
                </a:solidFill>
                <a:effectLst>
                  <a:outerShdw blurRad="38100" dist="38100" dir="2700000" algn="tl">
                    <a:srgbClr val="000000">
                      <a:alpha val="43137"/>
                    </a:srgbClr>
                  </a:outerShdw>
                </a:effectLst>
              </a:rPr>
              <a:t>Create two tables in the database:</a:t>
            </a:r>
            <a:endParaRPr lang="en-US" b="1" dirty="0">
              <a:solidFill>
                <a:schemeClr val="accent3"/>
              </a:solidFill>
              <a:effectLst>
                <a:outerShdw blurRad="38100" dist="38100" dir="2700000" algn="tl">
                  <a:srgbClr val="000000">
                    <a:alpha val="43137"/>
                  </a:srgbClr>
                </a:outerShdw>
              </a:effectLst>
            </a:endParaRPr>
          </a:p>
          <a:p>
            <a:pPr>
              <a:defRPr/>
            </a:pPr>
            <a:endParaRPr lang="en-US" b="1" dirty="0">
              <a:solidFill>
                <a:schemeClr val="accent3"/>
              </a:solidFill>
              <a:effectLst>
                <a:outerShdw blurRad="38100" dist="38100" dir="2700000" algn="tl">
                  <a:srgbClr val="000000">
                    <a:alpha val="43137"/>
                  </a:srgbClr>
                </a:outerShdw>
              </a:effectLst>
            </a:endParaRPr>
          </a:p>
          <a:p>
            <a:pPr>
              <a:defRPr/>
            </a:pPr>
            <a:endParaRPr lang="en-US" b="1" dirty="0">
              <a:solidFill>
                <a:schemeClr val="accent3"/>
              </a:solidFill>
              <a:effectLst>
                <a:outerShdw blurRad="38100" dist="38100" dir="2700000" algn="tl">
                  <a:srgbClr val="000000">
                    <a:alpha val="43137"/>
                  </a:srgbClr>
                </a:outerShdw>
              </a:effectLst>
            </a:endParaRPr>
          </a:p>
          <a:p>
            <a:pPr>
              <a:defRPr/>
            </a:pPr>
            <a:endParaRPr lang="en-US" b="1" dirty="0">
              <a:solidFill>
                <a:schemeClr val="accent3"/>
              </a:solidFill>
              <a:effectLst>
                <a:outerShdw blurRad="38100" dist="38100" dir="2700000" algn="tl">
                  <a:srgbClr val="000000">
                    <a:alpha val="43137"/>
                  </a:srgbClr>
                </a:outerShdw>
              </a:effectLst>
            </a:endParaRPr>
          </a:p>
          <a:p>
            <a:pPr>
              <a:defRPr/>
            </a:pPr>
            <a:endParaRPr lang="en-US" b="1" dirty="0">
              <a:solidFill>
                <a:schemeClr val="accent3"/>
              </a:solidFill>
              <a:effectLst>
                <a:outerShdw blurRad="38100" dist="38100" dir="2700000" algn="tl">
                  <a:srgbClr val="000000">
                    <a:alpha val="43137"/>
                  </a:srgbClr>
                </a:outerShdw>
              </a:effectLst>
            </a:endParaRPr>
          </a:p>
        </p:txBody>
      </p:sp>
      <p:sp>
        <p:nvSpPr>
          <p:cNvPr id="9" name="Title 7"/>
          <p:cNvSpPr>
            <a:spLocks noGrp="1"/>
          </p:cNvSpPr>
          <p:nvPr>
            <p:ph type="title"/>
          </p:nvPr>
        </p:nvSpPr>
        <p:spPr>
          <a:xfrm>
            <a:off x="3250397" y="409824"/>
            <a:ext cx="2643206" cy="382563"/>
          </a:xfrm>
        </p:spPr>
        <p:txBody>
          <a:bodyPr>
            <a:noAutofit/>
          </a:bodyPr>
          <a:lstStyle/>
          <a:p>
            <a:pPr algn="ctr">
              <a:defRPr/>
            </a:pPr>
            <a:r>
              <a:rPr lang="en-US" sz="4000" b="1" dirty="0">
                <a:solidFill>
                  <a:srgbClr val="C00000"/>
                </a:solidFill>
              </a:rPr>
              <a:t>Exercise </a:t>
            </a:r>
          </a:p>
        </p:txBody>
      </p:sp>
      <p:graphicFrame>
        <p:nvGraphicFramePr>
          <p:cNvPr id="5" name="جدول 4"/>
          <p:cNvGraphicFramePr>
            <a:graphicFrameLocks noGrp="1"/>
          </p:cNvGraphicFramePr>
          <p:nvPr>
            <p:extLst>
              <p:ext uri="{D42A27DB-BD31-4B8C-83A1-F6EECF244321}">
                <p14:modId xmlns:p14="http://schemas.microsoft.com/office/powerpoint/2010/main" val="1912402355"/>
              </p:ext>
            </p:extLst>
          </p:nvPr>
        </p:nvGraphicFramePr>
        <p:xfrm>
          <a:off x="1475656" y="2060848"/>
          <a:ext cx="5429250" cy="1471614"/>
        </p:xfrm>
        <a:graphic>
          <a:graphicData uri="http://schemas.openxmlformats.org/drawingml/2006/table">
            <a:tbl>
              <a:tblPr/>
              <a:tblGrid>
                <a:gridCol w="1152424">
                  <a:extLst>
                    <a:ext uri="{9D8B030D-6E8A-4147-A177-3AD203B41FA5}">
                      <a16:colId xmlns:a16="http://schemas.microsoft.com/office/drawing/2014/main" val="20000"/>
                    </a:ext>
                  </a:extLst>
                </a:gridCol>
                <a:gridCol w="1084634">
                  <a:extLst>
                    <a:ext uri="{9D8B030D-6E8A-4147-A177-3AD203B41FA5}">
                      <a16:colId xmlns:a16="http://schemas.microsoft.com/office/drawing/2014/main" val="20001"/>
                    </a:ext>
                  </a:extLst>
                </a:gridCol>
                <a:gridCol w="881269">
                  <a:extLst>
                    <a:ext uri="{9D8B030D-6E8A-4147-A177-3AD203B41FA5}">
                      <a16:colId xmlns:a16="http://schemas.microsoft.com/office/drawing/2014/main" val="20002"/>
                    </a:ext>
                  </a:extLst>
                </a:gridCol>
                <a:gridCol w="1288004">
                  <a:extLst>
                    <a:ext uri="{9D8B030D-6E8A-4147-A177-3AD203B41FA5}">
                      <a16:colId xmlns:a16="http://schemas.microsoft.com/office/drawing/2014/main" val="20003"/>
                    </a:ext>
                  </a:extLst>
                </a:gridCol>
                <a:gridCol w="1022919">
                  <a:extLst>
                    <a:ext uri="{9D8B030D-6E8A-4147-A177-3AD203B41FA5}">
                      <a16:colId xmlns:a16="http://schemas.microsoft.com/office/drawing/2014/main" val="20004"/>
                    </a:ext>
                  </a:extLst>
                </a:gridCol>
              </a:tblGrid>
              <a:tr h="490538">
                <a:tc>
                  <a:txBody>
                    <a:bodyPr/>
                    <a:lstStyle/>
                    <a:p>
                      <a:pPr marL="0" marR="0" algn="ctr" rtl="0">
                        <a:lnSpc>
                          <a:spcPct val="115000"/>
                        </a:lnSpc>
                        <a:spcBef>
                          <a:spcPts val="0"/>
                        </a:spcBef>
                        <a:spcAft>
                          <a:spcPts val="0"/>
                        </a:spcAft>
                      </a:pPr>
                      <a:r>
                        <a:rPr lang="en-US" sz="1400" b="1" dirty="0" err="1">
                          <a:solidFill>
                            <a:srgbClr val="091625"/>
                          </a:solidFill>
                          <a:effectLst>
                            <a:outerShdw blurRad="38100" dist="38100" dir="2700000" algn="tl">
                              <a:srgbClr val="000000">
                                <a:alpha val="43137"/>
                              </a:srgbClr>
                            </a:outerShdw>
                          </a:effectLst>
                          <a:latin typeface="Calibri"/>
                          <a:ea typeface="Calibri"/>
                          <a:cs typeface="Arial"/>
                        </a:rPr>
                        <a:t>employee_no</a:t>
                      </a:r>
                      <a:r>
                        <a:rPr lang="en-US" sz="1400" b="1" dirty="0">
                          <a:solidFill>
                            <a:srgbClr val="091625"/>
                          </a:solidFill>
                          <a:effectLst>
                            <a:outerShdw blurRad="38100" dist="38100" dir="2700000" algn="tl">
                              <a:srgbClr val="000000">
                                <a:alpha val="43137"/>
                              </a:srgbClr>
                            </a:outerShdw>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err="1">
                          <a:solidFill>
                            <a:srgbClr val="091625"/>
                          </a:solidFill>
                          <a:effectLst>
                            <a:outerShdw blurRad="38100" dist="38100" dir="2700000" algn="tl">
                              <a:srgbClr val="000000">
                                <a:alpha val="43137"/>
                              </a:srgbClr>
                            </a:outerShdw>
                          </a:effectLst>
                          <a:latin typeface="Calibri"/>
                          <a:ea typeface="Calibri"/>
                          <a:cs typeface="Arial"/>
                        </a:rPr>
                        <a:t>e_name</a:t>
                      </a:r>
                      <a:r>
                        <a:rPr lang="en-US" sz="1400" b="1" dirty="0">
                          <a:solidFill>
                            <a:srgbClr val="091625"/>
                          </a:solidFill>
                          <a:effectLst>
                            <a:outerShdw blurRad="38100" dist="38100" dir="2700000" algn="tl">
                              <a:srgbClr val="000000">
                                <a:alpha val="43137"/>
                              </a:srgbClr>
                            </a:outerShdw>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Salary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1" dirty="0" err="1">
                          <a:solidFill>
                            <a:srgbClr val="091625"/>
                          </a:solidFill>
                          <a:effectLst>
                            <a:outerShdw blurRad="38100" dist="38100" dir="2700000" algn="tl">
                              <a:srgbClr val="000000">
                                <a:alpha val="43137"/>
                              </a:srgbClr>
                            </a:outerShdw>
                          </a:effectLst>
                          <a:latin typeface="+mn-lt"/>
                          <a:ea typeface="Calibri"/>
                          <a:cs typeface="Arial"/>
                        </a:rPr>
                        <a:t>d_no</a:t>
                      </a:r>
                      <a:r>
                        <a:rPr lang="en-US" sz="1400" b="1" dirty="0">
                          <a:solidFill>
                            <a:srgbClr val="091625"/>
                          </a:solidFill>
                          <a:effectLst>
                            <a:outerShdw blurRad="38100" dist="38100" dir="2700000" algn="tl">
                              <a:srgbClr val="000000">
                                <a:alpha val="43137"/>
                              </a:srgbClr>
                            </a:outerShdw>
                          </a:effectLst>
                          <a:latin typeface="+mn-lt"/>
                          <a:ea typeface="Calibri"/>
                          <a:cs typeface="Arial"/>
                        </a:rPr>
                        <a:t> </a:t>
                      </a:r>
                    </a:p>
                    <a:p>
                      <a:pPr marL="0" marR="0" algn="ctr" rtl="0">
                        <a:lnSpc>
                          <a:spcPct val="115000"/>
                        </a:lnSpc>
                        <a:spcBef>
                          <a:spcPts val="0"/>
                        </a:spcBef>
                        <a:spcAft>
                          <a:spcPts val="0"/>
                        </a:spcAft>
                      </a:pPr>
                      <a:endParaRPr lang="en-US" sz="1400" b="1" dirty="0">
                        <a:solidFill>
                          <a:srgbClr val="091625"/>
                        </a:solidFill>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5269">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1456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Ahmad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0555558888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1" dirty="0">
                          <a:solidFill>
                            <a:srgbClr val="091625"/>
                          </a:solidFill>
                          <a:effectLst>
                            <a:outerShdw blurRad="38100" dist="38100" dir="2700000" algn="tl">
                              <a:srgbClr val="000000">
                                <a:alpha val="43137"/>
                              </a:srgbClr>
                            </a:outerShdw>
                          </a:effectLst>
                          <a:latin typeface="+mn-lt"/>
                          <a:ea typeface="Calibri"/>
                          <a:cs typeface="Ari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5269">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1457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err="1">
                          <a:solidFill>
                            <a:srgbClr val="091625"/>
                          </a:solidFill>
                          <a:effectLst>
                            <a:outerShdw blurRad="38100" dist="38100" dir="2700000" algn="tl">
                              <a:srgbClr val="000000">
                                <a:alpha val="43137"/>
                              </a:srgbClr>
                            </a:outerShdw>
                          </a:effectLst>
                          <a:latin typeface="Calibri"/>
                          <a:ea typeface="Calibri"/>
                          <a:cs typeface="Arial"/>
                        </a:rPr>
                        <a:t>Khaled</a:t>
                      </a:r>
                      <a:endParaRPr lang="en-US" sz="1400" b="1" dirty="0">
                        <a:solidFill>
                          <a:srgbClr val="091625"/>
                        </a:solidFill>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0555553333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b="1" dirty="0">
                          <a:solidFill>
                            <a:srgbClr val="091625"/>
                          </a:solidFill>
                          <a:effectLst>
                            <a:outerShdw blurRad="38100" dist="38100" dir="2700000" algn="tl">
                              <a:srgbClr val="000000">
                                <a:alpha val="43137"/>
                              </a:srgbClr>
                            </a:outerShdw>
                          </a:effectLst>
                          <a:latin typeface="+mn-lt"/>
                          <a:ea typeface="Calibri"/>
                          <a:cs typeface="Ari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5269">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1458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Ahmad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0555554444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5269">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1459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a:solidFill>
                            <a:srgbClr val="091625"/>
                          </a:solidFill>
                          <a:effectLst>
                            <a:outerShdw blurRad="38100" dist="38100" dir="2700000" algn="tl">
                              <a:srgbClr val="000000">
                                <a:alpha val="43137"/>
                              </a:srgbClr>
                            </a:outerShdw>
                          </a:effectLst>
                          <a:latin typeface="Calibri"/>
                          <a:ea typeface="Calibri"/>
                          <a:cs typeface="Arial"/>
                        </a:rPr>
                        <a:t>Mohamed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0555555777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400" b="1" dirty="0">
                          <a:solidFill>
                            <a:srgbClr val="091625"/>
                          </a:solidFill>
                          <a:effectLst>
                            <a:outerShdw blurRad="38100" dist="38100" dir="2700000" algn="tl">
                              <a:srgbClr val="000000">
                                <a:alpha val="43137"/>
                              </a:srgbClr>
                            </a:outerShdw>
                          </a:effectLst>
                          <a:latin typeface="Calibri"/>
                          <a:ea typeface="Calibri"/>
                          <a:cs typeface="Ari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جدول 5"/>
          <p:cNvGraphicFramePr>
            <a:graphicFrameLocks noGrp="1"/>
          </p:cNvGraphicFramePr>
          <p:nvPr>
            <p:extLst>
              <p:ext uri="{D42A27DB-BD31-4B8C-83A1-F6EECF244321}">
                <p14:modId xmlns:p14="http://schemas.microsoft.com/office/powerpoint/2010/main" val="985199000"/>
              </p:ext>
            </p:extLst>
          </p:nvPr>
        </p:nvGraphicFramePr>
        <p:xfrm>
          <a:off x="1736006" y="3846786"/>
          <a:ext cx="4954587" cy="1682748"/>
        </p:xfrm>
        <a:graphic>
          <a:graphicData uri="http://schemas.openxmlformats.org/drawingml/2006/table">
            <a:tbl>
              <a:tblPr/>
              <a:tblGrid>
                <a:gridCol w="1625069">
                  <a:extLst>
                    <a:ext uri="{9D8B030D-6E8A-4147-A177-3AD203B41FA5}">
                      <a16:colId xmlns:a16="http://schemas.microsoft.com/office/drawing/2014/main" val="20000"/>
                    </a:ext>
                  </a:extLst>
                </a:gridCol>
                <a:gridCol w="1647930">
                  <a:extLst>
                    <a:ext uri="{9D8B030D-6E8A-4147-A177-3AD203B41FA5}">
                      <a16:colId xmlns:a16="http://schemas.microsoft.com/office/drawing/2014/main" val="20001"/>
                    </a:ext>
                  </a:extLst>
                </a:gridCol>
                <a:gridCol w="1681588">
                  <a:extLst>
                    <a:ext uri="{9D8B030D-6E8A-4147-A177-3AD203B41FA5}">
                      <a16:colId xmlns:a16="http://schemas.microsoft.com/office/drawing/2014/main" val="20002"/>
                    </a:ext>
                  </a:extLst>
                </a:gridCol>
              </a:tblGrid>
              <a:tr h="280458">
                <a:tc>
                  <a:txBody>
                    <a:bodyPr/>
                    <a:lstStyle/>
                    <a:p>
                      <a:pPr marL="0" marR="0" algn="ctr" rtl="0">
                        <a:lnSpc>
                          <a:spcPct val="115000"/>
                        </a:lnSpc>
                        <a:spcBef>
                          <a:spcPts val="0"/>
                        </a:spcBef>
                        <a:spcAft>
                          <a:spcPts val="0"/>
                        </a:spcAft>
                      </a:pPr>
                      <a:r>
                        <a:rPr lang="en-US" sz="1600" b="1" dirty="0" err="1">
                          <a:solidFill>
                            <a:srgbClr val="091625"/>
                          </a:solidFill>
                          <a:effectLst>
                            <a:outerShdw blurRad="38100" dist="38100" dir="2700000" algn="tl">
                              <a:srgbClr val="000000">
                                <a:alpha val="43137"/>
                              </a:srgbClr>
                            </a:outerShdw>
                          </a:effectLst>
                          <a:latin typeface="Calibri"/>
                          <a:ea typeface="Calibri"/>
                          <a:cs typeface="Arial"/>
                        </a:rPr>
                        <a:t>d_no</a:t>
                      </a:r>
                      <a:r>
                        <a:rPr lang="en-US" sz="1600" b="1" dirty="0">
                          <a:solidFill>
                            <a:srgbClr val="091625"/>
                          </a:solidFill>
                          <a:effectLst>
                            <a:outerShdw blurRad="38100" dist="38100" dir="2700000" algn="tl">
                              <a:srgbClr val="000000">
                                <a:alpha val="43137"/>
                              </a:srgbClr>
                            </a:outerShdw>
                          </a:effectLst>
                          <a:latin typeface="Calibri"/>
                          <a:ea typeface="Calibri"/>
                          <a:cs typeface="Arial"/>
                        </a:rPr>
                        <a:t> </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err="1">
                          <a:solidFill>
                            <a:srgbClr val="091625"/>
                          </a:solidFill>
                          <a:effectLst>
                            <a:outerShdw blurRad="38100" dist="38100" dir="2700000" algn="tl">
                              <a:srgbClr val="000000">
                                <a:alpha val="43137"/>
                              </a:srgbClr>
                            </a:outerShdw>
                          </a:effectLst>
                          <a:latin typeface="Calibri"/>
                          <a:ea typeface="Calibri"/>
                          <a:cs typeface="Arial"/>
                        </a:rPr>
                        <a:t>d_name</a:t>
                      </a:r>
                      <a:endParaRPr lang="en-US" sz="1600" b="1" dirty="0">
                        <a:solidFill>
                          <a:srgbClr val="091625"/>
                        </a:solidFill>
                        <a:effectLst>
                          <a:outerShdw blurRad="38100" dist="38100" dir="2700000" algn="tl">
                            <a:srgbClr val="000000">
                              <a:alpha val="43137"/>
                            </a:srgbClr>
                          </a:outerShdw>
                        </a:effectLst>
                        <a:latin typeface="Calibri"/>
                        <a:ea typeface="Calibri"/>
                        <a:cs typeface="Arial"/>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err="1">
                          <a:solidFill>
                            <a:srgbClr val="091625"/>
                          </a:solidFill>
                          <a:effectLst>
                            <a:outerShdw blurRad="38100" dist="38100" dir="2700000" algn="tl">
                              <a:srgbClr val="000000">
                                <a:alpha val="43137"/>
                              </a:srgbClr>
                            </a:outerShdw>
                          </a:effectLst>
                          <a:latin typeface="Calibri"/>
                          <a:ea typeface="Calibri"/>
                          <a:cs typeface="Arial"/>
                        </a:rPr>
                        <a:t>manager_no</a:t>
                      </a:r>
                      <a:endParaRPr lang="en-US" sz="1600" b="1" dirty="0">
                        <a:solidFill>
                          <a:srgbClr val="091625"/>
                        </a:solidFill>
                        <a:effectLst>
                          <a:outerShdw blurRad="38100" dist="38100" dir="2700000" algn="tl">
                            <a:srgbClr val="000000">
                              <a:alpha val="43137"/>
                            </a:srgbClr>
                          </a:outerShdw>
                        </a:effectLst>
                        <a:latin typeface="Calibri"/>
                        <a:ea typeface="Calibri"/>
                        <a:cs typeface="Arial"/>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0458">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1</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CS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1457</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458">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2</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a:solidFill>
                            <a:srgbClr val="091625"/>
                          </a:solidFill>
                          <a:effectLst>
                            <a:outerShdw blurRad="38100" dist="38100" dir="2700000" algn="tl">
                              <a:srgbClr val="000000">
                                <a:alpha val="43137"/>
                              </a:srgbClr>
                            </a:outerShdw>
                          </a:effectLst>
                          <a:latin typeface="Calibri"/>
                          <a:ea typeface="Calibri"/>
                          <a:cs typeface="Arial"/>
                        </a:rPr>
                        <a:t>IS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1459</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458">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3</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SE</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solidFill>
                            <a:srgbClr val="091625"/>
                          </a:solidFill>
                          <a:effectLst>
                            <a:outerShdw blurRad="38100" dist="38100" dir="2700000" algn="tl">
                              <a:srgbClr val="000000">
                                <a:alpha val="43137"/>
                              </a:srgbClr>
                            </a:outerShdw>
                          </a:effectLst>
                          <a:latin typeface="+mn-lt"/>
                          <a:ea typeface="Calibri"/>
                          <a:cs typeface="Arial"/>
                        </a:rPr>
                        <a:t>1444</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458">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4</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CS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solidFill>
                            <a:srgbClr val="091625"/>
                          </a:solidFill>
                          <a:effectLst>
                            <a:outerShdw blurRad="38100" dist="38100" dir="2700000" algn="tl">
                              <a:srgbClr val="000000">
                                <a:alpha val="43137"/>
                              </a:srgbClr>
                            </a:outerShdw>
                          </a:effectLst>
                          <a:latin typeface="+mn-lt"/>
                          <a:ea typeface="Calibri"/>
                          <a:cs typeface="Arial"/>
                        </a:rPr>
                        <a:t>1433</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0458">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5</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lnSpc>
                          <a:spcPct val="115000"/>
                        </a:lnSpc>
                        <a:spcBef>
                          <a:spcPts val="0"/>
                        </a:spcBef>
                        <a:spcAft>
                          <a:spcPts val="0"/>
                        </a:spcAft>
                      </a:pPr>
                      <a:r>
                        <a:rPr lang="en-US" sz="1600" b="1" dirty="0">
                          <a:solidFill>
                            <a:srgbClr val="091625"/>
                          </a:solidFill>
                          <a:effectLst>
                            <a:outerShdw blurRad="38100" dist="38100" dir="2700000" algn="tl">
                              <a:srgbClr val="000000">
                                <a:alpha val="43137"/>
                              </a:srgbClr>
                            </a:outerShdw>
                          </a:effectLst>
                          <a:latin typeface="Calibri"/>
                          <a:ea typeface="Calibri"/>
                          <a:cs typeface="Arial"/>
                        </a:rPr>
                        <a:t>CS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solidFill>
                            <a:srgbClr val="091625"/>
                          </a:solidFill>
                          <a:effectLst>
                            <a:outerShdw blurRad="38100" dist="38100" dir="2700000" algn="tl">
                              <a:srgbClr val="000000">
                                <a:alpha val="43137"/>
                              </a:srgbClr>
                            </a:outerShdw>
                          </a:effectLst>
                          <a:latin typeface="+mn-lt"/>
                          <a:ea typeface="Calibri"/>
                          <a:cs typeface="Arial"/>
                        </a:rPr>
                        <a:t>1411</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3323" name="مستطيل 6"/>
          <p:cNvSpPr>
            <a:spLocks noChangeArrowheads="1"/>
          </p:cNvSpPr>
          <p:nvPr/>
        </p:nvSpPr>
        <p:spPr bwMode="auto">
          <a:xfrm>
            <a:off x="1689968" y="1703661"/>
            <a:ext cx="1203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US" altLang="ar-SA" b="1" dirty="0">
                <a:solidFill>
                  <a:srgbClr val="091625"/>
                </a:solidFill>
              </a:rPr>
              <a:t>Employee</a:t>
            </a:r>
            <a:endParaRPr lang="ar-SA" altLang="ar-SA" dirty="0">
              <a:solidFill>
                <a:srgbClr val="091625"/>
              </a:solidFill>
            </a:endParaRPr>
          </a:p>
        </p:txBody>
      </p:sp>
      <p:sp>
        <p:nvSpPr>
          <p:cNvPr id="53324" name="مستطيل 9"/>
          <p:cNvSpPr>
            <a:spLocks noChangeArrowheads="1"/>
          </p:cNvSpPr>
          <p:nvPr/>
        </p:nvSpPr>
        <p:spPr bwMode="auto">
          <a:xfrm>
            <a:off x="1547093" y="3518357"/>
            <a:ext cx="1430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US" altLang="ar-SA" b="1" dirty="0">
                <a:solidFill>
                  <a:srgbClr val="091625"/>
                </a:solidFill>
              </a:rPr>
              <a:t>Department</a:t>
            </a:r>
            <a:endParaRPr lang="ar-SA" altLang="ar-SA" dirty="0">
              <a:solidFill>
                <a:srgbClr val="091625"/>
              </a:solidFill>
            </a:endParaRPr>
          </a:p>
        </p:txBody>
      </p:sp>
      <p:cxnSp>
        <p:nvCxnSpPr>
          <p:cNvPr id="23" name="رابط بشكل مرفق 22"/>
          <p:cNvCxnSpPr/>
          <p:nvPr/>
        </p:nvCxnSpPr>
        <p:spPr>
          <a:xfrm rot="10800000" flipV="1">
            <a:off x="1618531" y="1703661"/>
            <a:ext cx="4857750" cy="2500312"/>
          </a:xfrm>
          <a:prstGeom prst="bentConnector3">
            <a:avLst>
              <a:gd name="adj1" fmla="val 10514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رابط مستقيم 28"/>
          <p:cNvCxnSpPr/>
          <p:nvPr/>
        </p:nvCxnSpPr>
        <p:spPr>
          <a:xfrm rot="5400000">
            <a:off x="6262762" y="1917180"/>
            <a:ext cx="428625" cy="1587"/>
          </a:xfrm>
          <a:prstGeom prst="line">
            <a:avLst/>
          </a:prstGeom>
        </p:spPr>
        <p:style>
          <a:lnRef idx="3">
            <a:schemeClr val="accent5"/>
          </a:lnRef>
          <a:fillRef idx="0">
            <a:schemeClr val="accent5"/>
          </a:fillRef>
          <a:effectRef idx="2">
            <a:schemeClr val="accent5"/>
          </a:effectRef>
          <a:fontRef idx="minor">
            <a:schemeClr val="tx1"/>
          </a:fontRef>
        </p:style>
      </p:cxn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69</a:t>
            </a:fld>
            <a:endParaRPr lang="en-US" dirty="0"/>
          </a:p>
        </p:txBody>
      </p:sp>
      <p:sp>
        <p:nvSpPr>
          <p:cNvPr id="2" name="Rectangle 1">
            <a:extLst>
              <a:ext uri="{FF2B5EF4-FFF2-40B4-BE49-F238E27FC236}">
                <a16:creationId xmlns:a16="http://schemas.microsoft.com/office/drawing/2014/main" id="{B87DAE95-18C3-40D6-B209-C355D9FACE70}"/>
              </a:ext>
            </a:extLst>
          </p:cNvPr>
          <p:cNvSpPr/>
          <p:nvPr/>
        </p:nvSpPr>
        <p:spPr>
          <a:xfrm>
            <a:off x="315613" y="5661483"/>
            <a:ext cx="8512774" cy="1200329"/>
          </a:xfrm>
          <a:prstGeom prst="rect">
            <a:avLst/>
          </a:prstGeom>
        </p:spPr>
        <p:txBody>
          <a:bodyPr wrap="square">
            <a:spAutoFit/>
          </a:bodyPr>
          <a:lstStyle/>
          <a:p>
            <a:pPr algn="l" rtl="0">
              <a:defRPr/>
            </a:pPr>
            <a:r>
              <a:rPr lang="en-US" b="1" dirty="0">
                <a:solidFill>
                  <a:schemeClr val="bg1">
                    <a:lumMod val="10000"/>
                  </a:schemeClr>
                </a:solidFill>
                <a:effectLst>
                  <a:outerShdw blurRad="38100" dist="38100" dir="2700000" algn="tl">
                    <a:srgbClr val="000000">
                      <a:alpha val="43137"/>
                    </a:srgbClr>
                  </a:outerShdw>
                </a:effectLst>
              </a:rPr>
              <a:t>Note:  </a:t>
            </a:r>
            <a:r>
              <a:rPr lang="en-US" b="1" dirty="0" err="1">
                <a:solidFill>
                  <a:schemeClr val="bg1">
                    <a:lumMod val="10000"/>
                  </a:schemeClr>
                </a:solidFill>
                <a:effectLst>
                  <a:outerShdw blurRad="38100" dist="38100" dir="2700000" algn="tl">
                    <a:srgbClr val="000000">
                      <a:alpha val="43137"/>
                    </a:srgbClr>
                  </a:outerShdw>
                </a:effectLst>
              </a:rPr>
              <a:t>d_no</a:t>
            </a:r>
            <a:r>
              <a:rPr lang="en-US" b="1" dirty="0">
                <a:solidFill>
                  <a:schemeClr val="bg1">
                    <a:lumMod val="10000"/>
                  </a:schemeClr>
                </a:solidFill>
                <a:effectLst>
                  <a:outerShdw blurRad="38100" dist="38100" dir="2700000" algn="tl">
                    <a:srgbClr val="000000">
                      <a:alpha val="43137"/>
                    </a:srgbClr>
                  </a:outerShdw>
                </a:effectLst>
              </a:rPr>
              <a:t> in Department is  primary key.</a:t>
            </a:r>
          </a:p>
          <a:p>
            <a:pPr algn="l" rtl="0">
              <a:defRPr/>
            </a:pPr>
            <a:r>
              <a:rPr lang="en-US" sz="1800" b="1" dirty="0">
                <a:solidFill>
                  <a:schemeClr val="bg1">
                    <a:lumMod val="10000"/>
                  </a:schemeClr>
                </a:solidFill>
                <a:effectLst>
                  <a:outerShdw blurRad="38100" dist="38100" dir="2700000" algn="tl">
                    <a:srgbClr val="000000">
                      <a:alpha val="43137"/>
                    </a:srgbClr>
                  </a:outerShdw>
                </a:effectLst>
              </a:rPr>
              <a:t>3. Retrieve the different </a:t>
            </a:r>
            <a:r>
              <a:rPr lang="en-US" sz="1800" b="1" dirty="0" err="1">
                <a:solidFill>
                  <a:schemeClr val="bg1">
                    <a:lumMod val="10000"/>
                  </a:schemeClr>
                </a:solidFill>
                <a:effectLst>
                  <a:outerShdw blurRad="38100" dist="38100" dir="2700000" algn="tl">
                    <a:srgbClr val="000000">
                      <a:alpha val="43137"/>
                    </a:srgbClr>
                  </a:outerShdw>
                </a:effectLst>
              </a:rPr>
              <a:t>e_name</a:t>
            </a:r>
            <a:r>
              <a:rPr lang="en-US" sz="1800" b="1" dirty="0">
                <a:solidFill>
                  <a:schemeClr val="bg1">
                    <a:lumMod val="10000"/>
                  </a:schemeClr>
                </a:solidFill>
                <a:effectLst>
                  <a:outerShdw blurRad="38100" dist="38100" dir="2700000" algn="tl">
                    <a:srgbClr val="000000">
                      <a:alpha val="43137"/>
                    </a:srgbClr>
                  </a:outerShdw>
                </a:effectLst>
              </a:rPr>
              <a:t> from Employee using descending order on Salary. </a:t>
            </a:r>
          </a:p>
          <a:p>
            <a:pPr algn="l" rtl="0">
              <a:defRPr/>
            </a:pPr>
            <a:endParaRPr lang="en-US" b="1" dirty="0">
              <a:solidFill>
                <a:schemeClr val="bg1">
                  <a:lumMod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247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 (Cont.)</a:t>
            </a:r>
          </a:p>
        </p:txBody>
      </p:sp>
      <p:sp>
        <p:nvSpPr>
          <p:cNvPr id="11269" name="مربع نص 10"/>
          <p:cNvSpPr txBox="1">
            <a:spLocks noChangeArrowheads="1"/>
          </p:cNvSpPr>
          <p:nvPr/>
        </p:nvSpPr>
        <p:spPr bwMode="auto">
          <a:xfrm>
            <a:off x="214313" y="857250"/>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pic>
        <p:nvPicPr>
          <p:cNvPr id="112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796" y="1408711"/>
            <a:ext cx="7870673" cy="250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67744" y="4393239"/>
            <a:ext cx="2304256" cy="238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مربع نص 13"/>
          <p:cNvSpPr txBox="1"/>
          <p:nvPr/>
        </p:nvSpPr>
        <p:spPr>
          <a:xfrm>
            <a:off x="214313" y="3999668"/>
            <a:ext cx="8471840" cy="677108"/>
          </a:xfrm>
          <a:prstGeom prst="rect">
            <a:avLst/>
          </a:prstGeom>
          <a:noFill/>
        </p:spPr>
        <p:txBody>
          <a:bodyPr wrap="square" rtlCol="1">
            <a:spAutoFit/>
          </a:bodyPr>
          <a:lstStyle/>
          <a:p>
            <a:pPr algn="l">
              <a:defRPr/>
            </a:pPr>
            <a:r>
              <a:rPr lang="en-US" sz="2000" b="1" dirty="0">
                <a:solidFill>
                  <a:schemeClr val="bg1">
                    <a:lumMod val="10000"/>
                  </a:schemeClr>
                </a:solidFill>
              </a:rPr>
              <a:t>SELECT </a:t>
            </a:r>
            <a:r>
              <a:rPr lang="en-US" sz="2000" b="1" u="sng" dirty="0">
                <a:solidFill>
                  <a:srgbClr val="FF0000"/>
                </a:solidFill>
              </a:rPr>
              <a:t>DISTINCT</a:t>
            </a:r>
            <a:r>
              <a:rPr lang="en-US" sz="2000" b="1" dirty="0">
                <a:solidFill>
                  <a:schemeClr val="bg1">
                    <a:lumMod val="10000"/>
                  </a:schemeClr>
                </a:solidFill>
              </a:rPr>
              <a:t> </a:t>
            </a:r>
            <a:r>
              <a:rPr lang="en-US" sz="2000" b="1" dirty="0" err="1">
                <a:solidFill>
                  <a:schemeClr val="bg1">
                    <a:lumMod val="10000"/>
                  </a:schemeClr>
                </a:solidFill>
              </a:rPr>
              <a:t>LastName</a:t>
            </a:r>
            <a:r>
              <a:rPr lang="en-US" sz="2000" b="1" dirty="0">
                <a:solidFill>
                  <a:schemeClr val="bg1">
                    <a:lumMod val="10000"/>
                  </a:schemeClr>
                </a:solidFill>
              </a:rPr>
              <a:t> FROM Customers </a:t>
            </a:r>
          </a:p>
          <a:p>
            <a:pPr>
              <a:defRPr/>
            </a:pPr>
            <a:endParaRPr lang="ar-SA" dirty="0"/>
          </a:p>
        </p:txBody>
      </p:sp>
      <p:sp>
        <p:nvSpPr>
          <p:cNvPr id="11273" name="مربع نص 11"/>
          <p:cNvSpPr txBox="1">
            <a:spLocks noChangeArrowheads="1"/>
          </p:cNvSpPr>
          <p:nvPr/>
        </p:nvSpPr>
        <p:spPr bwMode="auto">
          <a:xfrm>
            <a:off x="214313" y="857250"/>
            <a:ext cx="76438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chemeClr val="bg1">
                    <a:lumMod val="10000"/>
                  </a:schemeClr>
                </a:solidFill>
                <a:latin typeface="+mn-lt"/>
                <a:cs typeface="+mn-cs"/>
              </a:rPr>
              <a:t>Retrieve the </a:t>
            </a:r>
            <a:r>
              <a:rPr lang="en-US" altLang="ar-SA" sz="2400" b="1" u="sng" dirty="0">
                <a:solidFill>
                  <a:schemeClr val="bg1">
                    <a:lumMod val="10000"/>
                  </a:schemeClr>
                </a:solidFill>
                <a:latin typeface="+mn-lt"/>
                <a:cs typeface="+mn-cs"/>
              </a:rPr>
              <a:t>different</a:t>
            </a:r>
            <a:r>
              <a:rPr lang="en-US" altLang="ar-SA" sz="2400" b="1" dirty="0">
                <a:solidFill>
                  <a:schemeClr val="bg1">
                    <a:lumMod val="10000"/>
                  </a:schemeClr>
                </a:solidFill>
                <a:latin typeface="+mn-lt"/>
                <a:cs typeface="+mn-cs"/>
              </a:rPr>
              <a:t> Last Name from Customer? </a:t>
            </a:r>
          </a:p>
          <a:p>
            <a:pPr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7</a:t>
            </a:fld>
            <a:endParaRPr lang="en-US" dirty="0"/>
          </a:p>
        </p:txBody>
      </p:sp>
    </p:spTree>
    <p:extLst>
      <p:ext uri="{BB962C8B-B14F-4D97-AF65-F5344CB8AC3E}">
        <p14:creationId xmlns:p14="http://schemas.microsoft.com/office/powerpoint/2010/main" val="1916927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016F606-6C50-45E3-89CC-A7856A1F6FE4}"/>
              </a:ext>
            </a:extLst>
          </p:cNvPr>
          <p:cNvSpPr>
            <a:spLocks noGrp="1"/>
          </p:cNvSpPr>
          <p:nvPr>
            <p:ph type="sldNum" sz="quarter" idx="17"/>
          </p:nvPr>
        </p:nvSpPr>
        <p:spPr/>
        <p:txBody>
          <a:bodyPr/>
          <a:lstStyle/>
          <a:p>
            <a:pPr>
              <a:defRPr/>
            </a:pPr>
            <a:fld id="{FF0B9750-188F-475B-8098-00C4C73EA460}" type="slidenum">
              <a:rPr lang="en-US" smtClean="0"/>
              <a:pPr>
                <a:defRPr/>
              </a:pPr>
              <a:t>70</a:t>
            </a:fld>
            <a:endParaRPr lang="en-US" dirty="0"/>
          </a:p>
        </p:txBody>
      </p:sp>
      <p:sp>
        <p:nvSpPr>
          <p:cNvPr id="8" name="مربع نص 14">
            <a:extLst>
              <a:ext uri="{FF2B5EF4-FFF2-40B4-BE49-F238E27FC236}">
                <a16:creationId xmlns:a16="http://schemas.microsoft.com/office/drawing/2014/main" id="{27899354-6344-4E84-A9D8-BFD7B32B3388}"/>
              </a:ext>
            </a:extLst>
          </p:cNvPr>
          <p:cNvSpPr txBox="1"/>
          <p:nvPr/>
        </p:nvSpPr>
        <p:spPr>
          <a:xfrm>
            <a:off x="231093" y="404664"/>
            <a:ext cx="8661387" cy="6129755"/>
          </a:xfrm>
          <a:prstGeom prst="rect">
            <a:avLst/>
          </a:prstGeom>
          <a:noFill/>
        </p:spPr>
        <p:txBody>
          <a:bodyPr wrap="square" rtlCol="1">
            <a:spAutoFit/>
          </a:bodyPr>
          <a:lstStyle/>
          <a:p>
            <a:pPr algn="l" rtl="0">
              <a:lnSpc>
                <a:spcPct val="150000"/>
              </a:lnSpc>
              <a:defRPr/>
            </a:pPr>
            <a:r>
              <a:rPr lang="en-US" sz="2400" b="1" dirty="0">
                <a:solidFill>
                  <a:schemeClr val="bg1">
                    <a:lumMod val="10000"/>
                  </a:schemeClr>
                </a:solidFill>
                <a:effectLst>
                  <a:outerShdw blurRad="38100" dist="38100" dir="2700000" algn="tl">
                    <a:srgbClr val="000000">
                      <a:alpha val="43137"/>
                    </a:srgbClr>
                  </a:outerShdw>
                </a:effectLst>
              </a:rPr>
              <a:t>4.Drop Salary attribute from Employee.</a:t>
            </a:r>
          </a:p>
          <a:p>
            <a:pPr algn="just" rtl="0">
              <a:lnSpc>
                <a:spcPct val="150000"/>
              </a:lnSpc>
              <a:defRPr/>
            </a:pPr>
            <a:r>
              <a:rPr lang="en-US" sz="2400" b="1" dirty="0">
                <a:solidFill>
                  <a:schemeClr val="bg1">
                    <a:lumMod val="10000"/>
                  </a:schemeClr>
                </a:solidFill>
                <a:effectLst>
                  <a:outerShdw blurRad="38100" dist="38100" dir="2700000" algn="tl">
                    <a:srgbClr val="000000">
                      <a:alpha val="43137"/>
                    </a:srgbClr>
                  </a:outerShdw>
                </a:effectLst>
              </a:rPr>
              <a:t>5. Retrieve all </a:t>
            </a:r>
            <a:r>
              <a:rPr lang="en-US" sz="2400" b="1" dirty="0" err="1">
                <a:solidFill>
                  <a:schemeClr val="bg1">
                    <a:lumMod val="10000"/>
                  </a:schemeClr>
                </a:solidFill>
                <a:effectLst>
                  <a:outerShdw blurRad="38100" dist="38100" dir="2700000" algn="tl">
                    <a:srgbClr val="000000">
                      <a:alpha val="43137"/>
                    </a:srgbClr>
                  </a:outerShdw>
                </a:effectLst>
              </a:rPr>
              <a:t>d_no</a:t>
            </a:r>
            <a:r>
              <a:rPr lang="en-US" sz="2400" b="1" dirty="0">
                <a:solidFill>
                  <a:schemeClr val="bg1">
                    <a:lumMod val="10000"/>
                  </a:schemeClr>
                </a:solidFill>
                <a:effectLst>
                  <a:outerShdw blurRad="38100" dist="38100" dir="2700000" algn="tl">
                    <a:srgbClr val="000000">
                      <a:alpha val="43137"/>
                    </a:srgbClr>
                  </a:outerShdw>
                </a:effectLst>
              </a:rPr>
              <a:t>  from the " Employee " and the "Department“? </a:t>
            </a:r>
          </a:p>
          <a:p>
            <a:pPr algn="just" rtl="0">
              <a:lnSpc>
                <a:spcPct val="150000"/>
              </a:lnSpc>
              <a:defRPr/>
            </a:pPr>
            <a:r>
              <a:rPr lang="en-US" sz="2400" b="1" dirty="0">
                <a:solidFill>
                  <a:schemeClr val="bg1">
                    <a:lumMod val="10000"/>
                  </a:schemeClr>
                </a:solidFill>
                <a:effectLst>
                  <a:outerShdw blurRad="38100" dist="38100" dir="2700000" algn="tl">
                    <a:srgbClr val="000000">
                      <a:alpha val="43137"/>
                    </a:srgbClr>
                  </a:outerShdw>
                </a:effectLst>
              </a:rPr>
              <a:t>6. Retrieve  </a:t>
            </a:r>
            <a:r>
              <a:rPr lang="en-US" sz="2400" b="1" dirty="0" err="1">
                <a:solidFill>
                  <a:schemeClr val="bg1">
                    <a:lumMod val="10000"/>
                  </a:schemeClr>
                </a:solidFill>
                <a:effectLst>
                  <a:outerShdw blurRad="38100" dist="38100" dir="2700000" algn="tl">
                    <a:srgbClr val="000000">
                      <a:alpha val="43137"/>
                    </a:srgbClr>
                  </a:outerShdw>
                </a:effectLst>
              </a:rPr>
              <a:t>d_no</a:t>
            </a:r>
            <a:r>
              <a:rPr lang="en-US" sz="2400" b="1" dirty="0">
                <a:solidFill>
                  <a:schemeClr val="bg1">
                    <a:lumMod val="10000"/>
                  </a:schemeClr>
                </a:solidFill>
                <a:effectLst>
                  <a:outerShdw blurRad="38100" dist="38100" dir="2700000" algn="tl">
                    <a:srgbClr val="000000">
                      <a:alpha val="43137"/>
                    </a:srgbClr>
                  </a:outerShdw>
                </a:effectLst>
              </a:rPr>
              <a:t>  that can be found in " Employee " and "Department“? </a:t>
            </a:r>
          </a:p>
          <a:p>
            <a:pPr algn="just" rtl="0">
              <a:lnSpc>
                <a:spcPct val="150000"/>
              </a:lnSpc>
              <a:defRPr/>
            </a:pPr>
            <a:r>
              <a:rPr lang="en-US" sz="2400" b="1" i="0" u="none" strike="noStrike" baseline="0" dirty="0">
                <a:latin typeface="Palatino Linotype" panose="02040502050505030304" pitchFamily="18" charset="0"/>
              </a:rPr>
              <a:t>7. </a:t>
            </a:r>
            <a:r>
              <a:rPr lang="en-US" sz="2400" b="1" dirty="0">
                <a:solidFill>
                  <a:schemeClr val="bg1">
                    <a:lumMod val="10000"/>
                  </a:schemeClr>
                </a:solidFill>
                <a:effectLst>
                  <a:outerShdw blurRad="38100" dist="38100" dir="2700000" algn="tl">
                    <a:srgbClr val="000000">
                      <a:alpha val="43137"/>
                    </a:srgbClr>
                  </a:outerShdw>
                </a:effectLst>
              </a:rPr>
              <a:t>Retrieve all </a:t>
            </a:r>
            <a:r>
              <a:rPr lang="en-US" sz="2400" b="1" dirty="0" err="1">
                <a:solidFill>
                  <a:schemeClr val="bg1">
                    <a:lumMod val="10000"/>
                  </a:schemeClr>
                </a:solidFill>
                <a:effectLst>
                  <a:outerShdw blurRad="38100" dist="38100" dir="2700000" algn="tl">
                    <a:srgbClr val="000000">
                      <a:alpha val="43137"/>
                    </a:srgbClr>
                  </a:outerShdw>
                </a:effectLst>
              </a:rPr>
              <a:t>d_no</a:t>
            </a:r>
            <a:r>
              <a:rPr lang="en-US" sz="2400" b="1" dirty="0">
                <a:solidFill>
                  <a:schemeClr val="bg1">
                    <a:lumMod val="10000"/>
                  </a:schemeClr>
                </a:solidFill>
                <a:effectLst>
                  <a:outerShdw blurRad="38100" dist="38100" dir="2700000" algn="tl">
                    <a:srgbClr val="000000">
                      <a:alpha val="43137"/>
                    </a:srgbClr>
                  </a:outerShdw>
                </a:effectLst>
              </a:rPr>
              <a:t> from the " Department " ? In different SQL query Retrieve all </a:t>
            </a:r>
            <a:r>
              <a:rPr lang="en-US" sz="2400" b="1" dirty="0" err="1">
                <a:solidFill>
                  <a:schemeClr val="bg1">
                    <a:lumMod val="10000"/>
                  </a:schemeClr>
                </a:solidFill>
                <a:effectLst>
                  <a:outerShdw blurRad="38100" dist="38100" dir="2700000" algn="tl">
                    <a:srgbClr val="000000">
                      <a:alpha val="43137"/>
                    </a:srgbClr>
                  </a:outerShdw>
                </a:effectLst>
              </a:rPr>
              <a:t>d_no</a:t>
            </a:r>
            <a:r>
              <a:rPr lang="en-US" sz="2400" b="1" dirty="0">
                <a:solidFill>
                  <a:schemeClr val="bg1">
                    <a:lumMod val="10000"/>
                  </a:schemeClr>
                </a:solidFill>
                <a:effectLst>
                  <a:outerShdw blurRad="38100" dist="38100" dir="2700000" algn="tl">
                    <a:srgbClr val="000000">
                      <a:alpha val="43137"/>
                    </a:srgbClr>
                  </a:outerShdw>
                </a:effectLst>
              </a:rPr>
              <a:t> from the " Employee “? Then use Except between these queries? </a:t>
            </a:r>
          </a:p>
          <a:p>
            <a:pPr algn="l"/>
            <a:r>
              <a:rPr lang="en-US" sz="2400" b="1" dirty="0">
                <a:solidFill>
                  <a:schemeClr val="bg1">
                    <a:lumMod val="10000"/>
                  </a:schemeClr>
                </a:solidFill>
                <a:effectLst>
                  <a:outerShdw blurRad="38100" dist="38100" dir="2700000" algn="tl">
                    <a:srgbClr val="000000">
                      <a:alpha val="43137"/>
                    </a:srgbClr>
                  </a:outerShdw>
                </a:effectLst>
              </a:rPr>
              <a:t>8. Rename Employee and Department with the following names: ‘E’ and ‘D’ respectively. Then, retrieve </a:t>
            </a:r>
            <a:r>
              <a:rPr lang="en-US" sz="2400" b="1">
                <a:solidFill>
                  <a:schemeClr val="bg1">
                    <a:lumMod val="10000"/>
                  </a:schemeClr>
                </a:solidFill>
                <a:effectLst>
                  <a:outerShdw blurRad="38100" dist="38100" dir="2700000" algn="tl">
                    <a:srgbClr val="000000">
                      <a:alpha val="43137"/>
                    </a:srgbClr>
                  </a:outerShdw>
                </a:effectLst>
              </a:rPr>
              <a:t>the  d</a:t>
            </a:r>
            <a:r>
              <a:rPr lang="en-US" sz="2400" b="1" dirty="0" err="1">
                <a:solidFill>
                  <a:schemeClr val="bg1">
                    <a:lumMod val="10000"/>
                  </a:schemeClr>
                </a:solidFill>
                <a:effectLst>
                  <a:outerShdw blurRad="38100" dist="38100" dir="2700000" algn="tl">
                    <a:srgbClr val="000000">
                      <a:alpha val="43137"/>
                    </a:srgbClr>
                  </a:outerShdw>
                </a:effectLst>
              </a:rPr>
              <a:t>_no</a:t>
            </a:r>
            <a:r>
              <a:rPr lang="en-US" sz="2400" b="1" dirty="0">
                <a:solidFill>
                  <a:schemeClr val="bg1">
                    <a:lumMod val="10000"/>
                  </a:schemeClr>
                </a:solidFill>
                <a:effectLst>
                  <a:outerShdw blurRad="38100" dist="38100" dir="2700000" algn="tl">
                    <a:srgbClr val="000000">
                      <a:alpha val="43137"/>
                    </a:srgbClr>
                  </a:outerShdw>
                </a:effectLst>
              </a:rPr>
              <a:t> from the two tables in one SQL statement. </a:t>
            </a:r>
          </a:p>
          <a:p>
            <a:pPr algn="l" rtl="0">
              <a:lnSpc>
                <a:spcPct val="150000"/>
              </a:lnSpc>
              <a:defRPr/>
            </a:pPr>
            <a:endParaRPr lang="en-US" sz="2400" b="1" dirty="0">
              <a:solidFill>
                <a:schemeClr val="bg1">
                  <a:lumMod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127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 (Cont.)</a:t>
            </a:r>
          </a:p>
        </p:txBody>
      </p:sp>
      <p:sp>
        <p:nvSpPr>
          <p:cNvPr id="12293" name="مربع نص 10"/>
          <p:cNvSpPr txBox="1">
            <a:spLocks noChangeArrowheads="1"/>
          </p:cNvSpPr>
          <p:nvPr/>
        </p:nvSpPr>
        <p:spPr bwMode="auto">
          <a:xfrm>
            <a:off x="214313" y="857250"/>
            <a:ext cx="89296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dirty="0">
              <a:solidFill>
                <a:srgbClr val="7030A0"/>
              </a:solidFill>
            </a:endParaRPr>
          </a:p>
          <a:p>
            <a:pPr eaLnBrk="1" hangingPunct="1"/>
            <a:endParaRPr lang="en-US" altLang="ar-SA" sz="2000" b="1" i="1" u="sng" dirty="0">
              <a:solidFill>
                <a:srgbClr val="7030A0"/>
              </a:solidFill>
            </a:endParaRPr>
          </a:p>
          <a:p>
            <a:pPr eaLnBrk="1" hangingPunct="1"/>
            <a:endParaRPr lang="en-US" altLang="ar-SA" sz="2000" b="1" i="1" u="sng" dirty="0">
              <a:solidFill>
                <a:srgbClr val="7030A0"/>
              </a:solidFill>
            </a:endParaRPr>
          </a:p>
          <a:p>
            <a:pPr eaLnBrk="1" hangingPunct="1"/>
            <a:endParaRPr lang="en-US" altLang="ar-SA" sz="2000" b="1" i="1" u="sng" dirty="0">
              <a:solidFill>
                <a:srgbClr val="7030A0"/>
              </a:solidFill>
            </a:endParaRPr>
          </a:p>
        </p:txBody>
      </p:sp>
      <p:pic>
        <p:nvPicPr>
          <p:cNvPr id="1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27584" y="1619566"/>
            <a:ext cx="3587051" cy="856161"/>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297" name="مربع نص 11"/>
          <p:cNvSpPr txBox="1">
            <a:spLocks noChangeArrowheads="1"/>
          </p:cNvSpPr>
          <p:nvPr/>
        </p:nvSpPr>
        <p:spPr bwMode="auto">
          <a:xfrm>
            <a:off x="0" y="857250"/>
            <a:ext cx="82867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buFont typeface="Arial" pitchFamily="34" charset="0"/>
              <a:buChar char="•"/>
            </a:pPr>
            <a:r>
              <a:rPr lang="en-US" altLang="ar-SA" sz="2400" b="1" dirty="0">
                <a:solidFill>
                  <a:schemeClr val="bg1">
                    <a:lumMod val="10000"/>
                  </a:schemeClr>
                </a:solidFill>
                <a:latin typeface="+mn-lt"/>
                <a:cs typeface="+mn-cs"/>
              </a:rPr>
              <a:t>Retrieve the </a:t>
            </a:r>
            <a:r>
              <a:rPr lang="en-US" altLang="ar-SA" sz="2400" b="1" u="sng" dirty="0">
                <a:solidFill>
                  <a:schemeClr val="bg1">
                    <a:lumMod val="10000"/>
                  </a:schemeClr>
                </a:solidFill>
                <a:latin typeface="+mn-lt"/>
                <a:cs typeface="+mn-cs"/>
              </a:rPr>
              <a:t>different</a:t>
            </a:r>
            <a:r>
              <a:rPr lang="en-US" altLang="ar-SA" sz="2400" b="1" dirty="0">
                <a:solidFill>
                  <a:schemeClr val="bg1">
                    <a:lumMod val="10000"/>
                  </a:schemeClr>
                </a:solidFill>
                <a:latin typeface="+mn-lt"/>
                <a:cs typeface="+mn-cs"/>
              </a:rPr>
              <a:t> </a:t>
            </a:r>
            <a:r>
              <a:rPr lang="en-US" altLang="ar-SA" sz="2400" b="1" dirty="0" err="1">
                <a:solidFill>
                  <a:schemeClr val="bg1">
                    <a:lumMod val="10000"/>
                  </a:schemeClr>
                </a:solidFill>
                <a:latin typeface="+mn-lt"/>
                <a:cs typeface="+mn-cs"/>
              </a:rPr>
              <a:t>Dno</a:t>
            </a:r>
            <a:r>
              <a:rPr lang="en-US" altLang="ar-SA" sz="2400" b="1" dirty="0">
                <a:solidFill>
                  <a:schemeClr val="bg1">
                    <a:lumMod val="10000"/>
                  </a:schemeClr>
                </a:solidFill>
                <a:latin typeface="+mn-lt"/>
                <a:cs typeface="+mn-cs"/>
              </a:rPr>
              <a:t>  FROM employee? </a:t>
            </a:r>
          </a:p>
          <a:p>
            <a:pPr eaLnBrk="1" hangingPunct="1"/>
            <a:endParaRPr lang="ar-SA" altLang="ar-SA" dirty="0"/>
          </a:p>
        </p:txBody>
      </p:sp>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8</a:t>
            </a:fld>
            <a:endParaRPr lang="en-US" dirty="0"/>
          </a:p>
        </p:txBody>
      </p:sp>
      <p:pic>
        <p:nvPicPr>
          <p:cNvPr id="9" name="Picture 2">
            <a:extLst>
              <a:ext uri="{FF2B5EF4-FFF2-40B4-BE49-F238E27FC236}">
                <a16:creationId xmlns:a16="http://schemas.microsoft.com/office/drawing/2014/main" id="{062FA73C-0517-455B-BE81-9B96711F0C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27584" y="2924944"/>
            <a:ext cx="4102887" cy="2664295"/>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981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14290"/>
            <a:ext cx="8696356" cy="525463"/>
          </a:xfrm>
        </p:spPr>
        <p:txBody>
          <a:bodyPr>
            <a:normAutofit fontScale="90000"/>
          </a:bodyPr>
          <a:lstStyle/>
          <a:p>
            <a:pPr>
              <a:defRPr/>
            </a:pPr>
            <a:r>
              <a:rPr lang="en-US" dirty="0"/>
              <a:t>DISTINCT (Cont.)</a:t>
            </a:r>
          </a:p>
        </p:txBody>
      </p:sp>
      <p:sp>
        <p:nvSpPr>
          <p:cNvPr id="12293" name="مربع نص 10"/>
          <p:cNvSpPr txBox="1">
            <a:spLocks noChangeArrowheads="1"/>
          </p:cNvSpPr>
          <p:nvPr/>
        </p:nvSpPr>
        <p:spPr bwMode="auto">
          <a:xfrm>
            <a:off x="214313" y="857250"/>
            <a:ext cx="89296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ar-SA" sz="2000" b="1">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a:p>
            <a:pPr eaLnBrk="1" hangingPunct="1"/>
            <a:endParaRPr lang="en-US" altLang="ar-SA" sz="2000" b="1" i="1" u="sng">
              <a:solidFill>
                <a:srgbClr val="7030A0"/>
              </a:solidFill>
            </a:endParaRPr>
          </a:p>
        </p:txBody>
      </p:sp>
      <p:sp>
        <p:nvSpPr>
          <p:cNvPr id="14" name="مربع نص 13"/>
          <p:cNvSpPr txBox="1"/>
          <p:nvPr/>
        </p:nvSpPr>
        <p:spPr>
          <a:xfrm>
            <a:off x="395536" y="1124744"/>
            <a:ext cx="7128792" cy="738664"/>
          </a:xfrm>
          <a:prstGeom prst="rect">
            <a:avLst/>
          </a:prstGeom>
          <a:noFill/>
        </p:spPr>
        <p:txBody>
          <a:bodyPr wrap="square" rtlCol="1">
            <a:spAutoFit/>
          </a:bodyPr>
          <a:lstStyle/>
          <a:p>
            <a:pPr indent="-285750" algn="l" rtl="0">
              <a:buFont typeface="Arial" pitchFamily="34" charset="0"/>
              <a:buChar char="•"/>
              <a:defRPr/>
            </a:pPr>
            <a:r>
              <a:rPr lang="en-US" sz="2400" b="1" dirty="0">
                <a:solidFill>
                  <a:schemeClr val="bg1">
                    <a:lumMod val="10000"/>
                  </a:schemeClr>
                </a:solidFill>
              </a:rPr>
              <a:t>SELECT </a:t>
            </a:r>
            <a:r>
              <a:rPr lang="en-US" sz="2400" b="1" dirty="0">
                <a:solidFill>
                  <a:srgbClr val="FF0000"/>
                </a:solidFill>
              </a:rPr>
              <a:t>DISTINCT</a:t>
            </a:r>
            <a:r>
              <a:rPr lang="en-US" sz="2400" b="1" dirty="0">
                <a:solidFill>
                  <a:schemeClr val="bg1">
                    <a:lumMod val="10000"/>
                  </a:schemeClr>
                </a:solidFill>
              </a:rPr>
              <a:t> </a:t>
            </a:r>
            <a:r>
              <a:rPr lang="en-US" sz="2400" b="1" dirty="0" err="1">
                <a:solidFill>
                  <a:schemeClr val="bg1">
                    <a:lumMod val="10000"/>
                  </a:schemeClr>
                </a:solidFill>
              </a:rPr>
              <a:t>Dno</a:t>
            </a:r>
            <a:r>
              <a:rPr lang="en-US" sz="2400" b="1" dirty="0">
                <a:solidFill>
                  <a:schemeClr val="bg1">
                    <a:lumMod val="10000"/>
                  </a:schemeClr>
                </a:solidFill>
              </a:rPr>
              <a:t>  FROM employee</a:t>
            </a:r>
          </a:p>
          <a:p>
            <a:pPr>
              <a:defRPr/>
            </a:pPr>
            <a:endParaRPr lang="ar-SA" dirty="0"/>
          </a:p>
        </p:txBody>
      </p:sp>
      <p:pic>
        <p:nvPicPr>
          <p:cNvPr id="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55576" y="2060848"/>
            <a:ext cx="7325420" cy="3733577"/>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3" name="عنصر نائب لرقم الشريحة 2"/>
          <p:cNvSpPr>
            <a:spLocks noGrp="1"/>
          </p:cNvSpPr>
          <p:nvPr>
            <p:ph type="sldNum" sz="quarter" idx="17"/>
          </p:nvPr>
        </p:nvSpPr>
        <p:spPr/>
        <p:txBody>
          <a:bodyPr/>
          <a:lstStyle/>
          <a:p>
            <a:pPr>
              <a:defRPr/>
            </a:pPr>
            <a:fld id="{FF0B9750-188F-475B-8098-00C4C73EA460}" type="slidenum">
              <a:rPr lang="en-US" smtClean="0"/>
              <a:pPr>
                <a:defRPr/>
              </a:pPr>
              <a:t>9</a:t>
            </a:fld>
            <a:endParaRPr lang="en-US" dirty="0"/>
          </a:p>
        </p:txBody>
      </p:sp>
    </p:spTree>
    <p:extLst>
      <p:ext uri="{BB962C8B-B14F-4D97-AF65-F5344CB8AC3E}">
        <p14:creationId xmlns:p14="http://schemas.microsoft.com/office/powerpoint/2010/main" val="2491567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دير تنفيذي">
  <a:themeElements>
    <a:clrScheme name="مدير تنفيذي">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مدير تنفيذي">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مدير تنفيذي">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3848</TotalTime>
  <Words>2791</Words>
  <Application>Microsoft Office PowerPoint</Application>
  <PresentationFormat>Affichage à l'écran (4:3)</PresentationFormat>
  <Paragraphs>525</Paragraphs>
  <Slides>70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70</vt:i4>
      </vt:variant>
    </vt:vector>
  </HeadingPairs>
  <TitlesOfParts>
    <vt:vector size="77" baseType="lpstr">
      <vt:lpstr>Arial</vt:lpstr>
      <vt:lpstr>Calibri</vt:lpstr>
      <vt:lpstr>Century Gothic</vt:lpstr>
      <vt:lpstr>Courier New</vt:lpstr>
      <vt:lpstr>Palatino Linotype</vt:lpstr>
      <vt:lpstr>Wingdings</vt:lpstr>
      <vt:lpstr>مدير تنفيذي</vt:lpstr>
      <vt:lpstr>       Database Systems </vt:lpstr>
      <vt:lpstr>Agenda</vt:lpstr>
      <vt:lpstr>1. DISTINCT</vt:lpstr>
      <vt:lpstr>DISTINCT</vt:lpstr>
      <vt:lpstr>DISTINCT (Cont.)</vt:lpstr>
      <vt:lpstr>DISTINCT (Cont.)</vt:lpstr>
      <vt:lpstr>DISTINCT (Cont.)</vt:lpstr>
      <vt:lpstr>DISTINCT (Cont.)</vt:lpstr>
      <vt:lpstr>DISTINCT (Cont.)</vt:lpstr>
      <vt:lpstr>2. Alias</vt:lpstr>
      <vt:lpstr>Alias</vt:lpstr>
      <vt:lpstr>Alias</vt:lpstr>
      <vt:lpstr>Alias (Cont.)</vt:lpstr>
      <vt:lpstr>Alias (Cont.)</vt:lpstr>
      <vt:lpstr>Alias (Cont.)</vt:lpstr>
      <vt:lpstr>Alias (Cont.)</vt:lpstr>
      <vt:lpstr>Alias (Cont.)</vt:lpstr>
      <vt:lpstr>Alias (Cont.)</vt:lpstr>
      <vt:lpstr>Combine the Text content of more than one columns In select Command:</vt:lpstr>
      <vt:lpstr>Combine the Text content of more than one columns In select Command:</vt:lpstr>
      <vt:lpstr>Combine the Text content of more than one columns In select Command: (cont.)</vt:lpstr>
      <vt:lpstr>Combine the Text content of more than one columns In select Command: (cont.)</vt:lpstr>
      <vt:lpstr>Combine the Text content of more than one columns In select Command: (cont…)</vt:lpstr>
      <vt:lpstr>Combine the Text content of more than one columns In select Command: (cont…)</vt:lpstr>
      <vt:lpstr>Combine the Text content of more than one columns In select Command: (cont…)</vt:lpstr>
      <vt:lpstr>Combine the Text content of more than one columns In select Command: (cont…)</vt:lpstr>
      <vt:lpstr>Columns have the same names in different tables:</vt:lpstr>
      <vt:lpstr>Alias (Cont.)</vt:lpstr>
      <vt:lpstr>Alias (Cont.)</vt:lpstr>
      <vt:lpstr>Alias (Cont.)</vt:lpstr>
      <vt:lpstr>Alias (Cont.)</vt:lpstr>
      <vt:lpstr>Alias (Cont.)</vt:lpstr>
      <vt:lpstr>Alias (Cont.)</vt:lpstr>
      <vt:lpstr>Alias (Cont.)</vt:lpstr>
      <vt:lpstr>Alias (Cont.)</vt:lpstr>
      <vt:lpstr>Alias (Cont.)</vt:lpstr>
      <vt:lpstr>3. UNION</vt:lpstr>
      <vt:lpstr>UNION</vt:lpstr>
      <vt:lpstr>UNION</vt:lpstr>
      <vt:lpstr>UNION (Cont.)</vt:lpstr>
      <vt:lpstr>UNION (Cont.)</vt:lpstr>
      <vt:lpstr>UNION (Cont.)</vt:lpstr>
      <vt:lpstr>UNION (Cont.)</vt:lpstr>
      <vt:lpstr>UNION operation for more than one column</vt:lpstr>
      <vt:lpstr>UNION operation for more than one column</vt:lpstr>
      <vt:lpstr>UNION ( Discussion of first condition: The number of the columns must be the same in all queries)</vt:lpstr>
      <vt:lpstr>UNION ( Discussion of first condition: The order of the columns must be the same in all queries)</vt:lpstr>
      <vt:lpstr>UNION ( Discussion of first condition: The order of the columns must be the same in all queries)</vt:lpstr>
      <vt:lpstr>UNION ( Discussion of second condition: The data types must be compatible )</vt:lpstr>
      <vt:lpstr>UNION ( Discussion of second condition: The data types must be compatible )</vt:lpstr>
      <vt:lpstr>4. INTERSECT</vt:lpstr>
      <vt:lpstr>INTERSECT</vt:lpstr>
      <vt:lpstr>INTERSECT</vt:lpstr>
      <vt:lpstr>INTERSECT (Cont.)</vt:lpstr>
      <vt:lpstr>INTERSECT (Cont.)</vt:lpstr>
      <vt:lpstr>INTERSECT : Another representation of Intersect (Using  AND IN )</vt:lpstr>
      <vt:lpstr>INTERSECT : Another representation of Intersect (Using  AND IN )</vt:lpstr>
      <vt:lpstr>Difference between Union &amp; Intersect : </vt:lpstr>
      <vt:lpstr>5. EXCEPT</vt:lpstr>
      <vt:lpstr>EXCEPT (MINUS )</vt:lpstr>
      <vt:lpstr>EXCEPT : Example</vt:lpstr>
      <vt:lpstr>EXCEPT : Example</vt:lpstr>
      <vt:lpstr>Except : Another representation of Intersect (Using  AND Not IN )</vt:lpstr>
      <vt:lpstr>Except : Another representation of Intersect (Using  AND Not IN )</vt:lpstr>
      <vt:lpstr>Difference between Intersect &amp; EXCEPT: </vt:lpstr>
      <vt:lpstr>EXCEPT( Discussion of first condition: The number and the order of  the columns must be the same in all queries)</vt:lpstr>
      <vt:lpstr>EXCEPT( Discussion of first condition: The number and the order of  the columns must be the same in all queries)</vt:lpstr>
      <vt:lpstr>EXCEPT( Discussion of Section condition: The data types must be compatible) </vt:lpstr>
      <vt:lpstr>Exercise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Arwa</dc:creator>
  <cp:lastModifiedBy>Najla Fathi Sassi Aljaziri</cp:lastModifiedBy>
  <cp:revision>49</cp:revision>
  <cp:lastPrinted>2020-03-07T23:54:03Z</cp:lastPrinted>
  <dcterms:created xsi:type="dcterms:W3CDTF">2014-11-01T18:57:58Z</dcterms:created>
  <dcterms:modified xsi:type="dcterms:W3CDTF">2021-03-11T06:16:28Z</dcterms:modified>
</cp:coreProperties>
</file>