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4"/>
  </p:sldMasterIdLst>
  <p:notesMasterIdLst>
    <p:notesMasterId r:id="rId42"/>
  </p:notesMasterIdLst>
  <p:handoutMasterIdLst>
    <p:handoutMasterId r:id="rId43"/>
  </p:handoutMasterIdLst>
  <p:sldIdLst>
    <p:sldId id="257" r:id="rId5"/>
    <p:sldId id="274" r:id="rId6"/>
    <p:sldId id="268" r:id="rId7"/>
    <p:sldId id="258" r:id="rId8"/>
    <p:sldId id="259" r:id="rId9"/>
    <p:sldId id="260" r:id="rId10"/>
    <p:sldId id="261" r:id="rId11"/>
    <p:sldId id="272" r:id="rId12"/>
    <p:sldId id="271" r:id="rId13"/>
    <p:sldId id="273" r:id="rId14"/>
    <p:sldId id="286" r:id="rId15"/>
    <p:sldId id="287" r:id="rId16"/>
    <p:sldId id="288" r:id="rId17"/>
    <p:sldId id="269" r:id="rId18"/>
    <p:sldId id="270" r:id="rId19"/>
    <p:sldId id="265" r:id="rId20"/>
    <p:sldId id="262" r:id="rId21"/>
    <p:sldId id="264" r:id="rId22"/>
    <p:sldId id="266" r:id="rId23"/>
    <p:sldId id="267" r:id="rId24"/>
    <p:sldId id="275" r:id="rId25"/>
    <p:sldId id="276" r:id="rId26"/>
    <p:sldId id="277" r:id="rId27"/>
    <p:sldId id="278" r:id="rId28"/>
    <p:sldId id="279" r:id="rId29"/>
    <p:sldId id="280" r:id="rId30"/>
    <p:sldId id="281" r:id="rId31"/>
    <p:sldId id="282" r:id="rId32"/>
    <p:sldId id="283" r:id="rId33"/>
    <p:sldId id="284" r:id="rId34"/>
    <p:sldId id="285" r:id="rId35"/>
    <p:sldId id="289" r:id="rId36"/>
    <p:sldId id="294" r:id="rId37"/>
    <p:sldId id="290" r:id="rId38"/>
    <p:sldId id="291" r:id="rId39"/>
    <p:sldId id="292" r:id="rId40"/>
    <p:sldId id="29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AAE0E-2136-4990-BE4B-68246B9C68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6C94F0C-58FE-44ED-ABC0-1F8F378BC8C0}">
      <dgm:prSet/>
      <dgm:spPr/>
      <dgm:t>
        <a:bodyPr/>
        <a:lstStyle/>
        <a:p>
          <a:r>
            <a:rPr lang="en-US" dirty="0"/>
            <a:t>2.1. Techniques</a:t>
          </a:r>
          <a:r>
            <a:rPr lang="en-US" u="sng" dirty="0">
              <a:latin typeface="Calibri Light" panose="020F0302020204030204"/>
            </a:rPr>
            <a:t>.........................................................22</a:t>
          </a:r>
          <a:endParaRPr lang="en-US" dirty="0"/>
        </a:p>
      </dgm:t>
    </dgm:pt>
    <dgm:pt modelId="{2FB4281D-1720-47CC-A780-B877447DFC35}" type="parTrans" cxnId="{F76EF9B3-8C80-44B5-A5AC-8AAFE71CA556}">
      <dgm:prSet/>
      <dgm:spPr/>
      <dgm:t>
        <a:bodyPr/>
        <a:lstStyle/>
        <a:p>
          <a:endParaRPr lang="en-US"/>
        </a:p>
      </dgm:t>
    </dgm:pt>
    <dgm:pt modelId="{A3D63870-5CC4-465B-9430-F09B6DDEC297}" type="sibTrans" cxnId="{F76EF9B3-8C80-44B5-A5AC-8AAFE71CA556}">
      <dgm:prSet/>
      <dgm:spPr/>
      <dgm:t>
        <a:bodyPr/>
        <a:lstStyle/>
        <a:p>
          <a:endParaRPr lang="en-US"/>
        </a:p>
      </dgm:t>
    </dgm:pt>
    <dgm:pt modelId="{38DC5392-5F5A-414B-B360-779E9FDBB382}">
      <dgm:prSet/>
      <dgm:spPr/>
      <dgm:t>
        <a:bodyPr/>
        <a:lstStyle/>
        <a:p>
          <a:r>
            <a:rPr lang="en-US" dirty="0"/>
            <a:t>2.2.functional and non-functional requirements</a:t>
          </a:r>
          <a:r>
            <a:rPr lang="en-US" u="sng" dirty="0">
              <a:latin typeface="Calibri Light" panose="020F0302020204030204"/>
            </a:rPr>
            <a:t>.....23</a:t>
          </a:r>
          <a:endParaRPr lang="en-US" dirty="0"/>
        </a:p>
      </dgm:t>
    </dgm:pt>
    <dgm:pt modelId="{A8721846-0507-437D-8631-AB07904C5A20}" type="parTrans" cxnId="{A406ACAD-C2DA-4E52-AF45-C8A86519C7BE}">
      <dgm:prSet/>
      <dgm:spPr/>
      <dgm:t>
        <a:bodyPr/>
        <a:lstStyle/>
        <a:p>
          <a:endParaRPr lang="en-US"/>
        </a:p>
      </dgm:t>
    </dgm:pt>
    <dgm:pt modelId="{A168E468-3BC0-4B1D-A029-65698E0974DF}" type="sibTrans" cxnId="{A406ACAD-C2DA-4E52-AF45-C8A86519C7BE}">
      <dgm:prSet/>
      <dgm:spPr/>
      <dgm:t>
        <a:bodyPr/>
        <a:lstStyle/>
        <a:p>
          <a:endParaRPr lang="en-US"/>
        </a:p>
      </dgm:t>
    </dgm:pt>
    <dgm:pt modelId="{C0EAE66A-0D64-46F8-9921-B8ED685E21F9}">
      <dgm:prSet/>
      <dgm:spPr/>
      <dgm:t>
        <a:bodyPr/>
        <a:lstStyle/>
        <a:p>
          <a:r>
            <a:rPr lang="en-US" dirty="0"/>
            <a:t>2.3. Context Diagram</a:t>
          </a:r>
          <a:r>
            <a:rPr lang="en-US" u="sng" dirty="0">
              <a:latin typeface="Calibri Light" panose="020F0302020204030204"/>
            </a:rPr>
            <a:t>.................................................28</a:t>
          </a:r>
          <a:endParaRPr lang="en-US" dirty="0"/>
        </a:p>
      </dgm:t>
    </dgm:pt>
    <dgm:pt modelId="{2A329CE8-0DBA-4F72-A4DC-6B2B61480A7E}" type="parTrans" cxnId="{805E6890-C003-4B56-9FF8-548AB5A64F5A}">
      <dgm:prSet/>
      <dgm:spPr/>
      <dgm:t>
        <a:bodyPr/>
        <a:lstStyle/>
        <a:p>
          <a:endParaRPr lang="en-US"/>
        </a:p>
      </dgm:t>
    </dgm:pt>
    <dgm:pt modelId="{FE906661-8C20-4A89-8D47-BFC84FA06182}" type="sibTrans" cxnId="{805E6890-C003-4B56-9FF8-548AB5A64F5A}">
      <dgm:prSet/>
      <dgm:spPr/>
      <dgm:t>
        <a:bodyPr/>
        <a:lstStyle/>
        <a:p>
          <a:endParaRPr lang="en-US"/>
        </a:p>
      </dgm:t>
    </dgm:pt>
    <dgm:pt modelId="{CDE61851-26B2-4D63-950D-009BC49825C7}">
      <dgm:prSet/>
      <dgm:spPr/>
      <dgm:t>
        <a:bodyPr/>
        <a:lstStyle/>
        <a:p>
          <a:r>
            <a:rPr lang="en-US" dirty="0"/>
            <a:t>2.4. Data Flow Diagram (DFD</a:t>
          </a:r>
          <a:r>
            <a:rPr lang="en-US" u="sng" dirty="0">
              <a:latin typeface="Calibri Light" panose="020F0302020204030204"/>
            </a:rPr>
            <a:t>)...................................29</a:t>
          </a:r>
          <a:endParaRPr lang="en-US" dirty="0"/>
        </a:p>
      </dgm:t>
    </dgm:pt>
    <dgm:pt modelId="{D54F650A-8847-4D53-96B4-3B50A8A523EE}" type="parTrans" cxnId="{7DEFE8CD-4034-45E1-AEB0-6908D30886FC}">
      <dgm:prSet/>
      <dgm:spPr/>
      <dgm:t>
        <a:bodyPr/>
        <a:lstStyle/>
        <a:p>
          <a:endParaRPr lang="en-US"/>
        </a:p>
      </dgm:t>
    </dgm:pt>
    <dgm:pt modelId="{1F46EB1C-51CD-4F14-B743-469112AF7983}" type="sibTrans" cxnId="{7DEFE8CD-4034-45E1-AEB0-6908D30886FC}">
      <dgm:prSet/>
      <dgm:spPr/>
      <dgm:t>
        <a:bodyPr/>
        <a:lstStyle/>
        <a:p>
          <a:endParaRPr lang="en-US"/>
        </a:p>
      </dgm:t>
    </dgm:pt>
    <dgm:pt modelId="{E5B1020E-7F76-4B3E-AA7B-DAD51FA737B5}">
      <dgm:prSet/>
      <dgm:spPr/>
      <dgm:t>
        <a:bodyPr/>
        <a:lstStyle/>
        <a:p>
          <a:r>
            <a:rPr lang="en-US" dirty="0"/>
            <a:t>2.5. Decision Table</a:t>
          </a:r>
          <a:r>
            <a:rPr lang="en-US" u="sng" dirty="0">
              <a:latin typeface="Calibri Light" panose="020F0302020204030204"/>
            </a:rPr>
            <a:t>.....................................................31</a:t>
          </a:r>
          <a:endParaRPr lang="en-US" dirty="0"/>
        </a:p>
      </dgm:t>
    </dgm:pt>
    <dgm:pt modelId="{2EDCAFD6-1F5A-4D4A-ABEC-B817A7EE250B}" type="parTrans" cxnId="{BD05973D-C8BD-4096-B205-9622695012D5}">
      <dgm:prSet/>
      <dgm:spPr/>
      <dgm:t>
        <a:bodyPr/>
        <a:lstStyle/>
        <a:p>
          <a:endParaRPr lang="en-US"/>
        </a:p>
      </dgm:t>
    </dgm:pt>
    <dgm:pt modelId="{3F1DFD5B-7674-4EA2-83E4-C2F0916B876C}" type="sibTrans" cxnId="{BD05973D-C8BD-4096-B205-9622695012D5}">
      <dgm:prSet/>
      <dgm:spPr/>
      <dgm:t>
        <a:bodyPr/>
        <a:lstStyle/>
        <a:p>
          <a:endParaRPr lang="en-US"/>
        </a:p>
      </dgm:t>
    </dgm:pt>
    <dgm:pt modelId="{8D077712-ED01-4C04-AF20-766C46063B89}" type="pres">
      <dgm:prSet presAssocID="{2D1AAE0E-2136-4990-BE4B-68246B9C6808}" presName="root" presStyleCnt="0">
        <dgm:presLayoutVars>
          <dgm:dir/>
          <dgm:resizeHandles val="exact"/>
        </dgm:presLayoutVars>
      </dgm:prSet>
      <dgm:spPr/>
    </dgm:pt>
    <dgm:pt modelId="{8BC25807-2663-43EB-AECF-AF0569C9C787}" type="pres">
      <dgm:prSet presAssocID="{D6C94F0C-58FE-44ED-ABC0-1F8F378BC8C0}" presName="compNode" presStyleCnt="0"/>
      <dgm:spPr/>
    </dgm:pt>
    <dgm:pt modelId="{24EAE717-7BB8-4299-B37D-A6027BC9ADCF}" type="pres">
      <dgm:prSet presAssocID="{D6C94F0C-58FE-44ED-ABC0-1F8F378BC8C0}" presName="bgRect" presStyleLbl="bgShp" presStyleIdx="0" presStyleCnt="5"/>
      <dgm:spPr/>
    </dgm:pt>
    <dgm:pt modelId="{EA402E57-C2BD-437A-9A18-80133E03F312}" type="pres">
      <dgm:prSet presAssocID="{D6C94F0C-58FE-44ED-ABC0-1F8F378BC8C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29D48676-2F61-4883-8CE8-006AAD0B9EF2}" type="pres">
      <dgm:prSet presAssocID="{D6C94F0C-58FE-44ED-ABC0-1F8F378BC8C0}" presName="spaceRect" presStyleCnt="0"/>
      <dgm:spPr/>
    </dgm:pt>
    <dgm:pt modelId="{022BFD67-6BEB-4A6C-818D-795DA41604F6}" type="pres">
      <dgm:prSet presAssocID="{D6C94F0C-58FE-44ED-ABC0-1F8F378BC8C0}" presName="parTx" presStyleLbl="revTx" presStyleIdx="0" presStyleCnt="5">
        <dgm:presLayoutVars>
          <dgm:chMax val="0"/>
          <dgm:chPref val="0"/>
        </dgm:presLayoutVars>
      </dgm:prSet>
      <dgm:spPr/>
    </dgm:pt>
    <dgm:pt modelId="{ED33FFF6-76AC-4F1A-ACD1-A0E812BBCD52}" type="pres">
      <dgm:prSet presAssocID="{A3D63870-5CC4-465B-9430-F09B6DDEC297}" presName="sibTrans" presStyleCnt="0"/>
      <dgm:spPr/>
    </dgm:pt>
    <dgm:pt modelId="{3D5B6764-CB42-4408-9003-75ADED4128C1}" type="pres">
      <dgm:prSet presAssocID="{38DC5392-5F5A-414B-B360-779E9FDBB382}" presName="compNode" presStyleCnt="0"/>
      <dgm:spPr/>
    </dgm:pt>
    <dgm:pt modelId="{E65BD7EB-AD4A-4F64-8432-682E15FB537A}" type="pres">
      <dgm:prSet presAssocID="{38DC5392-5F5A-414B-B360-779E9FDBB382}" presName="bgRect" presStyleLbl="bgShp" presStyleIdx="1" presStyleCnt="5"/>
      <dgm:spPr/>
    </dgm:pt>
    <dgm:pt modelId="{E72AE742-1A78-4C7F-9687-19BE80C927C4}" type="pres">
      <dgm:prSet presAssocID="{38DC5392-5F5A-414B-B360-779E9FDBB3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DFE14EE-A525-4F35-AA0F-2FC8A00425C3}" type="pres">
      <dgm:prSet presAssocID="{38DC5392-5F5A-414B-B360-779E9FDBB382}" presName="spaceRect" presStyleCnt="0"/>
      <dgm:spPr/>
    </dgm:pt>
    <dgm:pt modelId="{F22CFF7C-50A1-4B1F-A226-B71A358AE61A}" type="pres">
      <dgm:prSet presAssocID="{38DC5392-5F5A-414B-B360-779E9FDBB382}" presName="parTx" presStyleLbl="revTx" presStyleIdx="1" presStyleCnt="5">
        <dgm:presLayoutVars>
          <dgm:chMax val="0"/>
          <dgm:chPref val="0"/>
        </dgm:presLayoutVars>
      </dgm:prSet>
      <dgm:spPr/>
    </dgm:pt>
    <dgm:pt modelId="{041C237E-F6D9-4662-85BC-E15FB9C58927}" type="pres">
      <dgm:prSet presAssocID="{A168E468-3BC0-4B1D-A029-65698E0974DF}" presName="sibTrans" presStyleCnt="0"/>
      <dgm:spPr/>
    </dgm:pt>
    <dgm:pt modelId="{121F4465-847A-4364-AF87-DDEB8EA5632D}" type="pres">
      <dgm:prSet presAssocID="{C0EAE66A-0D64-46F8-9921-B8ED685E21F9}" presName="compNode" presStyleCnt="0"/>
      <dgm:spPr/>
    </dgm:pt>
    <dgm:pt modelId="{C660BB86-77DC-48E4-8B3E-772EFE9B26BE}" type="pres">
      <dgm:prSet presAssocID="{C0EAE66A-0D64-46F8-9921-B8ED685E21F9}" presName="bgRect" presStyleLbl="bgShp" presStyleIdx="2" presStyleCnt="5"/>
      <dgm:spPr/>
    </dgm:pt>
    <dgm:pt modelId="{E86A8A99-0B88-45C5-9005-886722D23169}" type="pres">
      <dgm:prSet presAssocID="{C0EAE66A-0D64-46F8-9921-B8ED685E21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3F11AD4A-1054-4286-AFF3-7DF4EB8B8117}" type="pres">
      <dgm:prSet presAssocID="{C0EAE66A-0D64-46F8-9921-B8ED685E21F9}" presName="spaceRect" presStyleCnt="0"/>
      <dgm:spPr/>
    </dgm:pt>
    <dgm:pt modelId="{C1D101EF-DE33-44A1-BDE0-8828084685B8}" type="pres">
      <dgm:prSet presAssocID="{C0EAE66A-0D64-46F8-9921-B8ED685E21F9}" presName="parTx" presStyleLbl="revTx" presStyleIdx="2" presStyleCnt="5">
        <dgm:presLayoutVars>
          <dgm:chMax val="0"/>
          <dgm:chPref val="0"/>
        </dgm:presLayoutVars>
      </dgm:prSet>
      <dgm:spPr/>
    </dgm:pt>
    <dgm:pt modelId="{6D474209-5B5A-41B5-8BDE-EE8FF3AFD0F1}" type="pres">
      <dgm:prSet presAssocID="{FE906661-8C20-4A89-8D47-BFC84FA06182}" presName="sibTrans" presStyleCnt="0"/>
      <dgm:spPr/>
    </dgm:pt>
    <dgm:pt modelId="{A41CC627-3DEE-4A7E-8D91-0D4A68D1E4F2}" type="pres">
      <dgm:prSet presAssocID="{CDE61851-26B2-4D63-950D-009BC49825C7}" presName="compNode" presStyleCnt="0"/>
      <dgm:spPr/>
    </dgm:pt>
    <dgm:pt modelId="{F23CA615-B73C-4471-BC28-CAD2AE503352}" type="pres">
      <dgm:prSet presAssocID="{CDE61851-26B2-4D63-950D-009BC49825C7}" presName="bgRect" presStyleLbl="bgShp" presStyleIdx="3" presStyleCnt="5"/>
      <dgm:spPr/>
    </dgm:pt>
    <dgm:pt modelId="{18CA1BD1-FDC2-4FC0-8B01-D83AF37689E8}" type="pres">
      <dgm:prSet presAssocID="{CDE61851-26B2-4D63-950D-009BC49825C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862FC25B-7CD7-4504-9C5F-37FCD0D4491F}" type="pres">
      <dgm:prSet presAssocID="{CDE61851-26B2-4D63-950D-009BC49825C7}" presName="spaceRect" presStyleCnt="0"/>
      <dgm:spPr/>
    </dgm:pt>
    <dgm:pt modelId="{170AA54E-DE39-4A0C-B93E-9113D150DDE1}" type="pres">
      <dgm:prSet presAssocID="{CDE61851-26B2-4D63-950D-009BC49825C7}" presName="parTx" presStyleLbl="revTx" presStyleIdx="3" presStyleCnt="5">
        <dgm:presLayoutVars>
          <dgm:chMax val="0"/>
          <dgm:chPref val="0"/>
        </dgm:presLayoutVars>
      </dgm:prSet>
      <dgm:spPr/>
    </dgm:pt>
    <dgm:pt modelId="{5A5486EB-A793-4BC1-8777-5970DF31676A}" type="pres">
      <dgm:prSet presAssocID="{1F46EB1C-51CD-4F14-B743-469112AF7983}" presName="sibTrans" presStyleCnt="0"/>
      <dgm:spPr/>
    </dgm:pt>
    <dgm:pt modelId="{C85CF368-FEBD-4C4C-9104-00BCEB834BE5}" type="pres">
      <dgm:prSet presAssocID="{E5B1020E-7F76-4B3E-AA7B-DAD51FA737B5}" presName="compNode" presStyleCnt="0"/>
      <dgm:spPr/>
    </dgm:pt>
    <dgm:pt modelId="{F4ED2493-CB5F-45BF-B04C-BB96D4D2986C}" type="pres">
      <dgm:prSet presAssocID="{E5B1020E-7F76-4B3E-AA7B-DAD51FA737B5}" presName="bgRect" presStyleLbl="bgShp" presStyleIdx="4" presStyleCnt="5"/>
      <dgm:spPr/>
    </dgm:pt>
    <dgm:pt modelId="{60DD07F5-A4D5-4FFE-A3C2-1DAA668703E5}" type="pres">
      <dgm:prSet presAssocID="{E5B1020E-7F76-4B3E-AA7B-DAD51FA737B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nd chairs"/>
        </a:ext>
      </dgm:extLst>
    </dgm:pt>
    <dgm:pt modelId="{9BF08812-E82A-4BDE-8C73-336FFFFA9ECF}" type="pres">
      <dgm:prSet presAssocID="{E5B1020E-7F76-4B3E-AA7B-DAD51FA737B5}" presName="spaceRect" presStyleCnt="0"/>
      <dgm:spPr/>
    </dgm:pt>
    <dgm:pt modelId="{99313FB5-41C4-46B2-B24B-26ECAB603213}" type="pres">
      <dgm:prSet presAssocID="{E5B1020E-7F76-4B3E-AA7B-DAD51FA737B5}" presName="parTx" presStyleLbl="revTx" presStyleIdx="4" presStyleCnt="5">
        <dgm:presLayoutVars>
          <dgm:chMax val="0"/>
          <dgm:chPref val="0"/>
        </dgm:presLayoutVars>
      </dgm:prSet>
      <dgm:spPr/>
    </dgm:pt>
  </dgm:ptLst>
  <dgm:cxnLst>
    <dgm:cxn modelId="{BD05973D-C8BD-4096-B205-9622695012D5}" srcId="{2D1AAE0E-2136-4990-BE4B-68246B9C6808}" destId="{E5B1020E-7F76-4B3E-AA7B-DAD51FA737B5}" srcOrd="4" destOrd="0" parTransId="{2EDCAFD6-1F5A-4D4A-ABEC-B817A7EE250B}" sibTransId="{3F1DFD5B-7674-4EA2-83E4-C2F0916B876C}"/>
    <dgm:cxn modelId="{3EA1C38B-204F-4ACD-9E57-22B6D9BA9239}" type="presOf" srcId="{CDE61851-26B2-4D63-950D-009BC49825C7}" destId="{170AA54E-DE39-4A0C-B93E-9113D150DDE1}" srcOrd="0" destOrd="0" presId="urn:microsoft.com/office/officeart/2018/2/layout/IconVerticalSolidList"/>
    <dgm:cxn modelId="{805E6890-C003-4B56-9FF8-548AB5A64F5A}" srcId="{2D1AAE0E-2136-4990-BE4B-68246B9C6808}" destId="{C0EAE66A-0D64-46F8-9921-B8ED685E21F9}" srcOrd="2" destOrd="0" parTransId="{2A329CE8-0DBA-4F72-A4DC-6B2B61480A7E}" sibTransId="{FE906661-8C20-4A89-8D47-BFC84FA06182}"/>
    <dgm:cxn modelId="{68E83192-215E-4BE6-A439-0CFDB3AB49F7}" type="presOf" srcId="{38DC5392-5F5A-414B-B360-779E9FDBB382}" destId="{F22CFF7C-50A1-4B1F-A226-B71A358AE61A}" srcOrd="0" destOrd="0" presId="urn:microsoft.com/office/officeart/2018/2/layout/IconVerticalSolidList"/>
    <dgm:cxn modelId="{A406ACAD-C2DA-4E52-AF45-C8A86519C7BE}" srcId="{2D1AAE0E-2136-4990-BE4B-68246B9C6808}" destId="{38DC5392-5F5A-414B-B360-779E9FDBB382}" srcOrd="1" destOrd="0" parTransId="{A8721846-0507-437D-8631-AB07904C5A20}" sibTransId="{A168E468-3BC0-4B1D-A029-65698E0974DF}"/>
    <dgm:cxn modelId="{F76EF9B3-8C80-44B5-A5AC-8AAFE71CA556}" srcId="{2D1AAE0E-2136-4990-BE4B-68246B9C6808}" destId="{D6C94F0C-58FE-44ED-ABC0-1F8F378BC8C0}" srcOrd="0" destOrd="0" parTransId="{2FB4281D-1720-47CC-A780-B877447DFC35}" sibTransId="{A3D63870-5CC4-465B-9430-F09B6DDEC297}"/>
    <dgm:cxn modelId="{06E718CC-4611-4A80-806E-CDA414F77CB1}" type="presOf" srcId="{2D1AAE0E-2136-4990-BE4B-68246B9C6808}" destId="{8D077712-ED01-4C04-AF20-766C46063B89}" srcOrd="0" destOrd="0" presId="urn:microsoft.com/office/officeart/2018/2/layout/IconVerticalSolidList"/>
    <dgm:cxn modelId="{7DEFE8CD-4034-45E1-AEB0-6908D30886FC}" srcId="{2D1AAE0E-2136-4990-BE4B-68246B9C6808}" destId="{CDE61851-26B2-4D63-950D-009BC49825C7}" srcOrd="3" destOrd="0" parTransId="{D54F650A-8847-4D53-96B4-3B50A8A523EE}" sibTransId="{1F46EB1C-51CD-4F14-B743-469112AF7983}"/>
    <dgm:cxn modelId="{42FF36D9-3DE6-4BD7-A0FB-C0BA199D153D}" type="presOf" srcId="{E5B1020E-7F76-4B3E-AA7B-DAD51FA737B5}" destId="{99313FB5-41C4-46B2-B24B-26ECAB603213}" srcOrd="0" destOrd="0" presId="urn:microsoft.com/office/officeart/2018/2/layout/IconVerticalSolidList"/>
    <dgm:cxn modelId="{C97AA6D9-6F8A-4715-820A-DB000066AEA9}" type="presOf" srcId="{C0EAE66A-0D64-46F8-9921-B8ED685E21F9}" destId="{C1D101EF-DE33-44A1-BDE0-8828084685B8}" srcOrd="0" destOrd="0" presId="urn:microsoft.com/office/officeart/2018/2/layout/IconVerticalSolidList"/>
    <dgm:cxn modelId="{CFA648FA-815B-461B-BFC2-1F4B830F13D1}" type="presOf" srcId="{D6C94F0C-58FE-44ED-ABC0-1F8F378BC8C0}" destId="{022BFD67-6BEB-4A6C-818D-795DA41604F6}" srcOrd="0" destOrd="0" presId="urn:microsoft.com/office/officeart/2018/2/layout/IconVerticalSolidList"/>
    <dgm:cxn modelId="{1D4F9B76-B11C-45CE-B181-07FC2B3A909C}" type="presParOf" srcId="{8D077712-ED01-4C04-AF20-766C46063B89}" destId="{8BC25807-2663-43EB-AECF-AF0569C9C787}" srcOrd="0" destOrd="0" presId="urn:microsoft.com/office/officeart/2018/2/layout/IconVerticalSolidList"/>
    <dgm:cxn modelId="{79F03698-195A-4CAD-8322-88022E50F8B0}" type="presParOf" srcId="{8BC25807-2663-43EB-AECF-AF0569C9C787}" destId="{24EAE717-7BB8-4299-B37D-A6027BC9ADCF}" srcOrd="0" destOrd="0" presId="urn:microsoft.com/office/officeart/2018/2/layout/IconVerticalSolidList"/>
    <dgm:cxn modelId="{414E0AEE-13B9-4DE4-94A3-C6C849FE018D}" type="presParOf" srcId="{8BC25807-2663-43EB-AECF-AF0569C9C787}" destId="{EA402E57-C2BD-437A-9A18-80133E03F312}" srcOrd="1" destOrd="0" presId="urn:microsoft.com/office/officeart/2018/2/layout/IconVerticalSolidList"/>
    <dgm:cxn modelId="{1CE1A1C6-CE50-4D5D-A960-EE901296AE72}" type="presParOf" srcId="{8BC25807-2663-43EB-AECF-AF0569C9C787}" destId="{29D48676-2F61-4883-8CE8-006AAD0B9EF2}" srcOrd="2" destOrd="0" presId="urn:microsoft.com/office/officeart/2018/2/layout/IconVerticalSolidList"/>
    <dgm:cxn modelId="{B0F33382-DA3D-495D-9FCC-3266835C0E4B}" type="presParOf" srcId="{8BC25807-2663-43EB-AECF-AF0569C9C787}" destId="{022BFD67-6BEB-4A6C-818D-795DA41604F6}" srcOrd="3" destOrd="0" presId="urn:microsoft.com/office/officeart/2018/2/layout/IconVerticalSolidList"/>
    <dgm:cxn modelId="{96F4ABEF-9D6A-4CC2-BF88-80A457BAFB86}" type="presParOf" srcId="{8D077712-ED01-4C04-AF20-766C46063B89}" destId="{ED33FFF6-76AC-4F1A-ACD1-A0E812BBCD52}" srcOrd="1" destOrd="0" presId="urn:microsoft.com/office/officeart/2018/2/layout/IconVerticalSolidList"/>
    <dgm:cxn modelId="{4D1FF6FC-B5C3-429F-BFFD-5CB6325D5D3C}" type="presParOf" srcId="{8D077712-ED01-4C04-AF20-766C46063B89}" destId="{3D5B6764-CB42-4408-9003-75ADED4128C1}" srcOrd="2" destOrd="0" presId="urn:microsoft.com/office/officeart/2018/2/layout/IconVerticalSolidList"/>
    <dgm:cxn modelId="{23F24884-3F2F-4E7A-97E7-2FEE93CD559C}" type="presParOf" srcId="{3D5B6764-CB42-4408-9003-75ADED4128C1}" destId="{E65BD7EB-AD4A-4F64-8432-682E15FB537A}" srcOrd="0" destOrd="0" presId="urn:microsoft.com/office/officeart/2018/2/layout/IconVerticalSolidList"/>
    <dgm:cxn modelId="{30860395-4D9F-4701-9FCE-805181C28D92}" type="presParOf" srcId="{3D5B6764-CB42-4408-9003-75ADED4128C1}" destId="{E72AE742-1A78-4C7F-9687-19BE80C927C4}" srcOrd="1" destOrd="0" presId="urn:microsoft.com/office/officeart/2018/2/layout/IconVerticalSolidList"/>
    <dgm:cxn modelId="{E44CE66D-DB68-4666-86FA-E3F4DBB19E6F}" type="presParOf" srcId="{3D5B6764-CB42-4408-9003-75ADED4128C1}" destId="{0DFE14EE-A525-4F35-AA0F-2FC8A00425C3}" srcOrd="2" destOrd="0" presId="urn:microsoft.com/office/officeart/2018/2/layout/IconVerticalSolidList"/>
    <dgm:cxn modelId="{9B4A4907-E711-4A07-993F-E9653D8C3D49}" type="presParOf" srcId="{3D5B6764-CB42-4408-9003-75ADED4128C1}" destId="{F22CFF7C-50A1-4B1F-A226-B71A358AE61A}" srcOrd="3" destOrd="0" presId="urn:microsoft.com/office/officeart/2018/2/layout/IconVerticalSolidList"/>
    <dgm:cxn modelId="{3109C7B5-5138-42D3-A659-3FC62DB91326}" type="presParOf" srcId="{8D077712-ED01-4C04-AF20-766C46063B89}" destId="{041C237E-F6D9-4662-85BC-E15FB9C58927}" srcOrd="3" destOrd="0" presId="urn:microsoft.com/office/officeart/2018/2/layout/IconVerticalSolidList"/>
    <dgm:cxn modelId="{31C5B6DE-27D8-4157-B862-9CEF21629873}" type="presParOf" srcId="{8D077712-ED01-4C04-AF20-766C46063B89}" destId="{121F4465-847A-4364-AF87-DDEB8EA5632D}" srcOrd="4" destOrd="0" presId="urn:microsoft.com/office/officeart/2018/2/layout/IconVerticalSolidList"/>
    <dgm:cxn modelId="{2345DFA2-2577-4D42-B97E-804B233AF005}" type="presParOf" srcId="{121F4465-847A-4364-AF87-DDEB8EA5632D}" destId="{C660BB86-77DC-48E4-8B3E-772EFE9B26BE}" srcOrd="0" destOrd="0" presId="urn:microsoft.com/office/officeart/2018/2/layout/IconVerticalSolidList"/>
    <dgm:cxn modelId="{C5BB24C1-0274-40C1-85B4-84D8B33E11F3}" type="presParOf" srcId="{121F4465-847A-4364-AF87-DDEB8EA5632D}" destId="{E86A8A99-0B88-45C5-9005-886722D23169}" srcOrd="1" destOrd="0" presId="urn:microsoft.com/office/officeart/2018/2/layout/IconVerticalSolidList"/>
    <dgm:cxn modelId="{11734003-8238-449C-A029-EA5F45508E65}" type="presParOf" srcId="{121F4465-847A-4364-AF87-DDEB8EA5632D}" destId="{3F11AD4A-1054-4286-AFF3-7DF4EB8B8117}" srcOrd="2" destOrd="0" presId="urn:microsoft.com/office/officeart/2018/2/layout/IconVerticalSolidList"/>
    <dgm:cxn modelId="{2F63E8AC-0DA0-47AD-B43D-14EC38D66622}" type="presParOf" srcId="{121F4465-847A-4364-AF87-DDEB8EA5632D}" destId="{C1D101EF-DE33-44A1-BDE0-8828084685B8}" srcOrd="3" destOrd="0" presId="urn:microsoft.com/office/officeart/2018/2/layout/IconVerticalSolidList"/>
    <dgm:cxn modelId="{917BAB72-C8E1-406B-A9D5-F857521418CD}" type="presParOf" srcId="{8D077712-ED01-4C04-AF20-766C46063B89}" destId="{6D474209-5B5A-41B5-8BDE-EE8FF3AFD0F1}" srcOrd="5" destOrd="0" presId="urn:microsoft.com/office/officeart/2018/2/layout/IconVerticalSolidList"/>
    <dgm:cxn modelId="{9A88EC2A-02DB-4D1D-A78A-F2FF75277A20}" type="presParOf" srcId="{8D077712-ED01-4C04-AF20-766C46063B89}" destId="{A41CC627-3DEE-4A7E-8D91-0D4A68D1E4F2}" srcOrd="6" destOrd="0" presId="urn:microsoft.com/office/officeart/2018/2/layout/IconVerticalSolidList"/>
    <dgm:cxn modelId="{0F7AC39E-6872-47DD-920F-4F394D8B83D2}" type="presParOf" srcId="{A41CC627-3DEE-4A7E-8D91-0D4A68D1E4F2}" destId="{F23CA615-B73C-4471-BC28-CAD2AE503352}" srcOrd="0" destOrd="0" presId="urn:microsoft.com/office/officeart/2018/2/layout/IconVerticalSolidList"/>
    <dgm:cxn modelId="{576A31A4-6955-4180-86C9-68E75A4F408B}" type="presParOf" srcId="{A41CC627-3DEE-4A7E-8D91-0D4A68D1E4F2}" destId="{18CA1BD1-FDC2-4FC0-8B01-D83AF37689E8}" srcOrd="1" destOrd="0" presId="urn:microsoft.com/office/officeart/2018/2/layout/IconVerticalSolidList"/>
    <dgm:cxn modelId="{E34B9E4B-A837-4255-AA16-6A33D886BDBD}" type="presParOf" srcId="{A41CC627-3DEE-4A7E-8D91-0D4A68D1E4F2}" destId="{862FC25B-7CD7-4504-9C5F-37FCD0D4491F}" srcOrd="2" destOrd="0" presId="urn:microsoft.com/office/officeart/2018/2/layout/IconVerticalSolidList"/>
    <dgm:cxn modelId="{02F4A18D-C0E3-492A-A049-F1A43F531818}" type="presParOf" srcId="{A41CC627-3DEE-4A7E-8D91-0D4A68D1E4F2}" destId="{170AA54E-DE39-4A0C-B93E-9113D150DDE1}" srcOrd="3" destOrd="0" presId="urn:microsoft.com/office/officeart/2018/2/layout/IconVerticalSolidList"/>
    <dgm:cxn modelId="{4363436C-A234-4C15-8D2F-F08805D9F467}" type="presParOf" srcId="{8D077712-ED01-4C04-AF20-766C46063B89}" destId="{5A5486EB-A793-4BC1-8777-5970DF31676A}" srcOrd="7" destOrd="0" presId="urn:microsoft.com/office/officeart/2018/2/layout/IconVerticalSolidList"/>
    <dgm:cxn modelId="{9825153C-ADF7-4E0E-A40E-BDF68A1764FB}" type="presParOf" srcId="{8D077712-ED01-4C04-AF20-766C46063B89}" destId="{C85CF368-FEBD-4C4C-9104-00BCEB834BE5}" srcOrd="8" destOrd="0" presId="urn:microsoft.com/office/officeart/2018/2/layout/IconVerticalSolidList"/>
    <dgm:cxn modelId="{17C0B6A9-0803-4C01-9447-5DFE1C08BE82}" type="presParOf" srcId="{C85CF368-FEBD-4C4C-9104-00BCEB834BE5}" destId="{F4ED2493-CB5F-45BF-B04C-BB96D4D2986C}" srcOrd="0" destOrd="0" presId="urn:microsoft.com/office/officeart/2018/2/layout/IconVerticalSolidList"/>
    <dgm:cxn modelId="{A3EB40C0-5A28-4CAE-900A-E5DEAA269EBB}" type="presParOf" srcId="{C85CF368-FEBD-4C4C-9104-00BCEB834BE5}" destId="{60DD07F5-A4D5-4FFE-A3C2-1DAA668703E5}" srcOrd="1" destOrd="0" presId="urn:microsoft.com/office/officeart/2018/2/layout/IconVerticalSolidList"/>
    <dgm:cxn modelId="{28E4CDB0-C298-4142-AA40-8FBCED92AC00}" type="presParOf" srcId="{C85CF368-FEBD-4C4C-9104-00BCEB834BE5}" destId="{9BF08812-E82A-4BDE-8C73-336FFFFA9ECF}" srcOrd="2" destOrd="0" presId="urn:microsoft.com/office/officeart/2018/2/layout/IconVerticalSolidList"/>
    <dgm:cxn modelId="{1A6E75AC-5D0B-4C99-8280-894B1E7E6EA3}" type="presParOf" srcId="{C85CF368-FEBD-4C4C-9104-00BCEB834BE5}" destId="{99313FB5-41C4-46B2-B24B-26ECAB6032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BA90B-508A-4209-924A-9E880283006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29F14A6-C2AE-4037-850F-A2EE43789EF8}">
      <dgm:prSet/>
      <dgm:spPr/>
      <dgm:t>
        <a:bodyPr/>
        <a:lstStyle/>
        <a:p>
          <a:r>
            <a:rPr lang="en-US" dirty="0"/>
            <a:t>They will be able to come to the user  under any circumstances.</a:t>
          </a:r>
        </a:p>
      </dgm:t>
    </dgm:pt>
    <dgm:pt modelId="{3FC57CF5-0BA1-4D3E-AC6A-462758B3DA17}" type="parTrans" cxnId="{FE0BC545-BB48-47CA-A196-F9B27FEA2B77}">
      <dgm:prSet/>
      <dgm:spPr/>
      <dgm:t>
        <a:bodyPr/>
        <a:lstStyle/>
        <a:p>
          <a:endParaRPr lang="en-US"/>
        </a:p>
      </dgm:t>
    </dgm:pt>
    <dgm:pt modelId="{3C16DA21-A913-40D5-84E7-54134C3AA4EA}" type="sibTrans" cxnId="{FE0BC545-BB48-47CA-A196-F9B27FEA2B77}">
      <dgm:prSet/>
      <dgm:spPr/>
      <dgm:t>
        <a:bodyPr/>
        <a:lstStyle/>
        <a:p>
          <a:endParaRPr lang="en-US"/>
        </a:p>
      </dgm:t>
    </dgm:pt>
    <dgm:pt modelId="{2554E540-9A88-4614-9C47-340EA6F7F06C}">
      <dgm:prSet/>
      <dgm:spPr/>
      <dgm:t>
        <a:bodyPr/>
        <a:lstStyle/>
        <a:p>
          <a:r>
            <a:rPr lang="en-US" dirty="0"/>
            <a:t>They will be free to the user 24/7.</a:t>
          </a:r>
        </a:p>
      </dgm:t>
    </dgm:pt>
    <dgm:pt modelId="{5A519551-9F27-434C-9B57-F6A304549127}" type="parTrans" cxnId="{F2139447-ED40-4376-A0F4-D02D343DA366}">
      <dgm:prSet/>
      <dgm:spPr/>
      <dgm:t>
        <a:bodyPr/>
        <a:lstStyle/>
        <a:p>
          <a:endParaRPr lang="en-US"/>
        </a:p>
      </dgm:t>
    </dgm:pt>
    <dgm:pt modelId="{3F35285D-B652-4F1D-A4A9-46FDD0D044B2}" type="sibTrans" cxnId="{F2139447-ED40-4376-A0F4-D02D343DA366}">
      <dgm:prSet/>
      <dgm:spPr/>
      <dgm:t>
        <a:bodyPr/>
        <a:lstStyle/>
        <a:p>
          <a:endParaRPr lang="en-US"/>
        </a:p>
      </dgm:t>
    </dgm:pt>
    <dgm:pt modelId="{64BA53FA-C303-45FD-8183-BD41B7CE187B}">
      <dgm:prSet/>
      <dgm:spPr/>
      <dgm:t>
        <a:bodyPr/>
        <a:lstStyle/>
        <a:p>
          <a:r>
            <a:rPr lang="en-US" dirty="0"/>
            <a:t>They will have the access of the user information.</a:t>
          </a:r>
        </a:p>
      </dgm:t>
    </dgm:pt>
    <dgm:pt modelId="{A9E11952-57C6-42CB-8873-FF7EBC473032}" type="parTrans" cxnId="{8F79139F-6F2F-47FF-8FC6-28ABC902E7CC}">
      <dgm:prSet/>
      <dgm:spPr/>
      <dgm:t>
        <a:bodyPr/>
        <a:lstStyle/>
        <a:p>
          <a:endParaRPr lang="en-US"/>
        </a:p>
      </dgm:t>
    </dgm:pt>
    <dgm:pt modelId="{BB5562F9-520F-43A6-9F9E-73D93F776B19}" type="sibTrans" cxnId="{8F79139F-6F2F-47FF-8FC6-28ABC902E7CC}">
      <dgm:prSet/>
      <dgm:spPr/>
      <dgm:t>
        <a:bodyPr/>
        <a:lstStyle/>
        <a:p>
          <a:endParaRPr lang="en-US"/>
        </a:p>
      </dgm:t>
    </dgm:pt>
    <dgm:pt modelId="{99668C3C-D51A-451E-95A6-88A1D80B8D9E}">
      <dgm:prSet/>
      <dgm:spPr/>
      <dgm:t>
        <a:bodyPr/>
        <a:lstStyle/>
        <a:p>
          <a:r>
            <a:rPr lang="en-US" dirty="0"/>
            <a:t>They will have a phone number of the user's relatives if they cannot reach the user by his phone.</a:t>
          </a:r>
        </a:p>
      </dgm:t>
    </dgm:pt>
    <dgm:pt modelId="{6D8713D3-60E7-4B34-86AD-06ABC754AB09}" type="parTrans" cxnId="{1928B25D-83E2-4AB9-9FC6-2C667C943145}">
      <dgm:prSet/>
      <dgm:spPr/>
      <dgm:t>
        <a:bodyPr/>
        <a:lstStyle/>
        <a:p>
          <a:endParaRPr lang="en-US"/>
        </a:p>
      </dgm:t>
    </dgm:pt>
    <dgm:pt modelId="{77E0B02B-DC9D-4296-9E13-F9DE1124E5F4}" type="sibTrans" cxnId="{1928B25D-83E2-4AB9-9FC6-2C667C943145}">
      <dgm:prSet/>
      <dgm:spPr/>
      <dgm:t>
        <a:bodyPr/>
        <a:lstStyle/>
        <a:p>
          <a:endParaRPr lang="en-US"/>
        </a:p>
      </dgm:t>
    </dgm:pt>
    <dgm:pt modelId="{E99DFAAF-5D04-4E74-825F-B1EF365128DF}" type="pres">
      <dgm:prSet presAssocID="{349BA90B-508A-4209-924A-9E8802830063}" presName="linear" presStyleCnt="0">
        <dgm:presLayoutVars>
          <dgm:animLvl val="lvl"/>
          <dgm:resizeHandles val="exact"/>
        </dgm:presLayoutVars>
      </dgm:prSet>
      <dgm:spPr/>
    </dgm:pt>
    <dgm:pt modelId="{082457B0-168F-435D-9B78-37E9ACF44671}" type="pres">
      <dgm:prSet presAssocID="{B29F14A6-C2AE-4037-850F-A2EE43789EF8}" presName="parentText" presStyleLbl="node1" presStyleIdx="0" presStyleCnt="4">
        <dgm:presLayoutVars>
          <dgm:chMax val="0"/>
          <dgm:bulletEnabled val="1"/>
        </dgm:presLayoutVars>
      </dgm:prSet>
      <dgm:spPr/>
    </dgm:pt>
    <dgm:pt modelId="{3FD3BD4C-B263-451C-9795-7FB0CD6A6D26}" type="pres">
      <dgm:prSet presAssocID="{3C16DA21-A913-40D5-84E7-54134C3AA4EA}" presName="spacer" presStyleCnt="0"/>
      <dgm:spPr/>
    </dgm:pt>
    <dgm:pt modelId="{D4E1B69C-60C5-4CD8-9073-A956AC3FC472}" type="pres">
      <dgm:prSet presAssocID="{2554E540-9A88-4614-9C47-340EA6F7F06C}" presName="parentText" presStyleLbl="node1" presStyleIdx="1" presStyleCnt="4">
        <dgm:presLayoutVars>
          <dgm:chMax val="0"/>
          <dgm:bulletEnabled val="1"/>
        </dgm:presLayoutVars>
      </dgm:prSet>
      <dgm:spPr/>
    </dgm:pt>
    <dgm:pt modelId="{A0690FE9-1AD8-4948-9E15-8BBE64059DE9}" type="pres">
      <dgm:prSet presAssocID="{3F35285D-B652-4F1D-A4A9-46FDD0D044B2}" presName="spacer" presStyleCnt="0"/>
      <dgm:spPr/>
    </dgm:pt>
    <dgm:pt modelId="{AF7E4FA9-8F3B-4E73-B4AE-8DE8455790A8}" type="pres">
      <dgm:prSet presAssocID="{64BA53FA-C303-45FD-8183-BD41B7CE187B}" presName="parentText" presStyleLbl="node1" presStyleIdx="2" presStyleCnt="4">
        <dgm:presLayoutVars>
          <dgm:chMax val="0"/>
          <dgm:bulletEnabled val="1"/>
        </dgm:presLayoutVars>
      </dgm:prSet>
      <dgm:spPr/>
    </dgm:pt>
    <dgm:pt modelId="{EAA0C703-A070-44C8-A134-EEA734C91B67}" type="pres">
      <dgm:prSet presAssocID="{BB5562F9-520F-43A6-9F9E-73D93F776B19}" presName="spacer" presStyleCnt="0"/>
      <dgm:spPr/>
    </dgm:pt>
    <dgm:pt modelId="{DAF1F065-EBE0-4C07-B1E9-1C937F5768D4}" type="pres">
      <dgm:prSet presAssocID="{99668C3C-D51A-451E-95A6-88A1D80B8D9E}" presName="parentText" presStyleLbl="node1" presStyleIdx="3" presStyleCnt="4">
        <dgm:presLayoutVars>
          <dgm:chMax val="0"/>
          <dgm:bulletEnabled val="1"/>
        </dgm:presLayoutVars>
      </dgm:prSet>
      <dgm:spPr/>
    </dgm:pt>
  </dgm:ptLst>
  <dgm:cxnLst>
    <dgm:cxn modelId="{534BB623-C427-4AD6-B4AB-B2AFD06DAB61}" type="presOf" srcId="{B29F14A6-C2AE-4037-850F-A2EE43789EF8}" destId="{082457B0-168F-435D-9B78-37E9ACF44671}" srcOrd="0" destOrd="0" presId="urn:microsoft.com/office/officeart/2005/8/layout/vList2"/>
    <dgm:cxn modelId="{1928B25D-83E2-4AB9-9FC6-2C667C943145}" srcId="{349BA90B-508A-4209-924A-9E8802830063}" destId="{99668C3C-D51A-451E-95A6-88A1D80B8D9E}" srcOrd="3" destOrd="0" parTransId="{6D8713D3-60E7-4B34-86AD-06ABC754AB09}" sibTransId="{77E0B02B-DC9D-4296-9E13-F9DE1124E5F4}"/>
    <dgm:cxn modelId="{FE0BC545-BB48-47CA-A196-F9B27FEA2B77}" srcId="{349BA90B-508A-4209-924A-9E8802830063}" destId="{B29F14A6-C2AE-4037-850F-A2EE43789EF8}" srcOrd="0" destOrd="0" parTransId="{3FC57CF5-0BA1-4D3E-AC6A-462758B3DA17}" sibTransId="{3C16DA21-A913-40D5-84E7-54134C3AA4EA}"/>
    <dgm:cxn modelId="{F2139447-ED40-4376-A0F4-D02D343DA366}" srcId="{349BA90B-508A-4209-924A-9E8802830063}" destId="{2554E540-9A88-4614-9C47-340EA6F7F06C}" srcOrd="1" destOrd="0" parTransId="{5A519551-9F27-434C-9B57-F6A304549127}" sibTransId="{3F35285D-B652-4F1D-A4A9-46FDD0D044B2}"/>
    <dgm:cxn modelId="{60E10489-6CD7-4FCD-91B9-D1170315E089}" type="presOf" srcId="{64BA53FA-C303-45FD-8183-BD41B7CE187B}" destId="{AF7E4FA9-8F3B-4E73-B4AE-8DE8455790A8}" srcOrd="0" destOrd="0" presId="urn:microsoft.com/office/officeart/2005/8/layout/vList2"/>
    <dgm:cxn modelId="{EB0F1796-7C4E-44B6-A5E6-A42FF58ECEFF}" type="presOf" srcId="{99668C3C-D51A-451E-95A6-88A1D80B8D9E}" destId="{DAF1F065-EBE0-4C07-B1E9-1C937F5768D4}" srcOrd="0" destOrd="0" presId="urn:microsoft.com/office/officeart/2005/8/layout/vList2"/>
    <dgm:cxn modelId="{8F79139F-6F2F-47FF-8FC6-28ABC902E7CC}" srcId="{349BA90B-508A-4209-924A-9E8802830063}" destId="{64BA53FA-C303-45FD-8183-BD41B7CE187B}" srcOrd="2" destOrd="0" parTransId="{A9E11952-57C6-42CB-8873-FF7EBC473032}" sibTransId="{BB5562F9-520F-43A6-9F9E-73D93F776B19}"/>
    <dgm:cxn modelId="{B04075B4-33E5-4646-96F7-93E7C5C8A838}" type="presOf" srcId="{2554E540-9A88-4614-9C47-340EA6F7F06C}" destId="{D4E1B69C-60C5-4CD8-9073-A956AC3FC472}" srcOrd="0" destOrd="0" presId="urn:microsoft.com/office/officeart/2005/8/layout/vList2"/>
    <dgm:cxn modelId="{020C63E2-968C-4F32-B4CC-C9E2F2FB622A}" type="presOf" srcId="{349BA90B-508A-4209-924A-9E8802830063}" destId="{E99DFAAF-5D04-4E74-825F-B1EF365128DF}" srcOrd="0" destOrd="0" presId="urn:microsoft.com/office/officeart/2005/8/layout/vList2"/>
    <dgm:cxn modelId="{73CCB5E6-77A3-48C5-B278-8C38371751DD}" type="presParOf" srcId="{E99DFAAF-5D04-4E74-825F-B1EF365128DF}" destId="{082457B0-168F-435D-9B78-37E9ACF44671}" srcOrd="0" destOrd="0" presId="urn:microsoft.com/office/officeart/2005/8/layout/vList2"/>
    <dgm:cxn modelId="{0B0CF29D-965F-48EF-A07A-5A7AEF67EE29}" type="presParOf" srcId="{E99DFAAF-5D04-4E74-825F-B1EF365128DF}" destId="{3FD3BD4C-B263-451C-9795-7FB0CD6A6D26}" srcOrd="1" destOrd="0" presId="urn:microsoft.com/office/officeart/2005/8/layout/vList2"/>
    <dgm:cxn modelId="{C440459C-1337-4A83-8708-5F4DC6366C63}" type="presParOf" srcId="{E99DFAAF-5D04-4E74-825F-B1EF365128DF}" destId="{D4E1B69C-60C5-4CD8-9073-A956AC3FC472}" srcOrd="2" destOrd="0" presId="urn:microsoft.com/office/officeart/2005/8/layout/vList2"/>
    <dgm:cxn modelId="{02CD5789-744A-4298-ADC9-A5A047B1BB2F}" type="presParOf" srcId="{E99DFAAF-5D04-4E74-825F-B1EF365128DF}" destId="{A0690FE9-1AD8-4948-9E15-8BBE64059DE9}" srcOrd="3" destOrd="0" presId="urn:microsoft.com/office/officeart/2005/8/layout/vList2"/>
    <dgm:cxn modelId="{4D4854DA-0F6E-4DBE-B5D8-D63011ECE8AC}" type="presParOf" srcId="{E99DFAAF-5D04-4E74-825F-B1EF365128DF}" destId="{AF7E4FA9-8F3B-4E73-B4AE-8DE8455790A8}" srcOrd="4" destOrd="0" presId="urn:microsoft.com/office/officeart/2005/8/layout/vList2"/>
    <dgm:cxn modelId="{FDC2C9FC-888A-4165-89B1-E60F7A8DC665}" type="presParOf" srcId="{E99DFAAF-5D04-4E74-825F-B1EF365128DF}" destId="{EAA0C703-A070-44C8-A134-EEA734C91B67}" srcOrd="5" destOrd="0" presId="urn:microsoft.com/office/officeart/2005/8/layout/vList2"/>
    <dgm:cxn modelId="{D5C156DC-D0A5-4D56-9334-7CDA8D3BA269}" type="presParOf" srcId="{E99DFAAF-5D04-4E74-825F-B1EF365128DF}" destId="{DAF1F065-EBE0-4C07-B1E9-1C937F5768D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AE717-7BB8-4299-B37D-A6027BC9ADCF}">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02E57-C2BD-437A-9A18-80133E03F312}">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2BFD67-6BEB-4A6C-818D-795DA41604F6}">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666750">
            <a:lnSpc>
              <a:spcPct val="90000"/>
            </a:lnSpc>
            <a:spcBef>
              <a:spcPct val="0"/>
            </a:spcBef>
            <a:spcAft>
              <a:spcPct val="35000"/>
            </a:spcAft>
            <a:buNone/>
          </a:pPr>
          <a:r>
            <a:rPr lang="en-US" sz="1500" kern="1200" dirty="0"/>
            <a:t>2.1. Techniques</a:t>
          </a:r>
          <a:r>
            <a:rPr lang="en-US" sz="1500" u="sng" kern="1200" dirty="0">
              <a:latin typeface="Calibri Light" panose="020F0302020204030204"/>
            </a:rPr>
            <a:t>.........................................................22</a:t>
          </a:r>
          <a:endParaRPr lang="en-US" sz="1500" kern="1200" dirty="0"/>
        </a:p>
      </dsp:txBody>
      <dsp:txXfrm>
        <a:off x="1129902" y="4592"/>
        <a:ext cx="5171698" cy="978270"/>
      </dsp:txXfrm>
    </dsp:sp>
    <dsp:sp modelId="{E65BD7EB-AD4A-4F64-8432-682E15FB537A}">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AE742-1A78-4C7F-9687-19BE80C927C4}">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2CFF7C-50A1-4B1F-A226-B71A358AE61A}">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666750">
            <a:lnSpc>
              <a:spcPct val="90000"/>
            </a:lnSpc>
            <a:spcBef>
              <a:spcPct val="0"/>
            </a:spcBef>
            <a:spcAft>
              <a:spcPct val="35000"/>
            </a:spcAft>
            <a:buNone/>
          </a:pPr>
          <a:r>
            <a:rPr lang="en-US" sz="1500" kern="1200" dirty="0"/>
            <a:t>2.2.functional and non-functional requirements</a:t>
          </a:r>
          <a:r>
            <a:rPr lang="en-US" sz="1500" u="sng" kern="1200" dirty="0">
              <a:latin typeface="Calibri Light" panose="020F0302020204030204"/>
            </a:rPr>
            <a:t>.....23</a:t>
          </a:r>
          <a:endParaRPr lang="en-US" sz="1500" kern="1200" dirty="0"/>
        </a:p>
      </dsp:txBody>
      <dsp:txXfrm>
        <a:off x="1129902" y="1227431"/>
        <a:ext cx="5171698" cy="978270"/>
      </dsp:txXfrm>
    </dsp:sp>
    <dsp:sp modelId="{C660BB86-77DC-48E4-8B3E-772EFE9B26BE}">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A8A99-0B88-45C5-9005-886722D23169}">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101EF-DE33-44A1-BDE0-8828084685B8}">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666750">
            <a:lnSpc>
              <a:spcPct val="90000"/>
            </a:lnSpc>
            <a:spcBef>
              <a:spcPct val="0"/>
            </a:spcBef>
            <a:spcAft>
              <a:spcPct val="35000"/>
            </a:spcAft>
            <a:buNone/>
          </a:pPr>
          <a:r>
            <a:rPr lang="en-US" sz="1500" kern="1200" dirty="0"/>
            <a:t>2.3. Context Diagram</a:t>
          </a:r>
          <a:r>
            <a:rPr lang="en-US" sz="1500" u="sng" kern="1200" dirty="0">
              <a:latin typeface="Calibri Light" panose="020F0302020204030204"/>
            </a:rPr>
            <a:t>.................................................28</a:t>
          </a:r>
          <a:endParaRPr lang="en-US" sz="1500" kern="1200" dirty="0"/>
        </a:p>
      </dsp:txBody>
      <dsp:txXfrm>
        <a:off x="1129902" y="2450269"/>
        <a:ext cx="5171698" cy="978270"/>
      </dsp:txXfrm>
    </dsp:sp>
    <dsp:sp modelId="{F23CA615-B73C-4471-BC28-CAD2AE503352}">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CA1BD1-FDC2-4FC0-8B01-D83AF37689E8}">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0AA54E-DE39-4A0C-B93E-9113D150DDE1}">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666750">
            <a:lnSpc>
              <a:spcPct val="90000"/>
            </a:lnSpc>
            <a:spcBef>
              <a:spcPct val="0"/>
            </a:spcBef>
            <a:spcAft>
              <a:spcPct val="35000"/>
            </a:spcAft>
            <a:buNone/>
          </a:pPr>
          <a:r>
            <a:rPr lang="en-US" sz="1500" kern="1200" dirty="0"/>
            <a:t>2.4. Data Flow Diagram (DFD</a:t>
          </a:r>
          <a:r>
            <a:rPr lang="en-US" sz="1500" u="sng" kern="1200" dirty="0">
              <a:latin typeface="Calibri Light" panose="020F0302020204030204"/>
            </a:rPr>
            <a:t>)...................................29</a:t>
          </a:r>
          <a:endParaRPr lang="en-US" sz="1500" kern="1200" dirty="0"/>
        </a:p>
      </dsp:txBody>
      <dsp:txXfrm>
        <a:off x="1129902" y="3673107"/>
        <a:ext cx="5171698" cy="978270"/>
      </dsp:txXfrm>
    </dsp:sp>
    <dsp:sp modelId="{F4ED2493-CB5F-45BF-B04C-BB96D4D2986C}">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DD07F5-A4D5-4FFE-A3C2-1DAA668703E5}">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13FB5-41C4-46B2-B24B-26ECAB603213}">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666750">
            <a:lnSpc>
              <a:spcPct val="90000"/>
            </a:lnSpc>
            <a:spcBef>
              <a:spcPct val="0"/>
            </a:spcBef>
            <a:spcAft>
              <a:spcPct val="35000"/>
            </a:spcAft>
            <a:buNone/>
          </a:pPr>
          <a:r>
            <a:rPr lang="en-US" sz="1500" kern="1200" dirty="0"/>
            <a:t>2.5. Decision Table</a:t>
          </a:r>
          <a:r>
            <a:rPr lang="en-US" sz="1500" u="sng" kern="1200" dirty="0">
              <a:latin typeface="Calibri Light" panose="020F0302020204030204"/>
            </a:rPr>
            <a:t>.....................................................31</a:t>
          </a:r>
          <a:endParaRPr lang="en-US" sz="1500" kern="1200" dirty="0"/>
        </a:p>
      </dsp:txBody>
      <dsp:txXfrm>
        <a:off x="1129902" y="4895945"/>
        <a:ext cx="5171698" cy="978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457B0-168F-435D-9B78-37E9ACF44671}">
      <dsp:nvSpPr>
        <dsp:cNvPr id="0" name=""/>
        <dsp:cNvSpPr/>
      </dsp:nvSpPr>
      <dsp:spPr>
        <a:xfrm>
          <a:off x="0" y="549991"/>
          <a:ext cx="6578523"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They will be able to come to the user  under any circumstances.</a:t>
          </a:r>
        </a:p>
      </dsp:txBody>
      <dsp:txXfrm>
        <a:off x="44664" y="594655"/>
        <a:ext cx="6489195" cy="825612"/>
      </dsp:txXfrm>
    </dsp:sp>
    <dsp:sp modelId="{D4E1B69C-60C5-4CD8-9073-A956AC3FC472}">
      <dsp:nvSpPr>
        <dsp:cNvPr id="0" name=""/>
        <dsp:cNvSpPr/>
      </dsp:nvSpPr>
      <dsp:spPr>
        <a:xfrm>
          <a:off x="0" y="1531171"/>
          <a:ext cx="6578523" cy="9149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They will be free to the user 24/7.</a:t>
          </a:r>
        </a:p>
      </dsp:txBody>
      <dsp:txXfrm>
        <a:off x="44664" y="1575835"/>
        <a:ext cx="6489195" cy="825612"/>
      </dsp:txXfrm>
    </dsp:sp>
    <dsp:sp modelId="{AF7E4FA9-8F3B-4E73-B4AE-8DE8455790A8}">
      <dsp:nvSpPr>
        <dsp:cNvPr id="0" name=""/>
        <dsp:cNvSpPr/>
      </dsp:nvSpPr>
      <dsp:spPr>
        <a:xfrm>
          <a:off x="0" y="2512351"/>
          <a:ext cx="6578523" cy="9149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They will have the access of the user information.</a:t>
          </a:r>
        </a:p>
      </dsp:txBody>
      <dsp:txXfrm>
        <a:off x="44664" y="2557015"/>
        <a:ext cx="6489195" cy="825612"/>
      </dsp:txXfrm>
    </dsp:sp>
    <dsp:sp modelId="{DAF1F065-EBE0-4C07-B1E9-1C937F5768D4}">
      <dsp:nvSpPr>
        <dsp:cNvPr id="0" name=""/>
        <dsp:cNvSpPr/>
      </dsp:nvSpPr>
      <dsp:spPr>
        <a:xfrm>
          <a:off x="0" y="3493531"/>
          <a:ext cx="6578523" cy="9149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They will have a phone number of the user's relatives if they cannot reach the user by his phone.</a:t>
          </a:r>
        </a:p>
      </dsp:txBody>
      <dsp:txXfrm>
        <a:off x="44664" y="3538195"/>
        <a:ext cx="6489195" cy="8256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8/28/2022</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8/28/2022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283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6707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1623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9119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0371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025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8159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228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2004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193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86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28636085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A7E4-BE12-7373-5C19-18AD1793CCDB}"/>
              </a:ext>
            </a:extLst>
          </p:cNvPr>
          <p:cNvSpPr>
            <a:spLocks noGrp="1"/>
          </p:cNvSpPr>
          <p:nvPr>
            <p:ph type="title"/>
          </p:nvPr>
        </p:nvSpPr>
        <p:spPr>
          <a:xfrm>
            <a:off x="823823" y="2794510"/>
            <a:ext cx="10630618" cy="3999751"/>
          </a:xfrm>
        </p:spPr>
        <p:txBody>
          <a:bodyPr/>
          <a:lstStyle/>
          <a:p>
            <a:r>
              <a:rPr lang="en-US" sz="2800" dirty="0">
                <a:cs typeface="Angsana New"/>
              </a:rPr>
              <a:t>---------------------------------------------------------------------------------------------</a:t>
            </a:r>
            <a:br>
              <a:rPr lang="en-US" sz="2800">
                <a:cs typeface="Angsana New"/>
              </a:rPr>
            </a:br>
            <a:r>
              <a:rPr lang="en-US" sz="2800" dirty="0">
                <a:cs typeface="Angsana New"/>
              </a:rPr>
              <a:t>         FACULTY OF COMPUTER AND INFORMATION TECHNOLOGY</a:t>
            </a:r>
            <a:br>
              <a:rPr lang="en-US" sz="2800">
                <a:cs typeface="Angsana New"/>
              </a:rPr>
            </a:br>
            <a:r>
              <a:rPr lang="en-US" sz="2800" dirty="0">
                <a:cs typeface="Angsana New"/>
              </a:rPr>
              <a:t>                         SOFTWARE ENGINEERING DEPARTMENT </a:t>
            </a:r>
            <a:br>
              <a:rPr lang="en-US" sz="2800">
                <a:cs typeface="Angsana New"/>
              </a:rPr>
            </a:br>
            <a:r>
              <a:rPr lang="en-US" sz="2800" dirty="0">
                <a:cs typeface="Angsana New"/>
              </a:rPr>
              <a:t>                    COURSE NAME : SYSTEM ANALYSIS AND DESIGN </a:t>
            </a:r>
            <a:br>
              <a:rPr lang="en-US" sz="2800">
                <a:cs typeface="Angsana New"/>
              </a:rPr>
            </a:br>
            <a:r>
              <a:rPr lang="en-US" sz="2800" dirty="0">
                <a:cs typeface="Angsana New"/>
              </a:rPr>
              <a:t>                         </a:t>
            </a:r>
            <a:r>
              <a:rPr lang="en-US" sz="2800" b="1" dirty="0">
                <a:cs typeface="Angsana New"/>
              </a:rPr>
              <a:t> DISASTER MANAGEMENT APPLICATION</a:t>
            </a:r>
            <a:r>
              <a:rPr lang="en-US" sz="2800" dirty="0">
                <a:cs typeface="Angsana New"/>
              </a:rPr>
              <a:t> </a:t>
            </a:r>
            <a:br>
              <a:rPr lang="en-US" sz="2800">
                <a:cs typeface="Angsana New"/>
              </a:rPr>
            </a:br>
            <a:r>
              <a:rPr lang="en-US" sz="2800" dirty="0">
                <a:cs typeface="Angsana New"/>
              </a:rPr>
              <a:t>                           SUPERVISED BY DR. MALIK QASAIMEH</a:t>
            </a:r>
            <a:br>
              <a:rPr lang="en-US" sz="2800">
                <a:cs typeface="Angsana New"/>
              </a:rPr>
            </a:br>
            <a:endParaRPr lang="en-US" sz="2800">
              <a:cs typeface="Angsana New"/>
            </a:endParaRPr>
          </a:p>
        </p:txBody>
      </p:sp>
      <p:pic>
        <p:nvPicPr>
          <p:cNvPr id="4" name="Picture 4" descr="A picture containing text, sign&#10;&#10;Description automatically generated">
            <a:extLst>
              <a:ext uri="{FF2B5EF4-FFF2-40B4-BE49-F238E27FC236}">
                <a16:creationId xmlns:a16="http://schemas.microsoft.com/office/drawing/2014/main" id="{17FA3DA5-8028-ABA2-A075-7778EEC3AF64}"/>
              </a:ext>
            </a:extLst>
          </p:cNvPr>
          <p:cNvPicPr>
            <a:picLocks noGrp="1" noChangeAspect="1"/>
          </p:cNvPicPr>
          <p:nvPr>
            <p:ph idx="1"/>
          </p:nvPr>
        </p:nvPicPr>
        <p:blipFill>
          <a:blip r:embed="rId2"/>
          <a:stretch>
            <a:fillRect/>
          </a:stretch>
        </p:blipFill>
        <p:spPr>
          <a:xfrm>
            <a:off x="4426204" y="460814"/>
            <a:ext cx="2962635" cy="2861993"/>
          </a:xfrm>
        </p:spPr>
      </p:pic>
    </p:spTree>
    <p:extLst>
      <p:ext uri="{BB962C8B-B14F-4D97-AF65-F5344CB8AC3E}">
        <p14:creationId xmlns:p14="http://schemas.microsoft.com/office/powerpoint/2010/main" val="15624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C1A46AC9-EE04-6C48-8D60-E24398F7716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Feasibility Study</a:t>
            </a:r>
            <a:endParaRPr lang="en-US" sz="2600" kern="1200" dirty="0">
              <a:solidFill>
                <a:srgbClr val="FFFFFF"/>
              </a:solidFill>
              <a:latin typeface="+mj-lt"/>
              <a:ea typeface="+mj-ea"/>
              <a:cs typeface="+mj-cs"/>
            </a:endParaRPr>
          </a:p>
        </p:txBody>
      </p:sp>
      <p:sp>
        <p:nvSpPr>
          <p:cNvPr id="6" name="TextBox 5">
            <a:extLst>
              <a:ext uri="{FF2B5EF4-FFF2-40B4-BE49-F238E27FC236}">
                <a16:creationId xmlns:a16="http://schemas.microsoft.com/office/drawing/2014/main" id="{DB9CBF89-6C84-5F66-8B1C-C3B8BE334D0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a16="http://schemas.microsoft.com/office/drawing/2014/main" id="{5848C71E-9DF0-EE3F-11F1-915B2B3F49A0}"/>
              </a:ext>
            </a:extLst>
          </p:cNvPr>
          <p:cNvGraphicFramePr>
            <a:graphicFrameLocks noGrp="1"/>
          </p:cNvGraphicFramePr>
          <p:nvPr>
            <p:ph idx="1"/>
            <p:extLst>
              <p:ext uri="{D42A27DB-BD31-4B8C-83A1-F6EECF244321}">
                <p14:modId xmlns:p14="http://schemas.microsoft.com/office/powerpoint/2010/main" val="2052436115"/>
              </p:ext>
            </p:extLst>
          </p:nvPr>
        </p:nvGraphicFramePr>
        <p:xfrm>
          <a:off x="4206621" y="491912"/>
          <a:ext cx="7073834" cy="5728526"/>
        </p:xfrm>
        <a:graphic>
          <a:graphicData uri="http://schemas.openxmlformats.org/drawingml/2006/table">
            <a:tbl>
              <a:tblPr firstRow="1" firstCol="1" bandRow="1">
                <a:noFill/>
                <a:tableStyleId>{5C22544A-7EE6-4342-B048-85BDC9FD1C3A}</a:tableStyleId>
              </a:tblPr>
              <a:tblGrid>
                <a:gridCol w="7073834">
                  <a:extLst>
                    <a:ext uri="{9D8B030D-6E8A-4147-A177-3AD203B41FA5}">
                      <a16:colId xmlns:a16="http://schemas.microsoft.com/office/drawing/2014/main" val="716003773"/>
                    </a:ext>
                  </a:extLst>
                </a:gridCol>
              </a:tblGrid>
              <a:tr h="651328">
                <a:tc>
                  <a:txBody>
                    <a:bodyPr/>
                    <a:lstStyle/>
                    <a:p>
                      <a:pPr>
                        <a:spcAft>
                          <a:spcPts val="0"/>
                        </a:spcAft>
                        <a:tabLst>
                          <a:tab pos="1346200" algn="l"/>
                        </a:tabLst>
                      </a:pPr>
                      <a:r>
                        <a:rPr lang="en-US" sz="1900" b="0" cap="all" spc="150" dirty="0">
                          <a:solidFill>
                            <a:schemeClr val="lt1"/>
                          </a:solidFill>
                          <a:effectLst/>
                        </a:rPr>
                        <a:t>Recurring costs worksheet:</a:t>
                      </a:r>
                    </a:p>
                  </a:txBody>
                  <a:tcPr marL="161159" marR="161159" marT="161159" marB="161159">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691799948"/>
                  </a:ext>
                </a:extLst>
              </a:tr>
              <a:tr h="4279660">
                <a:tc>
                  <a:txBody>
                    <a:bodyPr/>
                    <a:lstStyle/>
                    <a:p>
                      <a:pPr>
                        <a:spcAft>
                          <a:spcPts val="0"/>
                        </a:spcAft>
                        <a:tabLst>
                          <a:tab pos="1346200" algn="l"/>
                        </a:tabLst>
                      </a:pPr>
                      <a:endParaRPr lang="en-US" sz="1500" b="1" cap="none" spc="0" dirty="0">
                        <a:solidFill>
                          <a:schemeClr val="tx1"/>
                        </a:solidFill>
                        <a:effectLst/>
                      </a:endParaRPr>
                    </a:p>
                    <a:p>
                      <a:pPr>
                        <a:spcAft>
                          <a:spcPts val="0"/>
                        </a:spcAft>
                        <a:tabLst>
                          <a:tab pos="1346200" algn="l"/>
                        </a:tabLst>
                      </a:pPr>
                      <a:r>
                        <a:rPr lang="en-US" sz="1800" b="1" cap="none" spc="0" dirty="0">
                          <a:solidFill>
                            <a:schemeClr val="tx1"/>
                          </a:solidFill>
                          <a:effectLst/>
                        </a:rPr>
                        <a:t>________________________________________year 1 through 5___</a:t>
                      </a:r>
                    </a:p>
                    <a:p>
                      <a:pPr lvl="0">
                        <a:spcAft>
                          <a:spcPts val="0"/>
                        </a:spcAft>
                        <a:buNone/>
                      </a:pPr>
                      <a:endParaRPr lang="en-US" sz="1800" b="1" cap="none" spc="0" dirty="0">
                        <a:solidFill>
                          <a:schemeClr val="tx1"/>
                        </a:solidFill>
                        <a:effectLst/>
                      </a:endParaRPr>
                    </a:p>
                    <a:p>
                      <a:pPr>
                        <a:spcAft>
                          <a:spcPts val="0"/>
                        </a:spcAft>
                      </a:pPr>
                      <a:r>
                        <a:rPr lang="en-US" sz="1800" b="1" cap="none" spc="0" dirty="0">
                          <a:solidFill>
                            <a:schemeClr val="tx1"/>
                          </a:solidFill>
                          <a:effectLst/>
                        </a:rPr>
                        <a:t>1.Applicayion software maintenance                            $ 20,000</a:t>
                      </a:r>
                    </a:p>
                    <a:p>
                      <a:pPr>
                        <a:spcAft>
                          <a:spcPts val="0"/>
                        </a:spcAft>
                        <a:tabLst>
                          <a:tab pos="1346200" algn="l"/>
                        </a:tabLst>
                      </a:pPr>
                      <a:r>
                        <a:rPr lang="en-US" sz="1800" b="1" cap="none" spc="0" dirty="0">
                          <a:solidFill>
                            <a:schemeClr val="tx1"/>
                          </a:solidFill>
                          <a:effectLst/>
                        </a:rPr>
                        <a:t>2.Incremental data storage required:</a:t>
                      </a:r>
                    </a:p>
                    <a:p>
                      <a:pPr>
                        <a:spcAft>
                          <a:spcPts val="0"/>
                        </a:spcAft>
                      </a:pPr>
                      <a:r>
                        <a:rPr lang="en-US" sz="1800" b="1" cap="none" spc="0" dirty="0">
                          <a:solidFill>
                            <a:schemeClr val="tx1"/>
                          </a:solidFill>
                          <a:effectLst/>
                        </a:rPr>
                        <a:t>    20GB * $50 (estimated/MB = $50)                                 1,000</a:t>
                      </a:r>
                    </a:p>
                    <a:p>
                      <a:pPr>
                        <a:spcAft>
                          <a:spcPts val="0"/>
                        </a:spcAft>
                      </a:pPr>
                      <a:r>
                        <a:rPr lang="en-US" sz="1800" b="1" cap="none" spc="0" dirty="0">
                          <a:solidFill>
                            <a:schemeClr val="tx1"/>
                          </a:solidFill>
                          <a:effectLst/>
                        </a:rPr>
                        <a:t>3.Incremental communications </a:t>
                      </a:r>
                    </a:p>
                    <a:p>
                      <a:pPr>
                        <a:spcAft>
                          <a:spcPts val="0"/>
                        </a:spcAft>
                      </a:pPr>
                      <a:r>
                        <a:rPr lang="en-US" sz="1800" b="1" cap="none" spc="0" dirty="0">
                          <a:solidFill>
                            <a:schemeClr val="tx1"/>
                          </a:solidFill>
                          <a:effectLst/>
                        </a:rPr>
                        <a:t>    (lines, messages, …)                                                            1,500</a:t>
                      </a:r>
                    </a:p>
                    <a:p>
                      <a:pPr>
                        <a:spcAft>
                          <a:spcPts val="0"/>
                        </a:spcAft>
                      </a:pPr>
                      <a:r>
                        <a:rPr lang="en-US" sz="1800" b="1" cap="none" spc="0" dirty="0">
                          <a:solidFill>
                            <a:schemeClr val="tx1"/>
                          </a:solidFill>
                          <a:effectLst/>
                        </a:rPr>
                        <a:t>4.New software or hardware leases                                    1,000</a:t>
                      </a:r>
                    </a:p>
                    <a:p>
                      <a:pPr>
                        <a:spcAft>
                          <a:spcPts val="0"/>
                        </a:spcAft>
                      </a:pPr>
                      <a:r>
                        <a:rPr lang="en-US" sz="1800" b="1" cap="none" spc="0" dirty="0">
                          <a:solidFill>
                            <a:schemeClr val="tx1"/>
                          </a:solidFill>
                          <a:effectLst/>
                        </a:rPr>
                        <a:t>5.Supplies                                                                                  890</a:t>
                      </a:r>
                    </a:p>
                    <a:p>
                      <a:pPr>
                        <a:spcAft>
                          <a:spcPts val="0"/>
                        </a:spcAft>
                      </a:pPr>
                      <a:r>
                        <a:rPr lang="en-US" sz="1800" b="1" cap="none" spc="0" dirty="0">
                          <a:solidFill>
                            <a:schemeClr val="tx1"/>
                          </a:solidFill>
                          <a:effectLst/>
                        </a:rPr>
                        <a:t>6.Other________________________                                  ___0</a:t>
                      </a:r>
                    </a:p>
                    <a:p>
                      <a:pPr>
                        <a:spcAft>
                          <a:spcPts val="0"/>
                        </a:spcAft>
                        <a:tabLst>
                          <a:tab pos="1346200" algn="l"/>
                        </a:tabLst>
                      </a:pPr>
                      <a:endParaRPr lang="en-US" sz="1800" b="1" cap="none" spc="0" dirty="0">
                        <a:solidFill>
                          <a:schemeClr val="tx1"/>
                        </a:solidFill>
                        <a:effectLst/>
                      </a:endParaRPr>
                    </a:p>
                    <a:p>
                      <a:pPr>
                        <a:spcAft>
                          <a:spcPts val="0"/>
                        </a:spcAft>
                      </a:pPr>
                      <a:r>
                        <a:rPr lang="en-US" sz="1800" b="1" cap="none" spc="0" dirty="0">
                          <a:solidFill>
                            <a:schemeClr val="tx1"/>
                          </a:solidFill>
                          <a:effectLst/>
                        </a:rPr>
                        <a:t>Total recurring costs                                                          $ 24,390</a:t>
                      </a:r>
                    </a:p>
                    <a:p>
                      <a:pPr>
                        <a:spcAft>
                          <a:spcPts val="0"/>
                        </a:spcAft>
                        <a:tabLst>
                          <a:tab pos="1346200" algn="l"/>
                        </a:tabLst>
                      </a:pPr>
                      <a:endParaRPr lang="en-US" sz="1800" b="1" cap="none" spc="0" dirty="0">
                        <a:solidFill>
                          <a:schemeClr val="tx1"/>
                        </a:solidFill>
                        <a:effectLst/>
                      </a:endParaRPr>
                    </a:p>
                    <a:p>
                      <a:pPr>
                        <a:spcAft>
                          <a:spcPts val="0"/>
                        </a:spcAft>
                        <a:tabLst>
                          <a:tab pos="1346200" algn="l"/>
                        </a:tabLst>
                      </a:pPr>
                      <a:endParaRPr lang="en-US" sz="1800" b="1" cap="none" spc="0" dirty="0">
                        <a:solidFill>
                          <a:schemeClr val="tx1"/>
                        </a:solidFill>
                        <a:effectLst/>
                      </a:endParaRPr>
                    </a:p>
                    <a:p>
                      <a:pPr>
                        <a:spcAft>
                          <a:spcPts val="0"/>
                        </a:spcAft>
                        <a:tabLst>
                          <a:tab pos="1346200" algn="l"/>
                        </a:tabLst>
                      </a:pPr>
                      <a:endParaRPr lang="en-US" sz="1500" b="1" cap="none" spc="0" dirty="0">
                        <a:solidFill>
                          <a:schemeClr val="tx1"/>
                        </a:solidFill>
                        <a:effectLst/>
                      </a:endParaRPr>
                    </a:p>
                    <a:p>
                      <a:pPr>
                        <a:spcAft>
                          <a:spcPts val="0"/>
                        </a:spcAft>
                        <a:tabLst>
                          <a:tab pos="1346200" algn="l"/>
                        </a:tabLst>
                      </a:pPr>
                      <a:endParaRPr lang="en-US" sz="1500" b="1" cap="none" spc="0" dirty="0">
                        <a:solidFill>
                          <a:schemeClr val="tx1"/>
                        </a:solidFill>
                        <a:effectLst/>
                      </a:endParaRPr>
                    </a:p>
                    <a:p>
                      <a:pPr>
                        <a:spcAft>
                          <a:spcPts val="0"/>
                        </a:spcAft>
                        <a:tabLst>
                          <a:tab pos="1346200" algn="l"/>
                        </a:tabLst>
                      </a:pPr>
                      <a:endParaRPr lang="en-US" sz="1500" b="1" cap="none" spc="0" dirty="0">
                        <a:solidFill>
                          <a:schemeClr val="tx1"/>
                        </a:solidFill>
                        <a:effectLst/>
                      </a:endParaRPr>
                    </a:p>
                  </a:txBody>
                  <a:tcPr marL="161159" marR="161159" marT="161159" marB="161159">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132835032"/>
                  </a:ext>
                </a:extLst>
              </a:tr>
            </a:tbl>
          </a:graphicData>
        </a:graphic>
      </p:graphicFrame>
    </p:spTree>
    <p:extLst>
      <p:ext uri="{BB962C8B-B14F-4D97-AF65-F5344CB8AC3E}">
        <p14:creationId xmlns:p14="http://schemas.microsoft.com/office/powerpoint/2010/main" val="2313439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05CED-1F45-2BB7-7E13-2BD128133E6A}"/>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NPV:</a:t>
            </a:r>
            <a:br>
              <a:rPr lang="en-US" sz="3600" kern="1200">
                <a:solidFill>
                  <a:schemeClr val="bg1"/>
                </a:solidFill>
                <a:latin typeface="+mj-lt"/>
                <a:ea typeface="+mj-ea"/>
                <a:cs typeface="+mj-cs"/>
              </a:rPr>
            </a:br>
            <a:r>
              <a:rPr lang="en-US" sz="3600" kern="1200">
                <a:solidFill>
                  <a:schemeClr val="bg1"/>
                </a:solidFill>
                <a:latin typeface="+mj-lt"/>
                <a:ea typeface="+mj-ea"/>
                <a:cs typeface="+mj-cs"/>
              </a:rPr>
              <a:t>Net Present Value:</a:t>
            </a:r>
          </a:p>
        </p:txBody>
      </p:sp>
      <p:cxnSp>
        <p:nvCxnSpPr>
          <p:cNvPr id="18" name="Straight Connector 17">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8FF11463-4256-620E-0E2C-DE608B3140F0}"/>
              </a:ext>
            </a:extLst>
          </p:cNvPr>
          <p:cNvSpPr txBox="1">
            <a:spLocks/>
          </p:cNvSpPr>
          <p:nvPr/>
        </p:nvSpPr>
        <p:spPr>
          <a:xfrm>
            <a:off x="593610" y="2121763"/>
            <a:ext cx="2988306" cy="475067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400" b="1" dirty="0">
                <a:solidFill>
                  <a:schemeClr val="bg1"/>
                </a:solidFill>
                <a:latin typeface="+mn-lt"/>
                <a:ea typeface="+mn-ea"/>
                <a:cs typeface="+mn-cs"/>
              </a:rPr>
              <a:t>After we saw the NPV is positive, and the value is bigger the present value that means there is a profit from the project we would accept it</a:t>
            </a:r>
            <a:r>
              <a:rPr lang="en-US" sz="2400" dirty="0">
                <a:solidFill>
                  <a:schemeClr val="bg1"/>
                </a:solidFill>
                <a:latin typeface="+mn-lt"/>
                <a:ea typeface="+mn-ea"/>
                <a:cs typeface="+mn-cs"/>
              </a:rPr>
              <a:t> </a:t>
            </a:r>
            <a:endParaRPr lang="en-US" sz="2400" dirty="0">
              <a:solidFill>
                <a:schemeClr val="bg1"/>
              </a:solidFill>
              <a:latin typeface="+mn-lt"/>
              <a:ea typeface="+mn-ea"/>
              <a:cs typeface="Calibri"/>
            </a:endParaRPr>
          </a:p>
        </p:txBody>
      </p:sp>
      <p:graphicFrame>
        <p:nvGraphicFramePr>
          <p:cNvPr id="4" name="Table 4">
            <a:extLst>
              <a:ext uri="{FF2B5EF4-FFF2-40B4-BE49-F238E27FC236}">
                <a16:creationId xmlns:a16="http://schemas.microsoft.com/office/drawing/2014/main" id="{D43D74C7-5701-06E0-ABB2-920DDA2DEA85}"/>
              </a:ext>
            </a:extLst>
          </p:cNvPr>
          <p:cNvGraphicFramePr>
            <a:graphicFrameLocks noGrp="1"/>
          </p:cNvGraphicFramePr>
          <p:nvPr>
            <p:ph idx="1"/>
            <p:extLst>
              <p:ext uri="{D42A27DB-BD31-4B8C-83A1-F6EECF244321}">
                <p14:modId xmlns:p14="http://schemas.microsoft.com/office/powerpoint/2010/main" val="412189394"/>
              </p:ext>
            </p:extLst>
          </p:nvPr>
        </p:nvGraphicFramePr>
        <p:xfrm>
          <a:off x="5366427" y="484632"/>
          <a:ext cx="6085230" cy="5733291"/>
        </p:xfrm>
        <a:graphic>
          <a:graphicData uri="http://schemas.openxmlformats.org/drawingml/2006/table">
            <a:tbl>
              <a:tblPr firstRow="1" bandRow="1">
                <a:noFill/>
                <a:tableStyleId>{5C22544A-7EE6-4342-B048-85BDC9FD1C3A}</a:tableStyleId>
              </a:tblPr>
              <a:tblGrid>
                <a:gridCol w="2809318">
                  <a:extLst>
                    <a:ext uri="{9D8B030D-6E8A-4147-A177-3AD203B41FA5}">
                      <a16:colId xmlns:a16="http://schemas.microsoft.com/office/drawing/2014/main" val="353902290"/>
                    </a:ext>
                  </a:extLst>
                </a:gridCol>
                <a:gridCol w="3275912">
                  <a:extLst>
                    <a:ext uri="{9D8B030D-6E8A-4147-A177-3AD203B41FA5}">
                      <a16:colId xmlns:a16="http://schemas.microsoft.com/office/drawing/2014/main" val="407632100"/>
                    </a:ext>
                  </a:extLst>
                </a:gridCol>
              </a:tblGrid>
              <a:tr h="498852">
                <a:tc>
                  <a:txBody>
                    <a:bodyPr/>
                    <a:lstStyle/>
                    <a:p>
                      <a:r>
                        <a:rPr lang="en-US" sz="1500" b="1" cap="all" spc="60">
                          <a:solidFill>
                            <a:schemeClr val="tx1"/>
                          </a:solidFill>
                        </a:rPr>
                        <a:t>Month</a:t>
                      </a:r>
                    </a:p>
                  </a:txBody>
                  <a:tcPr marL="116564" marR="116564" marT="116564" marB="116564" anchor="b">
                    <a:lnL w="12700" cmpd="sng">
                      <a:noFill/>
                    </a:lnL>
                    <a:lnR w="12700" cmpd="sng">
                      <a:noFill/>
                    </a:lnR>
                    <a:lnT w="12700" cmpd="sng">
                      <a:noFill/>
                    </a:lnT>
                    <a:lnB w="38100" cmpd="sng">
                      <a:noFill/>
                    </a:lnB>
                    <a:noFill/>
                  </a:tcPr>
                </a:tc>
                <a:tc>
                  <a:txBody>
                    <a:bodyPr/>
                    <a:lstStyle/>
                    <a:p>
                      <a:r>
                        <a:rPr lang="en-US" sz="1500" b="1" cap="all" spc="60">
                          <a:solidFill>
                            <a:schemeClr val="tx1"/>
                          </a:solidFill>
                        </a:rPr>
                        <a:t>Cash flow</a:t>
                      </a:r>
                    </a:p>
                  </a:txBody>
                  <a:tcPr marL="116564" marR="116564" marT="116564" marB="116564" anchor="b">
                    <a:lnL w="12700" cmpd="sng">
                      <a:noFill/>
                    </a:lnL>
                    <a:lnR w="12700" cmpd="sng">
                      <a:noFill/>
                    </a:lnR>
                    <a:lnT w="12700" cmpd="sng">
                      <a:noFill/>
                    </a:lnT>
                    <a:lnB w="38100" cmpd="sng">
                      <a:noFill/>
                    </a:lnB>
                    <a:noFill/>
                  </a:tcPr>
                </a:tc>
                <a:extLst>
                  <a:ext uri="{0D108BD9-81ED-4DB2-BD59-A6C34878D82A}">
                    <a16:rowId xmlns:a16="http://schemas.microsoft.com/office/drawing/2014/main" val="1846748226"/>
                  </a:ext>
                </a:extLst>
              </a:tr>
              <a:tr h="516928">
                <a:tc>
                  <a:txBody>
                    <a:bodyPr/>
                    <a:lstStyle/>
                    <a:p>
                      <a:r>
                        <a:rPr lang="en-US" sz="2000" cap="none" spc="0">
                          <a:solidFill>
                            <a:schemeClr val="tx1"/>
                          </a:solidFill>
                        </a:rPr>
                        <a:t>0</a:t>
                      </a:r>
                    </a:p>
                  </a:txBody>
                  <a:tcPr marL="116564" marR="116564" marT="58282" marB="116564">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US" sz="2000" cap="none" spc="0">
                          <a:solidFill>
                            <a:schemeClr val="tx1"/>
                          </a:solidFill>
                        </a:rPr>
                        <a:t>$ 1,000,000</a:t>
                      </a:r>
                    </a:p>
                  </a:txBody>
                  <a:tcPr marL="116564" marR="116564" marT="58282" marB="116564">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776216105"/>
                  </a:ext>
                </a:extLst>
              </a:tr>
              <a:tr h="516928">
                <a:tc>
                  <a:txBody>
                    <a:bodyPr/>
                    <a:lstStyle/>
                    <a:p>
                      <a:r>
                        <a:rPr lang="en-US" sz="2000" cap="none" spc="0">
                          <a:solidFill>
                            <a:schemeClr val="tx1"/>
                          </a:solidFill>
                        </a:rPr>
                        <a:t>1</a:t>
                      </a:r>
                    </a:p>
                  </a:txBody>
                  <a:tcPr marL="116564" marR="116564" marT="58282" marB="11656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000" cap="none" spc="0">
                          <a:solidFill>
                            <a:schemeClr val="tx1"/>
                          </a:solidFill>
                        </a:rPr>
                        <a:t>$ 75,000</a:t>
                      </a:r>
                    </a:p>
                  </a:txBody>
                  <a:tcPr marL="116564" marR="116564" marT="58282" marB="11656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120232425"/>
                  </a:ext>
                </a:extLst>
              </a:tr>
              <a:tr h="516928">
                <a:tc>
                  <a:txBody>
                    <a:bodyPr/>
                    <a:lstStyle/>
                    <a:p>
                      <a:r>
                        <a:rPr lang="en-US" sz="2000" cap="none" spc="0">
                          <a:solidFill>
                            <a:schemeClr val="tx1"/>
                          </a:solidFill>
                        </a:rPr>
                        <a:t>2</a:t>
                      </a:r>
                    </a:p>
                  </a:txBody>
                  <a:tcPr marL="116564" marR="116564" marT="58282" marB="116564">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2000" cap="none" spc="0">
                          <a:solidFill>
                            <a:schemeClr val="tx1"/>
                          </a:solidFill>
                        </a:rPr>
                        <a:t>$ 85,000</a:t>
                      </a:r>
                    </a:p>
                  </a:txBody>
                  <a:tcPr marL="116564" marR="116564" marT="58282" marB="11656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44053922"/>
                  </a:ext>
                </a:extLst>
              </a:tr>
              <a:tr h="516928">
                <a:tc>
                  <a:txBody>
                    <a:bodyPr/>
                    <a:lstStyle/>
                    <a:p>
                      <a:r>
                        <a:rPr lang="en-US" sz="2000" cap="none" spc="0">
                          <a:solidFill>
                            <a:schemeClr val="tx1"/>
                          </a:solidFill>
                        </a:rPr>
                        <a:t>3</a:t>
                      </a:r>
                    </a:p>
                  </a:txBody>
                  <a:tcPr marL="116564" marR="116564" marT="58282" marB="11656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000" cap="none" spc="0">
                          <a:solidFill>
                            <a:schemeClr val="tx1"/>
                          </a:solidFill>
                        </a:rPr>
                        <a:t>$ 95,000</a:t>
                      </a:r>
                    </a:p>
                  </a:txBody>
                  <a:tcPr marL="116564" marR="116564" marT="58282" marB="11656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61444173"/>
                  </a:ext>
                </a:extLst>
              </a:tr>
              <a:tr h="516928">
                <a:tc>
                  <a:txBody>
                    <a:bodyPr/>
                    <a:lstStyle/>
                    <a:p>
                      <a:r>
                        <a:rPr lang="en-US" sz="2000" cap="none" spc="0">
                          <a:solidFill>
                            <a:schemeClr val="tx1"/>
                          </a:solidFill>
                        </a:rPr>
                        <a:t>4</a:t>
                      </a:r>
                    </a:p>
                  </a:txBody>
                  <a:tcPr marL="116564" marR="116564" marT="58282" marB="116564">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2000" cap="none" spc="0">
                          <a:solidFill>
                            <a:schemeClr val="tx1"/>
                          </a:solidFill>
                        </a:rPr>
                        <a:t>$ 100,000</a:t>
                      </a:r>
                    </a:p>
                  </a:txBody>
                  <a:tcPr marL="116564" marR="116564" marT="58282" marB="11656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82267601"/>
                  </a:ext>
                </a:extLst>
              </a:tr>
              <a:tr h="516928">
                <a:tc>
                  <a:txBody>
                    <a:bodyPr/>
                    <a:lstStyle/>
                    <a:p>
                      <a:r>
                        <a:rPr lang="en-US" sz="2000" cap="none" spc="0">
                          <a:solidFill>
                            <a:schemeClr val="tx1"/>
                          </a:solidFill>
                        </a:rPr>
                        <a:t>5</a:t>
                      </a:r>
                    </a:p>
                  </a:txBody>
                  <a:tcPr marL="116564" marR="116564" marT="58282" marB="11656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000" cap="none" spc="0">
                          <a:solidFill>
                            <a:schemeClr val="tx1"/>
                          </a:solidFill>
                        </a:rPr>
                        <a:t>$ 1,100,000</a:t>
                      </a:r>
                    </a:p>
                  </a:txBody>
                  <a:tcPr marL="116564" marR="116564" marT="58282" marB="11656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307279885"/>
                  </a:ext>
                </a:extLst>
              </a:tr>
              <a:tr h="516928">
                <a:tc>
                  <a:txBody>
                    <a:bodyPr/>
                    <a:lstStyle/>
                    <a:p>
                      <a:r>
                        <a:rPr lang="en-US" sz="2000" cap="none" spc="0">
                          <a:solidFill>
                            <a:schemeClr val="tx1"/>
                          </a:solidFill>
                        </a:rPr>
                        <a:t>6</a:t>
                      </a:r>
                    </a:p>
                  </a:txBody>
                  <a:tcPr marL="116564" marR="116564" marT="58282" marB="116564">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2000" cap="none" spc="0">
                          <a:solidFill>
                            <a:schemeClr val="tx1"/>
                          </a:solidFill>
                        </a:rPr>
                        <a:t>$ 1,200,000</a:t>
                      </a:r>
                    </a:p>
                  </a:txBody>
                  <a:tcPr marL="116564" marR="116564" marT="58282" marB="11656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80329638"/>
                  </a:ext>
                </a:extLst>
              </a:tr>
              <a:tr h="582087">
                <a:tc>
                  <a:txBody>
                    <a:bodyPr/>
                    <a:lstStyle/>
                    <a:p>
                      <a:pPr lvl="0">
                        <a:buNone/>
                      </a:pPr>
                      <a:endParaRPr lang="en-US" sz="2000" cap="none" spc="0">
                        <a:solidFill>
                          <a:schemeClr val="tx1"/>
                        </a:solidFill>
                      </a:endParaRPr>
                    </a:p>
                  </a:txBody>
                  <a:tcPr marL="116564" marR="116564" marT="58282" marB="11656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lvl="0">
                        <a:buNone/>
                      </a:pPr>
                      <a:endParaRPr lang="en-US" sz="2000" cap="none" spc="0">
                        <a:solidFill>
                          <a:schemeClr val="tx1"/>
                        </a:solidFill>
                      </a:endParaRPr>
                    </a:p>
                  </a:txBody>
                  <a:tcPr marL="116564" marR="116564" marT="58282" marB="11656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10034093"/>
                  </a:ext>
                </a:extLst>
              </a:tr>
              <a:tr h="516928">
                <a:tc>
                  <a:txBody>
                    <a:bodyPr/>
                    <a:lstStyle/>
                    <a:p>
                      <a:pPr lvl="0">
                        <a:buNone/>
                      </a:pPr>
                      <a:r>
                        <a:rPr lang="en-US" sz="2000" cap="none" spc="0">
                          <a:solidFill>
                            <a:schemeClr val="tx1"/>
                          </a:solidFill>
                        </a:rPr>
                        <a:t>Discount rate</a:t>
                      </a:r>
                    </a:p>
                  </a:txBody>
                  <a:tcPr marL="116564" marR="116564" marT="58282" marB="116564">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lvl="0">
                        <a:buNone/>
                      </a:pPr>
                      <a:r>
                        <a:rPr lang="en-US" sz="2000" cap="none" spc="0">
                          <a:solidFill>
                            <a:schemeClr val="tx1"/>
                          </a:solidFill>
                        </a:rPr>
                        <a:t>8.00%</a:t>
                      </a:r>
                    </a:p>
                  </a:txBody>
                  <a:tcPr marL="116564" marR="116564" marT="58282" marB="11656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8439333"/>
                  </a:ext>
                </a:extLst>
              </a:tr>
              <a:tr h="516928">
                <a:tc>
                  <a:txBody>
                    <a:bodyPr/>
                    <a:lstStyle/>
                    <a:p>
                      <a:pPr lvl="0">
                        <a:buNone/>
                      </a:pPr>
                      <a:r>
                        <a:rPr lang="en-US" sz="2000" cap="none" spc="0">
                          <a:solidFill>
                            <a:schemeClr val="tx1"/>
                          </a:solidFill>
                        </a:rPr>
                        <a:t>NPV</a:t>
                      </a:r>
                    </a:p>
                  </a:txBody>
                  <a:tcPr marL="116564" marR="116564" marT="58282" marB="11656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lvl="0">
                        <a:buNone/>
                      </a:pPr>
                      <a:r>
                        <a:rPr lang="en-US" sz="2000" cap="none" spc="0">
                          <a:solidFill>
                            <a:schemeClr val="tx1"/>
                          </a:solidFill>
                        </a:rPr>
                        <a:t>$ 4,846,997.538</a:t>
                      </a:r>
                    </a:p>
                  </a:txBody>
                  <a:tcPr marL="116564" marR="116564" marT="58282" marB="11656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09682150"/>
                  </a:ext>
                </a:extLst>
              </a:tr>
            </a:tbl>
          </a:graphicData>
        </a:graphic>
      </p:graphicFrame>
    </p:spTree>
    <p:extLst>
      <p:ext uri="{BB962C8B-B14F-4D97-AF65-F5344CB8AC3E}">
        <p14:creationId xmlns:p14="http://schemas.microsoft.com/office/powerpoint/2010/main" val="143223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ACFF16B-100C-F591-284E-B2222C1C42FE}"/>
              </a:ext>
            </a:extLst>
          </p:cNvPr>
          <p:cNvSpPr txBox="1"/>
          <p:nvPr/>
        </p:nvSpPr>
        <p:spPr>
          <a:xfrm>
            <a:off x="1046746" y="586822"/>
            <a:ext cx="356025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600" b="1" kern="1200" dirty="0">
                <a:latin typeface="+mj-lt"/>
                <a:ea typeface="+mj-ea"/>
                <a:cs typeface="+mj-cs"/>
              </a:rPr>
              <a:t>ROI:</a:t>
            </a:r>
          </a:p>
        </p:txBody>
      </p:sp>
      <p:sp>
        <p:nvSpPr>
          <p:cNvPr id="32"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4E0D6E73-CFCB-49A3-45C0-3B41976EA254}"/>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2800" dirty="0"/>
              <a:t>ROI = (235,000-210,000)/210,000</a:t>
            </a:r>
            <a:endParaRPr lang="en-US" sz="2800" dirty="0">
              <a:cs typeface="Calibri"/>
            </a:endParaRPr>
          </a:p>
          <a:p>
            <a:pPr defTabSz="914400">
              <a:lnSpc>
                <a:spcPct val="90000"/>
              </a:lnSpc>
              <a:spcAft>
                <a:spcPts val="600"/>
              </a:spcAft>
            </a:pPr>
            <a:r>
              <a:rPr lang="en-US" sz="2800" dirty="0"/>
              <a:t>   = 11.90%</a:t>
            </a:r>
            <a:endParaRPr lang="en-US" sz="2800" dirty="0">
              <a:cs typeface="Calibri"/>
            </a:endParaRPr>
          </a:p>
        </p:txBody>
      </p:sp>
      <p:graphicFrame>
        <p:nvGraphicFramePr>
          <p:cNvPr id="4" name="Table 4">
            <a:extLst>
              <a:ext uri="{FF2B5EF4-FFF2-40B4-BE49-F238E27FC236}">
                <a16:creationId xmlns:a16="http://schemas.microsoft.com/office/drawing/2014/main" id="{4F1F9E05-D5B7-6150-8756-C63531197133}"/>
              </a:ext>
            </a:extLst>
          </p:cNvPr>
          <p:cNvGraphicFramePr>
            <a:graphicFrameLocks noGrp="1"/>
          </p:cNvGraphicFramePr>
          <p:nvPr>
            <p:ph idx="1"/>
            <p:extLst>
              <p:ext uri="{D42A27DB-BD31-4B8C-83A1-F6EECF244321}">
                <p14:modId xmlns:p14="http://schemas.microsoft.com/office/powerpoint/2010/main" val="2366293285"/>
              </p:ext>
            </p:extLst>
          </p:nvPr>
        </p:nvGraphicFramePr>
        <p:xfrm>
          <a:off x="385256" y="2633472"/>
          <a:ext cx="11164826" cy="3838820"/>
        </p:xfrm>
        <a:graphic>
          <a:graphicData uri="http://schemas.openxmlformats.org/drawingml/2006/table">
            <a:tbl>
              <a:tblPr firstRow="1" bandRow="1">
                <a:solidFill>
                  <a:srgbClr val="F2F2F2">
                    <a:alpha val="45098"/>
                  </a:srgbClr>
                </a:solidFill>
                <a:tableStyleId>{5C22544A-7EE6-4342-B048-85BDC9FD1C3A}</a:tableStyleId>
              </a:tblPr>
              <a:tblGrid>
                <a:gridCol w="3445027">
                  <a:extLst>
                    <a:ext uri="{9D8B030D-6E8A-4147-A177-3AD203B41FA5}">
                      <a16:colId xmlns:a16="http://schemas.microsoft.com/office/drawing/2014/main" val="1213003623"/>
                    </a:ext>
                  </a:extLst>
                </a:gridCol>
                <a:gridCol w="2223295">
                  <a:extLst>
                    <a:ext uri="{9D8B030D-6E8A-4147-A177-3AD203B41FA5}">
                      <a16:colId xmlns:a16="http://schemas.microsoft.com/office/drawing/2014/main" val="201052619"/>
                    </a:ext>
                  </a:extLst>
                </a:gridCol>
                <a:gridCol w="3273209">
                  <a:extLst>
                    <a:ext uri="{9D8B030D-6E8A-4147-A177-3AD203B41FA5}">
                      <a16:colId xmlns:a16="http://schemas.microsoft.com/office/drawing/2014/main" val="1597171204"/>
                    </a:ext>
                  </a:extLst>
                </a:gridCol>
                <a:gridCol w="2223295">
                  <a:extLst>
                    <a:ext uri="{9D8B030D-6E8A-4147-A177-3AD203B41FA5}">
                      <a16:colId xmlns:a16="http://schemas.microsoft.com/office/drawing/2014/main" val="255270696"/>
                    </a:ext>
                  </a:extLst>
                </a:gridCol>
              </a:tblGrid>
              <a:tr h="550409">
                <a:tc gridSpan="2">
                  <a:txBody>
                    <a:bodyPr/>
                    <a:lstStyle/>
                    <a:p>
                      <a:r>
                        <a:rPr lang="en-US" sz="1800" b="0" cap="none" spc="0" dirty="0">
                          <a:solidFill>
                            <a:schemeClr val="bg1"/>
                          </a:solidFill>
                        </a:rPr>
                        <a:t>Cost</a:t>
                      </a:r>
                    </a:p>
                  </a:txBody>
                  <a:tcPr marL="119827" marR="119827" marT="119827" marB="59914" anchor="ctr">
                    <a:lnL w="12700" cmpd="sng">
                      <a:noFill/>
                    </a:lnL>
                    <a:lnR w="12700" cmpd="sng">
                      <a:noFill/>
                    </a:lnR>
                    <a:lnT w="19050" cap="flat" cmpd="sng" algn="ctr">
                      <a:noFill/>
                      <a:prstDash val="solid"/>
                    </a:lnT>
                    <a:lnB w="38100" cmpd="sng">
                      <a:noFill/>
                    </a:lnB>
                    <a:solidFill>
                      <a:schemeClr val="tx1"/>
                    </a:solidFill>
                  </a:tcPr>
                </a:tc>
                <a:tc hMerge="1">
                  <a:txBody>
                    <a:bodyPr/>
                    <a:lstStyle/>
                    <a:p>
                      <a:endParaRPr lang="en-US"/>
                    </a:p>
                  </a:txBody>
                  <a:tcPr/>
                </a:tc>
                <a:tc gridSpan="2">
                  <a:txBody>
                    <a:bodyPr/>
                    <a:lstStyle/>
                    <a:p>
                      <a:r>
                        <a:rPr lang="en-US" sz="1800" b="0" cap="none" spc="0" dirty="0">
                          <a:solidFill>
                            <a:schemeClr val="bg1"/>
                          </a:solidFill>
                        </a:rPr>
                        <a:t>Benefit</a:t>
                      </a:r>
                    </a:p>
                  </a:txBody>
                  <a:tcPr marL="119827" marR="119827" marT="119827" marB="59914" anchor="ctr">
                    <a:lnL w="12700" cmpd="sng">
                      <a:noFill/>
                    </a:lnL>
                    <a:lnR w="12700" cmpd="sng">
                      <a:noFill/>
                    </a:lnR>
                    <a:lnT w="19050" cap="flat" cmpd="sng" algn="ctr">
                      <a:noFill/>
                      <a:prstDash val="solid"/>
                    </a:lnT>
                    <a:lnB w="38100" cmpd="sng">
                      <a:noFill/>
                    </a:lnB>
                    <a:solidFill>
                      <a:schemeClr val="tx1"/>
                    </a:solidFill>
                  </a:tcPr>
                </a:tc>
                <a:tc hMerge="1">
                  <a:txBody>
                    <a:bodyPr/>
                    <a:lstStyle/>
                    <a:p>
                      <a:endParaRPr lang="en-US"/>
                    </a:p>
                  </a:txBody>
                  <a:tcPr/>
                </a:tc>
                <a:extLst>
                  <a:ext uri="{0D108BD9-81ED-4DB2-BD59-A6C34878D82A}">
                    <a16:rowId xmlns:a16="http://schemas.microsoft.com/office/drawing/2014/main" val="4070992708"/>
                  </a:ext>
                </a:extLst>
              </a:tr>
              <a:tr h="524198">
                <a:tc>
                  <a:txBody>
                    <a:bodyPr/>
                    <a:lstStyle/>
                    <a:p>
                      <a:r>
                        <a:rPr lang="en-US" sz="1600" cap="none" spc="0" dirty="0">
                          <a:solidFill>
                            <a:schemeClr val="tx1"/>
                          </a:solidFill>
                        </a:rPr>
                        <a:t>Category</a:t>
                      </a:r>
                    </a:p>
                  </a:txBody>
                  <a:tcPr marL="119827" marR="119827" marT="119827" marB="599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600" cap="none" spc="0" dirty="0">
                          <a:solidFill>
                            <a:schemeClr val="tx1"/>
                          </a:solidFill>
                        </a:rPr>
                        <a:t>Amount in $</a:t>
                      </a:r>
                    </a:p>
                  </a:txBody>
                  <a:tcPr marL="119827" marR="119827" marT="119827" marB="599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600" cap="none" spc="0" dirty="0">
                          <a:solidFill>
                            <a:schemeClr val="tx1"/>
                          </a:solidFill>
                        </a:rPr>
                        <a:t>Category</a:t>
                      </a:r>
                    </a:p>
                  </a:txBody>
                  <a:tcPr marL="119827" marR="119827" marT="119827" marB="599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600" cap="none" spc="0" dirty="0">
                          <a:solidFill>
                            <a:schemeClr val="tx1"/>
                          </a:solidFill>
                        </a:rPr>
                        <a:t>Amount in $</a:t>
                      </a:r>
                    </a:p>
                  </a:txBody>
                  <a:tcPr marL="119827" marR="119827" marT="119827" marB="599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304025354"/>
                  </a:ext>
                </a:extLst>
              </a:tr>
              <a:tr h="524198">
                <a:tc>
                  <a:txBody>
                    <a:bodyPr/>
                    <a:lstStyle/>
                    <a:p>
                      <a:r>
                        <a:rPr lang="en-US" sz="1600" cap="none" spc="0" dirty="0">
                          <a:solidFill>
                            <a:schemeClr val="tx1"/>
                          </a:solidFill>
                        </a:rPr>
                        <a:t>Work effort</a:t>
                      </a: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600" cap="none" spc="0" dirty="0">
                          <a:solidFill>
                            <a:schemeClr val="tx1"/>
                          </a:solidFill>
                        </a:rPr>
                        <a:t>100,000</a:t>
                      </a: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buNone/>
                      </a:pPr>
                      <a:r>
                        <a:rPr lang="en-US" sz="1600" cap="none" spc="0" dirty="0">
                          <a:solidFill>
                            <a:schemeClr val="tx1"/>
                          </a:solidFill>
                        </a:rPr>
                        <a:t>Improved cycle time</a:t>
                      </a: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600" cap="none" spc="0" dirty="0">
                          <a:solidFill>
                            <a:schemeClr val="tx1"/>
                          </a:solidFill>
                        </a:rPr>
                        <a:t>95,0000</a:t>
                      </a: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219914135"/>
                  </a:ext>
                </a:extLst>
              </a:tr>
              <a:tr h="524198">
                <a:tc>
                  <a:txBody>
                    <a:bodyPr/>
                    <a:lstStyle/>
                    <a:p>
                      <a:pPr lvl="0">
                        <a:buNone/>
                      </a:pPr>
                      <a:r>
                        <a:rPr lang="en-US" sz="1600" cap="none" spc="0" dirty="0">
                          <a:solidFill>
                            <a:schemeClr val="tx1"/>
                          </a:solidFill>
                        </a:rPr>
                        <a:t>Training</a:t>
                      </a:r>
                    </a:p>
                  </a:txBody>
                  <a:tcPr marL="119827" marR="119827" marT="119827" marB="599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600" cap="none" spc="0" dirty="0">
                          <a:solidFill>
                            <a:schemeClr val="tx1"/>
                          </a:solidFill>
                        </a:rPr>
                        <a:t>25,000</a:t>
                      </a:r>
                    </a:p>
                  </a:txBody>
                  <a:tcPr marL="119827" marR="119827" marT="119827" marB="599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600" cap="none" spc="0" dirty="0">
                          <a:solidFill>
                            <a:schemeClr val="tx1"/>
                          </a:solidFill>
                        </a:rPr>
                        <a:t>Refactor and rework</a:t>
                      </a:r>
                    </a:p>
                  </a:txBody>
                  <a:tcPr marL="119827" marR="119827" marT="119827" marB="599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600" cap="none" spc="0" dirty="0">
                          <a:solidFill>
                            <a:schemeClr val="tx1"/>
                          </a:solidFill>
                        </a:rPr>
                        <a:t>140,000</a:t>
                      </a:r>
                    </a:p>
                  </a:txBody>
                  <a:tcPr marL="119827" marR="119827" marT="119827" marB="599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958558362"/>
                  </a:ext>
                </a:extLst>
              </a:tr>
              <a:tr h="524198">
                <a:tc>
                  <a:txBody>
                    <a:bodyPr/>
                    <a:lstStyle/>
                    <a:p>
                      <a:r>
                        <a:rPr lang="en-US" sz="1600" cap="none" spc="0" dirty="0">
                          <a:solidFill>
                            <a:schemeClr val="tx1"/>
                          </a:solidFill>
                        </a:rPr>
                        <a:t>Structure implementation</a:t>
                      </a: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600" cap="none" spc="0" dirty="0">
                          <a:solidFill>
                            <a:schemeClr val="tx1"/>
                          </a:solidFill>
                        </a:rPr>
                        <a:t>50,000</a:t>
                      </a: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endParaRPr lang="en-US" sz="1600" cap="none" spc="0">
                        <a:solidFill>
                          <a:schemeClr val="tx1"/>
                        </a:solidFill>
                      </a:endParaRP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endParaRPr lang="en-US" sz="1600" cap="none" spc="0">
                        <a:solidFill>
                          <a:schemeClr val="tx1"/>
                        </a:solidFill>
                      </a:endParaRP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52062990"/>
                  </a:ext>
                </a:extLst>
              </a:tr>
              <a:tr h="524198">
                <a:tc>
                  <a:txBody>
                    <a:bodyPr/>
                    <a:lstStyle/>
                    <a:p>
                      <a:r>
                        <a:rPr lang="en-US" sz="1600" cap="none" spc="0" dirty="0">
                          <a:solidFill>
                            <a:schemeClr val="tx1"/>
                          </a:solidFill>
                        </a:rPr>
                        <a:t>New software or</a:t>
                      </a:r>
                      <a:endParaRPr lang="en-US" dirty="0"/>
                    </a:p>
                    <a:p>
                      <a:pPr lvl="0">
                        <a:buNone/>
                      </a:pPr>
                      <a:r>
                        <a:rPr lang="en-US" sz="1600" cap="none" spc="0" dirty="0">
                          <a:solidFill>
                            <a:schemeClr val="tx1"/>
                          </a:solidFill>
                        </a:rPr>
                        <a:t>hardware leases</a:t>
                      </a:r>
                    </a:p>
                  </a:txBody>
                  <a:tcPr marL="119827" marR="119827" marT="119827" marB="599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600" cap="none" spc="0" dirty="0">
                          <a:solidFill>
                            <a:schemeClr val="tx1"/>
                          </a:solidFill>
                        </a:rPr>
                        <a:t>35,000</a:t>
                      </a:r>
                    </a:p>
                  </a:txBody>
                  <a:tcPr marL="119827" marR="119827" marT="119827" marB="599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endParaRPr lang="en-US" sz="1600" cap="none" spc="0">
                        <a:solidFill>
                          <a:schemeClr val="tx1"/>
                        </a:solidFill>
                      </a:endParaRPr>
                    </a:p>
                  </a:txBody>
                  <a:tcPr marL="119827" marR="119827" marT="119827" marB="599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endParaRPr lang="en-US" sz="1600" cap="none" spc="0">
                        <a:solidFill>
                          <a:schemeClr val="tx1"/>
                        </a:solidFill>
                      </a:endParaRPr>
                    </a:p>
                  </a:txBody>
                  <a:tcPr marL="119827" marR="119827" marT="119827" marB="599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70510674"/>
                  </a:ext>
                </a:extLst>
              </a:tr>
              <a:tr h="524198">
                <a:tc>
                  <a:txBody>
                    <a:bodyPr/>
                    <a:lstStyle/>
                    <a:p>
                      <a:r>
                        <a:rPr lang="en-US" sz="1600" cap="none" spc="0" dirty="0">
                          <a:solidFill>
                            <a:schemeClr val="tx1"/>
                          </a:solidFill>
                        </a:rPr>
                        <a:t>total</a:t>
                      </a: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600" cap="none" spc="0" dirty="0">
                          <a:solidFill>
                            <a:schemeClr val="tx1"/>
                          </a:solidFill>
                        </a:rPr>
                        <a:t>210,000</a:t>
                      </a: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endParaRPr lang="en-US" sz="1600" cap="none" spc="0">
                        <a:solidFill>
                          <a:schemeClr val="tx1"/>
                        </a:solidFill>
                      </a:endParaRP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600" cap="none" spc="0" dirty="0">
                          <a:solidFill>
                            <a:schemeClr val="tx1"/>
                          </a:solidFill>
                        </a:rPr>
                        <a:t>235,000</a:t>
                      </a:r>
                    </a:p>
                  </a:txBody>
                  <a:tcPr marL="119827" marR="119827" marT="119827" marB="599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308057645"/>
                  </a:ext>
                </a:extLst>
              </a:tr>
            </a:tbl>
          </a:graphicData>
        </a:graphic>
      </p:graphicFrame>
    </p:spTree>
    <p:extLst>
      <p:ext uri="{BB962C8B-B14F-4D97-AF65-F5344CB8AC3E}">
        <p14:creationId xmlns:p14="http://schemas.microsoft.com/office/powerpoint/2010/main" val="198634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3B208-2D4F-59BA-8E3D-BE083F5D3C4B}"/>
              </a:ext>
            </a:extLst>
          </p:cNvPr>
          <p:cNvSpPr>
            <a:spLocks noGrp="1"/>
          </p:cNvSpPr>
          <p:nvPr>
            <p:ph type="title"/>
          </p:nvPr>
        </p:nvSpPr>
        <p:spPr>
          <a:xfrm>
            <a:off x="838200" y="631825"/>
            <a:ext cx="10515600" cy="1325563"/>
          </a:xfrm>
        </p:spPr>
        <p:txBody>
          <a:bodyPr>
            <a:normAutofit/>
          </a:bodyPr>
          <a:lstStyle/>
          <a:p>
            <a:r>
              <a:rPr lang="en-US" b="1" dirty="0">
                <a:ea typeface="+mj-lt"/>
                <a:cs typeface="+mj-lt"/>
              </a:rPr>
              <a:t>Feasibility study:</a:t>
            </a:r>
            <a:endParaRPr lang="en-US" b="1" dirty="0">
              <a:cs typeface="Calibri Light"/>
            </a:endParaRPr>
          </a:p>
        </p:txBody>
      </p:sp>
      <p:sp>
        <p:nvSpPr>
          <p:cNvPr id="3" name="Content Placeholder 2">
            <a:extLst>
              <a:ext uri="{FF2B5EF4-FFF2-40B4-BE49-F238E27FC236}">
                <a16:creationId xmlns:a16="http://schemas.microsoft.com/office/drawing/2014/main" id="{A6BEFAEE-D641-93AC-3356-81A1096CC778}"/>
              </a:ext>
            </a:extLst>
          </p:cNvPr>
          <p:cNvSpPr>
            <a:spLocks noGrp="1"/>
          </p:cNvSpPr>
          <p:nvPr>
            <p:ph idx="1"/>
          </p:nvPr>
        </p:nvSpPr>
        <p:spPr>
          <a:xfrm>
            <a:off x="838200" y="2057400"/>
            <a:ext cx="10515600" cy="3871762"/>
          </a:xfrm>
        </p:spPr>
        <p:txBody>
          <a:bodyPr vert="horz" lIns="91440" tIns="45720" rIns="91440" bIns="45720" rtlCol="0" anchor="t">
            <a:normAutofit/>
          </a:bodyPr>
          <a:lstStyle/>
          <a:p>
            <a:r>
              <a:rPr lang="en-US" sz="2000" b="1" dirty="0">
                <a:solidFill>
                  <a:schemeClr val="accent1">
                    <a:lumMod val="75000"/>
                  </a:schemeClr>
                </a:solidFill>
                <a:ea typeface="+mn-lt"/>
                <a:cs typeface="+mn-lt"/>
              </a:rPr>
              <a:t>Operational Feasibility:</a:t>
            </a:r>
          </a:p>
          <a:p>
            <a:pPr marL="0" indent="0">
              <a:buNone/>
            </a:pPr>
            <a:r>
              <a:rPr lang="en-US" sz="2000" b="1" dirty="0">
                <a:cs typeface="Calibri" panose="020F0502020204030204"/>
              </a:rPr>
              <a:t>Our application will solve a big problem in the industry by showing new ways to protect their users from any crisis that can happen to then at any time. </a:t>
            </a:r>
          </a:p>
          <a:p>
            <a:pPr marL="0" indent="0">
              <a:buNone/>
            </a:pPr>
            <a:r>
              <a:rPr lang="en-US" sz="2000" b="1" dirty="0">
                <a:cs typeface="Calibri" panose="020F0502020204030204"/>
              </a:rPr>
              <a:t>On the one hand, it will tell the user about the weather conditions such as if there will be a heavy rain or a tornado can happen in their region.</a:t>
            </a:r>
            <a:endParaRPr lang="en-US" sz="2000" b="1">
              <a:cs typeface="Calibri"/>
            </a:endParaRPr>
          </a:p>
          <a:p>
            <a:pPr marL="0" indent="0">
              <a:buNone/>
            </a:pPr>
            <a:endParaRPr lang="en-US" sz="2000" b="1" dirty="0">
              <a:cs typeface="Calibri" panose="020F0502020204030204"/>
            </a:endParaRPr>
          </a:p>
          <a:p>
            <a:pPr marL="0" indent="0">
              <a:buNone/>
            </a:pPr>
            <a:r>
              <a:rPr lang="en-US" sz="2000" b="1" dirty="0">
                <a:cs typeface="Calibri" panose="020F0502020204030204"/>
              </a:rPr>
              <a:t>On the other hand, the user can call the police or the emergency to help then in any possible way if they are in danger a robber or an accident etc.</a:t>
            </a:r>
          </a:p>
          <a:p>
            <a:pPr marL="0" indent="0">
              <a:buNone/>
            </a:pPr>
            <a:endParaRPr lang="en-US" sz="2000" b="1" dirty="0">
              <a:cs typeface="Calibri" panose="020F0502020204030204"/>
            </a:endParaRPr>
          </a:p>
          <a:p>
            <a:pPr marL="0" indent="0">
              <a:buNone/>
            </a:pPr>
            <a:r>
              <a:rPr lang="en-US" sz="2000" b="1" dirty="0">
                <a:cs typeface="Calibri" panose="020F0502020204030204"/>
              </a:rPr>
              <a:t>Therefore, our application is a must on ever cell phone any one can have, to survive and save them self from any circumstances.</a:t>
            </a:r>
          </a:p>
          <a:p>
            <a:pPr marL="0" indent="0">
              <a:buNone/>
            </a:pPr>
            <a:endParaRPr lang="en-US" sz="2000" b="1" dirty="0">
              <a:cs typeface="Calibri" panose="020F0502020204030204"/>
            </a:endParaRPr>
          </a:p>
        </p:txBody>
      </p:sp>
    </p:spTree>
    <p:extLst>
      <p:ext uri="{BB962C8B-B14F-4D97-AF65-F5344CB8AC3E}">
        <p14:creationId xmlns:p14="http://schemas.microsoft.com/office/powerpoint/2010/main" val="3045909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AD5FD5-AFED-889F-FE67-524FAF1B4E1C}"/>
              </a:ext>
            </a:extLst>
          </p:cNvPr>
          <p:cNvSpPr>
            <a:spLocks noGrp="1"/>
          </p:cNvSpPr>
          <p:nvPr>
            <p:ph type="title"/>
          </p:nvPr>
        </p:nvSpPr>
        <p:spPr>
          <a:xfrm>
            <a:off x="2311147" y="365760"/>
            <a:ext cx="7569706" cy="1288238"/>
          </a:xfrm>
        </p:spPr>
        <p:txBody>
          <a:bodyPr anchor="ctr">
            <a:normAutofit/>
          </a:bodyPr>
          <a:lstStyle/>
          <a:p>
            <a:pPr algn="ctr"/>
            <a:r>
              <a:rPr lang="en-US" dirty="0">
                <a:cs typeface="Calibri Light"/>
              </a:rPr>
              <a:t>Feasibility study:</a:t>
            </a:r>
            <a:endParaRPr lang="en-US"/>
          </a:p>
        </p:txBody>
      </p:sp>
      <p:sp>
        <p:nvSpPr>
          <p:cNvPr id="3" name="Content Placeholder 2">
            <a:extLst>
              <a:ext uri="{FF2B5EF4-FFF2-40B4-BE49-F238E27FC236}">
                <a16:creationId xmlns:a16="http://schemas.microsoft.com/office/drawing/2014/main" id="{0A4C0C07-5708-A910-6AB8-95C2EB1D76D1}"/>
              </a:ext>
            </a:extLst>
          </p:cNvPr>
          <p:cNvSpPr>
            <a:spLocks noGrp="1"/>
          </p:cNvSpPr>
          <p:nvPr>
            <p:ph idx="1"/>
          </p:nvPr>
        </p:nvSpPr>
        <p:spPr>
          <a:xfrm>
            <a:off x="1819206" y="1956816"/>
            <a:ext cx="8207226" cy="4024884"/>
          </a:xfrm>
        </p:spPr>
        <p:txBody>
          <a:bodyPr vert="horz" lIns="91440" tIns="45720" rIns="91440" bIns="45720" rtlCol="0" anchor="t">
            <a:normAutofit/>
          </a:bodyPr>
          <a:lstStyle/>
          <a:p>
            <a:pPr>
              <a:buNone/>
            </a:pPr>
            <a:r>
              <a:rPr lang="en-US" sz="2200" dirty="0">
                <a:solidFill>
                  <a:schemeClr val="accent1">
                    <a:lumMod val="40000"/>
                    <a:lumOff val="60000"/>
                  </a:schemeClr>
                </a:solidFill>
                <a:ea typeface="+mn-lt"/>
                <a:cs typeface="+mn-lt"/>
              </a:rPr>
              <a:t>Technical feasibility: </a:t>
            </a:r>
            <a:endParaRPr lang="en-US" sz="2200" dirty="0">
              <a:solidFill>
                <a:schemeClr val="accent1">
                  <a:lumMod val="40000"/>
                  <a:lumOff val="60000"/>
                </a:schemeClr>
              </a:solidFill>
            </a:endParaRPr>
          </a:p>
          <a:p>
            <a:pPr>
              <a:buNone/>
            </a:pPr>
            <a:r>
              <a:rPr lang="en" sz="2200" dirty="0">
                <a:ea typeface="+mn-lt"/>
                <a:cs typeface="+mn-lt"/>
              </a:rPr>
              <a:t>       Due to the large number of disasters that can occur in a particular area, we have developed an application that deals with news platforms responsible for predicting and publicizing these disasters to warn people of them.</a:t>
            </a:r>
            <a:r>
              <a:rPr lang="en-US" sz="2200" dirty="0">
                <a:ea typeface="+mn-lt"/>
                <a:cs typeface="+mn-lt"/>
              </a:rPr>
              <a:t> </a:t>
            </a:r>
            <a:endParaRPr lang="en-US" sz="2200" dirty="0"/>
          </a:p>
          <a:p>
            <a:pPr marL="0" indent="0">
              <a:buNone/>
            </a:pPr>
            <a:r>
              <a:rPr lang="en" sz="2200" dirty="0">
                <a:ea typeface="+mn-lt"/>
                <a:cs typeface="+mn-lt"/>
              </a:rPr>
              <a:t>      A notification is sent to system users. This notification conveys news of the disaster that will occur in the area where the system user is located.</a:t>
            </a:r>
            <a:r>
              <a:rPr lang="en-US" sz="2200" dirty="0">
                <a:ea typeface="+mn-lt"/>
                <a:cs typeface="+mn-lt"/>
              </a:rPr>
              <a:t> </a:t>
            </a:r>
            <a:r>
              <a:rPr lang="en" sz="2200" dirty="0">
                <a:ea typeface="+mn-lt"/>
                <a:cs typeface="+mn-lt"/>
              </a:rPr>
              <a:t>The user of the system can also request the help he wants through this system, and this help will be about the damage that may result from the disaster that occurred. So that the user of the system determines the place and type of assistance he wants to reach the appropriate party</a:t>
            </a:r>
            <a:r>
              <a:rPr lang="ar-JO" sz="2200" dirty="0">
                <a:ea typeface="+mn-lt"/>
                <a:cs typeface="+mn-lt"/>
              </a:rPr>
              <a:t>.</a:t>
            </a:r>
            <a:endParaRPr lang="en-US" sz="2200" dirty="0"/>
          </a:p>
        </p:txBody>
      </p:sp>
    </p:spTree>
    <p:extLst>
      <p:ext uri="{BB962C8B-B14F-4D97-AF65-F5344CB8AC3E}">
        <p14:creationId xmlns:p14="http://schemas.microsoft.com/office/powerpoint/2010/main" val="37741941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9D7B-12B8-0F2F-CF97-E1687865BC3B}"/>
              </a:ext>
            </a:extLst>
          </p:cNvPr>
          <p:cNvSpPr>
            <a:spLocks noGrp="1"/>
          </p:cNvSpPr>
          <p:nvPr>
            <p:ph type="title"/>
          </p:nvPr>
        </p:nvSpPr>
        <p:spPr>
          <a:xfrm>
            <a:off x="6053668" y="803325"/>
            <a:ext cx="5314536" cy="1325563"/>
          </a:xfrm>
        </p:spPr>
        <p:txBody>
          <a:bodyPr>
            <a:normAutofit/>
          </a:bodyPr>
          <a:lstStyle/>
          <a:p>
            <a:r>
              <a:rPr lang="en-US" dirty="0">
                <a:ea typeface="+mj-lt"/>
                <a:cs typeface="+mj-lt"/>
              </a:rPr>
              <a:t>Feasibility study:</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ollar">
            <a:extLst>
              <a:ext uri="{FF2B5EF4-FFF2-40B4-BE49-F238E27FC236}">
                <a16:creationId xmlns:a16="http://schemas.microsoft.com/office/drawing/2014/main" id="{AFFC55D7-1ECC-D268-4D13-AF9B03306D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19" name="Content Placeholder 2">
            <a:extLst>
              <a:ext uri="{FF2B5EF4-FFF2-40B4-BE49-F238E27FC236}">
                <a16:creationId xmlns:a16="http://schemas.microsoft.com/office/drawing/2014/main" id="{AE52FD7A-4E49-A4E2-741C-14AED6C53F28}"/>
              </a:ext>
            </a:extLst>
          </p:cNvPr>
          <p:cNvSpPr>
            <a:spLocks noGrp="1"/>
          </p:cNvSpPr>
          <p:nvPr>
            <p:ph idx="1"/>
          </p:nvPr>
        </p:nvSpPr>
        <p:spPr>
          <a:xfrm>
            <a:off x="6053667" y="2279018"/>
            <a:ext cx="5314543" cy="3375920"/>
          </a:xfrm>
        </p:spPr>
        <p:txBody>
          <a:bodyPr vert="horz" lIns="91440" tIns="45720" rIns="91440" bIns="45720" rtlCol="0" anchor="t">
            <a:normAutofit/>
          </a:bodyPr>
          <a:lstStyle/>
          <a:p>
            <a:pPr>
              <a:buNone/>
            </a:pPr>
            <a:r>
              <a:rPr lang="en-US" sz="1800" dirty="0">
                <a:solidFill>
                  <a:schemeClr val="bg2">
                    <a:lumMod val="20000"/>
                    <a:lumOff val="80000"/>
                  </a:schemeClr>
                </a:solidFill>
                <a:ea typeface="+mn-lt"/>
                <a:cs typeface="+mn-lt"/>
              </a:rPr>
              <a:t>Economic feasibility: </a:t>
            </a:r>
            <a:endParaRPr lang="en-US" sz="1800" dirty="0">
              <a:solidFill>
                <a:schemeClr val="bg2">
                  <a:lumMod val="20000"/>
                  <a:lumOff val="80000"/>
                </a:schemeClr>
              </a:solidFill>
              <a:ea typeface="Calibri"/>
              <a:cs typeface="Calibri"/>
            </a:endParaRPr>
          </a:p>
          <a:p>
            <a:pPr>
              <a:buNone/>
            </a:pPr>
            <a:r>
              <a:rPr lang="en-US" sz="1800" dirty="0">
                <a:ea typeface="+mn-lt"/>
                <a:cs typeface="+mn-lt"/>
              </a:rPr>
              <a:t>Developing the system will be easy , that's why we don't need any training sessions. </a:t>
            </a:r>
            <a:endParaRPr lang="en-US" sz="1800" dirty="0"/>
          </a:p>
          <a:p>
            <a:pPr>
              <a:buNone/>
            </a:pPr>
            <a:r>
              <a:rPr lang="en-US" sz="1800" dirty="0">
                <a:ea typeface="+mn-lt"/>
                <a:cs typeface="+mn-lt"/>
              </a:rPr>
              <a:t>In addition to  that the system developers have sufficient skills, we do not need any other developers. </a:t>
            </a:r>
            <a:endParaRPr lang="en-US" sz="1800" dirty="0"/>
          </a:p>
          <a:p>
            <a:pPr>
              <a:buNone/>
            </a:pPr>
            <a:r>
              <a:rPr lang="en-US" sz="1800" dirty="0">
                <a:ea typeface="+mn-lt"/>
                <a:cs typeface="+mn-lt"/>
              </a:rPr>
              <a:t>Most important of all, its development does not require a lot of resources. </a:t>
            </a:r>
            <a:endParaRPr lang="en-US" sz="1800" dirty="0"/>
          </a:p>
          <a:p>
            <a:pPr marL="0" indent="0">
              <a:buNone/>
            </a:pPr>
            <a:endParaRPr lang="en-US" sz="1800" dirty="0">
              <a:cs typeface="Calibri" panose="020F0502020204030204"/>
            </a:endParaRPr>
          </a:p>
        </p:txBody>
      </p:sp>
    </p:spTree>
    <p:extLst>
      <p:ext uri="{BB962C8B-B14F-4D97-AF65-F5344CB8AC3E}">
        <p14:creationId xmlns:p14="http://schemas.microsoft.com/office/powerpoint/2010/main" val="27860574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DF8E0-76A5-1EB0-E494-DBDA6EEA26CD}"/>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a:bodyPr>
          <a:lstStyle/>
          <a:p>
            <a:pPr algn="ctr"/>
            <a:r>
              <a:rPr lang="en-US" sz="3800" kern="1200">
                <a:solidFill>
                  <a:schemeClr val="bg1"/>
                </a:solidFill>
                <a:latin typeface="+mj-lt"/>
                <a:ea typeface="+mj-ea"/>
                <a:cs typeface="+mj-cs"/>
              </a:rPr>
              <a:t>Gantt Chart:</a:t>
            </a:r>
          </a:p>
        </p:txBody>
      </p:sp>
      <p:cxnSp>
        <p:nvCxnSpPr>
          <p:cNvPr id="31" name="Straight Connector 3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4" descr="A picture containing timeline&#10;&#10;Description automatically generated">
            <a:extLst>
              <a:ext uri="{FF2B5EF4-FFF2-40B4-BE49-F238E27FC236}">
                <a16:creationId xmlns:a16="http://schemas.microsoft.com/office/drawing/2014/main" id="{B447BD6E-9851-1C3B-0504-61FC423D0B15}"/>
              </a:ext>
            </a:extLst>
          </p:cNvPr>
          <p:cNvPicPr>
            <a:picLocks noChangeAspect="1"/>
          </p:cNvPicPr>
          <p:nvPr/>
        </p:nvPicPr>
        <p:blipFill>
          <a:blip r:embed="rId2"/>
          <a:stretch>
            <a:fillRect/>
          </a:stretch>
        </p:blipFill>
        <p:spPr>
          <a:xfrm>
            <a:off x="15" y="2372487"/>
            <a:ext cx="12196760" cy="4483150"/>
          </a:xfrm>
          <a:prstGeom prst="rect">
            <a:avLst/>
          </a:prstGeom>
        </p:spPr>
      </p:pic>
    </p:spTree>
    <p:extLst>
      <p:ext uri="{BB962C8B-B14F-4D97-AF65-F5344CB8AC3E}">
        <p14:creationId xmlns:p14="http://schemas.microsoft.com/office/powerpoint/2010/main" val="43377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2" name="Table 2">
            <a:extLst>
              <a:ext uri="{FF2B5EF4-FFF2-40B4-BE49-F238E27FC236}">
                <a16:creationId xmlns:a16="http://schemas.microsoft.com/office/drawing/2014/main" id="{C325F647-8ABD-E7CE-1D15-B98873B1D491}"/>
              </a:ext>
            </a:extLst>
          </p:cNvPr>
          <p:cNvGraphicFramePr>
            <a:graphicFrameLocks noGrp="1"/>
          </p:cNvGraphicFramePr>
          <p:nvPr>
            <p:extLst>
              <p:ext uri="{D42A27DB-BD31-4B8C-83A1-F6EECF244321}">
                <p14:modId xmlns:p14="http://schemas.microsoft.com/office/powerpoint/2010/main" val="3617919262"/>
              </p:ext>
            </p:extLst>
          </p:nvPr>
        </p:nvGraphicFramePr>
        <p:xfrm>
          <a:off x="2944090" y="1731818"/>
          <a:ext cx="6965181" cy="4150266"/>
        </p:xfrm>
        <a:graphic>
          <a:graphicData uri="http://schemas.openxmlformats.org/drawingml/2006/table">
            <a:tbl>
              <a:tblPr firstRow="1" bandRow="1">
                <a:tableStyleId>{9D7B26C5-4107-4FEC-AEDC-1716B250A1EF}</a:tableStyleId>
              </a:tblPr>
              <a:tblGrid>
                <a:gridCol w="2493352">
                  <a:extLst>
                    <a:ext uri="{9D8B030D-6E8A-4147-A177-3AD203B41FA5}">
                      <a16:colId xmlns:a16="http://schemas.microsoft.com/office/drawing/2014/main" val="3258923157"/>
                    </a:ext>
                  </a:extLst>
                </a:gridCol>
                <a:gridCol w="2845636">
                  <a:extLst>
                    <a:ext uri="{9D8B030D-6E8A-4147-A177-3AD203B41FA5}">
                      <a16:colId xmlns:a16="http://schemas.microsoft.com/office/drawing/2014/main" val="2359433567"/>
                    </a:ext>
                  </a:extLst>
                </a:gridCol>
                <a:gridCol w="1626193">
                  <a:extLst>
                    <a:ext uri="{9D8B030D-6E8A-4147-A177-3AD203B41FA5}">
                      <a16:colId xmlns:a16="http://schemas.microsoft.com/office/drawing/2014/main" val="3701192587"/>
                    </a:ext>
                  </a:extLst>
                </a:gridCol>
              </a:tblGrid>
              <a:tr h="1089272">
                <a:tc>
                  <a:txBody>
                    <a:bodyPr/>
                    <a:lstStyle/>
                    <a:p>
                      <a:r>
                        <a:rPr lang="en-US" sz="1600"/>
                        <a:t>ACTIVITY</a:t>
                      </a:r>
                    </a:p>
                  </a:txBody>
                  <a:tcPr marL="80098" marR="80098" marT="40049" marB="40049"/>
                </a:tc>
                <a:tc>
                  <a:txBody>
                    <a:bodyPr/>
                    <a:lstStyle/>
                    <a:p>
                      <a:r>
                        <a:rPr lang="en-US" sz="1600"/>
                        <a:t>TIME ESTIMATE</a:t>
                      </a:r>
                    </a:p>
                    <a:p>
                      <a:pPr lvl="0">
                        <a:buNone/>
                      </a:pPr>
                      <a:endParaRPr lang="en-US" sz="1600"/>
                    </a:p>
                    <a:p>
                      <a:pPr lvl="0">
                        <a:buNone/>
                      </a:pPr>
                      <a:r>
                        <a:rPr lang="en-US" sz="1600"/>
                        <a:t>o              r              p</a:t>
                      </a:r>
                    </a:p>
                  </a:txBody>
                  <a:tcPr marL="80098" marR="80098" marT="40049" marB="40049"/>
                </a:tc>
                <a:tc>
                  <a:txBody>
                    <a:bodyPr/>
                    <a:lstStyle/>
                    <a:p>
                      <a:r>
                        <a:rPr lang="en-US" sz="1600"/>
                        <a:t>EXPECTED TIME(ET)</a:t>
                      </a:r>
                    </a:p>
                    <a:p>
                      <a:pPr lvl="0">
                        <a:buNone/>
                      </a:pPr>
                      <a:endParaRPr lang="en-US" sz="1600"/>
                    </a:p>
                    <a:p>
                      <a:pPr lvl="0">
                        <a:buNone/>
                      </a:pPr>
                      <a:r>
                        <a:rPr lang="en-US" sz="1600"/>
                        <a:t>O+4r+p</a:t>
                      </a:r>
                    </a:p>
                  </a:txBody>
                  <a:tcPr marL="80098" marR="80098" marT="40049" marB="40049"/>
                </a:tc>
                <a:extLst>
                  <a:ext uri="{0D108BD9-81ED-4DB2-BD59-A6C34878D82A}">
                    <a16:rowId xmlns:a16="http://schemas.microsoft.com/office/drawing/2014/main" val="3825030448"/>
                  </a:ext>
                </a:extLst>
              </a:tr>
              <a:tr h="3060994">
                <a:tc>
                  <a:txBody>
                    <a:bodyPr/>
                    <a:lstStyle/>
                    <a:p>
                      <a:r>
                        <a:rPr lang="en-US" sz="1600"/>
                        <a:t>Requirement Collection</a:t>
                      </a:r>
                    </a:p>
                    <a:p>
                      <a:pPr lvl="0">
                        <a:buNone/>
                      </a:pPr>
                      <a:r>
                        <a:rPr lang="en-US" sz="1600"/>
                        <a:t>Define Stakeholders</a:t>
                      </a:r>
                    </a:p>
                    <a:p>
                      <a:pPr lvl="0">
                        <a:buNone/>
                      </a:pPr>
                      <a:r>
                        <a:rPr lang="en-US" sz="1600"/>
                        <a:t>Define Risks</a:t>
                      </a:r>
                    </a:p>
                    <a:p>
                      <a:pPr lvl="0">
                        <a:buNone/>
                      </a:pPr>
                      <a:r>
                        <a:rPr lang="en-US" sz="1600"/>
                        <a:t>Feasibility study</a:t>
                      </a:r>
                    </a:p>
                    <a:p>
                      <a:pPr lvl="0">
                        <a:buNone/>
                      </a:pPr>
                      <a:r>
                        <a:rPr lang="en-US" sz="1600"/>
                        <a:t>Application Screen Design</a:t>
                      </a:r>
                    </a:p>
                    <a:p>
                      <a:pPr lvl="0">
                        <a:buNone/>
                      </a:pPr>
                      <a:r>
                        <a:rPr lang="en-US" sz="1600"/>
                        <a:t>Report Design</a:t>
                      </a:r>
                    </a:p>
                    <a:p>
                      <a:pPr lvl="0">
                        <a:buNone/>
                      </a:pPr>
                      <a:r>
                        <a:rPr lang="en-US" sz="1600"/>
                        <a:t>Database Design</a:t>
                      </a:r>
                    </a:p>
                    <a:p>
                      <a:pPr lvl="0">
                        <a:buNone/>
                      </a:pPr>
                      <a:r>
                        <a:rPr lang="en-US" sz="1600"/>
                        <a:t>Code Implementation</a:t>
                      </a:r>
                    </a:p>
                    <a:p>
                      <a:pPr lvl="0">
                        <a:buNone/>
                      </a:pPr>
                      <a:r>
                        <a:rPr lang="en-US" sz="1600"/>
                        <a:t>Testing</a:t>
                      </a:r>
                    </a:p>
                    <a:p>
                      <a:pPr lvl="0">
                        <a:buNone/>
                      </a:pPr>
                      <a:r>
                        <a:rPr lang="en-US" sz="1600"/>
                        <a:t>Post launch</a:t>
                      </a:r>
                    </a:p>
                  </a:txBody>
                  <a:tcPr marL="80098" marR="80098" marT="40049" marB="40049"/>
                </a:tc>
                <a:tc>
                  <a:txBody>
                    <a:bodyPr/>
                    <a:lstStyle/>
                    <a:p>
                      <a:r>
                        <a:rPr lang="en-US" sz="1600"/>
                        <a:t>1              4             7     </a:t>
                      </a:r>
                    </a:p>
                    <a:p>
                      <a:pPr lvl="0">
                        <a:buNone/>
                      </a:pPr>
                      <a:r>
                        <a:rPr lang="en-US" sz="1600"/>
                        <a:t>1              2             6</a:t>
                      </a:r>
                    </a:p>
                    <a:p>
                      <a:pPr lvl="0">
                        <a:buNone/>
                      </a:pPr>
                      <a:r>
                        <a:rPr lang="en-US" sz="1600"/>
                        <a:t>1              2             4</a:t>
                      </a:r>
                    </a:p>
                    <a:p>
                      <a:pPr lvl="0">
                        <a:buNone/>
                      </a:pPr>
                      <a:r>
                        <a:rPr lang="en-US" sz="1600"/>
                        <a:t>1              3             9</a:t>
                      </a:r>
                    </a:p>
                    <a:p>
                      <a:pPr lvl="0">
                        <a:buNone/>
                      </a:pPr>
                      <a:r>
                        <a:rPr lang="en-US" sz="1600"/>
                        <a:t>4              7            12</a:t>
                      </a:r>
                    </a:p>
                    <a:p>
                      <a:pPr lvl="0">
                        <a:buNone/>
                      </a:pPr>
                      <a:r>
                        <a:rPr lang="en-US" sz="1600"/>
                        <a:t>2              5            10</a:t>
                      </a:r>
                    </a:p>
                    <a:p>
                      <a:pPr lvl="0">
                        <a:buNone/>
                      </a:pPr>
                      <a:r>
                        <a:rPr lang="en-US" sz="1600"/>
                        <a:t>1              2             8</a:t>
                      </a:r>
                    </a:p>
                    <a:p>
                      <a:pPr lvl="0">
                        <a:buNone/>
                      </a:pPr>
                      <a:r>
                        <a:rPr lang="en-US" sz="1600"/>
                        <a:t>3              8            11   </a:t>
                      </a:r>
                    </a:p>
                    <a:p>
                      <a:pPr lvl="0">
                        <a:buNone/>
                      </a:pPr>
                      <a:r>
                        <a:rPr lang="en-US" sz="1600"/>
                        <a:t>2              3             5</a:t>
                      </a:r>
                    </a:p>
                    <a:p>
                      <a:pPr lvl="0">
                        <a:buNone/>
                      </a:pPr>
                      <a:r>
                        <a:rPr lang="en-US" sz="1600"/>
                        <a:t>2              2             4   </a:t>
                      </a:r>
                    </a:p>
                  </a:txBody>
                  <a:tcPr marL="80098" marR="80098" marT="40049" marB="40049"/>
                </a:tc>
                <a:tc>
                  <a:txBody>
                    <a:bodyPr/>
                    <a:lstStyle/>
                    <a:p>
                      <a:r>
                        <a:rPr lang="en-US" sz="1600"/>
                        <a:t>24</a:t>
                      </a:r>
                    </a:p>
                    <a:p>
                      <a:pPr lvl="0">
                        <a:buNone/>
                      </a:pPr>
                      <a:r>
                        <a:rPr lang="en-US" sz="1600"/>
                        <a:t>15</a:t>
                      </a:r>
                    </a:p>
                    <a:p>
                      <a:pPr lvl="0">
                        <a:buNone/>
                      </a:pPr>
                      <a:r>
                        <a:rPr lang="en-US" sz="1600"/>
                        <a:t>13</a:t>
                      </a:r>
                    </a:p>
                    <a:p>
                      <a:pPr lvl="0">
                        <a:buNone/>
                      </a:pPr>
                      <a:r>
                        <a:rPr lang="en-US" sz="1600"/>
                        <a:t>18</a:t>
                      </a:r>
                    </a:p>
                    <a:p>
                      <a:pPr lvl="0">
                        <a:buNone/>
                      </a:pPr>
                      <a:r>
                        <a:rPr lang="en-US" sz="1600"/>
                        <a:t>44</a:t>
                      </a:r>
                    </a:p>
                    <a:p>
                      <a:pPr lvl="0">
                        <a:buNone/>
                      </a:pPr>
                      <a:r>
                        <a:rPr lang="en-US" sz="1600"/>
                        <a:t>32</a:t>
                      </a:r>
                    </a:p>
                    <a:p>
                      <a:pPr lvl="0">
                        <a:buNone/>
                      </a:pPr>
                      <a:r>
                        <a:rPr lang="en-US" sz="1600"/>
                        <a:t>17</a:t>
                      </a:r>
                    </a:p>
                    <a:p>
                      <a:pPr lvl="0">
                        <a:buNone/>
                      </a:pPr>
                      <a:r>
                        <a:rPr lang="en-US" sz="1600"/>
                        <a:t>46</a:t>
                      </a:r>
                    </a:p>
                    <a:p>
                      <a:pPr lvl="0">
                        <a:buNone/>
                      </a:pPr>
                      <a:r>
                        <a:rPr lang="en-US" sz="1600"/>
                        <a:t>19</a:t>
                      </a:r>
                    </a:p>
                    <a:p>
                      <a:pPr lvl="0">
                        <a:buNone/>
                      </a:pPr>
                      <a:r>
                        <a:rPr lang="en-US" sz="1600"/>
                        <a:t>14</a:t>
                      </a:r>
                    </a:p>
                  </a:txBody>
                  <a:tcPr marL="80098" marR="80098" marT="40049" marB="40049"/>
                </a:tc>
                <a:extLst>
                  <a:ext uri="{0D108BD9-81ED-4DB2-BD59-A6C34878D82A}">
                    <a16:rowId xmlns:a16="http://schemas.microsoft.com/office/drawing/2014/main" val="17552413"/>
                  </a:ext>
                </a:extLst>
              </a:tr>
            </a:tbl>
          </a:graphicData>
        </a:graphic>
      </p:graphicFrame>
      <p:sp>
        <p:nvSpPr>
          <p:cNvPr id="3" name="TextBox 2">
            <a:extLst>
              <a:ext uri="{FF2B5EF4-FFF2-40B4-BE49-F238E27FC236}">
                <a16:creationId xmlns:a16="http://schemas.microsoft.com/office/drawing/2014/main" id="{FB91CBF4-0659-9482-0E9B-A6EC5471145D}"/>
              </a:ext>
            </a:extLst>
          </p:cNvPr>
          <p:cNvSpPr txBox="1"/>
          <p:nvPr/>
        </p:nvSpPr>
        <p:spPr>
          <a:xfrm>
            <a:off x="419100" y="457200"/>
            <a:ext cx="48641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Arial"/>
                <a:cs typeface="Arial"/>
              </a:rPr>
              <a:t>Pert Calculation :</a:t>
            </a:r>
            <a:endParaRPr lang="en-US"/>
          </a:p>
        </p:txBody>
      </p:sp>
    </p:spTree>
    <p:extLst>
      <p:ext uri="{BB962C8B-B14F-4D97-AF65-F5344CB8AC3E}">
        <p14:creationId xmlns:p14="http://schemas.microsoft.com/office/powerpoint/2010/main" val="80772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285B503-19ED-BEE8-DC5B-2087EFE9836C}"/>
              </a:ext>
            </a:extLst>
          </p:cNvPr>
          <p:cNvSpPr/>
          <p:nvPr/>
        </p:nvSpPr>
        <p:spPr>
          <a:xfrm>
            <a:off x="108169" y="2910875"/>
            <a:ext cx="654676" cy="6654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ea typeface="Calibri"/>
                <a:cs typeface="Calibri"/>
              </a:rPr>
              <a:t>1</a:t>
            </a:r>
            <a:endParaRPr lang="en-US"/>
          </a:p>
        </p:txBody>
      </p:sp>
      <p:sp>
        <p:nvSpPr>
          <p:cNvPr id="5" name="TextBox 4">
            <a:extLst>
              <a:ext uri="{FF2B5EF4-FFF2-40B4-BE49-F238E27FC236}">
                <a16:creationId xmlns:a16="http://schemas.microsoft.com/office/drawing/2014/main" id="{CE28D0D4-0C4F-8686-BAA5-8BEBF89E68D3}"/>
              </a:ext>
            </a:extLst>
          </p:cNvPr>
          <p:cNvSpPr txBox="1"/>
          <p:nvPr/>
        </p:nvSpPr>
        <p:spPr>
          <a:xfrm>
            <a:off x="-49063" y="3512971"/>
            <a:ext cx="1642648"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Calibri"/>
                <a:cs typeface="Calibri"/>
              </a:rPr>
              <a:t>Requirements collection</a:t>
            </a:r>
          </a:p>
          <a:p>
            <a:endParaRPr lang="en-US">
              <a:ea typeface="Calibri"/>
              <a:cs typeface="Calibri"/>
            </a:endParaRPr>
          </a:p>
        </p:txBody>
      </p:sp>
      <p:cxnSp>
        <p:nvCxnSpPr>
          <p:cNvPr id="6" name="Straight Arrow Connector 5">
            <a:extLst>
              <a:ext uri="{FF2B5EF4-FFF2-40B4-BE49-F238E27FC236}">
                <a16:creationId xmlns:a16="http://schemas.microsoft.com/office/drawing/2014/main" id="{4FB57DCA-ED46-BD47-57A4-216EAAB1DEF2}"/>
              </a:ext>
            </a:extLst>
          </p:cNvPr>
          <p:cNvCxnSpPr/>
          <p:nvPr/>
        </p:nvCxnSpPr>
        <p:spPr>
          <a:xfrm>
            <a:off x="774216" y="3187564"/>
            <a:ext cx="939508" cy="4983"/>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E3DD3F79-1CAF-2F4A-84C4-2B89E1E08050}"/>
              </a:ext>
            </a:extLst>
          </p:cNvPr>
          <p:cNvSpPr/>
          <p:nvPr/>
        </p:nvSpPr>
        <p:spPr>
          <a:xfrm>
            <a:off x="1711086" y="2897215"/>
            <a:ext cx="639083" cy="682217"/>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cs typeface="Calibri"/>
              </a:rPr>
              <a:t>2</a:t>
            </a:r>
            <a:endParaRPr lang="en-US"/>
          </a:p>
        </p:txBody>
      </p:sp>
      <p:sp>
        <p:nvSpPr>
          <p:cNvPr id="8" name="TextBox 7">
            <a:extLst>
              <a:ext uri="{FF2B5EF4-FFF2-40B4-BE49-F238E27FC236}">
                <a16:creationId xmlns:a16="http://schemas.microsoft.com/office/drawing/2014/main" id="{2A351707-8573-B0E9-EDA0-ED5477FDDD60}"/>
              </a:ext>
            </a:extLst>
          </p:cNvPr>
          <p:cNvSpPr txBox="1"/>
          <p:nvPr/>
        </p:nvSpPr>
        <p:spPr>
          <a:xfrm>
            <a:off x="1559104" y="3503753"/>
            <a:ext cx="148684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Calibri"/>
                <a:cs typeface="Calibri"/>
              </a:rPr>
              <a:t>Define Stakeholders</a:t>
            </a:r>
            <a:br>
              <a:rPr lang="en-US" b="1">
                <a:ea typeface="Calibri"/>
                <a:cs typeface="Calibri"/>
              </a:rPr>
            </a:br>
            <a:endParaRPr lang="en-US">
              <a:ea typeface="Calibri"/>
              <a:cs typeface="Calibri"/>
            </a:endParaRPr>
          </a:p>
        </p:txBody>
      </p:sp>
      <p:cxnSp>
        <p:nvCxnSpPr>
          <p:cNvPr id="9" name="Straight Arrow Connector 8">
            <a:extLst>
              <a:ext uri="{FF2B5EF4-FFF2-40B4-BE49-F238E27FC236}">
                <a16:creationId xmlns:a16="http://schemas.microsoft.com/office/drawing/2014/main" id="{79E7651C-C517-5B9C-3ABF-728C1FF169E6}"/>
              </a:ext>
            </a:extLst>
          </p:cNvPr>
          <p:cNvCxnSpPr/>
          <p:nvPr/>
        </p:nvCxnSpPr>
        <p:spPr>
          <a:xfrm flipV="1">
            <a:off x="2370648" y="2630877"/>
            <a:ext cx="907108" cy="51199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F734D99-5353-00B3-F698-3A5DDB7E215A}"/>
              </a:ext>
            </a:extLst>
          </p:cNvPr>
          <p:cNvCxnSpPr/>
          <p:nvPr/>
        </p:nvCxnSpPr>
        <p:spPr>
          <a:xfrm>
            <a:off x="2368087" y="3347509"/>
            <a:ext cx="897919" cy="5436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77D7A06-8B37-356A-997D-E1226D5BF0D2}"/>
              </a:ext>
            </a:extLst>
          </p:cNvPr>
          <p:cNvSpPr/>
          <p:nvPr/>
        </p:nvSpPr>
        <p:spPr>
          <a:xfrm>
            <a:off x="3274624" y="2203510"/>
            <a:ext cx="618227" cy="6038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ea typeface="Calibri"/>
                <a:cs typeface="Calibri"/>
              </a:rPr>
              <a:t>3</a:t>
            </a:r>
            <a:endParaRPr lang="en-US"/>
          </a:p>
        </p:txBody>
      </p:sp>
      <p:sp>
        <p:nvSpPr>
          <p:cNvPr id="12" name="Oval 11">
            <a:extLst>
              <a:ext uri="{FF2B5EF4-FFF2-40B4-BE49-F238E27FC236}">
                <a16:creationId xmlns:a16="http://schemas.microsoft.com/office/drawing/2014/main" id="{D0DBFDA0-373D-5F2B-270D-216E6BA26EF3}"/>
              </a:ext>
            </a:extLst>
          </p:cNvPr>
          <p:cNvSpPr/>
          <p:nvPr/>
        </p:nvSpPr>
        <p:spPr>
          <a:xfrm>
            <a:off x="3275265" y="3748862"/>
            <a:ext cx="618226" cy="632603"/>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cs typeface="Calibri"/>
              </a:rPr>
              <a:t>4</a:t>
            </a:r>
            <a:endParaRPr lang="en-US"/>
          </a:p>
        </p:txBody>
      </p:sp>
      <p:sp>
        <p:nvSpPr>
          <p:cNvPr id="13" name="TextBox 12">
            <a:extLst>
              <a:ext uri="{FF2B5EF4-FFF2-40B4-BE49-F238E27FC236}">
                <a16:creationId xmlns:a16="http://schemas.microsoft.com/office/drawing/2014/main" id="{BFA250C6-8C39-E55C-6D90-66D014387DD5}"/>
              </a:ext>
            </a:extLst>
          </p:cNvPr>
          <p:cNvSpPr txBox="1"/>
          <p:nvPr/>
        </p:nvSpPr>
        <p:spPr>
          <a:xfrm>
            <a:off x="3088855" y="2735402"/>
            <a:ext cx="166480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Calibri"/>
                <a:cs typeface="Calibri"/>
              </a:rPr>
              <a:t>Define Risks</a:t>
            </a:r>
          </a:p>
        </p:txBody>
      </p:sp>
      <p:sp>
        <p:nvSpPr>
          <p:cNvPr id="14" name="TextBox 13">
            <a:extLst>
              <a:ext uri="{FF2B5EF4-FFF2-40B4-BE49-F238E27FC236}">
                <a16:creationId xmlns:a16="http://schemas.microsoft.com/office/drawing/2014/main" id="{E457B0BA-FC89-5BA1-D0F9-14A7D1A9C045}"/>
              </a:ext>
            </a:extLst>
          </p:cNvPr>
          <p:cNvSpPr txBox="1"/>
          <p:nvPr/>
        </p:nvSpPr>
        <p:spPr>
          <a:xfrm>
            <a:off x="2905679" y="4379832"/>
            <a:ext cx="197124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Feasibility Study </a:t>
            </a:r>
            <a:endParaRPr lang="en-US"/>
          </a:p>
        </p:txBody>
      </p:sp>
      <p:cxnSp>
        <p:nvCxnSpPr>
          <p:cNvPr id="15" name="Straight Arrow Connector 14">
            <a:extLst>
              <a:ext uri="{FF2B5EF4-FFF2-40B4-BE49-F238E27FC236}">
                <a16:creationId xmlns:a16="http://schemas.microsoft.com/office/drawing/2014/main" id="{B51CC811-2839-7326-394E-20BB04CD4DC1}"/>
              </a:ext>
            </a:extLst>
          </p:cNvPr>
          <p:cNvCxnSpPr/>
          <p:nvPr/>
        </p:nvCxnSpPr>
        <p:spPr>
          <a:xfrm>
            <a:off x="3846125" y="2631237"/>
            <a:ext cx="914399" cy="368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493A33F-0C31-5245-8DA2-9E1DDFAF49BD}"/>
              </a:ext>
            </a:extLst>
          </p:cNvPr>
          <p:cNvCxnSpPr/>
          <p:nvPr/>
        </p:nvCxnSpPr>
        <p:spPr>
          <a:xfrm flipV="1">
            <a:off x="3895203" y="3366901"/>
            <a:ext cx="902248" cy="492869"/>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4BCA911D-1C98-F180-90D9-31E81F14166F}"/>
              </a:ext>
            </a:extLst>
          </p:cNvPr>
          <p:cNvSpPr/>
          <p:nvPr/>
        </p:nvSpPr>
        <p:spPr>
          <a:xfrm>
            <a:off x="4750100" y="2845099"/>
            <a:ext cx="618226" cy="661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ea typeface="Calibri"/>
                <a:cs typeface="Calibri"/>
              </a:rPr>
              <a:t>5</a:t>
            </a:r>
            <a:endParaRPr lang="en-US"/>
          </a:p>
        </p:txBody>
      </p:sp>
      <p:sp>
        <p:nvSpPr>
          <p:cNvPr id="18" name="TextBox 17">
            <a:extLst>
              <a:ext uri="{FF2B5EF4-FFF2-40B4-BE49-F238E27FC236}">
                <a16:creationId xmlns:a16="http://schemas.microsoft.com/office/drawing/2014/main" id="{08E12674-E4FF-8BC1-53E5-0918660A67A0}"/>
              </a:ext>
            </a:extLst>
          </p:cNvPr>
          <p:cNvSpPr txBox="1"/>
          <p:nvPr/>
        </p:nvSpPr>
        <p:spPr>
          <a:xfrm>
            <a:off x="4589012" y="3479611"/>
            <a:ext cx="1505069" cy="5322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Application Screen Design</a:t>
            </a:r>
            <a:endParaRPr lang="en-US" sz="1400">
              <a:cs typeface="Calibri"/>
            </a:endParaRPr>
          </a:p>
        </p:txBody>
      </p:sp>
      <p:cxnSp>
        <p:nvCxnSpPr>
          <p:cNvPr id="19" name="Straight Arrow Connector 18">
            <a:extLst>
              <a:ext uri="{FF2B5EF4-FFF2-40B4-BE49-F238E27FC236}">
                <a16:creationId xmlns:a16="http://schemas.microsoft.com/office/drawing/2014/main" id="{49493B56-F2F8-5D61-9B02-DB066F006D55}"/>
              </a:ext>
            </a:extLst>
          </p:cNvPr>
          <p:cNvCxnSpPr/>
          <p:nvPr/>
        </p:nvCxnSpPr>
        <p:spPr>
          <a:xfrm flipV="1">
            <a:off x="5380501" y="2679400"/>
            <a:ext cx="814164" cy="40426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A30ADA9-B23F-7790-081D-A20DB36A12AB}"/>
              </a:ext>
            </a:extLst>
          </p:cNvPr>
          <p:cNvCxnSpPr/>
          <p:nvPr/>
        </p:nvCxnSpPr>
        <p:spPr>
          <a:xfrm>
            <a:off x="5300349" y="3337629"/>
            <a:ext cx="893418" cy="546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75C46460-0B69-46B2-A0AF-2738A61B6889}"/>
              </a:ext>
            </a:extLst>
          </p:cNvPr>
          <p:cNvSpPr/>
          <p:nvPr/>
        </p:nvSpPr>
        <p:spPr>
          <a:xfrm>
            <a:off x="6199261" y="3692295"/>
            <a:ext cx="661359" cy="603849"/>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Calibri"/>
                <a:cs typeface="Calibri"/>
              </a:rPr>
              <a:t>7</a:t>
            </a:r>
          </a:p>
        </p:txBody>
      </p:sp>
      <p:sp>
        <p:nvSpPr>
          <p:cNvPr id="22" name="Oval 21">
            <a:extLst>
              <a:ext uri="{FF2B5EF4-FFF2-40B4-BE49-F238E27FC236}">
                <a16:creationId xmlns:a16="http://schemas.microsoft.com/office/drawing/2014/main" id="{C962BDF7-FB92-FB42-7FD4-60F1C00A642F}"/>
              </a:ext>
            </a:extLst>
          </p:cNvPr>
          <p:cNvSpPr/>
          <p:nvPr/>
        </p:nvSpPr>
        <p:spPr>
          <a:xfrm>
            <a:off x="6225575" y="2322123"/>
            <a:ext cx="618228" cy="603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Calibri"/>
                <a:cs typeface="Calibri"/>
              </a:rPr>
              <a:t>6</a:t>
            </a:r>
          </a:p>
        </p:txBody>
      </p:sp>
      <p:sp>
        <p:nvSpPr>
          <p:cNvPr id="23" name="TextBox 22">
            <a:extLst>
              <a:ext uri="{FF2B5EF4-FFF2-40B4-BE49-F238E27FC236}">
                <a16:creationId xmlns:a16="http://schemas.microsoft.com/office/drawing/2014/main" id="{612B0A9B-8F3B-4465-3E34-E5E51505887E}"/>
              </a:ext>
            </a:extLst>
          </p:cNvPr>
          <p:cNvSpPr txBox="1"/>
          <p:nvPr/>
        </p:nvSpPr>
        <p:spPr>
          <a:xfrm>
            <a:off x="6016770" y="2838276"/>
            <a:ext cx="16608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Calibri"/>
                <a:cs typeface="Calibri"/>
              </a:rPr>
              <a:t>Report Design</a:t>
            </a:r>
            <a:endParaRPr lang="en-US" sz="1400" b="1">
              <a:cs typeface="Calibri"/>
            </a:endParaRPr>
          </a:p>
        </p:txBody>
      </p:sp>
      <p:sp>
        <p:nvSpPr>
          <p:cNvPr id="24" name="TextBox 23">
            <a:extLst>
              <a:ext uri="{FF2B5EF4-FFF2-40B4-BE49-F238E27FC236}">
                <a16:creationId xmlns:a16="http://schemas.microsoft.com/office/drawing/2014/main" id="{8F17530D-6610-B29A-4CB0-1CD0BB2771DB}"/>
              </a:ext>
            </a:extLst>
          </p:cNvPr>
          <p:cNvSpPr txBox="1"/>
          <p:nvPr/>
        </p:nvSpPr>
        <p:spPr>
          <a:xfrm>
            <a:off x="5903320" y="4304463"/>
            <a:ext cx="198230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Database design</a:t>
            </a:r>
            <a:endParaRPr lang="en-US" sz="1400">
              <a:cs typeface="Calibri"/>
            </a:endParaRPr>
          </a:p>
        </p:txBody>
      </p:sp>
      <p:cxnSp>
        <p:nvCxnSpPr>
          <p:cNvPr id="25" name="Straight Arrow Connector 24">
            <a:extLst>
              <a:ext uri="{FF2B5EF4-FFF2-40B4-BE49-F238E27FC236}">
                <a16:creationId xmlns:a16="http://schemas.microsoft.com/office/drawing/2014/main" id="{30450D9F-C4DA-DE3F-4674-EAF95B8984A8}"/>
              </a:ext>
            </a:extLst>
          </p:cNvPr>
          <p:cNvCxnSpPr/>
          <p:nvPr/>
        </p:nvCxnSpPr>
        <p:spPr>
          <a:xfrm>
            <a:off x="6878946" y="2676608"/>
            <a:ext cx="835224" cy="310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E8743FF-BA76-2123-4DEC-AC8F88DDB18A}"/>
              </a:ext>
            </a:extLst>
          </p:cNvPr>
          <p:cNvSpPr/>
          <p:nvPr/>
        </p:nvSpPr>
        <p:spPr>
          <a:xfrm>
            <a:off x="7704646" y="2780403"/>
            <a:ext cx="661359" cy="6469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Calibri"/>
                <a:cs typeface="Calibri"/>
              </a:rPr>
              <a:t>8</a:t>
            </a:r>
          </a:p>
        </p:txBody>
      </p:sp>
      <p:sp>
        <p:nvSpPr>
          <p:cNvPr id="27" name="TextBox 26">
            <a:extLst>
              <a:ext uri="{FF2B5EF4-FFF2-40B4-BE49-F238E27FC236}">
                <a16:creationId xmlns:a16="http://schemas.microsoft.com/office/drawing/2014/main" id="{8055B5D4-54DC-10AA-B16A-990C3EECA59C}"/>
              </a:ext>
            </a:extLst>
          </p:cNvPr>
          <p:cNvSpPr txBox="1"/>
          <p:nvPr/>
        </p:nvSpPr>
        <p:spPr>
          <a:xfrm>
            <a:off x="7668759" y="3396650"/>
            <a:ext cx="13868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Code Implementation</a:t>
            </a:r>
            <a:endParaRPr lang="en-US" sz="1400">
              <a:cs typeface="Calibri"/>
            </a:endParaRPr>
          </a:p>
        </p:txBody>
      </p:sp>
      <p:cxnSp>
        <p:nvCxnSpPr>
          <p:cNvPr id="28" name="Straight Arrow Connector 27">
            <a:extLst>
              <a:ext uri="{FF2B5EF4-FFF2-40B4-BE49-F238E27FC236}">
                <a16:creationId xmlns:a16="http://schemas.microsoft.com/office/drawing/2014/main" id="{43DBEC94-E6BC-F0D0-AB13-7C5365E36983}"/>
              </a:ext>
            </a:extLst>
          </p:cNvPr>
          <p:cNvCxnSpPr/>
          <p:nvPr/>
        </p:nvCxnSpPr>
        <p:spPr>
          <a:xfrm flipV="1">
            <a:off x="6855057" y="3296899"/>
            <a:ext cx="864421" cy="50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672E2A8-29AD-3463-72AC-6954896595F1}"/>
              </a:ext>
            </a:extLst>
          </p:cNvPr>
          <p:cNvCxnSpPr/>
          <p:nvPr/>
        </p:nvCxnSpPr>
        <p:spPr>
          <a:xfrm>
            <a:off x="8366005" y="3111081"/>
            <a:ext cx="828136" cy="862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7F3E3420-57C1-F674-E0F7-C8612409F4A0}"/>
              </a:ext>
            </a:extLst>
          </p:cNvPr>
          <p:cNvSpPr/>
          <p:nvPr/>
        </p:nvSpPr>
        <p:spPr>
          <a:xfrm>
            <a:off x="9180123" y="2803765"/>
            <a:ext cx="661358" cy="632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ea typeface="Calibri"/>
                <a:cs typeface="Calibri"/>
              </a:rPr>
              <a:t>9</a:t>
            </a:r>
            <a:endParaRPr lang="en-US"/>
          </a:p>
        </p:txBody>
      </p:sp>
      <p:sp>
        <p:nvSpPr>
          <p:cNvPr id="31" name="TextBox 30">
            <a:extLst>
              <a:ext uri="{FF2B5EF4-FFF2-40B4-BE49-F238E27FC236}">
                <a16:creationId xmlns:a16="http://schemas.microsoft.com/office/drawing/2014/main" id="{96991BA8-2DAA-F31F-024B-1B940D135B35}"/>
              </a:ext>
            </a:extLst>
          </p:cNvPr>
          <p:cNvSpPr txBox="1"/>
          <p:nvPr/>
        </p:nvSpPr>
        <p:spPr>
          <a:xfrm>
            <a:off x="9209568" y="3434463"/>
            <a:ext cx="8726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ea typeface="+mn-lt"/>
                <a:cs typeface="+mn-lt"/>
              </a:rPr>
              <a:t>Testing</a:t>
            </a:r>
            <a:endParaRPr lang="en-US" sz="1400"/>
          </a:p>
        </p:txBody>
      </p:sp>
      <p:cxnSp>
        <p:nvCxnSpPr>
          <p:cNvPr id="32" name="Straight Arrow Connector 31">
            <a:extLst>
              <a:ext uri="{FF2B5EF4-FFF2-40B4-BE49-F238E27FC236}">
                <a16:creationId xmlns:a16="http://schemas.microsoft.com/office/drawing/2014/main" id="{77C54265-92EA-E3B4-E2DF-A7A32AC6AA75}"/>
              </a:ext>
            </a:extLst>
          </p:cNvPr>
          <p:cNvCxnSpPr/>
          <p:nvPr/>
        </p:nvCxnSpPr>
        <p:spPr>
          <a:xfrm flipV="1">
            <a:off x="9850417" y="3134187"/>
            <a:ext cx="799381" cy="210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03A7F878-BCCC-FEF6-9CC3-ACEA8C43F6A6}"/>
              </a:ext>
            </a:extLst>
          </p:cNvPr>
          <p:cNvSpPr/>
          <p:nvPr/>
        </p:nvSpPr>
        <p:spPr>
          <a:xfrm>
            <a:off x="10629642" y="2758039"/>
            <a:ext cx="733448" cy="633008"/>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Calibri"/>
                <a:cs typeface="Calibri"/>
              </a:rPr>
              <a:t>10</a:t>
            </a:r>
          </a:p>
        </p:txBody>
      </p:sp>
      <p:sp>
        <p:nvSpPr>
          <p:cNvPr id="35" name="TextBox 34">
            <a:extLst>
              <a:ext uri="{FF2B5EF4-FFF2-40B4-BE49-F238E27FC236}">
                <a16:creationId xmlns:a16="http://schemas.microsoft.com/office/drawing/2014/main" id="{66C4E350-3AA9-9662-0318-C7D4A8F3BD77}"/>
              </a:ext>
            </a:extLst>
          </p:cNvPr>
          <p:cNvSpPr txBox="1"/>
          <p:nvPr/>
        </p:nvSpPr>
        <p:spPr>
          <a:xfrm>
            <a:off x="10400761" y="3407411"/>
            <a:ext cx="139147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post launch</a:t>
            </a:r>
            <a:endParaRPr lang="en-US" sz="1400"/>
          </a:p>
        </p:txBody>
      </p:sp>
      <p:sp>
        <p:nvSpPr>
          <p:cNvPr id="36" name="TextBox 35">
            <a:extLst>
              <a:ext uri="{FF2B5EF4-FFF2-40B4-BE49-F238E27FC236}">
                <a16:creationId xmlns:a16="http://schemas.microsoft.com/office/drawing/2014/main" id="{5E27D63D-6085-E2B3-0916-CAAF36016CF8}"/>
              </a:ext>
            </a:extLst>
          </p:cNvPr>
          <p:cNvSpPr txBox="1"/>
          <p:nvPr/>
        </p:nvSpPr>
        <p:spPr>
          <a:xfrm>
            <a:off x="450760" y="418562"/>
            <a:ext cx="866640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PERT Chart:</a:t>
            </a:r>
            <a:endParaRPr lang="en-US" sz="3200" b="1"/>
          </a:p>
        </p:txBody>
      </p:sp>
      <p:sp>
        <p:nvSpPr>
          <p:cNvPr id="2" name="TextBox 1">
            <a:extLst>
              <a:ext uri="{FF2B5EF4-FFF2-40B4-BE49-F238E27FC236}">
                <a16:creationId xmlns:a16="http://schemas.microsoft.com/office/drawing/2014/main" id="{691DE55A-9387-B229-C09E-16F33FA2C1D9}"/>
              </a:ext>
            </a:extLst>
          </p:cNvPr>
          <p:cNvSpPr txBox="1"/>
          <p:nvPr/>
        </p:nvSpPr>
        <p:spPr>
          <a:xfrm>
            <a:off x="106383" y="2467428"/>
            <a:ext cx="9661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err="1">
                <a:cs typeface="Calibri"/>
              </a:rPr>
              <a:t>Te</a:t>
            </a:r>
            <a:r>
              <a:rPr lang="en-US" sz="1200">
                <a:cs typeface="Calibri"/>
              </a:rPr>
              <a:t>=0</a:t>
            </a:r>
          </a:p>
          <a:p>
            <a:r>
              <a:rPr lang="en-US" sz="1200">
                <a:cs typeface="Calibri"/>
              </a:rPr>
              <a:t>Tl=0</a:t>
            </a:r>
          </a:p>
        </p:txBody>
      </p:sp>
      <p:sp>
        <p:nvSpPr>
          <p:cNvPr id="3" name="TextBox 2">
            <a:extLst>
              <a:ext uri="{FF2B5EF4-FFF2-40B4-BE49-F238E27FC236}">
                <a16:creationId xmlns:a16="http://schemas.microsoft.com/office/drawing/2014/main" id="{C1623BA7-F423-82C4-FB0E-8A493F2DF5CD}"/>
              </a:ext>
            </a:extLst>
          </p:cNvPr>
          <p:cNvSpPr txBox="1"/>
          <p:nvPr/>
        </p:nvSpPr>
        <p:spPr>
          <a:xfrm>
            <a:off x="1710376" y="2460419"/>
            <a:ext cx="7347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ea typeface="+mn-lt"/>
                <a:cs typeface="+mn-lt"/>
              </a:rPr>
              <a:t>Te</a:t>
            </a:r>
            <a:r>
              <a:rPr lang="en-US" sz="1200">
                <a:ea typeface="+mn-lt"/>
                <a:cs typeface="+mn-lt"/>
              </a:rPr>
              <a:t>=4</a:t>
            </a:r>
          </a:p>
          <a:p>
            <a:pPr algn="l"/>
            <a:r>
              <a:rPr lang="en-US" sz="1200">
                <a:ea typeface="+mn-lt"/>
                <a:cs typeface="+mn-lt"/>
              </a:rPr>
              <a:t>Tl=4</a:t>
            </a:r>
            <a:endParaRPr lang="en-US" sz="1200"/>
          </a:p>
        </p:txBody>
      </p:sp>
      <p:sp>
        <p:nvSpPr>
          <p:cNvPr id="34" name="TextBox 33">
            <a:extLst>
              <a:ext uri="{FF2B5EF4-FFF2-40B4-BE49-F238E27FC236}">
                <a16:creationId xmlns:a16="http://schemas.microsoft.com/office/drawing/2014/main" id="{4CA652EB-45B6-ED33-0536-9EE40002210E}"/>
              </a:ext>
            </a:extLst>
          </p:cNvPr>
          <p:cNvSpPr txBox="1"/>
          <p:nvPr/>
        </p:nvSpPr>
        <p:spPr>
          <a:xfrm>
            <a:off x="3311072" y="1800677"/>
            <a:ext cx="5624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ea typeface="+mn-lt"/>
                <a:cs typeface="+mn-lt"/>
              </a:rPr>
              <a:t>Te</a:t>
            </a:r>
            <a:r>
              <a:rPr lang="en-US" sz="1200">
                <a:ea typeface="+mn-lt"/>
                <a:cs typeface="+mn-lt"/>
              </a:rPr>
              <a:t>=6</a:t>
            </a:r>
          </a:p>
          <a:p>
            <a:pPr algn="l"/>
            <a:r>
              <a:rPr lang="en-US" sz="1200">
                <a:ea typeface="+mn-lt"/>
                <a:cs typeface="+mn-lt"/>
              </a:rPr>
              <a:t>Tl=7</a:t>
            </a:r>
            <a:endParaRPr lang="en-US" sz="1200"/>
          </a:p>
        </p:txBody>
      </p:sp>
      <p:sp>
        <p:nvSpPr>
          <p:cNvPr id="37" name="TextBox 36">
            <a:extLst>
              <a:ext uri="{FF2B5EF4-FFF2-40B4-BE49-F238E27FC236}">
                <a16:creationId xmlns:a16="http://schemas.microsoft.com/office/drawing/2014/main" id="{D8D1E2B4-380D-E91D-A4F7-10F4782272B2}"/>
              </a:ext>
            </a:extLst>
          </p:cNvPr>
          <p:cNvSpPr txBox="1"/>
          <p:nvPr/>
        </p:nvSpPr>
        <p:spPr>
          <a:xfrm>
            <a:off x="3302001" y="3370036"/>
            <a:ext cx="6077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ea typeface="+mn-lt"/>
                <a:cs typeface="+mn-lt"/>
              </a:rPr>
              <a:t>Te</a:t>
            </a:r>
            <a:r>
              <a:rPr lang="en-US" sz="1200">
                <a:ea typeface="+mn-lt"/>
                <a:cs typeface="+mn-lt"/>
              </a:rPr>
              <a:t>=6</a:t>
            </a:r>
          </a:p>
          <a:p>
            <a:pPr algn="l"/>
            <a:r>
              <a:rPr lang="en-US" sz="1200">
                <a:ea typeface="+mn-lt"/>
                <a:cs typeface="+mn-lt"/>
              </a:rPr>
              <a:t>Tl=6</a:t>
            </a:r>
            <a:endParaRPr lang="en-US" sz="1200"/>
          </a:p>
        </p:txBody>
      </p:sp>
      <p:sp>
        <p:nvSpPr>
          <p:cNvPr id="38" name="TextBox 37">
            <a:extLst>
              <a:ext uri="{FF2B5EF4-FFF2-40B4-BE49-F238E27FC236}">
                <a16:creationId xmlns:a16="http://schemas.microsoft.com/office/drawing/2014/main" id="{11BA9D26-3471-72F7-740F-F42AE7EF34F2}"/>
              </a:ext>
            </a:extLst>
          </p:cNvPr>
          <p:cNvSpPr txBox="1"/>
          <p:nvPr/>
        </p:nvSpPr>
        <p:spPr>
          <a:xfrm>
            <a:off x="4780641" y="2467428"/>
            <a:ext cx="8708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ea typeface="+mn-lt"/>
                <a:cs typeface="+mn-lt"/>
              </a:rPr>
              <a:t>Te</a:t>
            </a:r>
            <a:r>
              <a:rPr lang="en-US" sz="1200">
                <a:ea typeface="+mn-lt"/>
                <a:cs typeface="+mn-lt"/>
              </a:rPr>
              <a:t>=9</a:t>
            </a:r>
          </a:p>
          <a:p>
            <a:pPr algn="l"/>
            <a:r>
              <a:rPr lang="en-US" sz="1200">
                <a:ea typeface="+mn-lt"/>
                <a:cs typeface="+mn-lt"/>
              </a:rPr>
              <a:t>Tl=9</a:t>
            </a:r>
            <a:endParaRPr lang="en-US" sz="1200"/>
          </a:p>
        </p:txBody>
      </p:sp>
      <p:sp>
        <p:nvSpPr>
          <p:cNvPr id="39" name="TextBox 38">
            <a:extLst>
              <a:ext uri="{FF2B5EF4-FFF2-40B4-BE49-F238E27FC236}">
                <a16:creationId xmlns:a16="http://schemas.microsoft.com/office/drawing/2014/main" id="{3D47589B-AE0A-31AE-F8CB-BE31E73F17F2}"/>
              </a:ext>
            </a:extLst>
          </p:cNvPr>
          <p:cNvSpPr txBox="1"/>
          <p:nvPr/>
        </p:nvSpPr>
        <p:spPr>
          <a:xfrm>
            <a:off x="6239328" y="1948544"/>
            <a:ext cx="6295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cs typeface="Segoe UI"/>
              </a:rPr>
              <a:t>Te</a:t>
            </a:r>
            <a:r>
              <a:rPr lang="en-US" sz="1200">
                <a:cs typeface="Segoe UI"/>
              </a:rPr>
              <a:t>=16</a:t>
            </a:r>
          </a:p>
          <a:p>
            <a:r>
              <a:rPr lang="en-US" sz="1200">
                <a:cs typeface="Segoe UI"/>
              </a:rPr>
              <a:t>Tl=16</a:t>
            </a:r>
          </a:p>
        </p:txBody>
      </p:sp>
      <p:sp>
        <p:nvSpPr>
          <p:cNvPr id="40" name="TextBox 39">
            <a:extLst>
              <a:ext uri="{FF2B5EF4-FFF2-40B4-BE49-F238E27FC236}">
                <a16:creationId xmlns:a16="http://schemas.microsoft.com/office/drawing/2014/main" id="{A76EC8D5-D973-68BB-ED23-73780654F83A}"/>
              </a:ext>
            </a:extLst>
          </p:cNvPr>
          <p:cNvSpPr txBox="1"/>
          <p:nvPr/>
        </p:nvSpPr>
        <p:spPr>
          <a:xfrm>
            <a:off x="9205686" y="2402114"/>
            <a:ext cx="66584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cs typeface="Segoe UI"/>
              </a:rPr>
              <a:t>Te</a:t>
            </a:r>
            <a:r>
              <a:rPr lang="en-US" sz="1200">
                <a:cs typeface="Segoe UI"/>
              </a:rPr>
              <a:t>=29</a:t>
            </a:r>
          </a:p>
          <a:p>
            <a:r>
              <a:rPr lang="en-US" sz="1200">
                <a:cs typeface="Segoe UI"/>
              </a:rPr>
              <a:t>Tl=29</a:t>
            </a:r>
          </a:p>
        </p:txBody>
      </p:sp>
      <p:sp>
        <p:nvSpPr>
          <p:cNvPr id="41" name="TextBox 40">
            <a:extLst>
              <a:ext uri="{FF2B5EF4-FFF2-40B4-BE49-F238E27FC236}">
                <a16:creationId xmlns:a16="http://schemas.microsoft.com/office/drawing/2014/main" id="{1D100CC3-43A2-BEA1-EEE7-382E771714FB}"/>
              </a:ext>
            </a:extLst>
          </p:cNvPr>
          <p:cNvSpPr txBox="1"/>
          <p:nvPr/>
        </p:nvSpPr>
        <p:spPr>
          <a:xfrm>
            <a:off x="10729686" y="2393043"/>
            <a:ext cx="10196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200" err="1">
                <a:latin typeface="Calibri"/>
                <a:ea typeface="Segoe UI"/>
                <a:cs typeface="Segoe UI"/>
              </a:rPr>
              <a:t>Te</a:t>
            </a:r>
            <a:r>
              <a:rPr lang="en-US" sz="1200">
                <a:latin typeface="Calibri"/>
                <a:ea typeface="Segoe UI"/>
                <a:cs typeface="Segoe UI"/>
              </a:rPr>
              <a:t>=32</a:t>
            </a:r>
          </a:p>
          <a:p>
            <a:pPr rtl="0"/>
            <a:r>
              <a:rPr lang="en-US" sz="1200">
                <a:latin typeface="Calibri"/>
                <a:ea typeface="Segoe UI"/>
                <a:cs typeface="Segoe UI"/>
              </a:rPr>
              <a:t>Tl=32</a:t>
            </a:r>
            <a:endParaRPr lang="en-US" sz="1200">
              <a:cs typeface="Segoe UI"/>
            </a:endParaRPr>
          </a:p>
        </p:txBody>
      </p:sp>
      <p:sp>
        <p:nvSpPr>
          <p:cNvPr id="42" name="TextBox 41">
            <a:extLst>
              <a:ext uri="{FF2B5EF4-FFF2-40B4-BE49-F238E27FC236}">
                <a16:creationId xmlns:a16="http://schemas.microsoft.com/office/drawing/2014/main" id="{90A5173E-DECD-833E-5522-33740A402D6A}"/>
              </a:ext>
            </a:extLst>
          </p:cNvPr>
          <p:cNvSpPr txBox="1"/>
          <p:nvPr/>
        </p:nvSpPr>
        <p:spPr>
          <a:xfrm>
            <a:off x="7736115" y="2411185"/>
            <a:ext cx="10014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cs typeface="Segoe UI"/>
              </a:rPr>
              <a:t>Te</a:t>
            </a:r>
            <a:r>
              <a:rPr lang="en-US" sz="1200">
                <a:cs typeface="Segoe UI"/>
              </a:rPr>
              <a:t>=21</a:t>
            </a:r>
          </a:p>
          <a:p>
            <a:r>
              <a:rPr lang="en-US" sz="1200">
                <a:cs typeface="Segoe UI"/>
              </a:rPr>
              <a:t>Tl=21</a:t>
            </a:r>
          </a:p>
        </p:txBody>
      </p:sp>
      <p:sp>
        <p:nvSpPr>
          <p:cNvPr id="43" name="TextBox 42">
            <a:extLst>
              <a:ext uri="{FF2B5EF4-FFF2-40B4-BE49-F238E27FC236}">
                <a16:creationId xmlns:a16="http://schemas.microsoft.com/office/drawing/2014/main" id="{84F74A5B-1D79-6485-7888-7EEE4758B7A9}"/>
              </a:ext>
            </a:extLst>
          </p:cNvPr>
          <p:cNvSpPr txBox="1"/>
          <p:nvPr/>
        </p:nvSpPr>
        <p:spPr>
          <a:xfrm>
            <a:off x="6170056" y="3211945"/>
            <a:ext cx="7021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cs typeface="Segoe UI"/>
              </a:rPr>
              <a:t>Te</a:t>
            </a:r>
            <a:r>
              <a:rPr lang="en-US" sz="1200">
                <a:cs typeface="Segoe UI"/>
              </a:rPr>
              <a:t>=16</a:t>
            </a:r>
          </a:p>
          <a:p>
            <a:r>
              <a:rPr lang="en-US" sz="1200">
                <a:cs typeface="Segoe UI"/>
              </a:rPr>
              <a:t>Tl=19</a:t>
            </a:r>
          </a:p>
        </p:txBody>
      </p:sp>
      <p:cxnSp>
        <p:nvCxnSpPr>
          <p:cNvPr id="44" name="Straight Arrow Connector 43">
            <a:extLst>
              <a:ext uri="{FF2B5EF4-FFF2-40B4-BE49-F238E27FC236}">
                <a16:creationId xmlns:a16="http://schemas.microsoft.com/office/drawing/2014/main" id="{EE5CD192-2EF4-56FD-BFDB-6CB65271CC21}"/>
              </a:ext>
            </a:extLst>
          </p:cNvPr>
          <p:cNvCxnSpPr/>
          <p:nvPr/>
        </p:nvCxnSpPr>
        <p:spPr>
          <a:xfrm flipV="1">
            <a:off x="5065033" y="5807074"/>
            <a:ext cx="1132111" cy="18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4715BD2-FE61-97E4-A813-BEAB1E26D382}"/>
              </a:ext>
            </a:extLst>
          </p:cNvPr>
          <p:cNvSpPr txBox="1"/>
          <p:nvPr/>
        </p:nvSpPr>
        <p:spPr>
          <a:xfrm>
            <a:off x="6340927" y="5628820"/>
            <a:ext cx="2394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Critical path </a:t>
            </a:r>
            <a:endParaRPr lang="en-US" err="1">
              <a:solidFill>
                <a:srgbClr val="FF0000"/>
              </a:solidFill>
            </a:endParaRPr>
          </a:p>
        </p:txBody>
      </p:sp>
      <p:cxnSp>
        <p:nvCxnSpPr>
          <p:cNvPr id="46" name="Straight Arrow Connector 45">
            <a:extLst>
              <a:ext uri="{FF2B5EF4-FFF2-40B4-BE49-F238E27FC236}">
                <a16:creationId xmlns:a16="http://schemas.microsoft.com/office/drawing/2014/main" id="{76743889-F03A-9BA8-8C60-6837AACA4776}"/>
              </a:ext>
            </a:extLst>
          </p:cNvPr>
          <p:cNvCxnSpPr/>
          <p:nvPr/>
        </p:nvCxnSpPr>
        <p:spPr>
          <a:xfrm flipV="1">
            <a:off x="8117568" y="5811611"/>
            <a:ext cx="1077684" cy="1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E2E0BE8-2584-65E8-1D7A-1381B05F2FF7}"/>
              </a:ext>
            </a:extLst>
          </p:cNvPr>
          <p:cNvSpPr txBox="1"/>
          <p:nvPr/>
        </p:nvSpPr>
        <p:spPr>
          <a:xfrm>
            <a:off x="9257392" y="5628821"/>
            <a:ext cx="1796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Noncritical path</a:t>
            </a:r>
            <a:endParaRPr lang="en-US"/>
          </a:p>
        </p:txBody>
      </p:sp>
    </p:spTree>
    <p:extLst>
      <p:ext uri="{BB962C8B-B14F-4D97-AF65-F5344CB8AC3E}">
        <p14:creationId xmlns:p14="http://schemas.microsoft.com/office/powerpoint/2010/main" val="2371870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ED24BF5-6006-1CC1-B66C-7CB6BA76481C}"/>
              </a:ext>
            </a:extLst>
          </p:cNvPr>
          <p:cNvGraphicFramePr>
            <a:graphicFrameLocks noGrp="1"/>
          </p:cNvGraphicFramePr>
          <p:nvPr>
            <p:ph idx="1"/>
            <p:extLst>
              <p:ext uri="{D42A27DB-BD31-4B8C-83A1-F6EECF244321}">
                <p14:modId xmlns:p14="http://schemas.microsoft.com/office/powerpoint/2010/main" val="862317475"/>
              </p:ext>
            </p:extLst>
          </p:nvPr>
        </p:nvGraphicFramePr>
        <p:xfrm>
          <a:off x="57509" y="3134264"/>
          <a:ext cx="1200099" cy="736600"/>
        </p:xfrm>
        <a:graphic>
          <a:graphicData uri="http://schemas.openxmlformats.org/drawingml/2006/table">
            <a:tbl>
              <a:tblPr firstRow="1" bandRow="1">
                <a:tableStyleId>{5C22544A-7EE6-4342-B048-85BDC9FD1C3A}</a:tableStyleId>
              </a:tblPr>
              <a:tblGrid>
                <a:gridCol w="412009">
                  <a:extLst>
                    <a:ext uri="{9D8B030D-6E8A-4147-A177-3AD203B41FA5}">
                      <a16:colId xmlns:a16="http://schemas.microsoft.com/office/drawing/2014/main" val="1281371638"/>
                    </a:ext>
                  </a:extLst>
                </a:gridCol>
                <a:gridCol w="388057">
                  <a:extLst>
                    <a:ext uri="{9D8B030D-6E8A-4147-A177-3AD203B41FA5}">
                      <a16:colId xmlns:a16="http://schemas.microsoft.com/office/drawing/2014/main" val="1869165310"/>
                    </a:ext>
                  </a:extLst>
                </a:gridCol>
                <a:gridCol w="400033">
                  <a:extLst>
                    <a:ext uri="{9D8B030D-6E8A-4147-A177-3AD203B41FA5}">
                      <a16:colId xmlns:a16="http://schemas.microsoft.com/office/drawing/2014/main" val="2705693319"/>
                    </a:ext>
                  </a:extLst>
                </a:gridCol>
              </a:tblGrid>
              <a:tr h="359433">
                <a:tc>
                  <a:txBody>
                    <a:bodyPr/>
                    <a:lstStyle/>
                    <a:p>
                      <a:pPr algn="ctr"/>
                      <a:r>
                        <a:rPr lang="en-US"/>
                        <a:t>0</a:t>
                      </a:r>
                    </a:p>
                  </a:txBody>
                  <a:tcPr/>
                </a:tc>
                <a:tc>
                  <a:txBody>
                    <a:bodyPr/>
                    <a:lstStyle/>
                    <a:p>
                      <a:pPr algn="ctr"/>
                      <a:r>
                        <a:rPr lang="en-US"/>
                        <a:t>1</a:t>
                      </a:r>
                    </a:p>
                  </a:txBody>
                  <a:tcPr/>
                </a:tc>
                <a:tc>
                  <a:txBody>
                    <a:bodyPr/>
                    <a:lstStyle/>
                    <a:p>
                      <a:r>
                        <a:rPr lang="en-US"/>
                        <a:t>4</a:t>
                      </a:r>
                    </a:p>
                  </a:txBody>
                  <a:tcPr/>
                </a:tc>
                <a:extLst>
                  <a:ext uri="{0D108BD9-81ED-4DB2-BD59-A6C34878D82A}">
                    <a16:rowId xmlns:a16="http://schemas.microsoft.com/office/drawing/2014/main" val="2012011618"/>
                  </a:ext>
                </a:extLst>
              </a:tr>
              <a:tr h="370840">
                <a:tc>
                  <a:txBody>
                    <a:bodyPr/>
                    <a:lstStyle/>
                    <a:p>
                      <a:pPr algn="ctr"/>
                      <a:r>
                        <a:rPr lang="en-US"/>
                        <a:t>0</a:t>
                      </a:r>
                    </a:p>
                  </a:txBody>
                  <a:tcPr/>
                </a:tc>
                <a:tc>
                  <a:txBody>
                    <a:bodyPr/>
                    <a:lstStyle/>
                    <a:p>
                      <a:pPr algn="ctr"/>
                      <a:r>
                        <a:rPr lang="en-US"/>
                        <a:t>4</a:t>
                      </a:r>
                    </a:p>
                  </a:txBody>
                  <a:tcPr/>
                </a:tc>
                <a:tc>
                  <a:txBody>
                    <a:bodyPr/>
                    <a:lstStyle/>
                    <a:p>
                      <a:r>
                        <a:rPr lang="en-US"/>
                        <a:t>4</a:t>
                      </a:r>
                    </a:p>
                  </a:txBody>
                  <a:tcPr/>
                </a:tc>
                <a:extLst>
                  <a:ext uri="{0D108BD9-81ED-4DB2-BD59-A6C34878D82A}">
                    <a16:rowId xmlns:a16="http://schemas.microsoft.com/office/drawing/2014/main" val="3336392464"/>
                  </a:ext>
                </a:extLst>
              </a:tr>
            </a:tbl>
          </a:graphicData>
        </a:graphic>
      </p:graphicFrame>
      <p:graphicFrame>
        <p:nvGraphicFramePr>
          <p:cNvPr id="5" name="Table 5">
            <a:extLst>
              <a:ext uri="{FF2B5EF4-FFF2-40B4-BE49-F238E27FC236}">
                <a16:creationId xmlns:a16="http://schemas.microsoft.com/office/drawing/2014/main" id="{26BE4F32-EE2C-C632-89C8-76BB0B1CDCB3}"/>
              </a:ext>
            </a:extLst>
          </p:cNvPr>
          <p:cNvGraphicFramePr>
            <a:graphicFrameLocks noGrp="1"/>
          </p:cNvGraphicFramePr>
          <p:nvPr>
            <p:extLst>
              <p:ext uri="{D42A27DB-BD31-4B8C-83A1-F6EECF244321}">
                <p14:modId xmlns:p14="http://schemas.microsoft.com/office/powerpoint/2010/main" val="3469691592"/>
              </p:ext>
            </p:extLst>
          </p:nvPr>
        </p:nvGraphicFramePr>
        <p:xfrm>
          <a:off x="1840301" y="3177396"/>
          <a:ext cx="1201492" cy="741680"/>
        </p:xfrm>
        <a:graphic>
          <a:graphicData uri="http://schemas.openxmlformats.org/drawingml/2006/table">
            <a:tbl>
              <a:tblPr firstRow="1" bandRow="1">
                <a:tableStyleId>{5C22544A-7EE6-4342-B048-85BDC9FD1C3A}</a:tableStyleId>
              </a:tblPr>
              <a:tblGrid>
                <a:gridCol w="463159">
                  <a:extLst>
                    <a:ext uri="{9D8B030D-6E8A-4147-A177-3AD203B41FA5}">
                      <a16:colId xmlns:a16="http://schemas.microsoft.com/office/drawing/2014/main" val="4195476166"/>
                    </a:ext>
                  </a:extLst>
                </a:gridCol>
                <a:gridCol w="337836">
                  <a:extLst>
                    <a:ext uri="{9D8B030D-6E8A-4147-A177-3AD203B41FA5}">
                      <a16:colId xmlns:a16="http://schemas.microsoft.com/office/drawing/2014/main" val="1562246765"/>
                    </a:ext>
                  </a:extLst>
                </a:gridCol>
                <a:gridCol w="400497">
                  <a:extLst>
                    <a:ext uri="{9D8B030D-6E8A-4147-A177-3AD203B41FA5}">
                      <a16:colId xmlns:a16="http://schemas.microsoft.com/office/drawing/2014/main" val="117141340"/>
                    </a:ext>
                  </a:extLst>
                </a:gridCol>
              </a:tblGrid>
              <a:tr h="370840">
                <a:tc>
                  <a:txBody>
                    <a:bodyPr/>
                    <a:lstStyle/>
                    <a:p>
                      <a:r>
                        <a:rPr lang="en-US"/>
                        <a:t>4</a:t>
                      </a:r>
                    </a:p>
                  </a:txBody>
                  <a:tcPr/>
                </a:tc>
                <a:tc>
                  <a:txBody>
                    <a:bodyPr/>
                    <a:lstStyle/>
                    <a:p>
                      <a:r>
                        <a:rPr lang="en-US"/>
                        <a:t>2</a:t>
                      </a:r>
                    </a:p>
                  </a:txBody>
                  <a:tcPr/>
                </a:tc>
                <a:tc>
                  <a:txBody>
                    <a:bodyPr/>
                    <a:lstStyle/>
                    <a:p>
                      <a:r>
                        <a:rPr lang="en-US"/>
                        <a:t>6</a:t>
                      </a:r>
                    </a:p>
                  </a:txBody>
                  <a:tcPr/>
                </a:tc>
                <a:extLst>
                  <a:ext uri="{0D108BD9-81ED-4DB2-BD59-A6C34878D82A}">
                    <a16:rowId xmlns:a16="http://schemas.microsoft.com/office/drawing/2014/main" val="434540358"/>
                  </a:ext>
                </a:extLst>
              </a:tr>
              <a:tr h="370840">
                <a:tc>
                  <a:txBody>
                    <a:bodyPr/>
                    <a:lstStyle/>
                    <a:p>
                      <a:r>
                        <a:rPr lang="en-US"/>
                        <a:t>4</a:t>
                      </a:r>
                    </a:p>
                  </a:txBody>
                  <a:tcPr/>
                </a:tc>
                <a:tc>
                  <a:txBody>
                    <a:bodyPr/>
                    <a:lstStyle/>
                    <a:p>
                      <a:r>
                        <a:rPr lang="en-US"/>
                        <a:t>2</a:t>
                      </a:r>
                    </a:p>
                  </a:txBody>
                  <a:tcPr/>
                </a:tc>
                <a:tc>
                  <a:txBody>
                    <a:bodyPr/>
                    <a:lstStyle/>
                    <a:p>
                      <a:r>
                        <a:rPr lang="en-US"/>
                        <a:t>6</a:t>
                      </a:r>
                    </a:p>
                  </a:txBody>
                  <a:tcPr/>
                </a:tc>
                <a:extLst>
                  <a:ext uri="{0D108BD9-81ED-4DB2-BD59-A6C34878D82A}">
                    <a16:rowId xmlns:a16="http://schemas.microsoft.com/office/drawing/2014/main" val="1054142163"/>
                  </a:ext>
                </a:extLst>
              </a:tr>
            </a:tbl>
          </a:graphicData>
        </a:graphic>
      </p:graphicFrame>
      <p:graphicFrame>
        <p:nvGraphicFramePr>
          <p:cNvPr id="6" name="Table 6">
            <a:extLst>
              <a:ext uri="{FF2B5EF4-FFF2-40B4-BE49-F238E27FC236}">
                <a16:creationId xmlns:a16="http://schemas.microsoft.com/office/drawing/2014/main" id="{34FE2675-76AF-52BD-916B-3B1C4E2FAEE0}"/>
              </a:ext>
            </a:extLst>
          </p:cNvPr>
          <p:cNvGraphicFramePr>
            <a:graphicFrameLocks noGrp="1"/>
          </p:cNvGraphicFramePr>
          <p:nvPr>
            <p:extLst>
              <p:ext uri="{D42A27DB-BD31-4B8C-83A1-F6EECF244321}">
                <p14:modId xmlns:p14="http://schemas.microsoft.com/office/powerpoint/2010/main" val="2455720253"/>
              </p:ext>
            </p:extLst>
          </p:nvPr>
        </p:nvGraphicFramePr>
        <p:xfrm>
          <a:off x="4500113" y="2976113"/>
          <a:ext cx="1344099" cy="741680"/>
        </p:xfrm>
        <a:graphic>
          <a:graphicData uri="http://schemas.openxmlformats.org/drawingml/2006/table">
            <a:tbl>
              <a:tblPr firstRow="1" bandRow="1">
                <a:tableStyleId>{5C22544A-7EE6-4342-B048-85BDC9FD1C3A}</a:tableStyleId>
              </a:tblPr>
              <a:tblGrid>
                <a:gridCol w="448033">
                  <a:extLst>
                    <a:ext uri="{9D8B030D-6E8A-4147-A177-3AD203B41FA5}">
                      <a16:colId xmlns:a16="http://schemas.microsoft.com/office/drawing/2014/main" val="83438575"/>
                    </a:ext>
                  </a:extLst>
                </a:gridCol>
                <a:gridCol w="448033">
                  <a:extLst>
                    <a:ext uri="{9D8B030D-6E8A-4147-A177-3AD203B41FA5}">
                      <a16:colId xmlns:a16="http://schemas.microsoft.com/office/drawing/2014/main" val="3855255088"/>
                    </a:ext>
                  </a:extLst>
                </a:gridCol>
                <a:gridCol w="448033">
                  <a:extLst>
                    <a:ext uri="{9D8B030D-6E8A-4147-A177-3AD203B41FA5}">
                      <a16:colId xmlns:a16="http://schemas.microsoft.com/office/drawing/2014/main" val="909469071"/>
                    </a:ext>
                  </a:extLst>
                </a:gridCol>
              </a:tblGrid>
              <a:tr h="370840">
                <a:tc>
                  <a:txBody>
                    <a:bodyPr/>
                    <a:lstStyle/>
                    <a:p>
                      <a:r>
                        <a:rPr lang="en-US"/>
                        <a:t>9</a:t>
                      </a:r>
                    </a:p>
                  </a:txBody>
                  <a:tcPr/>
                </a:tc>
                <a:tc>
                  <a:txBody>
                    <a:bodyPr/>
                    <a:lstStyle/>
                    <a:p>
                      <a:r>
                        <a:rPr lang="en-US"/>
                        <a:t>5</a:t>
                      </a:r>
                    </a:p>
                  </a:txBody>
                  <a:tcPr/>
                </a:tc>
                <a:tc>
                  <a:txBody>
                    <a:bodyPr/>
                    <a:lstStyle/>
                    <a:p>
                      <a:r>
                        <a:rPr lang="en-US"/>
                        <a:t>16</a:t>
                      </a:r>
                    </a:p>
                  </a:txBody>
                  <a:tcPr/>
                </a:tc>
                <a:extLst>
                  <a:ext uri="{0D108BD9-81ED-4DB2-BD59-A6C34878D82A}">
                    <a16:rowId xmlns:a16="http://schemas.microsoft.com/office/drawing/2014/main" val="3059980010"/>
                  </a:ext>
                </a:extLst>
              </a:tr>
              <a:tr h="370840">
                <a:tc>
                  <a:txBody>
                    <a:bodyPr/>
                    <a:lstStyle/>
                    <a:p>
                      <a:r>
                        <a:rPr lang="en-US"/>
                        <a:t>9</a:t>
                      </a:r>
                    </a:p>
                  </a:txBody>
                  <a:tcPr/>
                </a:tc>
                <a:tc>
                  <a:txBody>
                    <a:bodyPr/>
                    <a:lstStyle/>
                    <a:p>
                      <a:r>
                        <a:rPr lang="en-US"/>
                        <a:t>7</a:t>
                      </a:r>
                    </a:p>
                  </a:txBody>
                  <a:tcPr/>
                </a:tc>
                <a:tc>
                  <a:txBody>
                    <a:bodyPr/>
                    <a:lstStyle/>
                    <a:p>
                      <a:r>
                        <a:rPr lang="en-US"/>
                        <a:t>16</a:t>
                      </a:r>
                    </a:p>
                  </a:txBody>
                  <a:tcPr/>
                </a:tc>
                <a:extLst>
                  <a:ext uri="{0D108BD9-81ED-4DB2-BD59-A6C34878D82A}">
                    <a16:rowId xmlns:a16="http://schemas.microsoft.com/office/drawing/2014/main" val="386453218"/>
                  </a:ext>
                </a:extLst>
              </a:tr>
            </a:tbl>
          </a:graphicData>
        </a:graphic>
      </p:graphicFrame>
      <p:graphicFrame>
        <p:nvGraphicFramePr>
          <p:cNvPr id="7" name="Table 7">
            <a:extLst>
              <a:ext uri="{FF2B5EF4-FFF2-40B4-BE49-F238E27FC236}">
                <a16:creationId xmlns:a16="http://schemas.microsoft.com/office/drawing/2014/main" id="{A32DC12E-284D-D2DF-9661-6414FFD91D4E}"/>
              </a:ext>
            </a:extLst>
          </p:cNvPr>
          <p:cNvGraphicFramePr>
            <a:graphicFrameLocks noGrp="1"/>
          </p:cNvGraphicFramePr>
          <p:nvPr>
            <p:extLst>
              <p:ext uri="{D42A27DB-BD31-4B8C-83A1-F6EECF244321}">
                <p14:modId xmlns:p14="http://schemas.microsoft.com/office/powerpoint/2010/main" val="2728305751"/>
              </p:ext>
            </p:extLst>
          </p:nvPr>
        </p:nvGraphicFramePr>
        <p:xfrm>
          <a:off x="3062377" y="1854679"/>
          <a:ext cx="1191083" cy="741680"/>
        </p:xfrm>
        <a:graphic>
          <a:graphicData uri="http://schemas.openxmlformats.org/drawingml/2006/table">
            <a:tbl>
              <a:tblPr firstRow="1" bandRow="1">
                <a:tableStyleId>{5C22544A-7EE6-4342-B048-85BDC9FD1C3A}</a:tableStyleId>
              </a:tblPr>
              <a:tblGrid>
                <a:gridCol w="397028">
                  <a:extLst>
                    <a:ext uri="{9D8B030D-6E8A-4147-A177-3AD203B41FA5}">
                      <a16:colId xmlns:a16="http://schemas.microsoft.com/office/drawing/2014/main" val="3699954220"/>
                    </a:ext>
                  </a:extLst>
                </a:gridCol>
                <a:gridCol w="352913">
                  <a:extLst>
                    <a:ext uri="{9D8B030D-6E8A-4147-A177-3AD203B41FA5}">
                      <a16:colId xmlns:a16="http://schemas.microsoft.com/office/drawing/2014/main" val="2026096752"/>
                    </a:ext>
                  </a:extLst>
                </a:gridCol>
                <a:gridCol w="441142">
                  <a:extLst>
                    <a:ext uri="{9D8B030D-6E8A-4147-A177-3AD203B41FA5}">
                      <a16:colId xmlns:a16="http://schemas.microsoft.com/office/drawing/2014/main" val="84936876"/>
                    </a:ext>
                  </a:extLst>
                </a:gridCol>
              </a:tblGrid>
              <a:tr h="370840">
                <a:tc>
                  <a:txBody>
                    <a:bodyPr/>
                    <a:lstStyle/>
                    <a:p>
                      <a:r>
                        <a:rPr lang="en-US"/>
                        <a:t>6</a:t>
                      </a:r>
                    </a:p>
                  </a:txBody>
                  <a:tcPr/>
                </a:tc>
                <a:tc>
                  <a:txBody>
                    <a:bodyPr/>
                    <a:lstStyle/>
                    <a:p>
                      <a:r>
                        <a:rPr lang="en-US"/>
                        <a:t>3</a:t>
                      </a:r>
                    </a:p>
                  </a:txBody>
                  <a:tcPr/>
                </a:tc>
                <a:tc>
                  <a:txBody>
                    <a:bodyPr/>
                    <a:lstStyle/>
                    <a:p>
                      <a:r>
                        <a:rPr lang="en-US"/>
                        <a:t>8</a:t>
                      </a:r>
                    </a:p>
                  </a:txBody>
                  <a:tcPr/>
                </a:tc>
                <a:extLst>
                  <a:ext uri="{0D108BD9-81ED-4DB2-BD59-A6C34878D82A}">
                    <a16:rowId xmlns:a16="http://schemas.microsoft.com/office/drawing/2014/main" val="3838421141"/>
                  </a:ext>
                </a:extLst>
              </a:tr>
              <a:tr h="370840">
                <a:tc>
                  <a:txBody>
                    <a:bodyPr/>
                    <a:lstStyle/>
                    <a:p>
                      <a:r>
                        <a:rPr lang="en-US"/>
                        <a:t>7</a:t>
                      </a:r>
                    </a:p>
                  </a:txBody>
                  <a:tcPr/>
                </a:tc>
                <a:tc>
                  <a:txBody>
                    <a:bodyPr/>
                    <a:lstStyle/>
                    <a:p>
                      <a:r>
                        <a:rPr lang="en-US"/>
                        <a:t>2</a:t>
                      </a:r>
                    </a:p>
                  </a:txBody>
                  <a:tcPr/>
                </a:tc>
                <a:tc>
                  <a:txBody>
                    <a:bodyPr/>
                    <a:lstStyle/>
                    <a:p>
                      <a:r>
                        <a:rPr lang="en-US"/>
                        <a:t>9</a:t>
                      </a:r>
                    </a:p>
                  </a:txBody>
                  <a:tcPr/>
                </a:tc>
                <a:extLst>
                  <a:ext uri="{0D108BD9-81ED-4DB2-BD59-A6C34878D82A}">
                    <a16:rowId xmlns:a16="http://schemas.microsoft.com/office/drawing/2014/main" val="1276589145"/>
                  </a:ext>
                </a:extLst>
              </a:tr>
            </a:tbl>
          </a:graphicData>
        </a:graphic>
      </p:graphicFrame>
      <p:graphicFrame>
        <p:nvGraphicFramePr>
          <p:cNvPr id="8" name="Table 8">
            <a:extLst>
              <a:ext uri="{FF2B5EF4-FFF2-40B4-BE49-F238E27FC236}">
                <a16:creationId xmlns:a16="http://schemas.microsoft.com/office/drawing/2014/main" id="{7E73E5C0-C382-EB42-7504-EBBF99F91BB8}"/>
              </a:ext>
            </a:extLst>
          </p:cNvPr>
          <p:cNvGraphicFramePr>
            <a:graphicFrameLocks noGrp="1"/>
          </p:cNvGraphicFramePr>
          <p:nvPr>
            <p:extLst>
              <p:ext uri="{D42A27DB-BD31-4B8C-83A1-F6EECF244321}">
                <p14:modId xmlns:p14="http://schemas.microsoft.com/office/powerpoint/2010/main" val="1665720854"/>
              </p:ext>
            </p:extLst>
          </p:nvPr>
        </p:nvGraphicFramePr>
        <p:xfrm>
          <a:off x="6065703" y="1854850"/>
          <a:ext cx="1295447" cy="741680"/>
        </p:xfrm>
        <a:graphic>
          <a:graphicData uri="http://schemas.openxmlformats.org/drawingml/2006/table">
            <a:tbl>
              <a:tblPr firstRow="1" bandRow="1">
                <a:tableStyleId>{5C22544A-7EE6-4342-B048-85BDC9FD1C3A}</a:tableStyleId>
              </a:tblPr>
              <a:tblGrid>
                <a:gridCol w="431816">
                  <a:extLst>
                    <a:ext uri="{9D8B030D-6E8A-4147-A177-3AD203B41FA5}">
                      <a16:colId xmlns:a16="http://schemas.microsoft.com/office/drawing/2014/main" val="1443545313"/>
                    </a:ext>
                  </a:extLst>
                </a:gridCol>
                <a:gridCol w="407698">
                  <a:extLst>
                    <a:ext uri="{9D8B030D-6E8A-4147-A177-3AD203B41FA5}">
                      <a16:colId xmlns:a16="http://schemas.microsoft.com/office/drawing/2014/main" val="3066028103"/>
                    </a:ext>
                  </a:extLst>
                </a:gridCol>
                <a:gridCol w="455933">
                  <a:extLst>
                    <a:ext uri="{9D8B030D-6E8A-4147-A177-3AD203B41FA5}">
                      <a16:colId xmlns:a16="http://schemas.microsoft.com/office/drawing/2014/main" val="2729923329"/>
                    </a:ext>
                  </a:extLst>
                </a:gridCol>
              </a:tblGrid>
              <a:tr h="370840">
                <a:tc>
                  <a:txBody>
                    <a:bodyPr/>
                    <a:lstStyle/>
                    <a:p>
                      <a:r>
                        <a:rPr lang="en-US"/>
                        <a:t>16</a:t>
                      </a:r>
                    </a:p>
                  </a:txBody>
                  <a:tcPr/>
                </a:tc>
                <a:tc>
                  <a:txBody>
                    <a:bodyPr/>
                    <a:lstStyle/>
                    <a:p>
                      <a:r>
                        <a:rPr lang="en-US"/>
                        <a:t>6</a:t>
                      </a:r>
                    </a:p>
                  </a:txBody>
                  <a:tcPr/>
                </a:tc>
                <a:tc>
                  <a:txBody>
                    <a:bodyPr/>
                    <a:lstStyle/>
                    <a:p>
                      <a:r>
                        <a:rPr lang="en-US"/>
                        <a:t>21</a:t>
                      </a:r>
                    </a:p>
                  </a:txBody>
                  <a:tcPr/>
                </a:tc>
                <a:extLst>
                  <a:ext uri="{0D108BD9-81ED-4DB2-BD59-A6C34878D82A}">
                    <a16:rowId xmlns:a16="http://schemas.microsoft.com/office/drawing/2014/main" val="2428084810"/>
                  </a:ext>
                </a:extLst>
              </a:tr>
              <a:tr h="370840">
                <a:tc>
                  <a:txBody>
                    <a:bodyPr/>
                    <a:lstStyle/>
                    <a:p>
                      <a:r>
                        <a:rPr lang="en-US"/>
                        <a:t>16</a:t>
                      </a:r>
                    </a:p>
                  </a:txBody>
                  <a:tcPr/>
                </a:tc>
                <a:tc>
                  <a:txBody>
                    <a:bodyPr/>
                    <a:lstStyle/>
                    <a:p>
                      <a:r>
                        <a:rPr lang="en-US"/>
                        <a:t>5</a:t>
                      </a:r>
                    </a:p>
                  </a:txBody>
                  <a:tcPr/>
                </a:tc>
                <a:tc>
                  <a:txBody>
                    <a:bodyPr/>
                    <a:lstStyle/>
                    <a:p>
                      <a:r>
                        <a:rPr lang="en-US"/>
                        <a:t>21</a:t>
                      </a:r>
                    </a:p>
                  </a:txBody>
                  <a:tcPr/>
                </a:tc>
                <a:extLst>
                  <a:ext uri="{0D108BD9-81ED-4DB2-BD59-A6C34878D82A}">
                    <a16:rowId xmlns:a16="http://schemas.microsoft.com/office/drawing/2014/main" val="320364404"/>
                  </a:ext>
                </a:extLst>
              </a:tr>
            </a:tbl>
          </a:graphicData>
        </a:graphic>
      </p:graphicFrame>
      <p:graphicFrame>
        <p:nvGraphicFramePr>
          <p:cNvPr id="9" name="Table 9">
            <a:extLst>
              <a:ext uri="{FF2B5EF4-FFF2-40B4-BE49-F238E27FC236}">
                <a16:creationId xmlns:a16="http://schemas.microsoft.com/office/drawing/2014/main" id="{36A71584-E042-5DC2-B48B-B2F032ADCFE1}"/>
              </a:ext>
            </a:extLst>
          </p:cNvPr>
          <p:cNvGraphicFramePr>
            <a:graphicFrameLocks noGrp="1"/>
          </p:cNvGraphicFramePr>
          <p:nvPr>
            <p:extLst>
              <p:ext uri="{D42A27DB-BD31-4B8C-83A1-F6EECF244321}">
                <p14:modId xmlns:p14="http://schemas.microsoft.com/office/powerpoint/2010/main" val="1238392922"/>
              </p:ext>
            </p:extLst>
          </p:nvPr>
        </p:nvGraphicFramePr>
        <p:xfrm>
          <a:off x="5995358" y="4571999"/>
          <a:ext cx="1266550" cy="731520"/>
        </p:xfrm>
        <a:graphic>
          <a:graphicData uri="http://schemas.openxmlformats.org/drawingml/2006/table">
            <a:tbl>
              <a:tblPr firstRow="1" bandRow="1">
                <a:tableStyleId>{5C22544A-7EE6-4342-B048-85BDC9FD1C3A}</a:tableStyleId>
              </a:tblPr>
              <a:tblGrid>
                <a:gridCol w="422184">
                  <a:extLst>
                    <a:ext uri="{9D8B030D-6E8A-4147-A177-3AD203B41FA5}">
                      <a16:colId xmlns:a16="http://schemas.microsoft.com/office/drawing/2014/main" val="3309027264"/>
                    </a:ext>
                  </a:extLst>
                </a:gridCol>
                <a:gridCol w="412750">
                  <a:extLst>
                    <a:ext uri="{9D8B030D-6E8A-4147-A177-3AD203B41FA5}">
                      <a16:colId xmlns:a16="http://schemas.microsoft.com/office/drawing/2014/main" val="3457982797"/>
                    </a:ext>
                  </a:extLst>
                </a:gridCol>
                <a:gridCol w="431616">
                  <a:extLst>
                    <a:ext uri="{9D8B030D-6E8A-4147-A177-3AD203B41FA5}">
                      <a16:colId xmlns:a16="http://schemas.microsoft.com/office/drawing/2014/main" val="475673361"/>
                    </a:ext>
                  </a:extLst>
                </a:gridCol>
              </a:tblGrid>
              <a:tr h="322743">
                <a:tc>
                  <a:txBody>
                    <a:bodyPr/>
                    <a:lstStyle/>
                    <a:p>
                      <a:r>
                        <a:rPr lang="en-US"/>
                        <a:t>16</a:t>
                      </a:r>
                    </a:p>
                  </a:txBody>
                  <a:tcPr/>
                </a:tc>
                <a:tc>
                  <a:txBody>
                    <a:bodyPr/>
                    <a:lstStyle/>
                    <a:p>
                      <a:r>
                        <a:rPr lang="en-US"/>
                        <a:t>7</a:t>
                      </a:r>
                    </a:p>
                  </a:txBody>
                  <a:tcPr/>
                </a:tc>
                <a:tc>
                  <a:txBody>
                    <a:bodyPr/>
                    <a:lstStyle/>
                    <a:p>
                      <a:r>
                        <a:rPr lang="en-US"/>
                        <a:t>18</a:t>
                      </a:r>
                    </a:p>
                  </a:txBody>
                  <a:tcPr/>
                </a:tc>
                <a:extLst>
                  <a:ext uri="{0D108BD9-81ED-4DB2-BD59-A6C34878D82A}">
                    <a16:rowId xmlns:a16="http://schemas.microsoft.com/office/drawing/2014/main" val="2924224768"/>
                  </a:ext>
                </a:extLst>
              </a:tr>
              <a:tr h="322743">
                <a:tc>
                  <a:txBody>
                    <a:bodyPr/>
                    <a:lstStyle/>
                    <a:p>
                      <a:r>
                        <a:rPr lang="en-US"/>
                        <a:t>19</a:t>
                      </a:r>
                    </a:p>
                  </a:txBody>
                  <a:tcPr/>
                </a:tc>
                <a:tc>
                  <a:txBody>
                    <a:bodyPr/>
                    <a:lstStyle/>
                    <a:p>
                      <a:r>
                        <a:rPr lang="en-US"/>
                        <a:t>2</a:t>
                      </a:r>
                    </a:p>
                  </a:txBody>
                  <a:tcPr/>
                </a:tc>
                <a:tc>
                  <a:txBody>
                    <a:bodyPr/>
                    <a:lstStyle/>
                    <a:p>
                      <a:r>
                        <a:rPr lang="en-US"/>
                        <a:t>21</a:t>
                      </a:r>
                    </a:p>
                  </a:txBody>
                  <a:tcPr/>
                </a:tc>
                <a:extLst>
                  <a:ext uri="{0D108BD9-81ED-4DB2-BD59-A6C34878D82A}">
                    <a16:rowId xmlns:a16="http://schemas.microsoft.com/office/drawing/2014/main" val="3245017051"/>
                  </a:ext>
                </a:extLst>
              </a:tr>
            </a:tbl>
          </a:graphicData>
        </a:graphic>
      </p:graphicFrame>
      <p:graphicFrame>
        <p:nvGraphicFramePr>
          <p:cNvPr id="10" name="Table 10">
            <a:extLst>
              <a:ext uri="{FF2B5EF4-FFF2-40B4-BE49-F238E27FC236}">
                <a16:creationId xmlns:a16="http://schemas.microsoft.com/office/drawing/2014/main" id="{0D3C4A03-D8F8-EAB9-CDDE-8EBE8B07BF12}"/>
              </a:ext>
            </a:extLst>
          </p:cNvPr>
          <p:cNvGraphicFramePr>
            <a:graphicFrameLocks noGrp="1"/>
          </p:cNvGraphicFramePr>
          <p:nvPr>
            <p:extLst>
              <p:ext uri="{D42A27DB-BD31-4B8C-83A1-F6EECF244321}">
                <p14:modId xmlns:p14="http://schemas.microsoft.com/office/powerpoint/2010/main" val="1390920806"/>
              </p:ext>
            </p:extLst>
          </p:nvPr>
        </p:nvGraphicFramePr>
        <p:xfrm>
          <a:off x="3119888" y="4557624"/>
          <a:ext cx="1226183" cy="736600"/>
        </p:xfrm>
        <a:graphic>
          <a:graphicData uri="http://schemas.openxmlformats.org/drawingml/2006/table">
            <a:tbl>
              <a:tblPr firstRow="1" bandRow="1">
                <a:tableStyleId>{5C22544A-7EE6-4342-B048-85BDC9FD1C3A}</a:tableStyleId>
              </a:tblPr>
              <a:tblGrid>
                <a:gridCol w="380999">
                  <a:extLst>
                    <a:ext uri="{9D8B030D-6E8A-4147-A177-3AD203B41FA5}">
                      <a16:colId xmlns:a16="http://schemas.microsoft.com/office/drawing/2014/main" val="451970644"/>
                    </a:ext>
                  </a:extLst>
                </a:gridCol>
                <a:gridCol w="436457">
                  <a:extLst>
                    <a:ext uri="{9D8B030D-6E8A-4147-A177-3AD203B41FA5}">
                      <a16:colId xmlns:a16="http://schemas.microsoft.com/office/drawing/2014/main" val="145450979"/>
                    </a:ext>
                  </a:extLst>
                </a:gridCol>
                <a:gridCol w="408727">
                  <a:extLst>
                    <a:ext uri="{9D8B030D-6E8A-4147-A177-3AD203B41FA5}">
                      <a16:colId xmlns:a16="http://schemas.microsoft.com/office/drawing/2014/main" val="1328763077"/>
                    </a:ext>
                  </a:extLst>
                </a:gridCol>
              </a:tblGrid>
              <a:tr h="359433">
                <a:tc>
                  <a:txBody>
                    <a:bodyPr/>
                    <a:lstStyle/>
                    <a:p>
                      <a:r>
                        <a:rPr lang="en-US"/>
                        <a:t>6</a:t>
                      </a:r>
                    </a:p>
                  </a:txBody>
                  <a:tcPr/>
                </a:tc>
                <a:tc>
                  <a:txBody>
                    <a:bodyPr/>
                    <a:lstStyle/>
                    <a:p>
                      <a:r>
                        <a:rPr lang="en-US"/>
                        <a:t>4</a:t>
                      </a:r>
                    </a:p>
                  </a:txBody>
                  <a:tcPr/>
                </a:tc>
                <a:tc>
                  <a:txBody>
                    <a:bodyPr/>
                    <a:lstStyle/>
                    <a:p>
                      <a:r>
                        <a:rPr lang="en-US"/>
                        <a:t>9</a:t>
                      </a:r>
                    </a:p>
                  </a:txBody>
                  <a:tcPr/>
                </a:tc>
                <a:extLst>
                  <a:ext uri="{0D108BD9-81ED-4DB2-BD59-A6C34878D82A}">
                    <a16:rowId xmlns:a16="http://schemas.microsoft.com/office/drawing/2014/main" val="1056070777"/>
                  </a:ext>
                </a:extLst>
              </a:tr>
              <a:tr h="370840">
                <a:tc>
                  <a:txBody>
                    <a:bodyPr/>
                    <a:lstStyle/>
                    <a:p>
                      <a:r>
                        <a:rPr lang="en-US"/>
                        <a:t>6</a:t>
                      </a:r>
                    </a:p>
                  </a:txBody>
                  <a:tcPr/>
                </a:tc>
                <a:tc>
                  <a:txBody>
                    <a:bodyPr/>
                    <a:lstStyle/>
                    <a:p>
                      <a:r>
                        <a:rPr lang="en-US"/>
                        <a:t>3</a:t>
                      </a:r>
                    </a:p>
                  </a:txBody>
                  <a:tcPr/>
                </a:tc>
                <a:tc>
                  <a:txBody>
                    <a:bodyPr/>
                    <a:lstStyle/>
                    <a:p>
                      <a:r>
                        <a:rPr lang="en-US"/>
                        <a:t>9</a:t>
                      </a:r>
                    </a:p>
                  </a:txBody>
                  <a:tcPr/>
                </a:tc>
                <a:extLst>
                  <a:ext uri="{0D108BD9-81ED-4DB2-BD59-A6C34878D82A}">
                    <a16:rowId xmlns:a16="http://schemas.microsoft.com/office/drawing/2014/main" val="880639885"/>
                  </a:ext>
                </a:extLst>
              </a:tr>
            </a:tbl>
          </a:graphicData>
        </a:graphic>
      </p:graphicFrame>
      <p:graphicFrame>
        <p:nvGraphicFramePr>
          <p:cNvPr id="11" name="Table 9">
            <a:extLst>
              <a:ext uri="{FF2B5EF4-FFF2-40B4-BE49-F238E27FC236}">
                <a16:creationId xmlns:a16="http://schemas.microsoft.com/office/drawing/2014/main" id="{2559D6A6-98FD-1CB4-E29F-C2FFD44483F3}"/>
              </a:ext>
            </a:extLst>
          </p:cNvPr>
          <p:cNvGraphicFramePr>
            <a:graphicFrameLocks noGrp="1"/>
          </p:cNvGraphicFramePr>
          <p:nvPr>
            <p:extLst>
              <p:ext uri="{D42A27DB-BD31-4B8C-83A1-F6EECF244321}">
                <p14:modId xmlns:p14="http://schemas.microsoft.com/office/powerpoint/2010/main" val="3947422406"/>
              </p:ext>
            </p:extLst>
          </p:nvPr>
        </p:nvGraphicFramePr>
        <p:xfrm>
          <a:off x="7376583" y="2973917"/>
          <a:ext cx="1359771" cy="741680"/>
        </p:xfrm>
        <a:graphic>
          <a:graphicData uri="http://schemas.openxmlformats.org/drawingml/2006/table">
            <a:tbl>
              <a:tblPr firstRow="1" bandRow="1">
                <a:tableStyleId>{5C22544A-7EE6-4342-B048-85BDC9FD1C3A}</a:tableStyleId>
              </a:tblPr>
              <a:tblGrid>
                <a:gridCol w="453257">
                  <a:extLst>
                    <a:ext uri="{9D8B030D-6E8A-4147-A177-3AD203B41FA5}">
                      <a16:colId xmlns:a16="http://schemas.microsoft.com/office/drawing/2014/main" val="3309027264"/>
                    </a:ext>
                  </a:extLst>
                </a:gridCol>
                <a:gridCol w="453257">
                  <a:extLst>
                    <a:ext uri="{9D8B030D-6E8A-4147-A177-3AD203B41FA5}">
                      <a16:colId xmlns:a16="http://schemas.microsoft.com/office/drawing/2014/main" val="3457982797"/>
                    </a:ext>
                  </a:extLst>
                </a:gridCol>
                <a:gridCol w="453257">
                  <a:extLst>
                    <a:ext uri="{9D8B030D-6E8A-4147-A177-3AD203B41FA5}">
                      <a16:colId xmlns:a16="http://schemas.microsoft.com/office/drawing/2014/main" val="475673361"/>
                    </a:ext>
                  </a:extLst>
                </a:gridCol>
              </a:tblGrid>
              <a:tr h="370840">
                <a:tc>
                  <a:txBody>
                    <a:bodyPr/>
                    <a:lstStyle/>
                    <a:p>
                      <a:r>
                        <a:rPr lang="en-US"/>
                        <a:t>21</a:t>
                      </a:r>
                    </a:p>
                  </a:txBody>
                  <a:tcPr/>
                </a:tc>
                <a:tc>
                  <a:txBody>
                    <a:bodyPr/>
                    <a:lstStyle/>
                    <a:p>
                      <a:pPr algn="ctr"/>
                      <a:r>
                        <a:rPr lang="en-US"/>
                        <a:t>8</a:t>
                      </a:r>
                    </a:p>
                  </a:txBody>
                  <a:tcPr/>
                </a:tc>
                <a:tc>
                  <a:txBody>
                    <a:bodyPr/>
                    <a:lstStyle/>
                    <a:p>
                      <a:r>
                        <a:rPr lang="en-US"/>
                        <a:t>29</a:t>
                      </a:r>
                    </a:p>
                  </a:txBody>
                  <a:tcPr/>
                </a:tc>
                <a:extLst>
                  <a:ext uri="{0D108BD9-81ED-4DB2-BD59-A6C34878D82A}">
                    <a16:rowId xmlns:a16="http://schemas.microsoft.com/office/drawing/2014/main" val="2924224768"/>
                  </a:ext>
                </a:extLst>
              </a:tr>
              <a:tr h="370840">
                <a:tc>
                  <a:txBody>
                    <a:bodyPr/>
                    <a:lstStyle/>
                    <a:p>
                      <a:r>
                        <a:rPr lang="en-US"/>
                        <a:t>21</a:t>
                      </a:r>
                    </a:p>
                  </a:txBody>
                  <a:tcPr/>
                </a:tc>
                <a:tc>
                  <a:txBody>
                    <a:bodyPr/>
                    <a:lstStyle/>
                    <a:p>
                      <a:pPr algn="ctr"/>
                      <a:r>
                        <a:rPr lang="en-US"/>
                        <a:t>8</a:t>
                      </a:r>
                    </a:p>
                  </a:txBody>
                  <a:tcPr/>
                </a:tc>
                <a:tc>
                  <a:txBody>
                    <a:bodyPr/>
                    <a:lstStyle/>
                    <a:p>
                      <a:r>
                        <a:rPr lang="en-US"/>
                        <a:t>29</a:t>
                      </a:r>
                    </a:p>
                  </a:txBody>
                  <a:tcPr/>
                </a:tc>
                <a:extLst>
                  <a:ext uri="{0D108BD9-81ED-4DB2-BD59-A6C34878D82A}">
                    <a16:rowId xmlns:a16="http://schemas.microsoft.com/office/drawing/2014/main" val="3245017051"/>
                  </a:ext>
                </a:extLst>
              </a:tr>
            </a:tbl>
          </a:graphicData>
        </a:graphic>
      </p:graphicFrame>
      <p:graphicFrame>
        <p:nvGraphicFramePr>
          <p:cNvPr id="12" name="Table 12">
            <a:extLst>
              <a:ext uri="{FF2B5EF4-FFF2-40B4-BE49-F238E27FC236}">
                <a16:creationId xmlns:a16="http://schemas.microsoft.com/office/drawing/2014/main" id="{851D042D-A7DA-F37C-0347-801AA33FFFB3}"/>
              </a:ext>
            </a:extLst>
          </p:cNvPr>
          <p:cNvGraphicFramePr>
            <a:graphicFrameLocks noGrp="1"/>
          </p:cNvGraphicFramePr>
          <p:nvPr>
            <p:extLst>
              <p:ext uri="{D42A27DB-BD31-4B8C-83A1-F6EECF244321}">
                <p14:modId xmlns:p14="http://schemas.microsoft.com/office/powerpoint/2010/main" val="465100829"/>
              </p:ext>
            </p:extLst>
          </p:nvPr>
        </p:nvGraphicFramePr>
        <p:xfrm>
          <a:off x="9080500" y="2910416"/>
          <a:ext cx="1375674" cy="741680"/>
        </p:xfrm>
        <a:graphic>
          <a:graphicData uri="http://schemas.openxmlformats.org/drawingml/2006/table">
            <a:tbl>
              <a:tblPr firstRow="1" bandRow="1">
                <a:tableStyleId>{5C22544A-7EE6-4342-B048-85BDC9FD1C3A}</a:tableStyleId>
              </a:tblPr>
              <a:tblGrid>
                <a:gridCol w="458558">
                  <a:extLst>
                    <a:ext uri="{9D8B030D-6E8A-4147-A177-3AD203B41FA5}">
                      <a16:colId xmlns:a16="http://schemas.microsoft.com/office/drawing/2014/main" val="1699533885"/>
                    </a:ext>
                  </a:extLst>
                </a:gridCol>
                <a:gridCol w="458558">
                  <a:extLst>
                    <a:ext uri="{9D8B030D-6E8A-4147-A177-3AD203B41FA5}">
                      <a16:colId xmlns:a16="http://schemas.microsoft.com/office/drawing/2014/main" val="3923038206"/>
                    </a:ext>
                  </a:extLst>
                </a:gridCol>
                <a:gridCol w="458558">
                  <a:extLst>
                    <a:ext uri="{9D8B030D-6E8A-4147-A177-3AD203B41FA5}">
                      <a16:colId xmlns:a16="http://schemas.microsoft.com/office/drawing/2014/main" val="1695045532"/>
                    </a:ext>
                  </a:extLst>
                </a:gridCol>
              </a:tblGrid>
              <a:tr h="370840">
                <a:tc>
                  <a:txBody>
                    <a:bodyPr/>
                    <a:lstStyle/>
                    <a:p>
                      <a:r>
                        <a:rPr lang="en-US"/>
                        <a:t>29</a:t>
                      </a:r>
                    </a:p>
                  </a:txBody>
                  <a:tcPr/>
                </a:tc>
                <a:tc>
                  <a:txBody>
                    <a:bodyPr/>
                    <a:lstStyle/>
                    <a:p>
                      <a:r>
                        <a:rPr lang="en-US"/>
                        <a:t>9</a:t>
                      </a:r>
                    </a:p>
                  </a:txBody>
                  <a:tcPr/>
                </a:tc>
                <a:tc>
                  <a:txBody>
                    <a:bodyPr/>
                    <a:lstStyle/>
                    <a:p>
                      <a:r>
                        <a:rPr lang="en-US"/>
                        <a:t>32</a:t>
                      </a:r>
                    </a:p>
                  </a:txBody>
                  <a:tcPr/>
                </a:tc>
                <a:extLst>
                  <a:ext uri="{0D108BD9-81ED-4DB2-BD59-A6C34878D82A}">
                    <a16:rowId xmlns:a16="http://schemas.microsoft.com/office/drawing/2014/main" val="2701250181"/>
                  </a:ext>
                </a:extLst>
              </a:tr>
              <a:tr h="370840">
                <a:tc>
                  <a:txBody>
                    <a:bodyPr/>
                    <a:lstStyle/>
                    <a:p>
                      <a:r>
                        <a:rPr lang="en-US"/>
                        <a:t>29</a:t>
                      </a:r>
                    </a:p>
                  </a:txBody>
                  <a:tcPr/>
                </a:tc>
                <a:tc>
                  <a:txBody>
                    <a:bodyPr/>
                    <a:lstStyle/>
                    <a:p>
                      <a:r>
                        <a:rPr lang="en-US"/>
                        <a:t>3</a:t>
                      </a:r>
                    </a:p>
                  </a:txBody>
                  <a:tcPr/>
                </a:tc>
                <a:tc>
                  <a:txBody>
                    <a:bodyPr/>
                    <a:lstStyle/>
                    <a:p>
                      <a:r>
                        <a:rPr lang="en-US"/>
                        <a:t>32</a:t>
                      </a:r>
                    </a:p>
                  </a:txBody>
                  <a:tcPr/>
                </a:tc>
                <a:extLst>
                  <a:ext uri="{0D108BD9-81ED-4DB2-BD59-A6C34878D82A}">
                    <a16:rowId xmlns:a16="http://schemas.microsoft.com/office/drawing/2014/main" val="1617678730"/>
                  </a:ext>
                </a:extLst>
              </a:tr>
            </a:tbl>
          </a:graphicData>
        </a:graphic>
      </p:graphicFrame>
      <p:graphicFrame>
        <p:nvGraphicFramePr>
          <p:cNvPr id="13" name="Table 13">
            <a:extLst>
              <a:ext uri="{FF2B5EF4-FFF2-40B4-BE49-F238E27FC236}">
                <a16:creationId xmlns:a16="http://schemas.microsoft.com/office/drawing/2014/main" id="{0B2B06EF-1F9C-55D2-5742-F4D5022EB4DF}"/>
              </a:ext>
            </a:extLst>
          </p:cNvPr>
          <p:cNvGraphicFramePr>
            <a:graphicFrameLocks noGrp="1"/>
          </p:cNvGraphicFramePr>
          <p:nvPr>
            <p:extLst>
              <p:ext uri="{D42A27DB-BD31-4B8C-83A1-F6EECF244321}">
                <p14:modId xmlns:p14="http://schemas.microsoft.com/office/powerpoint/2010/main" val="2067943191"/>
              </p:ext>
            </p:extLst>
          </p:nvPr>
        </p:nvGraphicFramePr>
        <p:xfrm>
          <a:off x="10812378" y="2919663"/>
          <a:ext cx="1332882" cy="741680"/>
        </p:xfrm>
        <a:graphic>
          <a:graphicData uri="http://schemas.openxmlformats.org/drawingml/2006/table">
            <a:tbl>
              <a:tblPr firstRow="1" bandRow="1">
                <a:tableStyleId>{5C22544A-7EE6-4342-B048-85BDC9FD1C3A}</a:tableStyleId>
              </a:tblPr>
              <a:tblGrid>
                <a:gridCol w="444294">
                  <a:extLst>
                    <a:ext uri="{9D8B030D-6E8A-4147-A177-3AD203B41FA5}">
                      <a16:colId xmlns:a16="http://schemas.microsoft.com/office/drawing/2014/main" val="81022511"/>
                    </a:ext>
                  </a:extLst>
                </a:gridCol>
                <a:gridCol w="444294">
                  <a:extLst>
                    <a:ext uri="{9D8B030D-6E8A-4147-A177-3AD203B41FA5}">
                      <a16:colId xmlns:a16="http://schemas.microsoft.com/office/drawing/2014/main" val="4244832816"/>
                    </a:ext>
                  </a:extLst>
                </a:gridCol>
                <a:gridCol w="444294">
                  <a:extLst>
                    <a:ext uri="{9D8B030D-6E8A-4147-A177-3AD203B41FA5}">
                      <a16:colId xmlns:a16="http://schemas.microsoft.com/office/drawing/2014/main" val="145788953"/>
                    </a:ext>
                  </a:extLst>
                </a:gridCol>
              </a:tblGrid>
              <a:tr h="370840">
                <a:tc>
                  <a:txBody>
                    <a:bodyPr/>
                    <a:lstStyle/>
                    <a:p>
                      <a:r>
                        <a:rPr lang="en-US"/>
                        <a:t>32</a:t>
                      </a:r>
                    </a:p>
                  </a:txBody>
                  <a:tcPr/>
                </a:tc>
                <a:tc>
                  <a:txBody>
                    <a:bodyPr/>
                    <a:lstStyle/>
                    <a:p>
                      <a:r>
                        <a:rPr lang="en-US"/>
                        <a:t>10</a:t>
                      </a:r>
                    </a:p>
                  </a:txBody>
                  <a:tcPr/>
                </a:tc>
                <a:tc>
                  <a:txBody>
                    <a:bodyPr/>
                    <a:lstStyle/>
                    <a:p>
                      <a:r>
                        <a:rPr lang="en-US"/>
                        <a:t>34</a:t>
                      </a:r>
                    </a:p>
                  </a:txBody>
                  <a:tcPr/>
                </a:tc>
                <a:extLst>
                  <a:ext uri="{0D108BD9-81ED-4DB2-BD59-A6C34878D82A}">
                    <a16:rowId xmlns:a16="http://schemas.microsoft.com/office/drawing/2014/main" val="3508618502"/>
                  </a:ext>
                </a:extLst>
              </a:tr>
              <a:tr h="370840">
                <a:tc>
                  <a:txBody>
                    <a:bodyPr/>
                    <a:lstStyle/>
                    <a:p>
                      <a:r>
                        <a:rPr lang="en-US"/>
                        <a:t>32</a:t>
                      </a:r>
                    </a:p>
                  </a:txBody>
                  <a:tcPr/>
                </a:tc>
                <a:tc>
                  <a:txBody>
                    <a:bodyPr/>
                    <a:lstStyle/>
                    <a:p>
                      <a:r>
                        <a:rPr lang="en-US"/>
                        <a:t>2</a:t>
                      </a:r>
                    </a:p>
                  </a:txBody>
                  <a:tcPr/>
                </a:tc>
                <a:tc>
                  <a:txBody>
                    <a:bodyPr/>
                    <a:lstStyle/>
                    <a:p>
                      <a:r>
                        <a:rPr lang="en-US"/>
                        <a:t>34</a:t>
                      </a:r>
                    </a:p>
                  </a:txBody>
                  <a:tcPr/>
                </a:tc>
                <a:extLst>
                  <a:ext uri="{0D108BD9-81ED-4DB2-BD59-A6C34878D82A}">
                    <a16:rowId xmlns:a16="http://schemas.microsoft.com/office/drawing/2014/main" val="256026329"/>
                  </a:ext>
                </a:extLst>
              </a:tr>
            </a:tbl>
          </a:graphicData>
        </a:graphic>
      </p:graphicFrame>
      <p:cxnSp>
        <p:nvCxnSpPr>
          <p:cNvPr id="14" name="Straight Arrow Connector 13">
            <a:extLst>
              <a:ext uri="{FF2B5EF4-FFF2-40B4-BE49-F238E27FC236}">
                <a16:creationId xmlns:a16="http://schemas.microsoft.com/office/drawing/2014/main" id="{55617A52-A3B2-0572-30F1-3ED12F6B7760}"/>
              </a:ext>
            </a:extLst>
          </p:cNvPr>
          <p:cNvCxnSpPr/>
          <p:nvPr/>
        </p:nvCxnSpPr>
        <p:spPr>
          <a:xfrm flipV="1">
            <a:off x="1253706" y="3512389"/>
            <a:ext cx="598099"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2FD62EC-55D5-B1D6-617D-6759B7AC931C}"/>
              </a:ext>
            </a:extLst>
          </p:cNvPr>
          <p:cNvCxnSpPr/>
          <p:nvPr/>
        </p:nvCxnSpPr>
        <p:spPr>
          <a:xfrm flipV="1">
            <a:off x="2216090" y="2289417"/>
            <a:ext cx="813758" cy="89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0BAD7E-89A6-39D9-C36C-CD8B9C38EC00}"/>
              </a:ext>
            </a:extLst>
          </p:cNvPr>
          <p:cNvCxnSpPr/>
          <p:nvPr/>
        </p:nvCxnSpPr>
        <p:spPr>
          <a:xfrm>
            <a:off x="2287079" y="3918910"/>
            <a:ext cx="1158815" cy="626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6A3B3D2-20AA-AF93-7D86-68B05775F736}"/>
              </a:ext>
            </a:extLst>
          </p:cNvPr>
          <p:cNvCxnSpPr/>
          <p:nvPr/>
        </p:nvCxnSpPr>
        <p:spPr>
          <a:xfrm>
            <a:off x="4198369" y="2207104"/>
            <a:ext cx="713117" cy="79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C73282-CE39-8346-612A-A1BF6CF6A001}"/>
              </a:ext>
            </a:extLst>
          </p:cNvPr>
          <p:cNvCxnSpPr/>
          <p:nvPr/>
        </p:nvCxnSpPr>
        <p:spPr>
          <a:xfrm>
            <a:off x="5405168" y="3758963"/>
            <a:ext cx="943156" cy="770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6B5B74-0210-0B23-5B0D-A57774FCB83C}"/>
              </a:ext>
            </a:extLst>
          </p:cNvPr>
          <p:cNvCxnSpPr/>
          <p:nvPr/>
        </p:nvCxnSpPr>
        <p:spPr>
          <a:xfrm flipV="1">
            <a:off x="3880269" y="3766689"/>
            <a:ext cx="943155" cy="85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7BA5750-3772-DCCB-5EED-E4B9391E31A5}"/>
              </a:ext>
            </a:extLst>
          </p:cNvPr>
          <p:cNvCxnSpPr/>
          <p:nvPr/>
        </p:nvCxnSpPr>
        <p:spPr>
          <a:xfrm flipV="1">
            <a:off x="6869862" y="3693904"/>
            <a:ext cx="1302588" cy="925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6EBF719-C0F3-3058-CCA5-DAD6A8BC5382}"/>
              </a:ext>
            </a:extLst>
          </p:cNvPr>
          <p:cNvCxnSpPr/>
          <p:nvPr/>
        </p:nvCxnSpPr>
        <p:spPr>
          <a:xfrm flipV="1">
            <a:off x="5308121" y="2217059"/>
            <a:ext cx="760014" cy="817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847B8F-D687-E552-5273-C28EB9705FA9}"/>
              </a:ext>
            </a:extLst>
          </p:cNvPr>
          <p:cNvCxnSpPr/>
          <p:nvPr/>
        </p:nvCxnSpPr>
        <p:spPr>
          <a:xfrm>
            <a:off x="7359162" y="2220313"/>
            <a:ext cx="940293" cy="778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B10AC05-3F91-839A-ABCB-357B763B91D7}"/>
              </a:ext>
            </a:extLst>
          </p:cNvPr>
          <p:cNvCxnSpPr/>
          <p:nvPr/>
        </p:nvCxnSpPr>
        <p:spPr>
          <a:xfrm>
            <a:off x="8697555" y="3282210"/>
            <a:ext cx="400600" cy="3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A96F5B9-DB29-F7C0-024C-1F6040315362}"/>
              </a:ext>
            </a:extLst>
          </p:cNvPr>
          <p:cNvCxnSpPr/>
          <p:nvPr/>
        </p:nvCxnSpPr>
        <p:spPr>
          <a:xfrm>
            <a:off x="10434651" y="3278284"/>
            <a:ext cx="404233" cy="10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BCCA3D0D-4CF0-4723-7C03-49BE22C35BBC}"/>
              </a:ext>
            </a:extLst>
          </p:cNvPr>
          <p:cNvPicPr>
            <a:picLocks noChangeAspect="1"/>
          </p:cNvPicPr>
          <p:nvPr/>
        </p:nvPicPr>
        <p:blipFill>
          <a:blip r:embed="rId2"/>
          <a:stretch>
            <a:fillRect/>
          </a:stretch>
        </p:blipFill>
        <p:spPr>
          <a:xfrm>
            <a:off x="114300" y="-6122"/>
            <a:ext cx="7200900" cy="1142543"/>
          </a:xfrm>
          <a:prstGeom prst="rect">
            <a:avLst/>
          </a:prstGeom>
        </p:spPr>
      </p:pic>
    </p:spTree>
    <p:extLst>
      <p:ext uri="{BB962C8B-B14F-4D97-AF65-F5344CB8AC3E}">
        <p14:creationId xmlns:p14="http://schemas.microsoft.com/office/powerpoint/2010/main" val="176261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33" name="Rectangle 29">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Picture 3" descr="Diagram, engineering drawing&#10;&#10;Description automatically generated">
            <a:extLst>
              <a:ext uri="{FF2B5EF4-FFF2-40B4-BE49-F238E27FC236}">
                <a16:creationId xmlns:a16="http://schemas.microsoft.com/office/drawing/2014/main" id="{E4CB5C9F-24D6-C499-96B0-77535ED6DD1D}"/>
              </a:ext>
            </a:extLst>
          </p:cNvPr>
          <p:cNvPicPr>
            <a:picLocks noChangeAspect="1"/>
          </p:cNvPicPr>
          <p:nvPr/>
        </p:nvPicPr>
        <p:blipFill rotWithShape="1">
          <a:blip r:embed="rId2"/>
          <a:srcRect l="40" r="8380" b="-2"/>
          <a:stretch/>
        </p:blipFill>
        <p:spPr>
          <a:xfrm rot="21480000">
            <a:off x="1137837" y="1003258"/>
            <a:ext cx="9916327" cy="4764396"/>
          </a:xfrm>
          <a:prstGeom prst="rect">
            <a:avLst/>
          </a:prstGeom>
        </p:spPr>
      </p:pic>
    </p:spTree>
    <p:extLst>
      <p:ext uri="{BB962C8B-B14F-4D97-AF65-F5344CB8AC3E}">
        <p14:creationId xmlns:p14="http://schemas.microsoft.com/office/powerpoint/2010/main" val="771806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2127F54D-27BA-E346-147A-8E7310ED5E59}"/>
              </a:ext>
            </a:extLst>
          </p:cNvPr>
          <p:cNvGraphicFramePr>
            <a:graphicFrameLocks noGrp="1"/>
          </p:cNvGraphicFramePr>
          <p:nvPr>
            <p:extLst>
              <p:ext uri="{D42A27DB-BD31-4B8C-83A1-F6EECF244321}">
                <p14:modId xmlns:p14="http://schemas.microsoft.com/office/powerpoint/2010/main" val="1518782627"/>
              </p:ext>
            </p:extLst>
          </p:nvPr>
        </p:nvGraphicFramePr>
        <p:xfrm>
          <a:off x="838200" y="1181100"/>
          <a:ext cx="9586234" cy="5061676"/>
        </p:xfrm>
        <a:graphic>
          <a:graphicData uri="http://schemas.openxmlformats.org/drawingml/2006/table">
            <a:tbl>
              <a:tblPr firstRow="1" bandRow="1">
                <a:noFill/>
                <a:tableStyleId>{5C22544A-7EE6-4342-B048-85BDC9FD1C3A}</a:tableStyleId>
              </a:tblPr>
              <a:tblGrid>
                <a:gridCol w="2009751">
                  <a:extLst>
                    <a:ext uri="{9D8B030D-6E8A-4147-A177-3AD203B41FA5}">
                      <a16:colId xmlns:a16="http://schemas.microsoft.com/office/drawing/2014/main" val="3691901728"/>
                    </a:ext>
                  </a:extLst>
                </a:gridCol>
                <a:gridCol w="1088682">
                  <a:extLst>
                    <a:ext uri="{9D8B030D-6E8A-4147-A177-3AD203B41FA5}">
                      <a16:colId xmlns:a16="http://schemas.microsoft.com/office/drawing/2014/main" val="3524232259"/>
                    </a:ext>
                  </a:extLst>
                </a:gridCol>
                <a:gridCol w="1088682">
                  <a:extLst>
                    <a:ext uri="{9D8B030D-6E8A-4147-A177-3AD203B41FA5}">
                      <a16:colId xmlns:a16="http://schemas.microsoft.com/office/drawing/2014/main" val="2704883912"/>
                    </a:ext>
                  </a:extLst>
                </a:gridCol>
                <a:gridCol w="1695148">
                  <a:extLst>
                    <a:ext uri="{9D8B030D-6E8A-4147-A177-3AD203B41FA5}">
                      <a16:colId xmlns:a16="http://schemas.microsoft.com/office/drawing/2014/main" val="2379343001"/>
                    </a:ext>
                  </a:extLst>
                </a:gridCol>
                <a:gridCol w="3703971">
                  <a:extLst>
                    <a:ext uri="{9D8B030D-6E8A-4147-A177-3AD203B41FA5}">
                      <a16:colId xmlns:a16="http://schemas.microsoft.com/office/drawing/2014/main" val="4212258304"/>
                    </a:ext>
                  </a:extLst>
                </a:gridCol>
              </a:tblGrid>
              <a:tr h="711957">
                <a:tc>
                  <a:txBody>
                    <a:bodyPr/>
                    <a:lstStyle/>
                    <a:p>
                      <a:pPr algn="ctr"/>
                      <a:r>
                        <a:rPr lang="en-US" sz="1800" b="0" cap="none" spc="0">
                          <a:solidFill>
                            <a:schemeClr val="tx1"/>
                          </a:solidFill>
                        </a:rPr>
                        <a:t>Activity </a:t>
                      </a:r>
                    </a:p>
                  </a:txBody>
                  <a:tcPr marL="122746" marR="122746" marT="85923" marB="85923">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800" b="0" cap="none" spc="0">
                          <a:solidFill>
                            <a:schemeClr val="tx1"/>
                          </a:solidFill>
                        </a:rPr>
                        <a:t>TE</a:t>
                      </a:r>
                    </a:p>
                  </a:txBody>
                  <a:tcPr marL="122746" marR="122746" marT="85923" marB="85923">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800" b="0" cap="none" spc="0">
                          <a:solidFill>
                            <a:schemeClr val="tx1"/>
                          </a:solidFill>
                        </a:rPr>
                        <a:t>TL</a:t>
                      </a:r>
                    </a:p>
                  </a:txBody>
                  <a:tcPr marL="122746" marR="122746" marT="85923" marB="85923">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800" b="0" cap="none" spc="0">
                          <a:solidFill>
                            <a:schemeClr val="tx1"/>
                          </a:solidFill>
                        </a:rPr>
                        <a:t>SLACK</a:t>
                      </a:r>
                    </a:p>
                    <a:p>
                      <a:pPr lvl="0" algn="ctr">
                        <a:buNone/>
                      </a:pPr>
                      <a:r>
                        <a:rPr lang="en-US" sz="1800" b="0" cap="none" spc="0">
                          <a:solidFill>
                            <a:schemeClr val="tx1"/>
                          </a:solidFill>
                        </a:rPr>
                        <a:t>TL-TE</a:t>
                      </a:r>
                    </a:p>
                  </a:txBody>
                  <a:tcPr marL="122746" marR="122746" marT="85923" marB="85923">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800" b="0" cap="none" spc="0">
                          <a:solidFill>
                            <a:schemeClr val="tx1"/>
                          </a:solidFill>
                        </a:rPr>
                        <a:t>ON CRITICAL PATH</a:t>
                      </a:r>
                    </a:p>
                  </a:txBody>
                  <a:tcPr marL="122746" marR="122746" marT="85923" marB="85923">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487734461"/>
                  </a:ext>
                </a:extLst>
              </a:tr>
              <a:tr h="451484">
                <a:tc>
                  <a:txBody>
                    <a:bodyPr/>
                    <a:lstStyle/>
                    <a:p>
                      <a:pPr algn="ctr"/>
                      <a:r>
                        <a:rPr lang="en-US" sz="1800" cap="none" spc="0">
                          <a:solidFill>
                            <a:schemeClr val="tx1"/>
                          </a:solidFill>
                        </a:rPr>
                        <a:t>1</a:t>
                      </a:r>
                    </a:p>
                  </a:txBody>
                  <a:tcPr marL="122746" marR="122746" marT="85923" marB="85923">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gn="ctr"/>
                      <a:r>
                        <a:rPr lang="en-US" sz="1800" cap="none" spc="0">
                          <a:solidFill>
                            <a:schemeClr val="tx1"/>
                          </a:solidFill>
                        </a:rPr>
                        <a:t>0</a:t>
                      </a:r>
                    </a:p>
                  </a:txBody>
                  <a:tcPr marL="122746" marR="122746" marT="85923" marB="85923">
                    <a:lnL w="12700" cmpd="sng">
                      <a:noFill/>
                      <a:prstDash val="solid"/>
                    </a:lnL>
                    <a:lnR w="12700" cmpd="sng">
                      <a:noFill/>
                      <a:prstDash val="solid"/>
                    </a:lnR>
                    <a:lnT w="38100" cmpd="sng">
                      <a:noFill/>
                    </a:lnT>
                    <a:lnB w="12700" cap="flat" cmpd="sng" algn="ctr">
                      <a:noFill/>
                      <a:prstDash val="solid"/>
                    </a:lnB>
                    <a:noFill/>
                  </a:tcPr>
                </a:tc>
                <a:tc>
                  <a:txBody>
                    <a:bodyPr/>
                    <a:lstStyle/>
                    <a:p>
                      <a:pPr algn="ctr"/>
                      <a:r>
                        <a:rPr lang="en-US" sz="1800" cap="none" spc="0">
                          <a:solidFill>
                            <a:schemeClr val="tx1"/>
                          </a:solidFill>
                        </a:rPr>
                        <a:t>0</a:t>
                      </a:r>
                    </a:p>
                  </a:txBody>
                  <a:tcPr marL="122746" marR="122746" marT="85923" marB="85923">
                    <a:lnL w="12700" cmpd="sng">
                      <a:noFill/>
                      <a:prstDash val="solid"/>
                    </a:lnL>
                    <a:lnR w="12700" cmpd="sng">
                      <a:noFill/>
                      <a:prstDash val="solid"/>
                    </a:lnR>
                    <a:lnT w="38100" cmpd="sng">
                      <a:noFill/>
                    </a:lnT>
                    <a:lnB w="12700" cap="flat" cmpd="sng" algn="ctr">
                      <a:noFill/>
                      <a:prstDash val="solid"/>
                    </a:lnB>
                    <a:noFill/>
                  </a:tcPr>
                </a:tc>
                <a:tc>
                  <a:txBody>
                    <a:bodyPr/>
                    <a:lstStyle/>
                    <a:p>
                      <a:pPr algn="ctr"/>
                      <a:r>
                        <a:rPr lang="en-US" sz="1800" cap="none" spc="0">
                          <a:solidFill>
                            <a:schemeClr val="tx1"/>
                          </a:solidFill>
                        </a:rPr>
                        <a:t>0</a:t>
                      </a:r>
                    </a:p>
                  </a:txBody>
                  <a:tcPr marL="122746" marR="122746" marT="85923" marB="85923">
                    <a:lnL w="12700" cmpd="sng">
                      <a:noFill/>
                      <a:prstDash val="solid"/>
                    </a:lnL>
                    <a:lnR w="12700" cmpd="sng">
                      <a:noFill/>
                      <a:prstDash val="solid"/>
                    </a:lnR>
                    <a:lnT w="38100" cmpd="sng">
                      <a:noFill/>
                    </a:lnT>
                    <a:lnB w="12700" cap="flat" cmpd="sng" algn="ctr">
                      <a:noFill/>
                      <a:prstDash val="solid"/>
                    </a:lnB>
                    <a:noFill/>
                  </a:tcPr>
                </a:tc>
                <a:tc>
                  <a:txBody>
                    <a:bodyPr/>
                    <a:lstStyle/>
                    <a:p>
                      <a:pPr algn="ctr"/>
                      <a:r>
                        <a:rPr lang="en-US" sz="1800" cap="none" spc="0">
                          <a:solidFill>
                            <a:schemeClr val="tx1"/>
                          </a:solidFill>
                        </a:rPr>
                        <a:t>YES</a:t>
                      </a:r>
                    </a:p>
                  </a:txBody>
                  <a:tcPr marL="122746" marR="122746" marT="85923" marB="85923">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1198780565"/>
                  </a:ext>
                </a:extLst>
              </a:tr>
              <a:tr h="416754">
                <a:tc>
                  <a:txBody>
                    <a:bodyPr/>
                    <a:lstStyle/>
                    <a:p>
                      <a:pPr algn="ctr"/>
                      <a:r>
                        <a:rPr lang="en-US" sz="1600" cap="none" spc="0">
                          <a:solidFill>
                            <a:schemeClr val="tx1"/>
                          </a:solidFill>
                        </a:rPr>
                        <a:t>2</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rPr>
                        <a:t>4</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rPr>
                        <a:t>4</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rPr>
                        <a:t>0</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rPr>
                        <a:t>YES</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12826117"/>
                  </a:ext>
                </a:extLst>
              </a:tr>
              <a:tr h="451484">
                <a:tc>
                  <a:txBody>
                    <a:bodyPr/>
                    <a:lstStyle/>
                    <a:p>
                      <a:pPr algn="ctr"/>
                      <a:r>
                        <a:rPr lang="en-US" sz="1800" cap="none" spc="0">
                          <a:solidFill>
                            <a:schemeClr val="tx1"/>
                          </a:solidFill>
                        </a:rPr>
                        <a:t>3</a:t>
                      </a:r>
                    </a:p>
                  </a:txBody>
                  <a:tcPr marL="122746" marR="122746" marT="85923" marB="85923">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800" cap="none" spc="0">
                          <a:solidFill>
                            <a:schemeClr val="tx1"/>
                          </a:solidFill>
                        </a:rPr>
                        <a:t>6</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800" cap="none" spc="0">
                          <a:solidFill>
                            <a:schemeClr val="tx1"/>
                          </a:solidFill>
                        </a:rPr>
                        <a:t>7</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800" cap="none" spc="0">
                          <a:solidFill>
                            <a:schemeClr val="tx1"/>
                          </a:solidFill>
                        </a:rPr>
                        <a:t>1</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800" cap="none" spc="0">
                          <a:solidFill>
                            <a:schemeClr val="tx1"/>
                          </a:solidFill>
                        </a:rPr>
                        <a:t>NO</a:t>
                      </a:r>
                    </a:p>
                  </a:txBody>
                  <a:tcPr marL="122746" marR="122746" marT="85923" marB="85923">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371050563"/>
                  </a:ext>
                </a:extLst>
              </a:tr>
              <a:tr h="416754">
                <a:tc>
                  <a:txBody>
                    <a:bodyPr/>
                    <a:lstStyle/>
                    <a:p>
                      <a:pPr algn="ctr"/>
                      <a:r>
                        <a:rPr lang="en-US" sz="1600" cap="none" spc="0">
                          <a:solidFill>
                            <a:schemeClr val="tx1"/>
                          </a:solidFill>
                        </a:rPr>
                        <a:t>4</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rPr>
                        <a:t>6</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rPr>
                        <a:t>6</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rPr>
                        <a:t>0</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rPr>
                        <a:t>YES</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21189166"/>
                  </a:ext>
                </a:extLst>
              </a:tr>
              <a:tr h="451484">
                <a:tc>
                  <a:txBody>
                    <a:bodyPr/>
                    <a:lstStyle/>
                    <a:p>
                      <a:pPr algn="ctr"/>
                      <a:r>
                        <a:rPr lang="en-US" sz="1800" cap="none" spc="0">
                          <a:solidFill>
                            <a:schemeClr val="tx1"/>
                          </a:solidFill>
                        </a:rPr>
                        <a:t>5</a:t>
                      </a:r>
                    </a:p>
                  </a:txBody>
                  <a:tcPr marL="122746" marR="122746" marT="85923" marB="85923">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800" cap="none" spc="0">
                          <a:solidFill>
                            <a:schemeClr val="tx1"/>
                          </a:solidFill>
                        </a:rPr>
                        <a:t>9</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800" cap="none" spc="0">
                          <a:solidFill>
                            <a:schemeClr val="tx1"/>
                          </a:solidFill>
                        </a:rPr>
                        <a:t>9</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800" cap="none" spc="0">
                          <a:solidFill>
                            <a:schemeClr val="tx1"/>
                          </a:solidFill>
                        </a:rPr>
                        <a:t>0</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lvl="0" algn="ctr">
                        <a:buNone/>
                      </a:pPr>
                      <a:r>
                        <a:rPr lang="en-US" sz="1800" b="0" i="0" u="none" strike="noStrike" cap="none" spc="0" noProof="0">
                          <a:solidFill>
                            <a:schemeClr val="tx1"/>
                          </a:solidFill>
                          <a:latin typeface="Calibri"/>
                        </a:rPr>
                        <a:t>YES</a:t>
                      </a:r>
                      <a:endParaRPr lang="en-US" sz="1800" cap="none" spc="0">
                        <a:solidFill>
                          <a:schemeClr val="tx1"/>
                        </a:solidFill>
                      </a:endParaRPr>
                    </a:p>
                  </a:txBody>
                  <a:tcPr marL="122746" marR="122746" marT="85923" marB="85923">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04473338"/>
                  </a:ext>
                </a:extLst>
              </a:tr>
              <a:tr h="416754">
                <a:tc>
                  <a:txBody>
                    <a:bodyPr/>
                    <a:lstStyle/>
                    <a:p>
                      <a:pPr algn="ctr"/>
                      <a:r>
                        <a:rPr lang="en-US" sz="1600" cap="none" spc="0">
                          <a:solidFill>
                            <a:schemeClr val="tx1"/>
                          </a:solidFill>
                        </a:rPr>
                        <a:t>6</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rPr>
                        <a:t>16</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rPr>
                        <a:t>16</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rPr>
                        <a:t>0</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US" sz="1600" b="0" i="0" u="none" strike="noStrike" cap="none" spc="0" noProof="0">
                          <a:solidFill>
                            <a:schemeClr val="tx1"/>
                          </a:solidFill>
                          <a:latin typeface="Calibri"/>
                        </a:rPr>
                        <a:t>YES</a:t>
                      </a:r>
                      <a:endParaRPr lang="en-US" sz="1600" cap="none" spc="0">
                        <a:solidFill>
                          <a:schemeClr val="tx1"/>
                        </a:solidFill>
                      </a:endParaRP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52779483"/>
                  </a:ext>
                </a:extLst>
              </a:tr>
              <a:tr h="451484">
                <a:tc>
                  <a:txBody>
                    <a:bodyPr/>
                    <a:lstStyle/>
                    <a:p>
                      <a:pPr algn="ctr"/>
                      <a:r>
                        <a:rPr lang="en-US" sz="1800" cap="none" spc="0">
                          <a:solidFill>
                            <a:schemeClr val="tx1"/>
                          </a:solidFill>
                        </a:rPr>
                        <a:t>7</a:t>
                      </a:r>
                    </a:p>
                  </a:txBody>
                  <a:tcPr marL="122746" marR="122746" marT="85923" marB="85923">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800" cap="none" spc="0">
                          <a:solidFill>
                            <a:schemeClr val="tx1"/>
                          </a:solidFill>
                        </a:rPr>
                        <a:t>16</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800" cap="none" spc="0">
                          <a:solidFill>
                            <a:schemeClr val="tx1"/>
                          </a:solidFill>
                        </a:rPr>
                        <a:t>19</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800" cap="none" spc="0">
                          <a:solidFill>
                            <a:schemeClr val="tx1"/>
                          </a:solidFill>
                        </a:rPr>
                        <a:t>3</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800" cap="none" spc="0">
                          <a:solidFill>
                            <a:schemeClr val="tx1"/>
                          </a:solidFill>
                        </a:rPr>
                        <a:t>NO</a:t>
                      </a:r>
                    </a:p>
                  </a:txBody>
                  <a:tcPr marL="122746" marR="122746" marT="85923" marB="85923">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033075523"/>
                  </a:ext>
                </a:extLst>
              </a:tr>
              <a:tr h="416754">
                <a:tc>
                  <a:txBody>
                    <a:bodyPr/>
                    <a:lstStyle/>
                    <a:p>
                      <a:pPr lvl="0" algn="ctr">
                        <a:buNone/>
                      </a:pPr>
                      <a:r>
                        <a:rPr lang="en-US" sz="1600" cap="none" spc="0">
                          <a:solidFill>
                            <a:schemeClr val="tx1"/>
                          </a:solidFill>
                        </a:rPr>
                        <a:t>8</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US" sz="1600" cap="none" spc="0">
                          <a:solidFill>
                            <a:schemeClr val="tx1"/>
                          </a:solidFill>
                        </a:rPr>
                        <a:t>21</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US" sz="1600" cap="none" spc="0">
                          <a:solidFill>
                            <a:schemeClr val="tx1"/>
                          </a:solidFill>
                        </a:rPr>
                        <a:t>21</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US" sz="1600" cap="none" spc="0">
                          <a:solidFill>
                            <a:schemeClr val="tx1"/>
                          </a:solidFill>
                        </a:rPr>
                        <a:t>0</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US" sz="1600" b="0" i="0" u="none" strike="noStrike" cap="none" spc="0" noProof="0">
                          <a:solidFill>
                            <a:schemeClr val="tx1"/>
                          </a:solidFill>
                          <a:latin typeface="Calibri"/>
                        </a:rPr>
                        <a:t>YES</a:t>
                      </a:r>
                      <a:endParaRPr lang="en-US" sz="1600" cap="none" spc="0">
                        <a:solidFill>
                          <a:schemeClr val="tx1"/>
                        </a:solidFill>
                      </a:endParaRP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87199105"/>
                  </a:ext>
                </a:extLst>
              </a:tr>
              <a:tr h="451484">
                <a:tc>
                  <a:txBody>
                    <a:bodyPr/>
                    <a:lstStyle/>
                    <a:p>
                      <a:pPr lvl="0" algn="ctr">
                        <a:buNone/>
                      </a:pPr>
                      <a:r>
                        <a:rPr lang="en-US" sz="1800" cap="none" spc="0">
                          <a:solidFill>
                            <a:schemeClr val="tx1"/>
                          </a:solidFill>
                        </a:rPr>
                        <a:t>9</a:t>
                      </a:r>
                    </a:p>
                  </a:txBody>
                  <a:tcPr marL="122746" marR="122746" marT="85923" marB="85923">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lvl="0" algn="ctr">
                        <a:buNone/>
                      </a:pPr>
                      <a:r>
                        <a:rPr lang="en-US" sz="1800" cap="none" spc="0">
                          <a:solidFill>
                            <a:schemeClr val="tx1"/>
                          </a:solidFill>
                        </a:rPr>
                        <a:t>29</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lvl="0" algn="ctr">
                        <a:buNone/>
                      </a:pPr>
                      <a:r>
                        <a:rPr lang="en-US" sz="1800" cap="none" spc="0">
                          <a:solidFill>
                            <a:schemeClr val="tx1"/>
                          </a:solidFill>
                        </a:rPr>
                        <a:t>29</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lvl="0" algn="ctr">
                        <a:buNone/>
                      </a:pPr>
                      <a:r>
                        <a:rPr lang="en-US" sz="1800" cap="none" spc="0">
                          <a:solidFill>
                            <a:schemeClr val="tx1"/>
                          </a:solidFill>
                        </a:rPr>
                        <a:t>0</a:t>
                      </a:r>
                    </a:p>
                  </a:txBody>
                  <a:tcPr marL="122746" marR="122746" marT="85923" marB="859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lvl="0" algn="ctr">
                        <a:buNone/>
                      </a:pPr>
                      <a:r>
                        <a:rPr lang="en-US" sz="1800" b="0" i="0" u="none" strike="noStrike" cap="none" spc="0" noProof="0">
                          <a:solidFill>
                            <a:schemeClr val="tx1"/>
                          </a:solidFill>
                          <a:latin typeface="Calibri"/>
                        </a:rPr>
                        <a:t>YES</a:t>
                      </a:r>
                      <a:endParaRPr lang="en-US" sz="1800" cap="none" spc="0">
                        <a:solidFill>
                          <a:schemeClr val="tx1"/>
                        </a:solidFill>
                      </a:endParaRPr>
                    </a:p>
                  </a:txBody>
                  <a:tcPr marL="122746" marR="122746" marT="85923" marB="85923">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9963467"/>
                  </a:ext>
                </a:extLst>
              </a:tr>
              <a:tr h="416754">
                <a:tc>
                  <a:txBody>
                    <a:bodyPr/>
                    <a:lstStyle/>
                    <a:p>
                      <a:pPr lvl="0" algn="ctr">
                        <a:buNone/>
                      </a:pPr>
                      <a:r>
                        <a:rPr lang="en-US" sz="1600" cap="none" spc="0">
                          <a:solidFill>
                            <a:schemeClr val="tx1"/>
                          </a:solidFill>
                        </a:rPr>
                        <a:t>10</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US" sz="1600" cap="none" spc="0">
                          <a:solidFill>
                            <a:schemeClr val="tx1"/>
                          </a:solidFill>
                        </a:rPr>
                        <a:t>32</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US" sz="1600" cap="none" spc="0">
                          <a:solidFill>
                            <a:schemeClr val="tx1"/>
                          </a:solidFill>
                        </a:rPr>
                        <a:t>32</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US" sz="1600" cap="none" spc="0">
                          <a:solidFill>
                            <a:schemeClr val="tx1"/>
                          </a:solidFill>
                        </a:rPr>
                        <a:t>0</a:t>
                      </a: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US" sz="1600" b="0" i="0" u="none" strike="noStrike" cap="none" spc="0" noProof="0">
                          <a:solidFill>
                            <a:schemeClr val="tx1"/>
                          </a:solidFill>
                          <a:latin typeface="Calibri"/>
                        </a:rPr>
                        <a:t>YES</a:t>
                      </a:r>
                      <a:endParaRPr lang="en-US" sz="1600" cap="none" spc="0">
                        <a:solidFill>
                          <a:schemeClr val="tx1"/>
                        </a:solidFill>
                      </a:endParaRPr>
                    </a:p>
                  </a:txBody>
                  <a:tcPr marL="122746" marR="122746" marT="85923" marB="859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8102530"/>
                  </a:ext>
                </a:extLst>
              </a:tr>
            </a:tbl>
          </a:graphicData>
        </a:graphic>
      </p:graphicFrame>
      <p:pic>
        <p:nvPicPr>
          <p:cNvPr id="16" name="Picture 19">
            <a:extLst>
              <a:ext uri="{FF2B5EF4-FFF2-40B4-BE49-F238E27FC236}">
                <a16:creationId xmlns:a16="http://schemas.microsoft.com/office/drawing/2014/main" id="{72A1D5FF-F05B-8B01-9C58-B3F9F379C18D}"/>
              </a:ext>
            </a:extLst>
          </p:cNvPr>
          <p:cNvPicPr>
            <a:picLocks noChangeAspect="1"/>
          </p:cNvPicPr>
          <p:nvPr/>
        </p:nvPicPr>
        <p:blipFill>
          <a:blip r:embed="rId2"/>
          <a:stretch>
            <a:fillRect/>
          </a:stretch>
        </p:blipFill>
        <p:spPr>
          <a:xfrm>
            <a:off x="838200" y="-6122"/>
            <a:ext cx="7734300" cy="1218743"/>
          </a:xfrm>
          <a:prstGeom prst="rect">
            <a:avLst/>
          </a:prstGeom>
        </p:spPr>
      </p:pic>
    </p:spTree>
    <p:extLst>
      <p:ext uri="{BB962C8B-B14F-4D97-AF65-F5344CB8AC3E}">
        <p14:creationId xmlns:p14="http://schemas.microsoft.com/office/powerpoint/2010/main" val="3813674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65830A-6ED7-047E-D83D-13AA47ADB9A8}"/>
              </a:ext>
            </a:extLst>
          </p:cNvPr>
          <p:cNvSpPr>
            <a:spLocks noGrp="1"/>
          </p:cNvSpPr>
          <p:nvPr>
            <p:ph type="title"/>
          </p:nvPr>
        </p:nvSpPr>
        <p:spPr>
          <a:xfrm>
            <a:off x="110837" y="1195697"/>
            <a:ext cx="5521035" cy="4238118"/>
          </a:xfrm>
        </p:spPr>
        <p:txBody>
          <a:bodyPr>
            <a:normAutofit/>
          </a:bodyPr>
          <a:lstStyle/>
          <a:p>
            <a:r>
              <a:rPr lang="en-US" dirty="0">
                <a:solidFill>
                  <a:schemeClr val="bg1"/>
                </a:solidFill>
                <a:latin typeface="Calibri"/>
                <a:ea typeface="Calibri"/>
                <a:cs typeface="Calibri"/>
              </a:rPr>
              <a:t>2. Analysis phase2: </a:t>
            </a:r>
            <a:endParaRPr lang="en-US" dirty="0">
              <a:solidFill>
                <a:schemeClr val="bg1"/>
              </a:solidFill>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6DCB7A99-F564-E4A9-F8BB-7F8DA3277454}"/>
              </a:ext>
            </a:extLst>
          </p:cNvPr>
          <p:cNvGraphicFramePr>
            <a:graphicFrameLocks noGrp="1"/>
          </p:cNvGraphicFramePr>
          <p:nvPr>
            <p:ph idx="1"/>
            <p:extLst>
              <p:ext uri="{D42A27DB-BD31-4B8C-83A1-F6EECF244321}">
                <p14:modId xmlns:p14="http://schemas.microsoft.com/office/powerpoint/2010/main" val="212494870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566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58D1A-0785-C48B-A204-1946DF6C0FBA}"/>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Calibri"/>
                <a:ea typeface="Calibri"/>
                <a:cs typeface="Calibri"/>
              </a:rPr>
              <a:t>2.1.      Techniques: </a:t>
            </a:r>
            <a:endParaRPr lang="en-US" sz="4000">
              <a:solidFill>
                <a:schemeClr val="bg1"/>
              </a:solidFill>
            </a:endParaRPr>
          </a:p>
        </p:txBody>
      </p:sp>
      <p:sp>
        <p:nvSpPr>
          <p:cNvPr id="26"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D1E430E0-BD4F-214A-05A7-8FED08EF0EB7}"/>
              </a:ext>
            </a:extLst>
          </p:cNvPr>
          <p:cNvSpPr>
            <a:spLocks noGrp="1"/>
          </p:cNvSpPr>
          <p:nvPr>
            <p:ph idx="1"/>
          </p:nvPr>
        </p:nvSpPr>
        <p:spPr>
          <a:xfrm>
            <a:off x="1155548" y="2217343"/>
            <a:ext cx="9880893" cy="3959619"/>
          </a:xfrm>
        </p:spPr>
        <p:txBody>
          <a:bodyPr vert="horz" lIns="91440" tIns="45720" rIns="91440" bIns="45720" rtlCol="0" anchor="t">
            <a:normAutofit lnSpcReduction="10000"/>
          </a:bodyPr>
          <a:lstStyle/>
          <a:p>
            <a:pPr>
              <a:buNone/>
            </a:pPr>
            <a:endParaRPr lang="en-US" sz="1700">
              <a:ea typeface="Calibri"/>
              <a:cs typeface="Calibri"/>
            </a:endParaRPr>
          </a:p>
          <a:p>
            <a:pPr>
              <a:buNone/>
            </a:pPr>
            <a:r>
              <a:rPr lang="en-US" sz="1700" dirty="0">
                <a:ea typeface="+mn-lt"/>
                <a:cs typeface="+mn-lt"/>
              </a:rPr>
              <a:t>  </a:t>
            </a:r>
            <a:endParaRPr lang="en-US" sz="1700" dirty="0"/>
          </a:p>
          <a:p>
            <a:pPr>
              <a:buNone/>
            </a:pPr>
            <a:r>
              <a:rPr lang="en-US" sz="1700" b="1" dirty="0">
                <a:solidFill>
                  <a:srgbClr val="C00000"/>
                </a:solidFill>
                <a:ea typeface="+mn-lt"/>
                <a:cs typeface="+mn-lt"/>
              </a:rPr>
              <a:t>Technique #1: Interviewing: </a:t>
            </a:r>
            <a:endParaRPr lang="en-US" sz="1700" b="1" dirty="0">
              <a:solidFill>
                <a:srgbClr val="C00000"/>
              </a:solidFill>
              <a:ea typeface="Calibri"/>
              <a:cs typeface="Calibri"/>
            </a:endParaRPr>
          </a:p>
          <a:p>
            <a:pPr>
              <a:buNone/>
            </a:pPr>
            <a:r>
              <a:rPr lang="en-US" sz="1700" b="1" dirty="0">
                <a:ea typeface="+mn-lt"/>
                <a:cs typeface="+mn-lt"/>
              </a:rPr>
              <a:t>The project manager interviews the stakeholders about their needs in the project. </a:t>
            </a:r>
          </a:p>
          <a:p>
            <a:pPr>
              <a:buNone/>
            </a:pPr>
            <a:r>
              <a:rPr lang="en-US" sz="1700" b="1" dirty="0">
                <a:ea typeface="+mn-lt"/>
                <a:cs typeface="+mn-lt"/>
              </a:rPr>
              <a:t>  </a:t>
            </a:r>
            <a:endParaRPr lang="en-US" sz="1700" b="1" dirty="0">
              <a:ea typeface="Calibri"/>
              <a:cs typeface="Calibri"/>
            </a:endParaRPr>
          </a:p>
          <a:p>
            <a:pPr>
              <a:buNone/>
            </a:pPr>
            <a:r>
              <a:rPr lang="en-US" sz="1700" b="1" dirty="0">
                <a:solidFill>
                  <a:srgbClr val="C00000"/>
                </a:solidFill>
              </a:rPr>
              <a:t>Technique #2: Observation: </a:t>
            </a:r>
            <a:endParaRPr lang="en-US" sz="1700" b="1" dirty="0">
              <a:solidFill>
                <a:srgbClr val="C00000"/>
              </a:solidFill>
              <a:ea typeface="Calibri"/>
              <a:cs typeface="Calibri"/>
            </a:endParaRPr>
          </a:p>
          <a:p>
            <a:pPr>
              <a:buNone/>
            </a:pPr>
            <a:r>
              <a:rPr lang="en-US" sz="1700" b="1" dirty="0"/>
              <a:t>A potential user of the product is watched to identify requirements. </a:t>
            </a:r>
            <a:endParaRPr lang="en-US" sz="1700" b="1" dirty="0">
              <a:ea typeface="Calibri"/>
              <a:cs typeface="Calibri"/>
            </a:endParaRPr>
          </a:p>
          <a:p>
            <a:pPr>
              <a:buNone/>
            </a:pPr>
            <a:r>
              <a:rPr lang="en-US" sz="1700" b="1" dirty="0">
                <a:solidFill>
                  <a:srgbClr val="C00000"/>
                </a:solidFill>
              </a:rPr>
              <a:t>  </a:t>
            </a:r>
            <a:endParaRPr lang="en-US" sz="1700" b="1">
              <a:solidFill>
                <a:srgbClr val="C00000"/>
              </a:solidFill>
              <a:ea typeface="Calibri"/>
              <a:cs typeface="Calibri"/>
            </a:endParaRPr>
          </a:p>
          <a:p>
            <a:pPr>
              <a:buNone/>
            </a:pPr>
            <a:r>
              <a:rPr lang="en-US" sz="1700" b="1" dirty="0">
                <a:solidFill>
                  <a:srgbClr val="C00000"/>
                </a:solidFill>
              </a:rPr>
              <a:t>Technique #3: Prototypes: </a:t>
            </a:r>
            <a:endParaRPr lang="en-US" sz="1700" b="1" dirty="0">
              <a:solidFill>
                <a:srgbClr val="C00000"/>
              </a:solidFill>
              <a:ea typeface="Calibri"/>
              <a:cs typeface="Calibri"/>
            </a:endParaRPr>
          </a:p>
          <a:p>
            <a:pPr>
              <a:buNone/>
            </a:pPr>
            <a:r>
              <a:rPr lang="en-US" sz="1700" b="1" dirty="0"/>
              <a:t>A model of the proposed product is developed and then this model is presented to stakeholders for feedback. </a:t>
            </a:r>
            <a:endParaRPr lang="en-US" sz="1700" b="1" dirty="0">
              <a:ea typeface="Calibri"/>
              <a:cs typeface="Calibri"/>
            </a:endParaRPr>
          </a:p>
          <a:p>
            <a:pPr marL="0" indent="0">
              <a:buNone/>
            </a:pPr>
            <a:r>
              <a:rPr lang="en-US" sz="1700" b="1" dirty="0"/>
              <a:t>  </a:t>
            </a:r>
            <a:endParaRPr lang="en-US" sz="1700" b="1" dirty="0">
              <a:ea typeface="Calibri"/>
              <a:cs typeface="Calibri"/>
            </a:endParaRPr>
          </a:p>
        </p:txBody>
      </p:sp>
    </p:spTree>
    <p:extLst>
      <p:ext uri="{BB962C8B-B14F-4D97-AF65-F5344CB8AC3E}">
        <p14:creationId xmlns:p14="http://schemas.microsoft.com/office/powerpoint/2010/main" val="3254352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22E5-6D8C-D393-41E0-FB5B9BB66019}"/>
              </a:ext>
            </a:extLst>
          </p:cNvPr>
          <p:cNvSpPr>
            <a:spLocks noGrp="1"/>
          </p:cNvSpPr>
          <p:nvPr>
            <p:ph type="title"/>
          </p:nvPr>
        </p:nvSpPr>
        <p:spPr>
          <a:xfrm>
            <a:off x="4965430" y="629268"/>
            <a:ext cx="7640591" cy="1286160"/>
          </a:xfrm>
        </p:spPr>
        <p:txBody>
          <a:bodyPr anchor="b">
            <a:normAutofit/>
          </a:bodyPr>
          <a:lstStyle/>
          <a:p>
            <a:r>
              <a:rPr lang="en-US" sz="4100">
                <a:ea typeface="+mj-lt"/>
                <a:cs typeface="+mj-lt"/>
              </a:rPr>
              <a:t>2.2.    functional requirements: </a:t>
            </a:r>
            <a:endParaRPr lang="en-US" sz="4100"/>
          </a:p>
          <a:p>
            <a:endParaRPr lang="en-US" sz="4100">
              <a:ea typeface="Calibri Light"/>
              <a:cs typeface="Calibri Light"/>
            </a:endParaRPr>
          </a:p>
        </p:txBody>
      </p:sp>
      <p:sp>
        <p:nvSpPr>
          <p:cNvPr id="3" name="Content Placeholder 2">
            <a:extLst>
              <a:ext uri="{FF2B5EF4-FFF2-40B4-BE49-F238E27FC236}">
                <a16:creationId xmlns:a16="http://schemas.microsoft.com/office/drawing/2014/main" id="{D08B83C9-FAB1-71F2-942A-95AC89E33654}"/>
              </a:ext>
            </a:extLst>
          </p:cNvPr>
          <p:cNvSpPr>
            <a:spLocks noGrp="1"/>
          </p:cNvSpPr>
          <p:nvPr>
            <p:ph idx="1"/>
          </p:nvPr>
        </p:nvSpPr>
        <p:spPr>
          <a:xfrm>
            <a:off x="4965431" y="2438400"/>
            <a:ext cx="6586489" cy="3785419"/>
          </a:xfrm>
        </p:spPr>
        <p:txBody>
          <a:bodyPr vert="horz" lIns="91440" tIns="45720" rIns="91440" bIns="45720" rtlCol="0" anchor="t">
            <a:normAutofit/>
          </a:bodyPr>
          <a:lstStyle/>
          <a:p>
            <a:pPr marL="0" indent="0">
              <a:buNone/>
            </a:pPr>
            <a:r>
              <a:rPr lang="en-US" b="1" dirty="0">
                <a:ea typeface="Calibri" panose="020F0502020204030204"/>
                <a:cs typeface="Calibri" panose="020F0502020204030204"/>
              </a:rPr>
              <a:t>1- User:</a:t>
            </a:r>
          </a:p>
          <a:p>
            <a:pPr>
              <a:buFont typeface="Arial"/>
              <a:buChar char="•"/>
            </a:pPr>
            <a:r>
              <a:rPr lang="en-US" sz="2400" dirty="0">
                <a:ea typeface="+mn-lt"/>
                <a:cs typeface="+mn-lt"/>
              </a:rPr>
              <a:t>The user has to enter his/her information and verify it.</a:t>
            </a:r>
            <a:endParaRPr lang="en-US" sz="2400" dirty="0">
              <a:ea typeface="Calibri" panose="020F0502020204030204"/>
              <a:cs typeface="Calibri" panose="020F0502020204030204"/>
            </a:endParaRPr>
          </a:p>
          <a:p>
            <a:r>
              <a:rPr lang="en-US" sz="2400" dirty="0">
                <a:ea typeface="+mn-lt"/>
                <a:cs typeface="+mn-lt"/>
              </a:rPr>
              <a:t>When a user enters data, the system should send an approval request.</a:t>
            </a:r>
            <a:endParaRPr lang="en-US" sz="2400" dirty="0">
              <a:ea typeface="Calibri" panose="020F0502020204030204"/>
              <a:cs typeface="Calibri" panose="020F0502020204030204"/>
            </a:endParaRPr>
          </a:p>
          <a:p>
            <a:r>
              <a:rPr lang="en-US" sz="2400" dirty="0">
                <a:ea typeface="+mn-lt"/>
                <a:cs typeface="+mn-lt"/>
              </a:rPr>
              <a:t>The application will be also able to tell the user when will the help come to his location and how much it will take.</a:t>
            </a:r>
            <a:endParaRPr lang="en-US" sz="2400" dirty="0">
              <a:ea typeface="Calibri" panose="020F0502020204030204"/>
              <a:cs typeface="Calibri" panose="020F0502020204030204"/>
            </a:endParaRPr>
          </a:p>
          <a:p>
            <a:r>
              <a:rPr lang="en-US" sz="2400" dirty="0">
                <a:ea typeface="+mn-lt"/>
                <a:cs typeface="+mn-lt"/>
              </a:rPr>
              <a:t>The user can choose the application language.</a:t>
            </a:r>
            <a:endParaRPr lang="en-US" sz="2400" dirty="0">
              <a:ea typeface="Calibri" panose="020F0502020204030204"/>
              <a:cs typeface="Calibri" panose="020F0502020204030204"/>
            </a:endParaRPr>
          </a:p>
          <a:p>
            <a:endParaRPr lang="en-US" sz="2400" dirty="0">
              <a:ea typeface="Calibri" panose="020F0502020204030204"/>
              <a:cs typeface="Calibri" panose="020F0502020204030204"/>
            </a:endParaRPr>
          </a:p>
          <a:p>
            <a:pPr marL="0" indent="0">
              <a:buNone/>
            </a:pPr>
            <a:endParaRPr lang="en-US" sz="2000">
              <a:ea typeface="Calibri" panose="020F0502020204030204"/>
              <a:cs typeface="Calibri" panose="020F0502020204030204"/>
            </a:endParaRPr>
          </a:p>
        </p:txBody>
      </p:sp>
      <p:pic>
        <p:nvPicPr>
          <p:cNvPr id="5" name="Picture 4" descr="Person watching empty phone">
            <a:extLst>
              <a:ext uri="{FF2B5EF4-FFF2-40B4-BE49-F238E27FC236}">
                <a16:creationId xmlns:a16="http://schemas.microsoft.com/office/drawing/2014/main" id="{816988BA-A190-AE80-EF5E-EAC344F8408A}"/>
              </a:ext>
            </a:extLst>
          </p:cNvPr>
          <p:cNvPicPr>
            <a:picLocks noChangeAspect="1"/>
          </p:cNvPicPr>
          <p:nvPr/>
        </p:nvPicPr>
        <p:blipFill rotWithShape="1">
          <a:blip r:embed="rId2"/>
          <a:srcRect l="44163" r="10748" b="-1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DE6F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274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07BD2-EBD2-CA3F-4B7B-9AA6A83698E6}"/>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Calibri Light"/>
                <a:cs typeface="Calibri Light"/>
              </a:rPr>
              <a:t>2.2.    functional requirements: </a:t>
            </a:r>
            <a:endParaRPr lang="en-US" sz="4000">
              <a:solidFill>
                <a:schemeClr val="bg1"/>
              </a:solidFill>
              <a:ea typeface="+mj-lt"/>
              <a:cs typeface="+mj-lt"/>
            </a:endParaRPr>
          </a:p>
          <a:p>
            <a:endParaRPr lang="en-US" sz="4000">
              <a:solidFill>
                <a:schemeClr val="bg1"/>
              </a:solidFill>
              <a:ea typeface="+mj-lt"/>
              <a:cs typeface="+mj-lt"/>
            </a:endParaRPr>
          </a:p>
        </p:txBody>
      </p:sp>
      <p:sp>
        <p:nvSpPr>
          <p:cNvPr id="46" name="Rectangle 45">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FD3A05-FFAE-31BE-C076-50005C6E5343}"/>
              </a:ext>
            </a:extLst>
          </p:cNvPr>
          <p:cNvSpPr>
            <a:spLocks noGrp="1"/>
          </p:cNvSpPr>
          <p:nvPr>
            <p:ph idx="1"/>
          </p:nvPr>
        </p:nvSpPr>
        <p:spPr>
          <a:xfrm>
            <a:off x="726923" y="2288780"/>
            <a:ext cx="10797674" cy="4388243"/>
          </a:xfrm>
        </p:spPr>
        <p:txBody>
          <a:bodyPr vert="horz" lIns="91440" tIns="45720" rIns="91440" bIns="45720" rtlCol="0" anchor="t">
            <a:normAutofit/>
          </a:bodyPr>
          <a:lstStyle/>
          <a:p>
            <a:pPr marL="0" indent="0">
              <a:buNone/>
            </a:pPr>
            <a:r>
              <a:rPr lang="en-US" sz="3200" b="1" dirty="0">
                <a:ea typeface="Calibri" panose="020F0502020204030204"/>
                <a:cs typeface="Calibri" panose="020F0502020204030204"/>
              </a:rPr>
              <a:t>2-National center for security and crisis management:</a:t>
            </a:r>
          </a:p>
          <a:p>
            <a:pPr>
              <a:buFont typeface="Arial"/>
              <a:buChar char="•"/>
            </a:pPr>
            <a:r>
              <a:rPr lang="en-US" sz="2400" dirty="0">
                <a:ea typeface="+mn-lt"/>
                <a:cs typeface="+mn-lt"/>
              </a:rPr>
              <a:t>The application will be able to notify the user with every possible disaster that could happen in their place.</a:t>
            </a:r>
            <a:endParaRPr lang="en-US" sz="2400" dirty="0"/>
          </a:p>
          <a:p>
            <a:pPr>
              <a:buFont typeface="Arial"/>
              <a:buChar char="•"/>
            </a:pPr>
            <a:r>
              <a:rPr lang="en-US" sz="2400" dirty="0">
                <a:ea typeface="+mn-lt"/>
                <a:cs typeface="+mn-lt"/>
              </a:rPr>
              <a:t>Giving information about track of storms and intensity of rains and any possible weather conditions.</a:t>
            </a:r>
            <a:endParaRPr lang="en-US" sz="2400" dirty="0">
              <a:ea typeface="Calibri" panose="020F0502020204030204"/>
              <a:cs typeface="Calibri" panose="020F0502020204030204"/>
            </a:endParaRPr>
          </a:p>
          <a:p>
            <a:pPr>
              <a:buFont typeface="Arial"/>
              <a:buChar char="•"/>
            </a:pPr>
            <a:r>
              <a:rPr lang="en-US" sz="2400" dirty="0">
                <a:ea typeface="Calibri" panose="020F0502020204030204"/>
                <a:cs typeface="Calibri" panose="020F0502020204030204"/>
              </a:rPr>
              <a:t>The system will keep running even if there is a problem in the center because it will have an existing data about the weather in advance.</a:t>
            </a:r>
          </a:p>
          <a:p>
            <a:pPr>
              <a:buFont typeface="Arial"/>
              <a:buChar char="•"/>
            </a:pPr>
            <a:endParaRPr lang="en-US" sz="2400">
              <a:ea typeface="Calibri" panose="020F0502020204030204"/>
              <a:cs typeface="Calibri" panose="020F0502020204030204"/>
            </a:endParaRPr>
          </a:p>
          <a:p>
            <a:pPr marL="0" indent="0">
              <a:buNone/>
            </a:pPr>
            <a:endParaRPr lang="en-US" sz="2400">
              <a:ea typeface="Calibri" panose="020F0502020204030204"/>
              <a:cs typeface="Calibri" panose="020F0502020204030204"/>
            </a:endParaRPr>
          </a:p>
          <a:p>
            <a:pPr marL="0" indent="0">
              <a:buNone/>
            </a:pPr>
            <a:endParaRPr lang="en-US" sz="2400">
              <a:ea typeface="Calibri" panose="020F0502020204030204"/>
              <a:cs typeface="Calibri" panose="020F0502020204030204"/>
            </a:endParaRPr>
          </a:p>
          <a:p>
            <a:pPr marL="0" indent="0">
              <a:buNone/>
            </a:pPr>
            <a:endParaRPr lang="en-US" sz="2400">
              <a:ea typeface="Calibri" panose="020F0502020204030204"/>
              <a:cs typeface="Calibri" panose="020F0502020204030204"/>
            </a:endParaRPr>
          </a:p>
          <a:p>
            <a:pPr marL="0" indent="0">
              <a:buNone/>
            </a:pPr>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349000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8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8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89040-E3FA-5F6B-EE48-0D84DC3E78B4}"/>
              </a:ext>
            </a:extLst>
          </p:cNvPr>
          <p:cNvSpPr>
            <a:spLocks noGrp="1"/>
          </p:cNvSpPr>
          <p:nvPr>
            <p:ph type="title"/>
          </p:nvPr>
        </p:nvSpPr>
        <p:spPr>
          <a:xfrm>
            <a:off x="767290" y="1780661"/>
            <a:ext cx="3582073" cy="4137449"/>
          </a:xfrm>
        </p:spPr>
        <p:txBody>
          <a:bodyPr anchor="t">
            <a:normAutofit fontScale="90000"/>
          </a:bodyPr>
          <a:lstStyle/>
          <a:p>
            <a:pPr marL="285750" indent="-285750">
              <a:lnSpc>
                <a:spcPct val="100000"/>
              </a:lnSpc>
              <a:spcBef>
                <a:spcPts val="0"/>
              </a:spcBef>
              <a:buFont typeface="Arial"/>
              <a:buChar char="•"/>
            </a:pPr>
            <a:r>
              <a:rPr lang="en-US" sz="4100" dirty="0">
                <a:solidFill>
                  <a:schemeClr val="bg1"/>
                </a:solidFill>
                <a:ea typeface="Calibri Light"/>
                <a:cs typeface="Calibri Light"/>
              </a:rPr>
              <a:t>2.2.    functional requirements: </a:t>
            </a:r>
            <a:br>
              <a:rPr lang="en-US" sz="4100" dirty="0">
                <a:solidFill>
                  <a:schemeClr val="bg1"/>
                </a:solidFill>
                <a:ea typeface="Calibri Light"/>
                <a:cs typeface="Calibri Light"/>
              </a:rPr>
            </a:br>
            <a:br>
              <a:rPr lang="en-US" sz="4100" dirty="0">
                <a:cs typeface="Calibri Light"/>
              </a:rPr>
            </a:br>
            <a:r>
              <a:rPr lang="en-US" sz="4100" dirty="0">
                <a:solidFill>
                  <a:schemeClr val="bg1"/>
                </a:solidFill>
                <a:ea typeface="+mj-lt"/>
                <a:cs typeface="+mj-lt"/>
              </a:rPr>
              <a:t>3- Police and the Ambulance Emergency:</a:t>
            </a:r>
          </a:p>
          <a:p>
            <a:endParaRPr lang="en-US" sz="4100" dirty="0">
              <a:solidFill>
                <a:schemeClr val="bg1"/>
              </a:solidFill>
              <a:cs typeface="Calibri Light"/>
            </a:endParaRPr>
          </a:p>
        </p:txBody>
      </p:sp>
      <p:grpSp>
        <p:nvGrpSpPr>
          <p:cNvPr id="118" name="Group 8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8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6" name="Content Placeholder 2">
            <a:extLst>
              <a:ext uri="{FF2B5EF4-FFF2-40B4-BE49-F238E27FC236}">
                <a16:creationId xmlns:a16="http://schemas.microsoft.com/office/drawing/2014/main" id="{45480545-EF33-A617-B6BB-095EBA160B76}"/>
              </a:ext>
            </a:extLst>
          </p:cNvPr>
          <p:cNvGraphicFramePr>
            <a:graphicFrameLocks noGrp="1"/>
          </p:cNvGraphicFramePr>
          <p:nvPr>
            <p:ph idx="1"/>
            <p:extLst>
              <p:ext uri="{D42A27DB-BD31-4B8C-83A1-F6EECF244321}">
                <p14:modId xmlns:p14="http://schemas.microsoft.com/office/powerpoint/2010/main" val="2284177035"/>
              </p:ext>
            </p:extLst>
          </p:nvPr>
        </p:nvGraphicFramePr>
        <p:xfrm>
          <a:off x="5295247" y="945360"/>
          <a:ext cx="6578523" cy="495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866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DC7A0-0353-5B2C-23A3-1AA687E79B05}"/>
              </a:ext>
            </a:extLst>
          </p:cNvPr>
          <p:cNvSpPr>
            <a:spLocks noGrp="1"/>
          </p:cNvSpPr>
          <p:nvPr>
            <p:ph type="title"/>
          </p:nvPr>
        </p:nvSpPr>
        <p:spPr>
          <a:xfrm>
            <a:off x="715168" y="482423"/>
            <a:ext cx="5130795" cy="1461778"/>
          </a:xfrm>
        </p:spPr>
        <p:txBody>
          <a:bodyPr>
            <a:normAutofit/>
          </a:bodyPr>
          <a:lstStyle/>
          <a:p>
            <a:r>
              <a:rPr lang="en-US" sz="4000" b="1" dirty="0">
                <a:ea typeface="+mj-lt"/>
                <a:cs typeface="+mj-lt"/>
              </a:rPr>
              <a:t>2.2.</a:t>
            </a:r>
            <a:r>
              <a:rPr lang="en-US" sz="4000" dirty="0">
                <a:ea typeface="+mj-lt"/>
                <a:cs typeface="+mj-lt"/>
              </a:rPr>
              <a:t>  </a:t>
            </a:r>
            <a:r>
              <a:rPr lang="en-US" sz="4000" b="1" dirty="0">
                <a:ea typeface="+mj-lt"/>
                <a:cs typeface="+mj-lt"/>
              </a:rPr>
              <a:t> non-functional requirements: </a:t>
            </a:r>
            <a:endParaRPr lang="en-US" sz="4000" b="1" dirty="0">
              <a:cs typeface="Calibri Light"/>
            </a:endParaRPr>
          </a:p>
        </p:txBody>
      </p:sp>
      <p:sp>
        <p:nvSpPr>
          <p:cNvPr id="3" name="Content Placeholder 2">
            <a:extLst>
              <a:ext uri="{FF2B5EF4-FFF2-40B4-BE49-F238E27FC236}">
                <a16:creationId xmlns:a16="http://schemas.microsoft.com/office/drawing/2014/main" id="{EBBFD266-87C5-BCAC-F94F-9FD686BB1ECD}"/>
              </a:ext>
            </a:extLst>
          </p:cNvPr>
          <p:cNvSpPr>
            <a:spLocks noGrp="1"/>
          </p:cNvSpPr>
          <p:nvPr>
            <p:ph idx="1"/>
          </p:nvPr>
        </p:nvSpPr>
        <p:spPr>
          <a:xfrm>
            <a:off x="453231" y="2029717"/>
            <a:ext cx="7370188" cy="3857704"/>
          </a:xfrm>
        </p:spPr>
        <p:txBody>
          <a:bodyPr vert="horz" lIns="91440" tIns="45720" rIns="91440" bIns="45720" rtlCol="0" anchor="t">
            <a:noAutofit/>
          </a:bodyPr>
          <a:lstStyle/>
          <a:p>
            <a:pPr>
              <a:buFont typeface="Arial"/>
              <a:buChar char="•"/>
            </a:pPr>
            <a:r>
              <a:rPr lang="en-US" sz="2000" dirty="0">
                <a:ea typeface="+mn-lt"/>
                <a:cs typeface="+mn-lt"/>
              </a:rPr>
              <a:t> </a:t>
            </a:r>
            <a:r>
              <a:rPr lang="en-US" sz="2000" b="1" dirty="0">
                <a:ea typeface="+mn-lt"/>
                <a:cs typeface="+mn-lt"/>
              </a:rPr>
              <a:t>  Availability:</a:t>
            </a:r>
            <a:endParaRPr lang="en-US" sz="2000" b="1">
              <a:cs typeface="Calibri"/>
            </a:endParaRPr>
          </a:p>
          <a:p>
            <a:pPr indent="0">
              <a:buNone/>
            </a:pPr>
            <a:r>
              <a:rPr lang="en-US" sz="2000" dirty="0">
                <a:ea typeface="+mn-lt"/>
                <a:cs typeface="+mn-lt"/>
              </a:rPr>
              <a:t>a.  The application will be always available 24/7 and under any conditions. </a:t>
            </a:r>
            <a:endParaRPr lang="en-US" sz="2000">
              <a:cs typeface="Calibri"/>
            </a:endParaRPr>
          </a:p>
          <a:p>
            <a:pPr>
              <a:buNone/>
            </a:pPr>
            <a:r>
              <a:rPr lang="en-US" sz="2000" dirty="0">
                <a:ea typeface="+mn-lt"/>
                <a:cs typeface="+mn-lt"/>
              </a:rPr>
              <a:t>    b.  The application will always have connection with user anywhere. </a:t>
            </a:r>
          </a:p>
          <a:p>
            <a:pPr>
              <a:buNone/>
            </a:pPr>
            <a:r>
              <a:rPr lang="en-US" sz="2000" dirty="0">
                <a:ea typeface="+mn-lt"/>
                <a:cs typeface="+mn-lt"/>
              </a:rPr>
              <a:t>  </a:t>
            </a:r>
            <a:endParaRPr lang="en-US" sz="2000">
              <a:cs typeface="Calibri"/>
            </a:endParaRPr>
          </a:p>
          <a:p>
            <a:pPr>
              <a:buFont typeface="Arial"/>
              <a:buChar char="•"/>
            </a:pPr>
            <a:r>
              <a:rPr lang="en-US" sz="2000" b="1" dirty="0">
                <a:ea typeface="+mn-lt"/>
                <a:cs typeface="+mn-lt"/>
              </a:rPr>
              <a:t>  Security:</a:t>
            </a:r>
            <a:endParaRPr lang="en-US" sz="2000" b="1">
              <a:cs typeface="Calibri"/>
            </a:endParaRPr>
          </a:p>
          <a:p>
            <a:pPr indent="0">
              <a:buNone/>
            </a:pPr>
            <a:r>
              <a:rPr lang="en-US" sz="2000" dirty="0">
                <a:ea typeface="+mn-lt"/>
                <a:cs typeface="+mn-lt"/>
              </a:rPr>
              <a:t> User information are secure, and no one will be able to access it. </a:t>
            </a:r>
            <a:endParaRPr lang="en-US" sz="2000">
              <a:cs typeface="Calibri"/>
            </a:endParaRPr>
          </a:p>
          <a:p>
            <a:pPr>
              <a:buNone/>
            </a:pPr>
            <a:r>
              <a:rPr lang="en-US" sz="2000" dirty="0">
                <a:ea typeface="+mn-lt"/>
                <a:cs typeface="+mn-lt"/>
              </a:rPr>
              <a:t>  </a:t>
            </a:r>
            <a:endParaRPr lang="en-US" sz="2000">
              <a:cs typeface="Calibri"/>
            </a:endParaRPr>
          </a:p>
          <a:p>
            <a:pPr>
              <a:buFont typeface="Arial"/>
              <a:buChar char="•"/>
            </a:pPr>
            <a:r>
              <a:rPr lang="en-US" sz="2000" b="1" dirty="0">
                <a:ea typeface="+mn-lt"/>
                <a:cs typeface="+mn-lt"/>
              </a:rPr>
              <a:t>  Safety:</a:t>
            </a:r>
            <a:endParaRPr lang="en-US" sz="2000" b="1">
              <a:cs typeface="Calibri"/>
            </a:endParaRPr>
          </a:p>
          <a:p>
            <a:pPr indent="0">
              <a:buNone/>
            </a:pPr>
            <a:r>
              <a:rPr lang="en-US" sz="2000" dirty="0">
                <a:ea typeface="+mn-lt"/>
                <a:cs typeface="+mn-lt"/>
              </a:rPr>
              <a:t> User info are also safe from any viruses and hackers. </a:t>
            </a:r>
            <a:endParaRPr lang="en-US" sz="2000">
              <a:cs typeface="Calibri"/>
            </a:endParaRPr>
          </a:p>
          <a:p>
            <a:pPr>
              <a:buNone/>
            </a:pPr>
            <a:r>
              <a:rPr lang="en-US" sz="2000" dirty="0">
                <a:ea typeface="+mn-lt"/>
                <a:cs typeface="+mn-lt"/>
              </a:rPr>
              <a:t>  </a:t>
            </a:r>
            <a:endParaRPr lang="en-US" sz="2000">
              <a:cs typeface="Calibri"/>
            </a:endParaRPr>
          </a:p>
        </p:txBody>
      </p:sp>
      <p:sp>
        <p:nvSpPr>
          <p:cNvPr id="19" name="Freeform: Shape 18">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aptop Secure">
            <a:extLst>
              <a:ext uri="{FF2B5EF4-FFF2-40B4-BE49-F238E27FC236}">
                <a16:creationId xmlns:a16="http://schemas.microsoft.com/office/drawing/2014/main" id="{45DC9480-1644-D865-15C1-D458E3E5F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2456" y="2034032"/>
            <a:ext cx="3217333" cy="3217333"/>
          </a:xfrm>
          <a:prstGeom prst="rect">
            <a:avLst/>
          </a:prstGeom>
        </p:spPr>
      </p:pic>
    </p:spTree>
    <p:extLst>
      <p:ext uri="{BB962C8B-B14F-4D97-AF65-F5344CB8AC3E}">
        <p14:creationId xmlns:p14="http://schemas.microsoft.com/office/powerpoint/2010/main" val="2949744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38D6B9D-17D4-581F-5247-430DF74E3B97}"/>
              </a:ext>
            </a:extLst>
          </p:cNvPr>
          <p:cNvSpPr>
            <a:spLocks noGrp="1"/>
          </p:cNvSpPr>
          <p:nvPr>
            <p:ph type="title"/>
          </p:nvPr>
        </p:nvSpPr>
        <p:spPr>
          <a:xfrm>
            <a:off x="777240" y="731519"/>
            <a:ext cx="2845191" cy="3237579"/>
          </a:xfrm>
        </p:spPr>
        <p:txBody>
          <a:bodyPr>
            <a:normAutofit/>
          </a:bodyPr>
          <a:lstStyle/>
          <a:p>
            <a:r>
              <a:rPr lang="en-US" sz="3500">
                <a:solidFill>
                  <a:srgbClr val="FFFFFF"/>
                </a:solidFill>
                <a:cs typeface="Calibri Light"/>
              </a:rPr>
              <a:t>2.2.   non-functional requirements: </a:t>
            </a:r>
            <a:endParaRPr lang="en-US" sz="3500">
              <a:solidFill>
                <a:srgbClr val="FFFFFF"/>
              </a:solidFill>
              <a:ea typeface="+mj-lt"/>
              <a:cs typeface="+mj-lt"/>
            </a:endParaRPr>
          </a:p>
        </p:txBody>
      </p:sp>
      <p:sp>
        <p:nvSpPr>
          <p:cNvPr id="17" name="Rectangle 1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9" name="Rectangle 1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E68E41-08E0-15A0-7133-9C507112DD0D}"/>
              </a:ext>
            </a:extLst>
          </p:cNvPr>
          <p:cNvSpPr>
            <a:spLocks noGrp="1"/>
          </p:cNvSpPr>
          <p:nvPr>
            <p:ph idx="1"/>
          </p:nvPr>
        </p:nvSpPr>
        <p:spPr>
          <a:xfrm>
            <a:off x="4379709" y="686862"/>
            <a:ext cx="7037591" cy="5475129"/>
          </a:xfrm>
        </p:spPr>
        <p:txBody>
          <a:bodyPr vert="horz" lIns="91440" tIns="45720" rIns="91440" bIns="45720" rtlCol="0" anchor="ctr">
            <a:normAutofit/>
          </a:bodyPr>
          <a:lstStyle/>
          <a:p>
            <a:pPr>
              <a:buFont typeface="Arial,Sans-Serif"/>
              <a:buChar char="•"/>
            </a:pPr>
            <a:r>
              <a:rPr lang="en-US" sz="2600">
                <a:cs typeface="Calibri" panose="020F0502020204030204"/>
              </a:rPr>
              <a:t>  </a:t>
            </a:r>
            <a:r>
              <a:rPr lang="en-US" sz="2600" b="1">
                <a:cs typeface="Calibri" panose="020F0502020204030204"/>
              </a:rPr>
              <a:t>Useability</a:t>
            </a:r>
            <a:r>
              <a:rPr lang="en-US" sz="2600">
                <a:cs typeface="Calibri" panose="020F0502020204030204"/>
              </a:rPr>
              <a:t>:</a:t>
            </a:r>
            <a:endParaRPr lang="en-US" sz="2600">
              <a:ea typeface="+mn-lt"/>
              <a:cs typeface="+mn-lt"/>
            </a:endParaRPr>
          </a:p>
          <a:p>
            <a:pPr indent="0">
              <a:buNone/>
            </a:pPr>
            <a:r>
              <a:rPr lang="en-US" sz="2600">
                <a:cs typeface="Calibri" panose="020F0502020204030204"/>
              </a:rPr>
              <a:t>The system shall be easy to use for any age. </a:t>
            </a:r>
            <a:endParaRPr lang="en-US" sz="2600">
              <a:ea typeface="+mn-lt"/>
              <a:cs typeface="+mn-lt"/>
            </a:endParaRPr>
          </a:p>
          <a:p>
            <a:pPr>
              <a:buNone/>
            </a:pPr>
            <a:r>
              <a:rPr lang="en-US" sz="2600">
                <a:cs typeface="Calibri" panose="020F0502020204030204"/>
              </a:rPr>
              <a:t>  </a:t>
            </a:r>
            <a:endParaRPr lang="en-US" sz="2600">
              <a:ea typeface="+mn-lt"/>
              <a:cs typeface="+mn-lt"/>
            </a:endParaRPr>
          </a:p>
          <a:p>
            <a:pPr>
              <a:buFont typeface="Arial,Sans-Serif"/>
              <a:buChar char="•"/>
            </a:pPr>
            <a:r>
              <a:rPr lang="en-US" sz="2600" b="1">
                <a:cs typeface="Calibri" panose="020F0502020204030204"/>
              </a:rPr>
              <a:t> Reliability:</a:t>
            </a:r>
            <a:endParaRPr lang="en-US" sz="2600">
              <a:ea typeface="+mn-lt"/>
              <a:cs typeface="+mn-lt"/>
            </a:endParaRPr>
          </a:p>
          <a:p>
            <a:pPr indent="0">
              <a:buNone/>
            </a:pPr>
            <a:r>
              <a:rPr lang="en-US" sz="2600">
                <a:cs typeface="Calibri" panose="020F0502020204030204"/>
              </a:rPr>
              <a:t>The system is supported by data security and by main server in the application. </a:t>
            </a:r>
            <a:endParaRPr lang="en-US" sz="2600">
              <a:ea typeface="+mn-lt"/>
              <a:cs typeface="+mn-lt"/>
            </a:endParaRPr>
          </a:p>
          <a:p>
            <a:pPr>
              <a:buNone/>
            </a:pPr>
            <a:r>
              <a:rPr lang="en-US" sz="2600">
                <a:cs typeface="Calibri" panose="020F0502020204030204"/>
              </a:rPr>
              <a:t>  </a:t>
            </a:r>
            <a:endParaRPr lang="en-US" sz="2600">
              <a:ea typeface="+mn-lt"/>
              <a:cs typeface="+mn-lt"/>
            </a:endParaRPr>
          </a:p>
          <a:p>
            <a:pPr>
              <a:buFont typeface="Arial,Sans-Serif"/>
              <a:buChar char="•"/>
            </a:pPr>
            <a:r>
              <a:rPr lang="en-US" sz="2600" b="1">
                <a:cs typeface="Calibri" panose="020F0502020204030204"/>
              </a:rPr>
              <a:t>Scalability :-</a:t>
            </a:r>
            <a:endParaRPr lang="en-US" sz="2600">
              <a:ea typeface="+mn-lt"/>
              <a:cs typeface="+mn-lt"/>
            </a:endParaRPr>
          </a:p>
          <a:p>
            <a:pPr marL="0" indent="0">
              <a:buNone/>
            </a:pPr>
            <a:r>
              <a:rPr lang="en-US" sz="2600">
                <a:cs typeface="Calibri" panose="020F0502020204030204"/>
              </a:rPr>
              <a:t>   The App should be able to adopt itself to increased usage or able to handle more data as time progress. </a:t>
            </a:r>
            <a:endParaRPr lang="en-US" sz="2600">
              <a:ea typeface="+mn-lt"/>
              <a:cs typeface="+mn-lt"/>
            </a:endParaRPr>
          </a:p>
          <a:p>
            <a:pPr marL="0" indent="0">
              <a:buNone/>
            </a:pPr>
            <a:endParaRPr lang="en-US" sz="2600">
              <a:cs typeface="Calibri" panose="020F0502020204030204"/>
            </a:endParaRPr>
          </a:p>
        </p:txBody>
      </p:sp>
    </p:spTree>
    <p:extLst>
      <p:ext uri="{BB962C8B-B14F-4D97-AF65-F5344CB8AC3E}">
        <p14:creationId xmlns:p14="http://schemas.microsoft.com/office/powerpoint/2010/main" val="2713642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82D91-C8E2-D1BE-8D6C-E431FEAB943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2.3.     Context Diagram: </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80BAF07A-1BBC-5A39-40A2-2754C0D1D2B9}"/>
              </a:ext>
            </a:extLst>
          </p:cNvPr>
          <p:cNvPicPr>
            <a:picLocks noGrp="1" noChangeAspect="1"/>
          </p:cNvPicPr>
          <p:nvPr>
            <p:ph idx="1"/>
          </p:nvPr>
        </p:nvPicPr>
        <p:blipFill>
          <a:blip r:embed="rId2"/>
          <a:stretch>
            <a:fillRect/>
          </a:stretch>
        </p:blipFill>
        <p:spPr>
          <a:xfrm>
            <a:off x="746557" y="2201322"/>
            <a:ext cx="10489007" cy="4497699"/>
          </a:xfrm>
          <a:prstGeom prst="rect">
            <a:avLst/>
          </a:prstGeom>
        </p:spPr>
      </p:pic>
    </p:spTree>
    <p:extLst>
      <p:ext uri="{BB962C8B-B14F-4D97-AF65-F5344CB8AC3E}">
        <p14:creationId xmlns:p14="http://schemas.microsoft.com/office/powerpoint/2010/main" val="488712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E1FB7-5339-CA6A-8FA2-F812DC17DB7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2.4.   Dfd level-0: </a:t>
            </a:r>
          </a:p>
        </p:txBody>
      </p:sp>
      <p:cxnSp>
        <p:nvCxnSpPr>
          <p:cNvPr id="30" name="Straight Connector 2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Diagram, schematic&#10;&#10;Description automatically generated">
            <a:extLst>
              <a:ext uri="{FF2B5EF4-FFF2-40B4-BE49-F238E27FC236}">
                <a16:creationId xmlns:a16="http://schemas.microsoft.com/office/drawing/2014/main" id="{2A9FE8FA-6FEB-ADB8-44E5-7DC8AF99644C}"/>
              </a:ext>
            </a:extLst>
          </p:cNvPr>
          <p:cNvPicPr>
            <a:picLocks noGrp="1" noChangeAspect="1"/>
          </p:cNvPicPr>
          <p:nvPr>
            <p:ph idx="1"/>
          </p:nvPr>
        </p:nvPicPr>
        <p:blipFill>
          <a:blip r:embed="rId2"/>
          <a:stretch>
            <a:fillRect/>
          </a:stretch>
        </p:blipFill>
        <p:spPr>
          <a:xfrm>
            <a:off x="5228259" y="206824"/>
            <a:ext cx="6440389" cy="6476107"/>
          </a:xfrm>
          <a:prstGeom prst="rect">
            <a:avLst/>
          </a:prstGeom>
        </p:spPr>
      </p:pic>
      <p:cxnSp>
        <p:nvCxnSpPr>
          <p:cNvPr id="5" name="Straight Arrow Connector 4">
            <a:extLst>
              <a:ext uri="{FF2B5EF4-FFF2-40B4-BE49-F238E27FC236}">
                <a16:creationId xmlns:a16="http://schemas.microsoft.com/office/drawing/2014/main" id="{416D0B75-9923-6FBA-B361-D381BC341736}"/>
              </a:ext>
            </a:extLst>
          </p:cNvPr>
          <p:cNvCxnSpPr>
            <a:cxnSpLocks/>
          </p:cNvCxnSpPr>
          <p:nvPr/>
        </p:nvCxnSpPr>
        <p:spPr>
          <a:xfrm flipH="1">
            <a:off x="8828314" y="914400"/>
            <a:ext cx="838200" cy="206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1474784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2E5BBD-F4FA-E789-B42B-BFE4D36BD248}"/>
              </a:ext>
            </a:extLst>
          </p:cNvPr>
          <p:cNvSpPr>
            <a:spLocks noGrp="1"/>
          </p:cNvSpPr>
          <p:nvPr>
            <p:ph type="title"/>
          </p:nvPr>
        </p:nvSpPr>
        <p:spPr>
          <a:xfrm>
            <a:off x="838200" y="467541"/>
            <a:ext cx="10515600" cy="1325563"/>
          </a:xfrm>
        </p:spPr>
        <p:txBody>
          <a:bodyPr>
            <a:normAutofit/>
          </a:bodyPr>
          <a:lstStyle/>
          <a:p>
            <a:r>
              <a:rPr lang="en-US" dirty="0">
                <a:solidFill>
                  <a:schemeClr val="bg1"/>
                </a:solidFill>
                <a:cs typeface="Calibri Light"/>
              </a:rPr>
              <a:t>PARTICIPENTS: </a:t>
            </a:r>
          </a:p>
        </p:txBody>
      </p:sp>
      <p:graphicFrame>
        <p:nvGraphicFramePr>
          <p:cNvPr id="6" name="Table 6">
            <a:extLst>
              <a:ext uri="{FF2B5EF4-FFF2-40B4-BE49-F238E27FC236}">
                <a16:creationId xmlns:a16="http://schemas.microsoft.com/office/drawing/2014/main" id="{A1FCDE12-E814-34A9-2972-3F547E0FF179}"/>
              </a:ext>
            </a:extLst>
          </p:cNvPr>
          <p:cNvGraphicFramePr>
            <a:graphicFrameLocks noGrp="1"/>
          </p:cNvGraphicFramePr>
          <p:nvPr>
            <p:ph idx="1"/>
            <p:extLst>
              <p:ext uri="{D42A27DB-BD31-4B8C-83A1-F6EECF244321}">
                <p14:modId xmlns:p14="http://schemas.microsoft.com/office/powerpoint/2010/main" val="407035491"/>
              </p:ext>
            </p:extLst>
          </p:nvPr>
        </p:nvGraphicFramePr>
        <p:xfrm>
          <a:off x="1168075" y="2281565"/>
          <a:ext cx="9855850" cy="4160490"/>
        </p:xfrm>
        <a:graphic>
          <a:graphicData uri="http://schemas.openxmlformats.org/drawingml/2006/table">
            <a:tbl>
              <a:tblPr firstRow="1" bandRow="1">
                <a:tableStyleId>{5C22544A-7EE6-4342-B048-85BDC9FD1C3A}</a:tableStyleId>
              </a:tblPr>
              <a:tblGrid>
                <a:gridCol w="6929503">
                  <a:extLst>
                    <a:ext uri="{9D8B030D-6E8A-4147-A177-3AD203B41FA5}">
                      <a16:colId xmlns:a16="http://schemas.microsoft.com/office/drawing/2014/main" val="978519246"/>
                    </a:ext>
                  </a:extLst>
                </a:gridCol>
                <a:gridCol w="2926347">
                  <a:extLst>
                    <a:ext uri="{9D8B030D-6E8A-4147-A177-3AD203B41FA5}">
                      <a16:colId xmlns:a16="http://schemas.microsoft.com/office/drawing/2014/main" val="2004863772"/>
                    </a:ext>
                  </a:extLst>
                </a:gridCol>
              </a:tblGrid>
              <a:tr h="594716">
                <a:tc>
                  <a:txBody>
                    <a:bodyPr/>
                    <a:lstStyle/>
                    <a:p>
                      <a:pPr algn="ctr"/>
                      <a:r>
                        <a:rPr lang="en-US" sz="3300" dirty="0"/>
                        <a:t>Student Name</a:t>
                      </a:r>
                    </a:p>
                  </a:txBody>
                  <a:tcPr marL="165517" marR="165517" marT="82759" marB="82759"/>
                </a:tc>
                <a:tc>
                  <a:txBody>
                    <a:bodyPr/>
                    <a:lstStyle/>
                    <a:p>
                      <a:pPr algn="ctr"/>
                      <a:r>
                        <a:rPr lang="en-US" sz="3300" dirty="0"/>
                        <a:t>ID</a:t>
                      </a:r>
                    </a:p>
                  </a:txBody>
                  <a:tcPr marL="165517" marR="165517" marT="82759" marB="82759"/>
                </a:tc>
                <a:extLst>
                  <a:ext uri="{0D108BD9-81ED-4DB2-BD59-A6C34878D82A}">
                    <a16:rowId xmlns:a16="http://schemas.microsoft.com/office/drawing/2014/main" val="260083105"/>
                  </a:ext>
                </a:extLst>
              </a:tr>
              <a:tr h="762457">
                <a:tc>
                  <a:txBody>
                    <a:bodyPr/>
                    <a:lstStyle/>
                    <a:p>
                      <a:pPr algn="ctr"/>
                      <a:r>
                        <a:rPr lang="en-US" sz="3300" dirty="0"/>
                        <a:t>Ghada Ziad Musallam || Section 1</a:t>
                      </a:r>
                    </a:p>
                  </a:txBody>
                  <a:tcPr marL="165517" marR="165517" marT="82759" marB="82759"/>
                </a:tc>
                <a:tc>
                  <a:txBody>
                    <a:bodyPr/>
                    <a:lstStyle/>
                    <a:p>
                      <a:pPr algn="ctr"/>
                      <a:r>
                        <a:rPr lang="en-US" sz="3300" dirty="0"/>
                        <a:t>144155</a:t>
                      </a:r>
                    </a:p>
                  </a:txBody>
                  <a:tcPr marL="165517" marR="165517" marT="82759" marB="82759"/>
                </a:tc>
                <a:extLst>
                  <a:ext uri="{0D108BD9-81ED-4DB2-BD59-A6C34878D82A}">
                    <a16:rowId xmlns:a16="http://schemas.microsoft.com/office/drawing/2014/main" val="970015888"/>
                  </a:ext>
                </a:extLst>
              </a:tr>
              <a:tr h="884449">
                <a:tc>
                  <a:txBody>
                    <a:bodyPr/>
                    <a:lstStyle/>
                    <a:p>
                      <a:pPr algn="ctr"/>
                      <a:r>
                        <a:rPr lang="en-US" sz="3300" dirty="0"/>
                        <a:t>Rama Omar </a:t>
                      </a:r>
                      <a:r>
                        <a:rPr lang="en-US" sz="3300" dirty="0" err="1"/>
                        <a:t>Dalgamouni</a:t>
                      </a:r>
                      <a:r>
                        <a:rPr lang="en-US" sz="3300" dirty="0"/>
                        <a:t> || Section 1</a:t>
                      </a:r>
                      <a:endParaRPr lang="en-US" sz="3300" dirty="0" err="1"/>
                    </a:p>
                  </a:txBody>
                  <a:tcPr marL="165517" marR="165517" marT="82759" marB="82759"/>
                </a:tc>
                <a:tc>
                  <a:txBody>
                    <a:bodyPr/>
                    <a:lstStyle/>
                    <a:p>
                      <a:pPr algn="ctr"/>
                      <a:r>
                        <a:rPr lang="en-US" sz="3300" dirty="0"/>
                        <a:t>140119</a:t>
                      </a:r>
                    </a:p>
                  </a:txBody>
                  <a:tcPr marL="165517" marR="165517" marT="82759" marB="82759"/>
                </a:tc>
                <a:extLst>
                  <a:ext uri="{0D108BD9-81ED-4DB2-BD59-A6C34878D82A}">
                    <a16:rowId xmlns:a16="http://schemas.microsoft.com/office/drawing/2014/main" val="277391758"/>
                  </a:ext>
                </a:extLst>
              </a:tr>
              <a:tr h="869201">
                <a:tc>
                  <a:txBody>
                    <a:bodyPr/>
                    <a:lstStyle/>
                    <a:p>
                      <a:pPr algn="ctr"/>
                      <a:r>
                        <a:rPr lang="en-US" sz="3300" dirty="0"/>
                        <a:t>Rana Ahmed </a:t>
                      </a:r>
                      <a:r>
                        <a:rPr lang="en-US" sz="3300" dirty="0" err="1"/>
                        <a:t>Hazaimeh</a:t>
                      </a:r>
                      <a:r>
                        <a:rPr lang="en-US" sz="3300" dirty="0"/>
                        <a:t> || Section 1</a:t>
                      </a:r>
                      <a:endParaRPr lang="en-US" sz="3300" dirty="0" err="1"/>
                    </a:p>
                  </a:txBody>
                  <a:tcPr marL="165517" marR="165517" marT="82759" marB="82759"/>
                </a:tc>
                <a:tc>
                  <a:txBody>
                    <a:bodyPr/>
                    <a:lstStyle/>
                    <a:p>
                      <a:pPr algn="ctr"/>
                      <a:r>
                        <a:rPr lang="en-US" sz="3300" dirty="0"/>
                        <a:t>145419</a:t>
                      </a:r>
                    </a:p>
                  </a:txBody>
                  <a:tcPr marL="165517" marR="165517" marT="82759" marB="82759"/>
                </a:tc>
                <a:extLst>
                  <a:ext uri="{0D108BD9-81ED-4DB2-BD59-A6C34878D82A}">
                    <a16:rowId xmlns:a16="http://schemas.microsoft.com/office/drawing/2014/main" val="2343386638"/>
                  </a:ext>
                </a:extLst>
              </a:tr>
              <a:tr h="975945">
                <a:tc>
                  <a:txBody>
                    <a:bodyPr/>
                    <a:lstStyle/>
                    <a:p>
                      <a:pPr lvl="0" algn="ctr">
                        <a:lnSpc>
                          <a:spcPct val="100000"/>
                        </a:lnSpc>
                        <a:spcBef>
                          <a:spcPts val="0"/>
                        </a:spcBef>
                        <a:spcAft>
                          <a:spcPts val="0"/>
                        </a:spcAft>
                        <a:buNone/>
                      </a:pPr>
                      <a:r>
                        <a:rPr lang="en-US" sz="3300" b="0" i="0" u="none" strike="noStrike" noProof="0" dirty="0" err="1">
                          <a:latin typeface="Calibri"/>
                        </a:rPr>
                        <a:t>Shefa'a</a:t>
                      </a:r>
                      <a:r>
                        <a:rPr lang="en-US" sz="3300" b="0" i="0" u="none" strike="noStrike" noProof="0" dirty="0">
                          <a:latin typeface="Calibri"/>
                        </a:rPr>
                        <a:t> Elayan Alkhatib  || Section 2</a:t>
                      </a:r>
                      <a:endParaRPr lang="en-US" dirty="0"/>
                    </a:p>
                  </a:txBody>
                  <a:tcPr marL="165517" marR="165517" marT="82759" marB="82759"/>
                </a:tc>
                <a:tc>
                  <a:txBody>
                    <a:bodyPr/>
                    <a:lstStyle/>
                    <a:p>
                      <a:pPr lvl="0" algn="ctr">
                        <a:buNone/>
                      </a:pPr>
                      <a:r>
                        <a:rPr lang="en-US" sz="3300" b="0" i="0" u="none" strike="noStrike" noProof="0" dirty="0">
                          <a:latin typeface="Calibri"/>
                        </a:rPr>
                        <a:t>144751</a:t>
                      </a:r>
                      <a:endParaRPr lang="en-US" dirty="0"/>
                    </a:p>
                  </a:txBody>
                  <a:tcPr marL="165517" marR="165517" marT="82759" marB="82759"/>
                </a:tc>
                <a:extLst>
                  <a:ext uri="{0D108BD9-81ED-4DB2-BD59-A6C34878D82A}">
                    <a16:rowId xmlns:a16="http://schemas.microsoft.com/office/drawing/2014/main" val="2920559272"/>
                  </a:ext>
                </a:extLst>
              </a:tr>
            </a:tbl>
          </a:graphicData>
        </a:graphic>
      </p:graphicFrame>
    </p:spTree>
    <p:extLst>
      <p:ext uri="{BB962C8B-B14F-4D97-AF65-F5344CB8AC3E}">
        <p14:creationId xmlns:p14="http://schemas.microsoft.com/office/powerpoint/2010/main" val="3777652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0BDD9-B8B1-4A6D-3898-34F27354446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2.4.      Dfd level-1: </a:t>
            </a:r>
          </a:p>
        </p:txBody>
      </p:sp>
      <p:pic>
        <p:nvPicPr>
          <p:cNvPr id="4" name="Picture 4" descr="Diagram&#10;&#10;Description automatically generated">
            <a:extLst>
              <a:ext uri="{FF2B5EF4-FFF2-40B4-BE49-F238E27FC236}">
                <a16:creationId xmlns:a16="http://schemas.microsoft.com/office/drawing/2014/main" id="{114AA132-E422-2133-EBDC-104001F030E4}"/>
              </a:ext>
            </a:extLst>
          </p:cNvPr>
          <p:cNvPicPr>
            <a:picLocks noGrp="1" noChangeAspect="1"/>
          </p:cNvPicPr>
          <p:nvPr>
            <p:ph idx="1"/>
          </p:nvPr>
        </p:nvPicPr>
        <p:blipFill>
          <a:blip r:embed="rId2"/>
          <a:stretch>
            <a:fillRect/>
          </a:stretch>
        </p:blipFill>
        <p:spPr>
          <a:xfrm>
            <a:off x="3815301" y="604625"/>
            <a:ext cx="7789579" cy="5645361"/>
          </a:xfrm>
          <a:prstGeom prst="rect">
            <a:avLst/>
          </a:prstGeom>
        </p:spPr>
      </p:pic>
      <p:cxnSp>
        <p:nvCxnSpPr>
          <p:cNvPr id="5" name="Straight Arrow Connector 4">
            <a:extLst>
              <a:ext uri="{FF2B5EF4-FFF2-40B4-BE49-F238E27FC236}">
                <a16:creationId xmlns:a16="http://schemas.microsoft.com/office/drawing/2014/main" id="{4BB4D08F-BFD7-FAE5-FDBC-F39F89B0C501}"/>
              </a:ext>
            </a:extLst>
          </p:cNvPr>
          <p:cNvCxnSpPr/>
          <p:nvPr/>
        </p:nvCxnSpPr>
        <p:spPr>
          <a:xfrm>
            <a:off x="3662362" y="2543173"/>
            <a:ext cx="866774" cy="9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1C89E812-19EA-DEDB-54B7-99A771B43CD3}"/>
              </a:ext>
            </a:extLst>
          </p:cNvPr>
          <p:cNvCxnSpPr>
            <a:cxnSpLocks/>
          </p:cNvCxnSpPr>
          <p:nvPr/>
        </p:nvCxnSpPr>
        <p:spPr>
          <a:xfrm>
            <a:off x="3662362" y="2817016"/>
            <a:ext cx="866774" cy="9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89F0E5-E70D-EB32-E29F-98B4027327E0}"/>
              </a:ext>
            </a:extLst>
          </p:cNvPr>
          <p:cNvCxnSpPr>
            <a:cxnSpLocks/>
          </p:cNvCxnSpPr>
          <p:nvPr/>
        </p:nvCxnSpPr>
        <p:spPr>
          <a:xfrm>
            <a:off x="3662362" y="3094106"/>
            <a:ext cx="866774" cy="9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B53BADE7-DF31-4732-12A7-EC71662FB27D}"/>
              </a:ext>
            </a:extLst>
          </p:cNvPr>
          <p:cNvCxnSpPr>
            <a:cxnSpLocks/>
          </p:cNvCxnSpPr>
          <p:nvPr/>
        </p:nvCxnSpPr>
        <p:spPr>
          <a:xfrm flipH="1">
            <a:off x="10290317" y="5865015"/>
            <a:ext cx="10680" cy="598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7839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7E2CE-E219-946C-DDF4-3EBC24BA20B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a:solidFill>
                  <a:srgbClr val="FFFFFF"/>
                </a:solidFill>
                <a:latin typeface="+mj-lt"/>
                <a:ea typeface="+mj-ea"/>
                <a:cs typeface="+mj-cs"/>
              </a:rPr>
              <a:t>2.5.    Decision Table: </a:t>
            </a:r>
          </a:p>
        </p:txBody>
      </p:sp>
      <p:cxnSp>
        <p:nvCxnSpPr>
          <p:cNvPr id="20"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9CC6046-3A76-E804-661A-80CE5E25702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a16="http://schemas.microsoft.com/office/drawing/2014/main" id="{0F569580-D2AA-518E-D41C-FD50F215AE89}"/>
              </a:ext>
            </a:extLst>
          </p:cNvPr>
          <p:cNvGraphicFramePr>
            <a:graphicFrameLocks noGrp="1"/>
          </p:cNvGraphicFramePr>
          <p:nvPr>
            <p:ph idx="1"/>
          </p:nvPr>
        </p:nvGraphicFramePr>
        <p:xfrm>
          <a:off x="5153822" y="803979"/>
          <a:ext cx="6553550" cy="5257985"/>
        </p:xfrm>
        <a:graphic>
          <a:graphicData uri="http://schemas.openxmlformats.org/drawingml/2006/table">
            <a:tbl>
              <a:tblPr firstRow="1" firstCol="1" bandRow="1">
                <a:noFill/>
                <a:tableStyleId>{5C22544A-7EE6-4342-B048-85BDC9FD1C3A}</a:tableStyleId>
              </a:tblPr>
              <a:tblGrid>
                <a:gridCol w="3326915">
                  <a:extLst>
                    <a:ext uri="{9D8B030D-6E8A-4147-A177-3AD203B41FA5}">
                      <a16:colId xmlns:a16="http://schemas.microsoft.com/office/drawing/2014/main" val="1662815379"/>
                    </a:ext>
                  </a:extLst>
                </a:gridCol>
                <a:gridCol w="645327">
                  <a:extLst>
                    <a:ext uri="{9D8B030D-6E8A-4147-A177-3AD203B41FA5}">
                      <a16:colId xmlns:a16="http://schemas.microsoft.com/office/drawing/2014/main" val="760218780"/>
                    </a:ext>
                  </a:extLst>
                </a:gridCol>
                <a:gridCol w="645327">
                  <a:extLst>
                    <a:ext uri="{9D8B030D-6E8A-4147-A177-3AD203B41FA5}">
                      <a16:colId xmlns:a16="http://schemas.microsoft.com/office/drawing/2014/main" val="3330607903"/>
                    </a:ext>
                  </a:extLst>
                </a:gridCol>
                <a:gridCol w="645327">
                  <a:extLst>
                    <a:ext uri="{9D8B030D-6E8A-4147-A177-3AD203B41FA5}">
                      <a16:colId xmlns:a16="http://schemas.microsoft.com/office/drawing/2014/main" val="2362771754"/>
                    </a:ext>
                  </a:extLst>
                </a:gridCol>
                <a:gridCol w="645327">
                  <a:extLst>
                    <a:ext uri="{9D8B030D-6E8A-4147-A177-3AD203B41FA5}">
                      <a16:colId xmlns:a16="http://schemas.microsoft.com/office/drawing/2014/main" val="354990705"/>
                    </a:ext>
                  </a:extLst>
                </a:gridCol>
                <a:gridCol w="645327">
                  <a:extLst>
                    <a:ext uri="{9D8B030D-6E8A-4147-A177-3AD203B41FA5}">
                      <a16:colId xmlns:a16="http://schemas.microsoft.com/office/drawing/2014/main" val="3136077821"/>
                    </a:ext>
                  </a:extLst>
                </a:gridCol>
              </a:tblGrid>
              <a:tr h="949265">
                <a:tc rowSpan="2">
                  <a:txBody>
                    <a:bodyPr/>
                    <a:lstStyle/>
                    <a:p>
                      <a:pPr algn="ctr">
                        <a:spcAft>
                          <a:spcPts val="0"/>
                        </a:spcAft>
                      </a:pPr>
                      <a:r>
                        <a:rPr lang="en-US" sz="2000" b="1">
                          <a:solidFill>
                            <a:schemeClr val="tx1">
                              <a:lumMod val="75000"/>
                              <a:lumOff val="25000"/>
                            </a:schemeClr>
                          </a:solidFill>
                          <a:effectLst/>
                        </a:rPr>
                        <a:t>Conditions/ Courses of Action</a:t>
                      </a:r>
                    </a:p>
                  </a:txBody>
                  <a:tcPr marL="252464" marR="151478" marT="151478" marB="15147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gridSpan="5">
                  <a:txBody>
                    <a:bodyPr/>
                    <a:lstStyle/>
                    <a:p>
                      <a:pPr algn="ctr">
                        <a:spcAft>
                          <a:spcPts val="0"/>
                        </a:spcAft>
                      </a:pPr>
                      <a:r>
                        <a:rPr lang="en-US" sz="2000">
                          <a:solidFill>
                            <a:schemeClr val="tx1">
                              <a:lumMod val="75000"/>
                              <a:lumOff val="25000"/>
                            </a:schemeClr>
                          </a:solidFill>
                          <a:effectLst/>
                        </a:rPr>
                        <a:t>Rules</a:t>
                      </a:r>
                    </a:p>
                    <a:p>
                      <a:pPr algn="ctr">
                        <a:spcAft>
                          <a:spcPts val="0"/>
                        </a:spcAft>
                      </a:pPr>
                      <a:r>
                        <a:rPr lang="en-US" sz="2000">
                          <a:solidFill>
                            <a:schemeClr val="tx1">
                              <a:lumMod val="75000"/>
                              <a:lumOff val="25000"/>
                            </a:schemeClr>
                          </a:solidFill>
                          <a:effectLst/>
                        </a:rPr>
                        <a:t> </a:t>
                      </a:r>
                    </a:p>
                  </a:txBody>
                  <a:tcPr marL="252464" marR="151478" marT="151478" marB="15147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77586397"/>
                  </a:ext>
                </a:extLst>
              </a:tr>
              <a:tr h="538590">
                <a:tc vMerge="1">
                  <a:txBody>
                    <a:bodyPr/>
                    <a:lstStyle/>
                    <a:p>
                      <a:endParaRPr lang="en-US"/>
                    </a:p>
                  </a:txBody>
                  <a:tcPr/>
                </a:tc>
                <a:tc>
                  <a:txBody>
                    <a:bodyPr/>
                    <a:lstStyle/>
                    <a:p>
                      <a:pPr algn="ctr">
                        <a:spcAft>
                          <a:spcPts val="0"/>
                        </a:spcAft>
                      </a:pPr>
                      <a:r>
                        <a:rPr lang="en-US" sz="1500">
                          <a:solidFill>
                            <a:schemeClr val="tx1">
                              <a:lumMod val="75000"/>
                              <a:lumOff val="25000"/>
                            </a:schemeClr>
                          </a:solidFill>
                          <a:effectLst/>
                        </a:rPr>
                        <a:t>1</a:t>
                      </a:r>
                    </a:p>
                  </a:txBody>
                  <a:tcPr marL="252464" marR="131281" marT="131281" marB="13128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2</a:t>
                      </a:r>
                    </a:p>
                  </a:txBody>
                  <a:tcPr marL="252464" marR="131281" marT="131281" marB="13128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3</a:t>
                      </a:r>
                    </a:p>
                  </a:txBody>
                  <a:tcPr marL="252464" marR="131281" marT="131281" marB="13128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4</a:t>
                      </a:r>
                    </a:p>
                  </a:txBody>
                  <a:tcPr marL="252464" marR="131281" marT="131281" marB="13128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5</a:t>
                      </a:r>
                    </a:p>
                  </a:txBody>
                  <a:tcPr marL="252464" marR="131281" marT="131281" marB="13128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83235863"/>
                  </a:ext>
                </a:extLst>
              </a:tr>
              <a:tr h="538590">
                <a:tc>
                  <a:txBody>
                    <a:bodyPr/>
                    <a:lstStyle/>
                    <a:p>
                      <a:pPr algn="l">
                        <a:spcAft>
                          <a:spcPts val="0"/>
                        </a:spcAft>
                      </a:pPr>
                      <a:r>
                        <a:rPr lang="en-US" sz="1500" b="1">
                          <a:solidFill>
                            <a:schemeClr val="tx1">
                              <a:lumMod val="75000"/>
                              <a:lumOff val="25000"/>
                            </a:schemeClr>
                          </a:solidFill>
                          <a:effectLst/>
                        </a:rPr>
                        <a:t>Requester is authorized </a:t>
                      </a:r>
                    </a:p>
                  </a:txBody>
                  <a:tcPr marL="252464" marR="131281" marT="131281" marB="13128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spcAft>
                          <a:spcPts val="0"/>
                        </a:spcAft>
                      </a:pPr>
                      <a:r>
                        <a:rPr lang="en-US" sz="1500">
                          <a:solidFill>
                            <a:schemeClr val="tx1">
                              <a:lumMod val="75000"/>
                              <a:lumOff val="25000"/>
                            </a:schemeClr>
                          </a:solidFill>
                          <a:effectLst/>
                        </a:rPr>
                        <a:t>F</a:t>
                      </a:r>
                    </a:p>
                  </a:txBody>
                  <a:tcPr marL="252464" marR="131281" marT="131281" marB="13128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145980423"/>
                  </a:ext>
                </a:extLst>
              </a:tr>
              <a:tr h="538590">
                <a:tc>
                  <a:txBody>
                    <a:bodyPr/>
                    <a:lstStyle/>
                    <a:p>
                      <a:pPr algn="l">
                        <a:spcAft>
                          <a:spcPts val="0"/>
                        </a:spcAft>
                      </a:pPr>
                      <a:r>
                        <a:rPr lang="en-US" sz="1500" b="1">
                          <a:solidFill>
                            <a:schemeClr val="tx1">
                              <a:lumMod val="75000"/>
                              <a:lumOff val="25000"/>
                            </a:schemeClr>
                          </a:solidFill>
                          <a:effectLst/>
                        </a:rPr>
                        <a:t>Police is available</a:t>
                      </a:r>
                    </a:p>
                  </a:txBody>
                  <a:tcPr marL="252464" marR="131281" marT="131281" marB="13128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spcAft>
                          <a:spcPts val="0"/>
                        </a:spcAft>
                      </a:pPr>
                      <a:r>
                        <a:rPr lang="en-US" sz="1500">
                          <a:solidFill>
                            <a:schemeClr val="tx1">
                              <a:lumMod val="75000"/>
                              <a:lumOff val="25000"/>
                            </a:schemeClr>
                          </a:solidFill>
                          <a:effectLst/>
                        </a:rPr>
                        <a:t>-</a:t>
                      </a:r>
                    </a:p>
                  </a:txBody>
                  <a:tcPr marL="252464" marR="131281" marT="131281" marB="13128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F</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491935842"/>
                  </a:ext>
                </a:extLst>
              </a:tr>
              <a:tr h="538590">
                <a:tc>
                  <a:txBody>
                    <a:bodyPr/>
                    <a:lstStyle/>
                    <a:p>
                      <a:pPr algn="l">
                        <a:spcAft>
                          <a:spcPts val="0"/>
                        </a:spcAft>
                      </a:pPr>
                      <a:r>
                        <a:rPr lang="en-US" sz="1500" b="1">
                          <a:solidFill>
                            <a:schemeClr val="tx1">
                              <a:lumMod val="75000"/>
                              <a:lumOff val="25000"/>
                            </a:schemeClr>
                          </a:solidFill>
                          <a:effectLst/>
                        </a:rPr>
                        <a:t>Emergency is available</a:t>
                      </a:r>
                    </a:p>
                  </a:txBody>
                  <a:tcPr marL="252464" marR="131281" marT="131281" marB="13128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spcAft>
                          <a:spcPts val="0"/>
                        </a:spcAft>
                      </a:pPr>
                      <a:r>
                        <a:rPr lang="en-US" sz="1500">
                          <a:solidFill>
                            <a:schemeClr val="tx1">
                              <a:lumMod val="75000"/>
                              <a:lumOff val="25000"/>
                            </a:schemeClr>
                          </a:solidFill>
                          <a:effectLst/>
                        </a:rPr>
                        <a:t>-</a:t>
                      </a:r>
                    </a:p>
                  </a:txBody>
                  <a:tcPr marL="252464" marR="131281" marT="131281" marB="13128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F</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490902767"/>
                  </a:ext>
                </a:extLst>
              </a:tr>
              <a:tr h="538590">
                <a:tc>
                  <a:txBody>
                    <a:bodyPr/>
                    <a:lstStyle/>
                    <a:p>
                      <a:pPr algn="l">
                        <a:spcAft>
                          <a:spcPts val="0"/>
                        </a:spcAft>
                      </a:pPr>
                      <a:r>
                        <a:rPr lang="en-US" sz="1500" b="1">
                          <a:solidFill>
                            <a:schemeClr val="tx1">
                              <a:lumMod val="75000"/>
                              <a:lumOff val="25000"/>
                            </a:schemeClr>
                          </a:solidFill>
                          <a:effectLst/>
                        </a:rPr>
                        <a:t>National center is working</a:t>
                      </a:r>
                    </a:p>
                  </a:txBody>
                  <a:tcPr marL="252464" marR="131281" marT="131281" marB="13128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spcAft>
                          <a:spcPts val="0"/>
                        </a:spcAft>
                      </a:pPr>
                      <a:r>
                        <a:rPr lang="en-US" sz="1500">
                          <a:solidFill>
                            <a:schemeClr val="tx1">
                              <a:lumMod val="75000"/>
                              <a:lumOff val="25000"/>
                            </a:schemeClr>
                          </a:solidFill>
                          <a:effectLst/>
                        </a:rPr>
                        <a:t>-</a:t>
                      </a:r>
                    </a:p>
                  </a:txBody>
                  <a:tcPr marL="252464" marR="131281" marT="131281" marB="13128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F</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T</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577028303"/>
                  </a:ext>
                </a:extLst>
              </a:tr>
              <a:tr h="538590">
                <a:tc>
                  <a:txBody>
                    <a:bodyPr/>
                    <a:lstStyle/>
                    <a:p>
                      <a:pPr algn="ctr">
                        <a:spcAft>
                          <a:spcPts val="0"/>
                        </a:spcAft>
                      </a:pPr>
                      <a:r>
                        <a:rPr lang="en-US" sz="1500" b="1">
                          <a:solidFill>
                            <a:schemeClr val="tx1">
                              <a:lumMod val="75000"/>
                              <a:lumOff val="25000"/>
                            </a:schemeClr>
                          </a:solidFill>
                          <a:effectLst/>
                        </a:rPr>
                        <a:t>Action</a:t>
                      </a:r>
                    </a:p>
                  </a:txBody>
                  <a:tcPr marL="252464" marR="131281" marT="131281" marB="13128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spcAft>
                          <a:spcPts val="0"/>
                        </a:spcAft>
                      </a:pPr>
                      <a:r>
                        <a:rPr lang="en-US" sz="1500">
                          <a:solidFill>
                            <a:schemeClr val="tx1">
                              <a:lumMod val="75000"/>
                              <a:lumOff val="25000"/>
                            </a:schemeClr>
                          </a:solidFill>
                          <a:effectLst/>
                        </a:rPr>
                        <a:t> </a:t>
                      </a:r>
                    </a:p>
                  </a:txBody>
                  <a:tcPr marL="252464" marR="131281" marT="131281" marB="13128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 </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 </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 </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 </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717513285"/>
                  </a:ext>
                </a:extLst>
              </a:tr>
              <a:tr h="538590">
                <a:tc>
                  <a:txBody>
                    <a:bodyPr/>
                    <a:lstStyle/>
                    <a:p>
                      <a:pPr algn="l">
                        <a:spcAft>
                          <a:spcPts val="0"/>
                        </a:spcAft>
                      </a:pPr>
                      <a:r>
                        <a:rPr lang="en-US" sz="1500" b="1">
                          <a:solidFill>
                            <a:schemeClr val="tx1">
                              <a:lumMod val="75000"/>
                              <a:lumOff val="25000"/>
                            </a:schemeClr>
                          </a:solidFill>
                          <a:effectLst/>
                        </a:rPr>
                        <a:t>Accept request</a:t>
                      </a:r>
                    </a:p>
                  </a:txBody>
                  <a:tcPr marL="252464" marR="131281" marT="131281" marB="13128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spcAft>
                          <a:spcPts val="0"/>
                        </a:spcAft>
                      </a:pPr>
                      <a:r>
                        <a:rPr lang="en-US" sz="1500">
                          <a:solidFill>
                            <a:schemeClr val="tx1">
                              <a:lumMod val="75000"/>
                              <a:lumOff val="25000"/>
                            </a:schemeClr>
                          </a:solidFill>
                          <a:effectLst/>
                        </a:rPr>
                        <a:t> </a:t>
                      </a:r>
                    </a:p>
                  </a:txBody>
                  <a:tcPr marL="252464" marR="131281" marT="131281" marB="13128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 </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X</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X</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X</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593419341"/>
                  </a:ext>
                </a:extLst>
              </a:tr>
              <a:tr h="538590">
                <a:tc>
                  <a:txBody>
                    <a:bodyPr/>
                    <a:lstStyle/>
                    <a:p>
                      <a:pPr algn="l">
                        <a:spcAft>
                          <a:spcPts val="0"/>
                        </a:spcAft>
                      </a:pPr>
                      <a:r>
                        <a:rPr lang="en-US" sz="1500" b="1">
                          <a:solidFill>
                            <a:schemeClr val="tx1">
                              <a:lumMod val="75000"/>
                              <a:lumOff val="25000"/>
                            </a:schemeClr>
                          </a:solidFill>
                          <a:effectLst/>
                        </a:rPr>
                        <a:t>Reject request</a:t>
                      </a:r>
                    </a:p>
                  </a:txBody>
                  <a:tcPr marL="252464" marR="131281" marT="131281" marB="13128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spcAft>
                          <a:spcPts val="0"/>
                        </a:spcAft>
                      </a:pPr>
                      <a:r>
                        <a:rPr lang="en-US" sz="1500">
                          <a:solidFill>
                            <a:schemeClr val="tx1">
                              <a:lumMod val="75000"/>
                              <a:lumOff val="25000"/>
                            </a:schemeClr>
                          </a:solidFill>
                          <a:effectLst/>
                        </a:rPr>
                        <a:t>X</a:t>
                      </a:r>
                    </a:p>
                  </a:txBody>
                  <a:tcPr marL="252464" marR="131281" marT="131281" marB="13128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X</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 </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 </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spcAft>
                          <a:spcPts val="0"/>
                        </a:spcAft>
                      </a:pPr>
                      <a:r>
                        <a:rPr lang="en-US" sz="1500">
                          <a:solidFill>
                            <a:schemeClr val="tx1">
                              <a:lumMod val="75000"/>
                              <a:lumOff val="25000"/>
                            </a:schemeClr>
                          </a:solidFill>
                          <a:effectLst/>
                        </a:rPr>
                        <a:t> </a:t>
                      </a:r>
                    </a:p>
                  </a:txBody>
                  <a:tcPr marL="252464" marR="131281" marT="131281" marB="13128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788341674"/>
                  </a:ext>
                </a:extLst>
              </a:tr>
            </a:tbl>
          </a:graphicData>
        </a:graphic>
      </p:graphicFrame>
    </p:spTree>
    <p:extLst>
      <p:ext uri="{BB962C8B-B14F-4D97-AF65-F5344CB8AC3E}">
        <p14:creationId xmlns:p14="http://schemas.microsoft.com/office/powerpoint/2010/main" val="4149762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E841C-97E6-637B-0515-1E9F50C5BFE7}"/>
              </a:ext>
            </a:extLst>
          </p:cNvPr>
          <p:cNvSpPr>
            <a:spLocks noGrp="1"/>
          </p:cNvSpPr>
          <p:nvPr>
            <p:ph type="title"/>
          </p:nvPr>
        </p:nvSpPr>
        <p:spPr>
          <a:xfrm>
            <a:off x="838200" y="631825"/>
            <a:ext cx="10515600" cy="1325563"/>
          </a:xfrm>
        </p:spPr>
        <p:txBody>
          <a:bodyPr>
            <a:normAutofit/>
          </a:bodyPr>
          <a:lstStyle/>
          <a:p>
            <a:pPr algn="ctr"/>
            <a:r>
              <a:rPr lang="en-US" sz="5400" b="1" dirty="0">
                <a:cs typeface="Calibri Light"/>
              </a:rPr>
              <a:t> Phase 3 :</a:t>
            </a:r>
            <a:r>
              <a:rPr lang="en-US" dirty="0">
                <a:cs typeface="Calibri Light"/>
              </a:rPr>
              <a:t> </a:t>
            </a: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113D3CA-48FE-F59B-93BD-EB300E4E3115}"/>
              </a:ext>
            </a:extLst>
          </p:cNvPr>
          <p:cNvSpPr>
            <a:spLocks noGrp="1"/>
          </p:cNvSpPr>
          <p:nvPr>
            <p:ph idx="1"/>
          </p:nvPr>
        </p:nvSpPr>
        <p:spPr>
          <a:xfrm>
            <a:off x="838200" y="2269173"/>
            <a:ext cx="10515600" cy="3659988"/>
          </a:xfrm>
        </p:spPr>
        <p:txBody>
          <a:bodyPr vert="horz" lIns="91440" tIns="45720" rIns="91440" bIns="45720" rtlCol="0" anchor="t">
            <a:normAutofit/>
          </a:bodyPr>
          <a:lstStyle/>
          <a:p>
            <a:pPr marL="0" indent="0">
              <a:buNone/>
            </a:pPr>
            <a:r>
              <a:rPr lang="en-US" b="1" dirty="0">
                <a:solidFill>
                  <a:schemeClr val="accent1">
                    <a:lumMod val="75000"/>
                  </a:schemeClr>
                </a:solidFill>
                <a:cs typeface="Calibri"/>
              </a:rPr>
              <a:t>3- </a:t>
            </a:r>
            <a:r>
              <a:rPr lang="en-US" b="1" dirty="0">
                <a:solidFill>
                  <a:schemeClr val="accent1">
                    <a:lumMod val="75000"/>
                  </a:schemeClr>
                </a:solidFill>
                <a:ea typeface="+mn-lt"/>
                <a:cs typeface="+mn-lt"/>
              </a:rPr>
              <a:t>Design and implementation</a:t>
            </a:r>
            <a:endParaRPr lang="en-US" b="1" dirty="0">
              <a:solidFill>
                <a:schemeClr val="accent1">
                  <a:lumMod val="75000"/>
                </a:schemeClr>
              </a:solidFill>
              <a:cs typeface="Calibri"/>
            </a:endParaRPr>
          </a:p>
          <a:p>
            <a:pPr marL="0" indent="0">
              <a:buNone/>
            </a:pPr>
            <a:r>
              <a:rPr lang="en-US" b="1" dirty="0">
                <a:solidFill>
                  <a:schemeClr val="accent1">
                    <a:lumMod val="75000"/>
                  </a:schemeClr>
                </a:solidFill>
                <a:ea typeface="+mn-lt"/>
                <a:cs typeface="+mn-lt"/>
              </a:rPr>
              <a:t>       3.1 ER Diagram...............................................33</a:t>
            </a:r>
          </a:p>
          <a:p>
            <a:pPr marL="0" indent="0">
              <a:buNone/>
            </a:pPr>
            <a:r>
              <a:rPr lang="en-US" b="1" dirty="0">
                <a:solidFill>
                  <a:schemeClr val="accent1">
                    <a:lumMod val="75000"/>
                  </a:schemeClr>
                </a:solidFill>
                <a:ea typeface="+mn-lt"/>
                <a:cs typeface="+mn-lt"/>
              </a:rPr>
              <a:t>       3.2 </a:t>
            </a:r>
            <a:r>
              <a:rPr lang="en-US" b="1" dirty="0">
                <a:solidFill>
                  <a:schemeClr val="accent1">
                    <a:lumMod val="75000"/>
                  </a:schemeClr>
                </a:solidFill>
                <a:effectLst/>
                <a:ea typeface="Times New Roman" panose="02020603050405020304" pitchFamily="18" charset="0"/>
                <a:cs typeface="Arial" panose="020B0604020202020204" pitchFamily="34" charset="0"/>
              </a:rPr>
              <a:t>The type of testing in the program.………….34</a:t>
            </a:r>
          </a:p>
          <a:p>
            <a:pPr marL="0" indent="0">
              <a:buNone/>
            </a:pPr>
            <a:endParaRPr lang="en-US" b="1" dirty="0">
              <a:solidFill>
                <a:schemeClr val="accent1">
                  <a:lumMod val="75000"/>
                </a:schemeClr>
              </a:solidFill>
              <a:ea typeface="+mn-lt"/>
              <a:cs typeface="+mn-lt"/>
            </a:endParaRPr>
          </a:p>
        </p:txBody>
      </p:sp>
    </p:spTree>
    <p:extLst>
      <p:ext uri="{BB962C8B-B14F-4D97-AF65-F5344CB8AC3E}">
        <p14:creationId xmlns:p14="http://schemas.microsoft.com/office/powerpoint/2010/main" val="821017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E2D95-D348-6319-1A4E-EA4C193C2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ER diagram:</a:t>
            </a:r>
          </a:p>
        </p:txBody>
      </p:sp>
      <p:pic>
        <p:nvPicPr>
          <p:cNvPr id="9" name="Content Placeholder 8" descr="Diagram&#10;&#10;Description automatically generated">
            <a:extLst>
              <a:ext uri="{FF2B5EF4-FFF2-40B4-BE49-F238E27FC236}">
                <a16:creationId xmlns:a16="http://schemas.microsoft.com/office/drawing/2014/main" id="{097FE41F-BB6C-851F-187C-8C583F4793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231" t="10419" r="10179" b="5995"/>
          <a:stretch/>
        </p:blipFill>
        <p:spPr>
          <a:xfrm>
            <a:off x="2135372" y="1459661"/>
            <a:ext cx="7921255" cy="5398339"/>
          </a:xfrm>
          <a:prstGeom prst="rect">
            <a:avLst/>
          </a:prstGeom>
        </p:spPr>
      </p:pic>
    </p:spTree>
    <p:extLst>
      <p:ext uri="{BB962C8B-B14F-4D97-AF65-F5344CB8AC3E}">
        <p14:creationId xmlns:p14="http://schemas.microsoft.com/office/powerpoint/2010/main" val="3224659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54273-2A90-FCFD-1B44-973F3B84B9C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ER Diagram:</a:t>
            </a:r>
          </a:p>
        </p:txBody>
      </p:sp>
      <p:pic>
        <p:nvPicPr>
          <p:cNvPr id="11" name="Content Placeholder 10" descr="Diagram&#10;&#10;Description automatically generated">
            <a:extLst>
              <a:ext uri="{FF2B5EF4-FFF2-40B4-BE49-F238E27FC236}">
                <a16:creationId xmlns:a16="http://schemas.microsoft.com/office/drawing/2014/main" id="{F3E06F60-7210-3103-BE85-B0E1DB67ED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2330" y="755372"/>
            <a:ext cx="8349670" cy="5595731"/>
          </a:xfrm>
        </p:spPr>
      </p:pic>
    </p:spTree>
    <p:extLst>
      <p:ext uri="{BB962C8B-B14F-4D97-AF65-F5344CB8AC3E}">
        <p14:creationId xmlns:p14="http://schemas.microsoft.com/office/powerpoint/2010/main" val="2027416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Freeform: Shape 14">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6">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74CDFC-7982-519E-ECFD-BDB568F07749}"/>
              </a:ext>
            </a:extLst>
          </p:cNvPr>
          <p:cNvSpPr>
            <a:spLocks noGrp="1"/>
          </p:cNvSpPr>
          <p:nvPr>
            <p:ph type="title"/>
          </p:nvPr>
        </p:nvSpPr>
        <p:spPr>
          <a:xfrm>
            <a:off x="838200" y="365126"/>
            <a:ext cx="7757694" cy="1288238"/>
          </a:xfrm>
        </p:spPr>
        <p:txBody>
          <a:bodyPr anchor="b">
            <a:normAutofit/>
          </a:bodyPr>
          <a:lstStyle/>
          <a:p>
            <a:r>
              <a:rPr lang="en-US" b="1"/>
              <a:t>3.2.  Type of testing:</a:t>
            </a:r>
          </a:p>
        </p:txBody>
      </p:sp>
      <p:sp>
        <p:nvSpPr>
          <p:cNvPr id="3" name="Content Placeholder 2">
            <a:extLst>
              <a:ext uri="{FF2B5EF4-FFF2-40B4-BE49-F238E27FC236}">
                <a16:creationId xmlns:a16="http://schemas.microsoft.com/office/drawing/2014/main" id="{111383B4-EE16-8137-CB4B-FF8D30BB326F}"/>
              </a:ext>
            </a:extLst>
          </p:cNvPr>
          <p:cNvSpPr>
            <a:spLocks noGrp="1"/>
          </p:cNvSpPr>
          <p:nvPr>
            <p:ph idx="1"/>
          </p:nvPr>
        </p:nvSpPr>
        <p:spPr>
          <a:xfrm>
            <a:off x="838198" y="1956390"/>
            <a:ext cx="7322290" cy="3907465"/>
          </a:xfrm>
        </p:spPr>
        <p:txBody>
          <a:bodyPr anchor="t">
            <a:normAutofit/>
          </a:bodyPr>
          <a:lstStyle/>
          <a:p>
            <a:pPr marL="0" indent="0">
              <a:buNone/>
            </a:pPr>
            <a:r>
              <a:rPr lang="en-US" sz="2000" b="1" dirty="0">
                <a:solidFill>
                  <a:schemeClr val="bg2">
                    <a:lumMod val="40000"/>
                    <a:lumOff val="60000"/>
                  </a:schemeClr>
                </a:solidFill>
              </a:rPr>
              <a:t>1-Testing Non-Functional Requirements:</a:t>
            </a:r>
          </a:p>
          <a:p>
            <a:pPr marL="0" indent="0">
              <a:buNone/>
            </a:pPr>
            <a:r>
              <a:rPr lang="en-US" sz="2000" b="1" dirty="0"/>
              <a:t> Ease to use: Test by asking several people to use the features of the system.</a:t>
            </a:r>
          </a:p>
          <a:p>
            <a:pPr marL="0" indent="0">
              <a:buNone/>
            </a:pPr>
            <a:endParaRPr lang="en-US" sz="2000" b="1" dirty="0"/>
          </a:p>
          <a:p>
            <a:pPr marL="0" indent="0">
              <a:buNone/>
            </a:pPr>
            <a:r>
              <a:rPr lang="en-US" sz="2000" b="1" dirty="0">
                <a:solidFill>
                  <a:schemeClr val="bg2">
                    <a:lumMod val="40000"/>
                    <a:lumOff val="60000"/>
                  </a:schemeClr>
                </a:solidFill>
              </a:rPr>
              <a:t>2- Security &amp; Privacy:  </a:t>
            </a:r>
          </a:p>
          <a:p>
            <a:pPr marL="0" indent="0">
              <a:buNone/>
            </a:pPr>
            <a:r>
              <a:rPr lang="en-US" sz="2000" b="1" dirty="0"/>
              <a:t>Try hacking into the system's database and extracting user information. </a:t>
            </a:r>
          </a:p>
          <a:p>
            <a:pPr marL="0" indent="0">
              <a:buNone/>
            </a:pPr>
            <a:endParaRPr lang="en-US" sz="2000" b="1" dirty="0"/>
          </a:p>
          <a:p>
            <a:pPr marL="0" indent="0">
              <a:buNone/>
            </a:pPr>
            <a:r>
              <a:rPr lang="en-US" sz="2000" b="1" dirty="0">
                <a:solidFill>
                  <a:schemeClr val="bg2">
                    <a:lumMod val="40000"/>
                    <a:lumOff val="60000"/>
                  </a:schemeClr>
                </a:solidFill>
              </a:rPr>
              <a:t>3-Reliability:</a:t>
            </a:r>
          </a:p>
          <a:p>
            <a:pPr marL="0" indent="0">
              <a:buNone/>
            </a:pPr>
            <a:r>
              <a:rPr lang="en-US" sz="2000" b="1" dirty="0"/>
              <a:t>  Making a huge number of requests to the system at same time</a:t>
            </a:r>
          </a:p>
        </p:txBody>
      </p:sp>
    </p:spTree>
    <p:extLst>
      <p:ext uri="{BB962C8B-B14F-4D97-AF65-F5344CB8AC3E}">
        <p14:creationId xmlns:p14="http://schemas.microsoft.com/office/powerpoint/2010/main" val="955032836"/>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5E84B9-419F-46F0-ABFC-0CDEE3B4CD61}"/>
              </a:ext>
            </a:extLst>
          </p:cNvPr>
          <p:cNvSpPr>
            <a:spLocks noGrp="1"/>
          </p:cNvSpPr>
          <p:nvPr>
            <p:ph type="title"/>
          </p:nvPr>
        </p:nvSpPr>
        <p:spPr>
          <a:xfrm>
            <a:off x="838200" y="365126"/>
            <a:ext cx="7757694" cy="1288238"/>
          </a:xfrm>
        </p:spPr>
        <p:txBody>
          <a:bodyPr anchor="b">
            <a:normAutofit/>
          </a:bodyPr>
          <a:lstStyle/>
          <a:p>
            <a:r>
              <a:rPr lang="en-US" b="1" dirty="0"/>
              <a:t>3.2.     Type of testing:</a:t>
            </a:r>
          </a:p>
        </p:txBody>
      </p:sp>
      <p:sp>
        <p:nvSpPr>
          <p:cNvPr id="3" name="Content Placeholder 2">
            <a:extLst>
              <a:ext uri="{FF2B5EF4-FFF2-40B4-BE49-F238E27FC236}">
                <a16:creationId xmlns:a16="http://schemas.microsoft.com/office/drawing/2014/main" id="{2BDF32F4-8ED8-555D-FB39-33C9B3BC340C}"/>
              </a:ext>
            </a:extLst>
          </p:cNvPr>
          <p:cNvSpPr>
            <a:spLocks noGrp="1"/>
          </p:cNvSpPr>
          <p:nvPr>
            <p:ph idx="1"/>
          </p:nvPr>
        </p:nvSpPr>
        <p:spPr>
          <a:xfrm>
            <a:off x="838198" y="1956390"/>
            <a:ext cx="7322290" cy="3907465"/>
          </a:xfrm>
        </p:spPr>
        <p:txBody>
          <a:bodyPr anchor="t">
            <a:normAutofit/>
          </a:bodyPr>
          <a:lstStyle/>
          <a:p>
            <a:pPr marL="0" indent="0">
              <a:buNone/>
            </a:pPr>
            <a:r>
              <a:rPr lang="en-US" b="1" dirty="0">
                <a:solidFill>
                  <a:schemeClr val="bg2">
                    <a:lumMod val="40000"/>
                    <a:lumOff val="60000"/>
                  </a:schemeClr>
                </a:solidFill>
              </a:rPr>
              <a:t>4- Testing Functional Requirements:</a:t>
            </a:r>
          </a:p>
          <a:p>
            <a:pPr marL="0" indent="0">
              <a:buNone/>
            </a:pPr>
            <a:r>
              <a:rPr lang="en-US" sz="2400" dirty="0"/>
              <a:t> </a:t>
            </a:r>
            <a:r>
              <a:rPr lang="en-US" sz="2400" b="1" dirty="0"/>
              <a:t>-Test if the system will be able to take the weather report as an input or not.</a:t>
            </a:r>
          </a:p>
          <a:p>
            <a:pPr marL="0" indent="0">
              <a:buNone/>
            </a:pPr>
            <a:r>
              <a:rPr lang="en-US" sz="2400" b="1" dirty="0"/>
              <a:t>-Check if the system be able to notify the police ambulance and emergency.</a:t>
            </a:r>
          </a:p>
          <a:p>
            <a:pPr marL="0" indent="0">
              <a:buNone/>
            </a:pPr>
            <a:r>
              <a:rPr lang="en-US" sz="2400" b="1" dirty="0"/>
              <a:t>-be able to notify the user about any possible conditions.</a:t>
            </a:r>
          </a:p>
        </p:txBody>
      </p:sp>
    </p:spTree>
    <p:extLst>
      <p:ext uri="{BB962C8B-B14F-4D97-AF65-F5344CB8AC3E}">
        <p14:creationId xmlns:p14="http://schemas.microsoft.com/office/powerpoint/2010/main" val="166856536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B61EF-2E3C-FB75-C0FF-B08D6B8A3440}"/>
              </a:ext>
            </a:extLst>
          </p:cNvPr>
          <p:cNvSpPr>
            <a:spLocks noGrp="1"/>
          </p:cNvSpPr>
          <p:nvPr>
            <p:ph type="title"/>
          </p:nvPr>
        </p:nvSpPr>
        <p:spPr>
          <a:xfrm>
            <a:off x="6125959" y="4298202"/>
            <a:ext cx="5319433" cy="2076333"/>
          </a:xfrm>
        </p:spPr>
        <p:txBody>
          <a:bodyPr vert="horz" lIns="91440" tIns="45720" rIns="91440" bIns="45720" rtlCol="0" anchor="t">
            <a:normAutofit/>
          </a:bodyPr>
          <a:lstStyle/>
          <a:p>
            <a:r>
              <a:rPr lang="en-US" sz="6600" b="1" kern="1200" dirty="0">
                <a:solidFill>
                  <a:schemeClr val="bg1"/>
                </a:solidFill>
                <a:latin typeface="+mj-lt"/>
                <a:ea typeface="+mj-ea"/>
                <a:cs typeface="+mj-cs"/>
              </a:rPr>
              <a:t>Thank You</a:t>
            </a:r>
          </a:p>
        </p:txBody>
      </p:sp>
      <p:sp>
        <p:nvSpPr>
          <p:cNvPr id="11" name="Freeform: Shape 10">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Smiling Face with No Fill">
            <a:extLst>
              <a:ext uri="{FF2B5EF4-FFF2-40B4-BE49-F238E27FC236}">
                <a16:creationId xmlns:a16="http://schemas.microsoft.com/office/drawing/2014/main" id="{61152A08-BEB7-6477-42DA-5F89F946D0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20048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423CD-2A18-1C24-4728-35DE9A06953A}"/>
              </a:ext>
            </a:extLst>
          </p:cNvPr>
          <p:cNvSpPr>
            <a:spLocks noGrp="1"/>
          </p:cNvSpPr>
          <p:nvPr>
            <p:ph type="title"/>
          </p:nvPr>
        </p:nvSpPr>
        <p:spPr>
          <a:xfrm>
            <a:off x="838200" y="631825"/>
            <a:ext cx="10515600" cy="1325563"/>
          </a:xfrm>
        </p:spPr>
        <p:txBody>
          <a:bodyPr>
            <a:normAutofit/>
          </a:bodyPr>
          <a:lstStyle/>
          <a:p>
            <a:pPr algn="ctr"/>
            <a:r>
              <a:rPr lang="en-US">
                <a:cs typeface="Angsana New"/>
              </a:rPr>
              <a:t>Table of contents:</a:t>
            </a:r>
            <a:endParaRPr lang="en-US">
              <a:cs typeface="Calibri Light" panose="020F0302020204030204"/>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9F8FC7-7DCE-7BDC-7DC1-64D6A67D081D}"/>
              </a:ext>
            </a:extLst>
          </p:cNvPr>
          <p:cNvSpPr>
            <a:spLocks noGrp="1"/>
          </p:cNvSpPr>
          <p:nvPr>
            <p:ph idx="1"/>
          </p:nvPr>
        </p:nvSpPr>
        <p:spPr>
          <a:xfrm>
            <a:off x="838200" y="2269173"/>
            <a:ext cx="10515600" cy="3659988"/>
          </a:xfrm>
        </p:spPr>
        <p:txBody>
          <a:bodyPr vert="horz" lIns="91440" tIns="45720" rIns="91440" bIns="45720" rtlCol="0" anchor="t">
            <a:normAutofit/>
          </a:bodyPr>
          <a:lstStyle/>
          <a:p>
            <a:pPr marL="228600" indent="0">
              <a:buNone/>
            </a:pPr>
            <a:r>
              <a:rPr lang="en-US" sz="2400" dirty="0"/>
              <a:t>1.planing phase1:</a:t>
            </a:r>
            <a:endParaRPr lang="en-US" sz="2400" dirty="0">
              <a:cs typeface="Calibri"/>
            </a:endParaRPr>
          </a:p>
          <a:p>
            <a:pPr marL="228600" indent="0">
              <a:buNone/>
            </a:pPr>
            <a:r>
              <a:rPr lang="en-US" sz="2400" dirty="0"/>
              <a:t>  1-1.Scope</a:t>
            </a:r>
            <a:r>
              <a:rPr lang="en-US" sz="2400" u="sng" dirty="0"/>
              <a:t>...........................................4</a:t>
            </a:r>
            <a:endParaRPr lang="en-US" sz="2400" u="sng" dirty="0">
              <a:cs typeface="Calibri"/>
            </a:endParaRPr>
          </a:p>
          <a:p>
            <a:pPr marL="228600" indent="0">
              <a:buNone/>
            </a:pPr>
            <a:r>
              <a:rPr lang="en-US" sz="2400" dirty="0"/>
              <a:t>  1-2.Context Diagram</a:t>
            </a:r>
            <a:r>
              <a:rPr lang="en-US" sz="2400" u="sng" dirty="0"/>
              <a:t>..........................6</a:t>
            </a:r>
            <a:endParaRPr lang="en-US" sz="2400" u="sng" dirty="0">
              <a:cs typeface="Calibri"/>
            </a:endParaRPr>
          </a:p>
          <a:p>
            <a:pPr marL="228600" indent="0">
              <a:buNone/>
            </a:pPr>
            <a:r>
              <a:rPr lang="en-US" sz="2400" dirty="0"/>
              <a:t>  1-3.Risks................................</a:t>
            </a:r>
            <a:r>
              <a:rPr lang="en-US" sz="2400" u="sng" dirty="0"/>
              <a:t>.............7</a:t>
            </a:r>
            <a:endParaRPr lang="en-US" sz="2400" u="sng" dirty="0">
              <a:cs typeface="Calibri"/>
            </a:endParaRPr>
          </a:p>
          <a:p>
            <a:pPr indent="0">
              <a:buNone/>
            </a:pPr>
            <a:r>
              <a:rPr lang="en-US" sz="2400" dirty="0"/>
              <a:t>  1-4.Feasibility Study................</a:t>
            </a:r>
            <a:r>
              <a:rPr lang="en-US" sz="2400" u="sng" dirty="0"/>
              <a:t>...........8</a:t>
            </a:r>
            <a:endParaRPr lang="en-US" sz="2400" u="sng" dirty="0">
              <a:cs typeface="Calibri"/>
            </a:endParaRPr>
          </a:p>
          <a:p>
            <a:pPr marL="228600" indent="0">
              <a:buNone/>
            </a:pPr>
            <a:r>
              <a:rPr lang="en-US" sz="2400" dirty="0"/>
              <a:t>  1-5.Sechedules......................</a:t>
            </a:r>
            <a:r>
              <a:rPr lang="en-US" sz="2400" u="sng" dirty="0"/>
              <a:t>...........16</a:t>
            </a:r>
            <a:endParaRPr lang="en-US" sz="2400" dirty="0">
              <a:cs typeface="Calibri"/>
            </a:endParaRPr>
          </a:p>
          <a:p>
            <a:pPr>
              <a:buClr>
                <a:srgbClr val="F0EBE5"/>
              </a:buClr>
            </a:pPr>
            <a:endParaRPr lang="en-US" sz="2400">
              <a:cs typeface="Calibri"/>
            </a:endParaRPr>
          </a:p>
        </p:txBody>
      </p:sp>
    </p:spTree>
    <p:extLst>
      <p:ext uri="{BB962C8B-B14F-4D97-AF65-F5344CB8AC3E}">
        <p14:creationId xmlns:p14="http://schemas.microsoft.com/office/powerpoint/2010/main" val="99025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F3C2FA-CEE1-60FC-18C8-FD220E1A6A7D}"/>
              </a:ext>
            </a:extLst>
          </p:cNvPr>
          <p:cNvSpPr>
            <a:spLocks noGrp="1"/>
          </p:cNvSpPr>
          <p:nvPr>
            <p:ph type="title"/>
          </p:nvPr>
        </p:nvSpPr>
        <p:spPr>
          <a:xfrm>
            <a:off x="838200" y="631825"/>
            <a:ext cx="10515600" cy="1325563"/>
          </a:xfrm>
        </p:spPr>
        <p:txBody>
          <a:bodyPr>
            <a:normAutofit/>
          </a:bodyPr>
          <a:lstStyle/>
          <a:p>
            <a:pPr algn="ctr"/>
            <a:r>
              <a:rPr lang="en-US">
                <a:cs typeface="Angsana New"/>
              </a:rPr>
              <a:t>1-1.Scope of Disaster Management Application </a:t>
            </a:r>
          </a:p>
        </p:txBody>
      </p:sp>
      <p:cxnSp>
        <p:nvCxnSpPr>
          <p:cNvPr id="32" name="Straight Connector 31">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0D9DFC-4A5C-4278-1AE2-CEB639331014}"/>
              </a:ext>
            </a:extLst>
          </p:cNvPr>
          <p:cNvSpPr>
            <a:spLocks noGrp="1"/>
          </p:cNvSpPr>
          <p:nvPr>
            <p:ph idx="1"/>
          </p:nvPr>
        </p:nvSpPr>
        <p:spPr>
          <a:xfrm>
            <a:off x="838200" y="2269173"/>
            <a:ext cx="10515600" cy="3659988"/>
          </a:xfrm>
        </p:spPr>
        <p:txBody>
          <a:bodyPr vert="horz" lIns="91440" tIns="45720" rIns="91440" bIns="45720" rtlCol="0">
            <a:normAutofit/>
          </a:bodyPr>
          <a:lstStyle/>
          <a:p>
            <a:r>
              <a:rPr lang="en-US" sz="2400">
                <a:ea typeface="+mn-lt"/>
                <a:cs typeface="+mn-lt"/>
              </a:rPr>
              <a:t>Disasters are something that we cannot stop. However, with the help of cutting-edge technology we can very well predict it and reduce the destruction caused by it. Moreover, we can save lives with the help of a warning. So, we work to develop a mobile app that automatically gives alerts to its users warning them of a possible natural disaster. Moreover, the app also helps its users who are stuck in a perilous situation. The users simply must send a request stating information like location, and other important details. The request will be received by the operator who will assign the rescue duty to the nearest disaster management executive. The executive will then go to the location and rescue the user.</a:t>
            </a:r>
            <a:endParaRPr lang="en-US" sz="2400">
              <a:cs typeface="Calibri"/>
            </a:endParaRPr>
          </a:p>
        </p:txBody>
      </p:sp>
    </p:spTree>
    <p:extLst>
      <p:ext uri="{BB962C8B-B14F-4D97-AF65-F5344CB8AC3E}">
        <p14:creationId xmlns:p14="http://schemas.microsoft.com/office/powerpoint/2010/main" val="135660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1">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3">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F07004-DCEB-718F-2B93-DE9DDF0C7F31}"/>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1-2.Context Diagram</a:t>
            </a:r>
          </a:p>
        </p:txBody>
      </p:sp>
      <p:pic>
        <p:nvPicPr>
          <p:cNvPr id="7" name="Picture 8" descr="Diagram&#10;&#10;Description automatically generated">
            <a:extLst>
              <a:ext uri="{FF2B5EF4-FFF2-40B4-BE49-F238E27FC236}">
                <a16:creationId xmlns:a16="http://schemas.microsoft.com/office/drawing/2014/main" id="{0F6D284F-B193-63DA-C458-6DD37539A8DF}"/>
              </a:ext>
            </a:extLst>
          </p:cNvPr>
          <p:cNvPicPr>
            <a:picLocks noChangeAspect="1"/>
          </p:cNvPicPr>
          <p:nvPr/>
        </p:nvPicPr>
        <p:blipFill>
          <a:blip r:embed="rId2"/>
          <a:stretch>
            <a:fillRect/>
          </a:stretch>
        </p:blipFill>
        <p:spPr>
          <a:xfrm>
            <a:off x="589550" y="2080396"/>
            <a:ext cx="11215306" cy="4638646"/>
          </a:xfrm>
          <a:prstGeom prst="rect">
            <a:avLst/>
          </a:prstGeom>
        </p:spPr>
      </p:pic>
    </p:spTree>
    <p:extLst>
      <p:ext uri="{BB962C8B-B14F-4D97-AF65-F5344CB8AC3E}">
        <p14:creationId xmlns:p14="http://schemas.microsoft.com/office/powerpoint/2010/main" val="193449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EA364D-D733-7167-7C29-30808E499111}"/>
              </a:ext>
            </a:extLst>
          </p:cNvPr>
          <p:cNvSpPr>
            <a:spLocks noGrp="1"/>
          </p:cNvSpPr>
          <p:nvPr>
            <p:ph type="title"/>
          </p:nvPr>
        </p:nvSpPr>
        <p:spPr>
          <a:xfrm>
            <a:off x="653473" y="2740215"/>
            <a:ext cx="3245552" cy="1512116"/>
          </a:xfrm>
        </p:spPr>
        <p:txBody>
          <a:bodyPr vert="horz" lIns="91440" tIns="45720" rIns="91440" bIns="45720" rtlCol="0" anchor="t">
            <a:normAutofit/>
          </a:bodyPr>
          <a:lstStyle/>
          <a:p>
            <a:r>
              <a:rPr lang="en-US" sz="4800" b="1" dirty="0">
                <a:solidFill>
                  <a:srgbClr val="FFFFFF"/>
                </a:solidFill>
              </a:rPr>
              <a:t>1.3.  Risks</a:t>
            </a:r>
            <a:r>
              <a:rPr lang="en-US" sz="4800" b="1" kern="1200" dirty="0">
                <a:solidFill>
                  <a:srgbClr val="FFFFFF"/>
                </a:solidFill>
                <a:latin typeface="+mj-lt"/>
                <a:ea typeface="+mj-ea"/>
                <a:cs typeface="+mj-cs"/>
              </a:rPr>
              <a: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7B58CFD-5057-0E55-E705-F9B041D84C14}"/>
              </a:ext>
            </a:extLst>
          </p:cNvPr>
          <p:cNvSpPr txBox="1"/>
          <p:nvPr/>
        </p:nvSpPr>
        <p:spPr>
          <a:xfrm>
            <a:off x="4324104" y="1383460"/>
            <a:ext cx="3235801" cy="43638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pPr>
            <a:r>
              <a:rPr lang="en-US" sz="1700" b="1" dirty="0"/>
              <a:t>1-Lack of experience, which leads to many errors</a:t>
            </a:r>
            <a:endParaRPr lang="en-US" b="1" dirty="0">
              <a:ea typeface="Calibri"/>
              <a:cs typeface="Calibri"/>
            </a:endParaRPr>
          </a:p>
          <a:p>
            <a:pPr indent="-228600" defTabSz="914400">
              <a:lnSpc>
                <a:spcPct val="90000"/>
              </a:lnSpc>
              <a:spcAft>
                <a:spcPts val="600"/>
              </a:spcAft>
              <a:buFont typeface="Arial" panose="020B0604020202020204" pitchFamily="34" charset="0"/>
              <a:buChar char="•"/>
            </a:pPr>
            <a:endParaRPr lang="en-US" sz="1700" b="1" dirty="0">
              <a:ea typeface="Calibri"/>
              <a:cs typeface="Calibri"/>
            </a:endParaRPr>
          </a:p>
          <a:p>
            <a:pPr defTabSz="914400">
              <a:lnSpc>
                <a:spcPct val="90000"/>
              </a:lnSpc>
              <a:spcAft>
                <a:spcPts val="600"/>
              </a:spcAft>
            </a:pPr>
            <a:r>
              <a:rPr lang="en-US" sz="1700" b="1" dirty="0"/>
              <a:t>2-Continuous climate change</a:t>
            </a:r>
            <a:endParaRPr lang="en-US" sz="1700" b="1" dirty="0">
              <a:ea typeface="Calibri"/>
              <a:cs typeface="Calibri"/>
            </a:endParaRPr>
          </a:p>
          <a:p>
            <a:pPr indent="-228600" defTabSz="914400">
              <a:lnSpc>
                <a:spcPct val="90000"/>
              </a:lnSpc>
              <a:spcAft>
                <a:spcPts val="600"/>
              </a:spcAft>
              <a:buFont typeface="Arial" panose="020B0604020202020204" pitchFamily="34" charset="0"/>
              <a:buChar char="•"/>
            </a:pPr>
            <a:endParaRPr lang="en-US" sz="1700" b="1" dirty="0">
              <a:ea typeface="Calibri"/>
              <a:cs typeface="Calibri"/>
            </a:endParaRPr>
          </a:p>
          <a:p>
            <a:pPr defTabSz="914400">
              <a:lnSpc>
                <a:spcPct val="90000"/>
              </a:lnSpc>
              <a:spcAft>
                <a:spcPts val="600"/>
              </a:spcAft>
            </a:pPr>
            <a:r>
              <a:rPr lang="en-US" sz="1700" b="1" dirty="0"/>
              <a:t>3-The presence of the application user in a mountainous area that does not contain a signal, which affects the use of the device</a:t>
            </a:r>
            <a:endParaRPr lang="en-US" sz="1700" b="1" dirty="0">
              <a:ea typeface="Calibri"/>
              <a:cs typeface="Calibri"/>
            </a:endParaRPr>
          </a:p>
          <a:p>
            <a:pPr indent="-228600" defTabSz="914400">
              <a:lnSpc>
                <a:spcPct val="90000"/>
              </a:lnSpc>
              <a:spcAft>
                <a:spcPts val="600"/>
              </a:spcAft>
              <a:buFont typeface="Arial" panose="020B0604020202020204" pitchFamily="34" charset="0"/>
              <a:buChar char="•"/>
            </a:pPr>
            <a:endParaRPr lang="en-US" sz="1700" b="1" dirty="0">
              <a:ea typeface="Calibri"/>
              <a:cs typeface="Calibri"/>
            </a:endParaRPr>
          </a:p>
          <a:p>
            <a:pPr defTabSz="914400">
              <a:lnSpc>
                <a:spcPct val="90000"/>
              </a:lnSpc>
              <a:spcAft>
                <a:spcPts val="600"/>
              </a:spcAft>
            </a:pPr>
            <a:r>
              <a:rPr lang="en-US" sz="1700" b="1" dirty="0"/>
              <a:t>4-The occurrence of disasters in a residential area, which leads to the difficulty of evacuating the area</a:t>
            </a:r>
            <a:endParaRPr lang="en-US" sz="1700" b="1" dirty="0">
              <a:ea typeface="Calibri"/>
              <a:cs typeface="Calibri"/>
            </a:endParaRPr>
          </a:p>
          <a:p>
            <a:pPr indent="-228600" defTabSz="914400">
              <a:lnSpc>
                <a:spcPct val="90000"/>
              </a:lnSpc>
              <a:spcAft>
                <a:spcPts val="600"/>
              </a:spcAft>
              <a:buFont typeface="Arial" panose="020B0604020202020204" pitchFamily="34" charset="0"/>
              <a:buChar char="•"/>
            </a:pPr>
            <a:endParaRPr lang="en-US" sz="1700" b="1" dirty="0">
              <a:ea typeface="Calibri"/>
              <a:cs typeface="Calibri"/>
            </a:endParaRPr>
          </a:p>
          <a:p>
            <a:pPr indent="-228600" defTabSz="914400">
              <a:lnSpc>
                <a:spcPct val="90000"/>
              </a:lnSpc>
              <a:spcAft>
                <a:spcPts val="600"/>
              </a:spcAft>
              <a:buFont typeface="Arial" panose="020B0604020202020204" pitchFamily="34" charset="0"/>
              <a:buChar char="•"/>
            </a:pPr>
            <a:endParaRPr lang="en-US" sz="1700"/>
          </a:p>
        </p:txBody>
      </p:sp>
      <p:sp>
        <p:nvSpPr>
          <p:cNvPr id="3" name="TextBox 2">
            <a:extLst>
              <a:ext uri="{FF2B5EF4-FFF2-40B4-BE49-F238E27FC236}">
                <a16:creationId xmlns:a16="http://schemas.microsoft.com/office/drawing/2014/main" id="{E162D445-5171-06AA-1F6D-B574ED7FDE91}"/>
              </a:ext>
            </a:extLst>
          </p:cNvPr>
          <p:cNvSpPr txBox="1"/>
          <p:nvPr/>
        </p:nvSpPr>
        <p:spPr>
          <a:xfrm>
            <a:off x="8452758" y="1375378"/>
            <a:ext cx="3197701" cy="30430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pPr>
            <a:r>
              <a:rPr lang="en-US" sz="1700" b="1" dirty="0">
                <a:cs typeface="Calibri" panose="020F0502020204030204"/>
              </a:rPr>
              <a:t>5-</a:t>
            </a:r>
            <a:r>
              <a:rPr lang="en-US" sz="1700" b="1" dirty="0">
                <a:ea typeface="+mn-lt"/>
                <a:cs typeface="+mn-lt"/>
              </a:rPr>
              <a:t>Potential Risk of Security Violation.</a:t>
            </a:r>
          </a:p>
          <a:p>
            <a:pPr defTabSz="914400">
              <a:lnSpc>
                <a:spcPct val="90000"/>
              </a:lnSpc>
              <a:spcAft>
                <a:spcPts val="600"/>
              </a:spcAft>
            </a:pPr>
            <a:endParaRPr lang="en-US" sz="1700" b="1" dirty="0">
              <a:ea typeface="Calibri"/>
              <a:cs typeface="Calibri" panose="020F0502020204030204"/>
            </a:endParaRPr>
          </a:p>
          <a:p>
            <a:pPr defTabSz="914400">
              <a:lnSpc>
                <a:spcPct val="90000"/>
              </a:lnSpc>
              <a:spcAft>
                <a:spcPts val="600"/>
              </a:spcAft>
            </a:pPr>
            <a:r>
              <a:rPr lang="en-US" sz="1700" b="1" dirty="0">
                <a:cs typeface="Calibri" panose="020F0502020204030204"/>
              </a:rPr>
              <a:t>6-</a:t>
            </a:r>
            <a:r>
              <a:rPr lang="en-US" sz="1700" b="1" dirty="0">
                <a:ea typeface="+mn-lt"/>
                <a:cs typeface="+mn-lt"/>
              </a:rPr>
              <a:t>The conflict among stakeholders regarding the functionality.</a:t>
            </a:r>
          </a:p>
          <a:p>
            <a:pPr defTabSz="914400">
              <a:lnSpc>
                <a:spcPct val="90000"/>
              </a:lnSpc>
              <a:spcAft>
                <a:spcPts val="600"/>
              </a:spcAft>
            </a:pPr>
            <a:endParaRPr lang="en-US" sz="1700" b="1" dirty="0">
              <a:ea typeface="Calibri"/>
              <a:cs typeface="Calibri" panose="020F0502020204030204"/>
            </a:endParaRPr>
          </a:p>
          <a:p>
            <a:pPr defTabSz="914400">
              <a:lnSpc>
                <a:spcPct val="90000"/>
              </a:lnSpc>
              <a:spcAft>
                <a:spcPts val="600"/>
              </a:spcAft>
            </a:pPr>
            <a:r>
              <a:rPr lang="en-US" sz="1700" b="1" dirty="0">
                <a:cs typeface="Calibri" panose="020F0502020204030204"/>
              </a:rPr>
              <a:t>7-</a:t>
            </a:r>
            <a:r>
              <a:rPr lang="en-US" b="1" dirty="0"/>
              <a:t>Changes are inevitable.</a:t>
            </a:r>
            <a:endParaRPr lang="en-US" sz="1700" b="1" dirty="0">
              <a:ea typeface="Calibri"/>
              <a:cs typeface="Calibri" panose="020F0502020204030204"/>
            </a:endParaRPr>
          </a:p>
          <a:p>
            <a:pPr defTabSz="914400">
              <a:lnSpc>
                <a:spcPct val="90000"/>
              </a:lnSpc>
              <a:spcAft>
                <a:spcPts val="600"/>
              </a:spcAft>
            </a:pPr>
            <a:endParaRPr lang="en-US" sz="1700" b="1" dirty="0">
              <a:ea typeface="Calibri"/>
              <a:cs typeface="Calibri" panose="020F0502020204030204"/>
            </a:endParaRPr>
          </a:p>
        </p:txBody>
      </p:sp>
      <p:cxnSp>
        <p:nvCxnSpPr>
          <p:cNvPr id="6" name="Straight Arrow Connector 5">
            <a:extLst>
              <a:ext uri="{FF2B5EF4-FFF2-40B4-BE49-F238E27FC236}">
                <a16:creationId xmlns:a16="http://schemas.microsoft.com/office/drawing/2014/main" id="{F2F6C05E-6017-BEB4-1286-36EA36B197E2}"/>
              </a:ext>
            </a:extLst>
          </p:cNvPr>
          <p:cNvCxnSpPr/>
          <p:nvPr/>
        </p:nvCxnSpPr>
        <p:spPr>
          <a:xfrm>
            <a:off x="651164" y="3479800"/>
            <a:ext cx="2643906" cy="23089"/>
          </a:xfrm>
          <a:prstGeom prst="straightConnector1">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3423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0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A1274DA6-607F-7924-E686-8154AB6D63E1}"/>
              </a:ext>
            </a:extLst>
          </p:cNvPr>
          <p:cNvSpPr>
            <a:spLocks noGrp="1"/>
          </p:cNvSpPr>
          <p:nvPr>
            <p:ph type="title"/>
          </p:nvPr>
        </p:nvSpPr>
        <p:spPr>
          <a:xfrm>
            <a:off x="838200" y="557188"/>
            <a:ext cx="10515600" cy="1133499"/>
          </a:xfrm>
        </p:spPr>
        <p:txBody>
          <a:bodyPr>
            <a:normAutofit/>
          </a:bodyPr>
          <a:lstStyle/>
          <a:p>
            <a:pPr algn="ctr"/>
            <a:r>
              <a:rPr lang="en-US" sz="5200" b="1">
                <a:cs typeface="Calibri Light"/>
              </a:rPr>
              <a:t>Feasibility Study:</a:t>
            </a:r>
          </a:p>
        </p:txBody>
      </p:sp>
      <p:sp>
        <p:nvSpPr>
          <p:cNvPr id="6" name="TextBox 5">
            <a:extLst>
              <a:ext uri="{FF2B5EF4-FFF2-40B4-BE49-F238E27FC236}">
                <a16:creationId xmlns:a16="http://schemas.microsoft.com/office/drawing/2014/main" id="{C218468F-489F-2D1E-D5CD-DF5C99BAE8A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3" name="Content Placeholder 4">
            <a:extLst>
              <a:ext uri="{FF2B5EF4-FFF2-40B4-BE49-F238E27FC236}">
                <a16:creationId xmlns:a16="http://schemas.microsoft.com/office/drawing/2014/main" id="{0B8FDF6C-306C-E57D-668D-8F1A650D796B}"/>
              </a:ext>
            </a:extLst>
          </p:cNvPr>
          <p:cNvGraphicFramePr>
            <a:graphicFrameLocks noGrp="1"/>
          </p:cNvGraphicFramePr>
          <p:nvPr>
            <p:ph idx="1"/>
            <p:extLst>
              <p:ext uri="{D42A27DB-BD31-4B8C-83A1-F6EECF244321}">
                <p14:modId xmlns:p14="http://schemas.microsoft.com/office/powerpoint/2010/main" val="3171129953"/>
              </p:ext>
            </p:extLst>
          </p:nvPr>
        </p:nvGraphicFramePr>
        <p:xfrm>
          <a:off x="916781" y="1583531"/>
          <a:ext cx="10164460" cy="4911304"/>
        </p:xfrm>
        <a:graphic>
          <a:graphicData uri="http://schemas.openxmlformats.org/drawingml/2006/table">
            <a:tbl>
              <a:tblPr firstRow="1" firstCol="1" bandRow="1">
                <a:noFill/>
                <a:tableStyleId>{5C22544A-7EE6-4342-B048-85BDC9FD1C3A}</a:tableStyleId>
              </a:tblPr>
              <a:tblGrid>
                <a:gridCol w="10164460">
                  <a:extLst>
                    <a:ext uri="{9D8B030D-6E8A-4147-A177-3AD203B41FA5}">
                      <a16:colId xmlns:a16="http://schemas.microsoft.com/office/drawing/2014/main" val="1247324590"/>
                    </a:ext>
                  </a:extLst>
                </a:gridCol>
              </a:tblGrid>
              <a:tr h="624179">
                <a:tc>
                  <a:txBody>
                    <a:bodyPr/>
                    <a:lstStyle/>
                    <a:p>
                      <a:pPr>
                        <a:spcAft>
                          <a:spcPts val="0"/>
                        </a:spcAft>
                      </a:pPr>
                      <a:endParaRPr lang="en-US" sz="1300" b="1">
                        <a:solidFill>
                          <a:schemeClr val="tx1">
                            <a:lumMod val="75000"/>
                            <a:lumOff val="25000"/>
                          </a:schemeClr>
                        </a:solidFill>
                        <a:effectLst/>
                      </a:endParaRPr>
                    </a:p>
                    <a:p>
                      <a:pPr algn="l">
                        <a:spcAft>
                          <a:spcPts val="0"/>
                        </a:spcAft>
                      </a:pPr>
                      <a:r>
                        <a:rPr lang="en-US" sz="1300" b="1" dirty="0">
                          <a:solidFill>
                            <a:schemeClr val="tx1">
                              <a:lumMod val="75000"/>
                              <a:lumOff val="25000"/>
                            </a:schemeClr>
                          </a:solidFill>
                          <a:effectLst/>
                        </a:rPr>
                        <a:t>                                                                  ONE-TIME costs worksheet:</a:t>
                      </a:r>
                    </a:p>
                  </a:txBody>
                  <a:tcPr marL="170812" marR="102487" marT="102487" marB="102487">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870242561"/>
                  </a:ext>
                </a:extLst>
              </a:tr>
              <a:tr h="4287125">
                <a:tc>
                  <a:txBody>
                    <a:bodyPr/>
                    <a:lstStyle/>
                    <a:p>
                      <a:pPr>
                        <a:spcAft>
                          <a:spcPts val="0"/>
                        </a:spcAft>
                      </a:pPr>
                      <a:endParaRPr lang="en-US" sz="1000" b="1">
                        <a:solidFill>
                          <a:schemeClr val="tx1">
                            <a:lumMod val="75000"/>
                            <a:lumOff val="25000"/>
                          </a:schemeClr>
                        </a:solidFill>
                        <a:effectLst/>
                      </a:endParaRPr>
                    </a:p>
                    <a:p>
                      <a:pPr>
                        <a:spcAft>
                          <a:spcPts val="0"/>
                        </a:spcAft>
                      </a:pPr>
                      <a:r>
                        <a:rPr lang="en-US" sz="1000" b="1" dirty="0">
                          <a:solidFill>
                            <a:schemeClr val="tx1">
                              <a:lumMod val="75000"/>
                              <a:lumOff val="25000"/>
                            </a:schemeClr>
                          </a:solidFill>
                          <a:effectLst/>
                        </a:rPr>
                        <a:t>________________________________________________Year 0__</a:t>
                      </a:r>
                    </a:p>
                    <a:p>
                      <a:pPr>
                        <a:spcAft>
                          <a:spcPts val="0"/>
                        </a:spcAft>
                      </a:pPr>
                      <a:r>
                        <a:rPr lang="en-US" sz="2000" b="1" dirty="0">
                          <a:solidFill>
                            <a:schemeClr val="tx1">
                              <a:lumMod val="75000"/>
                              <a:lumOff val="25000"/>
                            </a:schemeClr>
                          </a:solidFill>
                          <a:effectLst/>
                        </a:rPr>
                        <a:t>1.Devlopment costs                                                                    $ 15,000</a:t>
                      </a:r>
                    </a:p>
                    <a:p>
                      <a:pPr>
                        <a:spcAft>
                          <a:spcPts val="0"/>
                        </a:spcAft>
                      </a:pPr>
                      <a:r>
                        <a:rPr lang="en-US" sz="2000" b="1" dirty="0">
                          <a:solidFill>
                            <a:schemeClr val="tx1">
                              <a:lumMod val="75000"/>
                              <a:lumOff val="25000"/>
                            </a:schemeClr>
                          </a:solidFill>
                          <a:effectLst/>
                        </a:rPr>
                        <a:t>2.New hardware                                                                             5,000</a:t>
                      </a:r>
                    </a:p>
                    <a:p>
                      <a:pPr>
                        <a:spcAft>
                          <a:spcPts val="0"/>
                        </a:spcAft>
                      </a:pPr>
                      <a:r>
                        <a:rPr lang="en-US" sz="2000" b="1" dirty="0">
                          <a:solidFill>
                            <a:schemeClr val="tx1">
                              <a:lumMod val="75000"/>
                              <a:lumOff val="25000"/>
                            </a:schemeClr>
                          </a:solidFill>
                          <a:effectLst/>
                        </a:rPr>
                        <a:t>3.New (purchased)software, if any</a:t>
                      </a:r>
                    </a:p>
                    <a:p>
                      <a:pPr>
                        <a:spcAft>
                          <a:spcPts val="0"/>
                        </a:spcAft>
                      </a:pPr>
                      <a:r>
                        <a:rPr lang="en-US" sz="2000" b="1" dirty="0">
                          <a:solidFill>
                            <a:schemeClr val="tx1">
                              <a:lumMod val="75000"/>
                              <a:lumOff val="25000"/>
                            </a:schemeClr>
                          </a:solidFill>
                          <a:effectLst/>
                        </a:rPr>
                        <a:t>     *Packaged applications software                                            4,500</a:t>
                      </a:r>
                    </a:p>
                    <a:p>
                      <a:pPr>
                        <a:spcAft>
                          <a:spcPts val="0"/>
                        </a:spcAft>
                      </a:pPr>
                      <a:r>
                        <a:rPr lang="en-US" sz="2000" b="1" dirty="0">
                          <a:solidFill>
                            <a:schemeClr val="tx1">
                              <a:lumMod val="75000"/>
                              <a:lumOff val="25000"/>
                            </a:schemeClr>
                          </a:solidFill>
                          <a:effectLst/>
                        </a:rPr>
                        <a:t>     *Other_______________________________                     ____0</a:t>
                      </a:r>
                    </a:p>
                    <a:p>
                      <a:pPr>
                        <a:spcAft>
                          <a:spcPts val="0"/>
                        </a:spcAft>
                      </a:pPr>
                      <a:r>
                        <a:rPr lang="en-US" sz="2000" b="1" dirty="0">
                          <a:solidFill>
                            <a:schemeClr val="tx1">
                              <a:lumMod val="75000"/>
                              <a:lumOff val="25000"/>
                            </a:schemeClr>
                          </a:solidFill>
                          <a:effectLst/>
                        </a:rPr>
                        <a:t>4.User training___________________________                    ____ 0                                                                       </a:t>
                      </a:r>
                    </a:p>
                    <a:p>
                      <a:pPr>
                        <a:spcAft>
                          <a:spcPts val="0"/>
                        </a:spcAft>
                      </a:pPr>
                      <a:r>
                        <a:rPr lang="en-US" sz="2000" b="1" dirty="0">
                          <a:solidFill>
                            <a:schemeClr val="tx1">
                              <a:lumMod val="75000"/>
                              <a:lumOff val="25000"/>
                            </a:schemeClr>
                          </a:solidFill>
                          <a:effectLst/>
                        </a:rPr>
                        <a:t>5.Site Preparation                                                                            2,000</a:t>
                      </a:r>
                    </a:p>
                    <a:p>
                      <a:pPr>
                        <a:spcAft>
                          <a:spcPts val="0"/>
                        </a:spcAft>
                      </a:pPr>
                      <a:r>
                        <a:rPr lang="en-US" sz="2000" b="1" dirty="0">
                          <a:solidFill>
                            <a:schemeClr val="tx1">
                              <a:lumMod val="75000"/>
                              <a:lumOff val="25000"/>
                            </a:schemeClr>
                          </a:solidFill>
                          <a:effectLst/>
                        </a:rPr>
                        <a:t>6.Others________________________________                     ____0</a:t>
                      </a:r>
                    </a:p>
                    <a:p>
                      <a:pPr>
                        <a:spcAft>
                          <a:spcPts val="0"/>
                        </a:spcAft>
                      </a:pPr>
                      <a:endParaRPr lang="en-US" sz="2000" b="1" dirty="0">
                        <a:solidFill>
                          <a:schemeClr val="tx1">
                            <a:lumMod val="75000"/>
                            <a:lumOff val="25000"/>
                          </a:schemeClr>
                        </a:solidFill>
                        <a:effectLst/>
                      </a:endParaRPr>
                    </a:p>
                    <a:p>
                      <a:pPr>
                        <a:spcAft>
                          <a:spcPts val="0"/>
                        </a:spcAft>
                      </a:pPr>
                      <a:r>
                        <a:rPr lang="en-US" sz="2000" b="1" dirty="0">
                          <a:solidFill>
                            <a:schemeClr val="tx1">
                              <a:lumMod val="75000"/>
                              <a:lumOff val="25000"/>
                            </a:schemeClr>
                          </a:solidFill>
                          <a:effectLst/>
                        </a:rPr>
                        <a:t>Total one-time costs                                                                  $ 26,500</a:t>
                      </a:r>
                    </a:p>
                  </a:txBody>
                  <a:tcPr marL="170812" marR="88822" marT="88822" marB="88822">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extLst>
                  <a:ext uri="{0D108BD9-81ED-4DB2-BD59-A6C34878D82A}">
                    <a16:rowId xmlns:a16="http://schemas.microsoft.com/office/drawing/2014/main" val="3225142863"/>
                  </a:ext>
                </a:extLst>
              </a:tr>
            </a:tbl>
          </a:graphicData>
        </a:graphic>
      </p:graphicFrame>
    </p:spTree>
    <p:extLst>
      <p:ext uri="{BB962C8B-B14F-4D97-AF65-F5344CB8AC3E}">
        <p14:creationId xmlns:p14="http://schemas.microsoft.com/office/powerpoint/2010/main" val="363675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80562F-D179-36DE-7821-7DB0E8E513D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a16="http://schemas.microsoft.com/office/drawing/2014/main" id="{ADD22DD8-9FCD-8E7F-3742-36BD5CBF4D1C}"/>
              </a:ext>
            </a:extLst>
          </p:cNvPr>
          <p:cNvGraphicFramePr>
            <a:graphicFrameLocks noGrp="1"/>
          </p:cNvGraphicFramePr>
          <p:nvPr>
            <p:ph idx="1"/>
            <p:extLst>
              <p:ext uri="{D42A27DB-BD31-4B8C-83A1-F6EECF244321}">
                <p14:modId xmlns:p14="http://schemas.microsoft.com/office/powerpoint/2010/main" val="2598969036"/>
              </p:ext>
            </p:extLst>
          </p:nvPr>
        </p:nvGraphicFramePr>
        <p:xfrm>
          <a:off x="1314501" y="643467"/>
          <a:ext cx="9562998" cy="5571067"/>
        </p:xfrm>
        <a:graphic>
          <a:graphicData uri="http://schemas.openxmlformats.org/drawingml/2006/table">
            <a:tbl>
              <a:tblPr firstRow="1" firstCol="1" bandRow="1">
                <a:noFill/>
                <a:tableStyleId>{5C22544A-7EE6-4342-B048-85BDC9FD1C3A}</a:tableStyleId>
              </a:tblPr>
              <a:tblGrid>
                <a:gridCol w="9562998">
                  <a:extLst>
                    <a:ext uri="{9D8B030D-6E8A-4147-A177-3AD203B41FA5}">
                      <a16:colId xmlns:a16="http://schemas.microsoft.com/office/drawing/2014/main" val="2885772209"/>
                    </a:ext>
                  </a:extLst>
                </a:gridCol>
              </a:tblGrid>
              <a:tr h="765812">
                <a:tc>
                  <a:txBody>
                    <a:bodyPr/>
                    <a:lstStyle/>
                    <a:p>
                      <a:pPr>
                        <a:spcAft>
                          <a:spcPts val="0"/>
                        </a:spcAft>
                      </a:pPr>
                      <a:r>
                        <a:rPr lang="en-US" sz="2200" b="1" dirty="0">
                          <a:solidFill>
                            <a:srgbClr val="FFFFFF"/>
                          </a:solidFill>
                          <a:effectLst/>
                        </a:rPr>
                        <a:t>                                         Tangible benefits worksheet:</a:t>
                      </a:r>
                    </a:p>
                  </a:txBody>
                  <a:tcPr marL="315582" marR="189349" marT="189349" marB="189349">
                    <a:lnL w="38100" cap="flat" cmpd="sng" algn="ctr">
                      <a:no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4103397081"/>
                  </a:ext>
                </a:extLst>
              </a:tr>
              <a:tr h="4805255">
                <a:tc>
                  <a:txBody>
                    <a:bodyPr/>
                    <a:lstStyle/>
                    <a:p>
                      <a:pPr>
                        <a:spcAft>
                          <a:spcPts val="0"/>
                        </a:spcAft>
                      </a:pPr>
                      <a:r>
                        <a:rPr lang="en-US" sz="2200" b="1" dirty="0">
                          <a:solidFill>
                            <a:srgbClr val="FFFFFF"/>
                          </a:solidFill>
                          <a:effectLst/>
                        </a:rPr>
                        <a:t>                 </a:t>
                      </a:r>
                      <a:endParaRPr lang="en-US" sz="2200" b="1">
                        <a:solidFill>
                          <a:srgbClr val="FFFFFF"/>
                        </a:solidFill>
                        <a:effectLst/>
                      </a:endParaRPr>
                    </a:p>
                    <a:p>
                      <a:pPr>
                        <a:spcAft>
                          <a:spcPts val="0"/>
                        </a:spcAft>
                      </a:pPr>
                      <a:r>
                        <a:rPr lang="en-US" sz="2200" b="1" dirty="0">
                          <a:solidFill>
                            <a:srgbClr val="FFFFFF"/>
                          </a:solidFill>
                          <a:effectLst/>
                        </a:rPr>
                        <a:t>________________________________________Year 1 through 5__</a:t>
                      </a:r>
                    </a:p>
                    <a:p>
                      <a:pPr marL="342900" lvl="0" indent="-342900">
                        <a:spcAft>
                          <a:spcPts val="0"/>
                        </a:spcAft>
                      </a:pPr>
                      <a:r>
                        <a:rPr lang="en-US" sz="2200" b="1" dirty="0">
                          <a:solidFill>
                            <a:srgbClr val="FFFFFF"/>
                          </a:solidFill>
                          <a:effectLst/>
                        </a:rPr>
                        <a:t>Cost reduction or avoidance                                            $ 4,000</a:t>
                      </a:r>
                    </a:p>
                    <a:p>
                      <a:pPr marL="342900" lvl="0" indent="-342900">
                        <a:spcAft>
                          <a:spcPts val="0"/>
                        </a:spcAft>
                      </a:pPr>
                      <a:r>
                        <a:rPr lang="en-US" sz="2200" b="1" dirty="0">
                          <a:solidFill>
                            <a:srgbClr val="FFFFFF"/>
                          </a:solidFill>
                          <a:effectLst/>
                        </a:rPr>
                        <a:t>Error reduction                                                                       2,300</a:t>
                      </a:r>
                    </a:p>
                    <a:p>
                      <a:pPr marL="342900" lvl="0" indent="-342900">
                        <a:spcAft>
                          <a:spcPts val="0"/>
                        </a:spcAft>
                      </a:pPr>
                      <a:r>
                        <a:rPr lang="en-US" sz="2200" b="1" dirty="0">
                          <a:solidFill>
                            <a:srgbClr val="FFFFFF"/>
                          </a:solidFill>
                          <a:effectLst/>
                        </a:rPr>
                        <a:t>Increased flexibility                                                               7,350</a:t>
                      </a:r>
                    </a:p>
                    <a:p>
                      <a:pPr marL="342900" lvl="0" indent="-342900">
                        <a:spcAft>
                          <a:spcPts val="0"/>
                        </a:spcAft>
                      </a:pPr>
                      <a:r>
                        <a:rPr lang="en-US" sz="2200" b="1" dirty="0">
                          <a:solidFill>
                            <a:srgbClr val="FFFFFF"/>
                          </a:solidFill>
                          <a:effectLst/>
                        </a:rPr>
                        <a:t>Increased speed of activity                                                  9,900</a:t>
                      </a:r>
                    </a:p>
                    <a:p>
                      <a:pPr marL="342900" lvl="0" indent="-342900">
                        <a:spcAft>
                          <a:spcPts val="0"/>
                        </a:spcAft>
                      </a:pPr>
                      <a:r>
                        <a:rPr lang="en-US" sz="2200" b="1" dirty="0">
                          <a:solidFill>
                            <a:srgbClr val="FFFFFF"/>
                          </a:solidFill>
                          <a:effectLst/>
                        </a:rPr>
                        <a:t>Improvement in management</a:t>
                      </a:r>
                    </a:p>
                    <a:p>
                      <a:pPr marL="342900" lvl="0" indent="-342900">
                        <a:spcAft>
                          <a:spcPts val="0"/>
                        </a:spcAft>
                        <a:buNone/>
                      </a:pPr>
                      <a:r>
                        <a:rPr lang="en-US" sz="2200" b="1" dirty="0">
                          <a:solidFill>
                            <a:srgbClr val="FFFFFF"/>
                          </a:solidFill>
                          <a:effectLst/>
                        </a:rPr>
                        <a:t>planning or control                                                               26,000</a:t>
                      </a:r>
                      <a:endParaRPr lang="en-US" dirty="0"/>
                    </a:p>
                    <a:p>
                      <a:pPr marL="342900" lvl="0" indent="-342900">
                        <a:spcAft>
                          <a:spcPts val="0"/>
                        </a:spcAft>
                      </a:pPr>
                      <a:r>
                        <a:rPr lang="en-US" sz="2200" b="1" dirty="0">
                          <a:solidFill>
                            <a:srgbClr val="FFFFFF"/>
                          </a:solidFill>
                          <a:effectLst/>
                        </a:rPr>
                        <a:t> Other________________________________              _____0</a:t>
                      </a:r>
                    </a:p>
                    <a:p>
                      <a:pPr>
                        <a:spcAft>
                          <a:spcPts val="0"/>
                        </a:spcAft>
                      </a:pPr>
                      <a:r>
                        <a:rPr lang="en-US" sz="2200" b="1" dirty="0">
                          <a:solidFill>
                            <a:srgbClr val="FFFFFF"/>
                          </a:solidFill>
                          <a:effectLst/>
                        </a:rPr>
                        <a:t>Total tangible benefits                                                      $ 49,550</a:t>
                      </a:r>
                    </a:p>
                    <a:p>
                      <a:pPr>
                        <a:spcAft>
                          <a:spcPts val="0"/>
                        </a:spcAft>
                      </a:pPr>
                      <a:endParaRPr lang="en-US" sz="2200" b="1">
                        <a:solidFill>
                          <a:srgbClr val="FFFFFF"/>
                        </a:solidFill>
                        <a:effectLst/>
                      </a:endParaRPr>
                    </a:p>
                    <a:p>
                      <a:pPr>
                        <a:spcAft>
                          <a:spcPts val="0"/>
                        </a:spcAft>
                      </a:pPr>
                      <a:endParaRPr lang="en-US" sz="2200" b="1">
                        <a:solidFill>
                          <a:srgbClr val="FFFFFF"/>
                        </a:solidFill>
                        <a:effectLst/>
                      </a:endParaRPr>
                    </a:p>
                  </a:txBody>
                  <a:tcPr marL="315582" marR="189349" marT="189349" marB="18934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extLst>
                  <a:ext uri="{0D108BD9-81ED-4DB2-BD59-A6C34878D82A}">
                    <a16:rowId xmlns:a16="http://schemas.microsoft.com/office/drawing/2014/main" val="2449464259"/>
                  </a:ext>
                </a:extLst>
              </a:tr>
            </a:tbl>
          </a:graphicData>
        </a:graphic>
      </p:graphicFrame>
    </p:spTree>
    <p:extLst>
      <p:ext uri="{BB962C8B-B14F-4D97-AF65-F5344CB8AC3E}">
        <p14:creationId xmlns:p14="http://schemas.microsoft.com/office/powerpoint/2010/main" val="24392932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7C2F7BF6-CD39-4568-B8BD-EA8D252E100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9B0F2AC-8567-4D03-BFFC-653DB596C52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94</TotalTime>
  <Words>1934</Words>
  <Application>Microsoft Office PowerPoint</Application>
  <PresentationFormat>Widescreen</PresentationFormat>
  <Paragraphs>473</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Arial,Sans-Serif</vt:lpstr>
      <vt:lpstr>Calibri</vt:lpstr>
      <vt:lpstr>Calibri Light</vt:lpstr>
      <vt:lpstr>Impact</vt:lpstr>
      <vt:lpstr>Office Theme</vt:lpstr>
      <vt:lpstr>---------------------------------------------------------------------------------------------          FACULTY OF COMPUTER AND INFORMATION TECHNOLOGY                          SOFTWARE ENGINEERING DEPARTMENT                      COURSE NAME : SYSTEM ANALYSIS AND DESIGN                            DISASTER MANAGEMENT APPLICATION                             SUPERVISED BY DR. MALIK QASAIMEH </vt:lpstr>
      <vt:lpstr>PowerPoint Presentation</vt:lpstr>
      <vt:lpstr>PARTICIPENTS: </vt:lpstr>
      <vt:lpstr>Table of contents:</vt:lpstr>
      <vt:lpstr>1-1.Scope of Disaster Management Application </vt:lpstr>
      <vt:lpstr>1-2.Context Diagram</vt:lpstr>
      <vt:lpstr>1.3.  Risks:</vt:lpstr>
      <vt:lpstr>Feasibility Study:</vt:lpstr>
      <vt:lpstr>PowerPoint Presentation</vt:lpstr>
      <vt:lpstr>Feasibility Study</vt:lpstr>
      <vt:lpstr>NPV: Net Present Value:</vt:lpstr>
      <vt:lpstr>PowerPoint Presentation</vt:lpstr>
      <vt:lpstr>Feasibility study:</vt:lpstr>
      <vt:lpstr>Feasibility study:</vt:lpstr>
      <vt:lpstr>Feasibility study:</vt:lpstr>
      <vt:lpstr>Gantt Chart:</vt:lpstr>
      <vt:lpstr>PowerPoint Presentation</vt:lpstr>
      <vt:lpstr>PowerPoint Presentation</vt:lpstr>
      <vt:lpstr>PowerPoint Presentation</vt:lpstr>
      <vt:lpstr>PowerPoint Presentation</vt:lpstr>
      <vt:lpstr>2. Analysis phase2: </vt:lpstr>
      <vt:lpstr>2.1.      Techniques: </vt:lpstr>
      <vt:lpstr>2.2.    functional requirements:  </vt:lpstr>
      <vt:lpstr>2.2.    functional requirements:  </vt:lpstr>
      <vt:lpstr>2.2.    functional requirements:   3- Police and the Ambulance Emergency: </vt:lpstr>
      <vt:lpstr>2.2.   non-functional requirements: </vt:lpstr>
      <vt:lpstr>2.2.   non-functional requirements: </vt:lpstr>
      <vt:lpstr>2.3.     Context Diagram: </vt:lpstr>
      <vt:lpstr>2.4.   Dfd level-0: </vt:lpstr>
      <vt:lpstr>2.4.      Dfd level-1: </vt:lpstr>
      <vt:lpstr>2.5.    Decision Table: </vt:lpstr>
      <vt:lpstr> Phase 3 : </vt:lpstr>
      <vt:lpstr>ER diagram:</vt:lpstr>
      <vt:lpstr>ER Diagram:</vt:lpstr>
      <vt:lpstr>3.2.  Type of testing:</vt:lpstr>
      <vt:lpstr>3.2.     Type of 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GHADA ZIAD MUSALLAM</cp:lastModifiedBy>
  <cp:revision>666</cp:revision>
  <dcterms:created xsi:type="dcterms:W3CDTF">2022-08-04T11:57:12Z</dcterms:created>
  <dcterms:modified xsi:type="dcterms:W3CDTF">2022-08-28T15:59:50Z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