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 id="2147483709" r:id="rId2"/>
    <p:sldMasterId id="2147483710" r:id="rId3"/>
    <p:sldMasterId id="2147483711" r:id="rId4"/>
    <p:sldMasterId id="2147483712" r:id="rId5"/>
  </p:sldMasterIdLst>
  <p:notesMasterIdLst>
    <p:notesMasterId r:id="rId37"/>
  </p:notesMasterIdLst>
  <p:sldIdLst>
    <p:sldId id="256"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7772400" cy="10058400"/>
  <p:notesSz cx="6858000" cy="9144000"/>
  <p:embeddedFontLst>
    <p:embeddedFont>
      <p:font typeface="Helvetica Neue" panose="020B0604020202020204" charset="0"/>
      <p:regular r:id="rId38"/>
      <p:bold r:id="rId39"/>
      <p:italic r:id="rId40"/>
      <p:boldItalic r:id="rId41"/>
    </p:embeddedFont>
    <p:embeddedFont>
      <p:font typeface="Open Sans" panose="020B0606030504020204" pitchFamily="34" charset="0"/>
      <p:regular r:id="rId42"/>
      <p:bold r:id="rId43"/>
      <p:italic r:id="rId44"/>
      <p:boldItalic r:id="rId45"/>
    </p:embeddedFont>
    <p:embeddedFont>
      <p:font typeface="Open Sans Light" panose="020B030603050402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6B6704-ECF7-47C8-B554-4FA14D12690F}" v="15" dt="2022-12-07T17:03:01.935"/>
  </p1510:revLst>
</p1510:revInfo>
</file>

<file path=ppt/tableStyles.xml><?xml version="1.0" encoding="utf-8"?>
<a:tblStyleLst xmlns:a="http://schemas.openxmlformats.org/drawingml/2006/main" def="{7935D48E-DB14-4967-BF48-36BF4F671BBF}">
  <a:tblStyle styleId="{7935D48E-DB14-4967-BF48-36BF4F671B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0" d="100"/>
          <a:sy n="40" d="100"/>
        </p:scale>
        <p:origin x="22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2.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5.xml"/><Relationship Id="rId41" Type="http://schemas.openxmlformats.org/officeDocument/2006/relationships/font" Target="fonts/font4.fntdata"/><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ada Almutairi" userId="4c8e0878f5ed59f0" providerId="LiveId" clId="{EC6B6704-ECF7-47C8-B554-4FA14D12690F}"/>
    <pc:docChg chg="custSel delSld modSld">
      <pc:chgData name="Ghada Almutairi" userId="4c8e0878f5ed59f0" providerId="LiveId" clId="{EC6B6704-ECF7-47C8-B554-4FA14D12690F}" dt="2022-12-07T17:03:01.935" v="1696"/>
      <pc:docMkLst>
        <pc:docMk/>
      </pc:docMkLst>
      <pc:sldChg chg="del">
        <pc:chgData name="Ghada Almutairi" userId="4c8e0878f5ed59f0" providerId="LiveId" clId="{EC6B6704-ECF7-47C8-B554-4FA14D12690F}" dt="2022-12-07T13:48:30.891" v="0" actId="2696"/>
        <pc:sldMkLst>
          <pc:docMk/>
          <pc:sldMk cId="0" sldId="257"/>
        </pc:sldMkLst>
      </pc:sldChg>
      <pc:sldChg chg="addSp delSp modSp mod modNotes">
        <pc:chgData name="Ghada Almutairi" userId="4c8e0878f5ed59f0" providerId="LiveId" clId="{EC6B6704-ECF7-47C8-B554-4FA14D12690F}" dt="2022-12-07T13:50:50.110" v="17" actId="9405"/>
        <pc:sldMkLst>
          <pc:docMk/>
          <pc:sldMk cId="0" sldId="259"/>
        </pc:sldMkLst>
        <pc:picChg chg="add del mod">
          <ac:chgData name="Ghada Almutairi" userId="4c8e0878f5ed59f0" providerId="LiveId" clId="{EC6B6704-ECF7-47C8-B554-4FA14D12690F}" dt="2022-12-07T13:50:26.416" v="14" actId="478"/>
          <ac:picMkLst>
            <pc:docMk/>
            <pc:sldMk cId="0" sldId="259"/>
            <ac:picMk id="3" creationId="{8F06176E-88AD-F6E1-9D88-DCB44F0D8B62}"/>
          </ac:picMkLst>
        </pc:picChg>
        <pc:inkChg chg="add del">
          <ac:chgData name="Ghada Almutairi" userId="4c8e0878f5ed59f0" providerId="LiveId" clId="{EC6B6704-ECF7-47C8-B554-4FA14D12690F}" dt="2022-12-07T13:50:45.137" v="16"/>
          <ac:inkMkLst>
            <pc:docMk/>
            <pc:sldMk cId="0" sldId="259"/>
            <ac:inkMk id="4" creationId="{7161A7C8-ECBB-D5E0-7950-3B0EBB165C5B}"/>
          </ac:inkMkLst>
        </pc:inkChg>
        <pc:inkChg chg="add">
          <ac:chgData name="Ghada Almutairi" userId="4c8e0878f5ed59f0" providerId="LiveId" clId="{EC6B6704-ECF7-47C8-B554-4FA14D12690F}" dt="2022-12-07T13:50:50.110" v="17" actId="9405"/>
          <ac:inkMkLst>
            <pc:docMk/>
            <pc:sldMk cId="0" sldId="259"/>
            <ac:inkMk id="5" creationId="{61C8E0B5-A868-44B3-A35C-2507F9DEC831}"/>
          </ac:inkMkLst>
        </pc:inkChg>
      </pc:sldChg>
      <pc:sldChg chg="addSp delSp modSp mod">
        <pc:chgData name="Ghada Almutairi" userId="4c8e0878f5ed59f0" providerId="LiveId" clId="{EC6B6704-ECF7-47C8-B554-4FA14D12690F}" dt="2022-12-07T13:57:07.046" v="218" actId="20577"/>
        <pc:sldMkLst>
          <pc:docMk/>
          <pc:sldMk cId="0" sldId="260"/>
        </pc:sldMkLst>
        <pc:grpChg chg="del mod">
          <ac:chgData name="Ghada Almutairi" userId="4c8e0878f5ed59f0" providerId="LiveId" clId="{EC6B6704-ECF7-47C8-B554-4FA14D12690F}" dt="2022-12-07T13:51:27.247" v="24"/>
          <ac:grpSpMkLst>
            <pc:docMk/>
            <pc:sldMk cId="0" sldId="260"/>
            <ac:grpSpMk id="5" creationId="{C645A49C-0A71-C23B-223A-3E3C0DD3018A}"/>
          </ac:grpSpMkLst>
        </pc:grpChg>
        <pc:graphicFrameChg chg="modGraphic">
          <ac:chgData name="Ghada Almutairi" userId="4c8e0878f5ed59f0" providerId="LiveId" clId="{EC6B6704-ECF7-47C8-B554-4FA14D12690F}" dt="2022-12-07T13:57:07.046" v="218" actId="20577"/>
          <ac:graphicFrameMkLst>
            <pc:docMk/>
            <pc:sldMk cId="0" sldId="260"/>
            <ac:graphicFrameMk id="271" creationId="{00000000-0000-0000-0000-000000000000}"/>
          </ac:graphicFrameMkLst>
        </pc:graphicFrameChg>
        <pc:inkChg chg="add del mod">
          <ac:chgData name="Ghada Almutairi" userId="4c8e0878f5ed59f0" providerId="LiveId" clId="{EC6B6704-ECF7-47C8-B554-4FA14D12690F}" dt="2022-12-07T13:51:27.247" v="25"/>
          <ac:inkMkLst>
            <pc:docMk/>
            <pc:sldMk cId="0" sldId="260"/>
            <ac:inkMk id="2" creationId="{1BB6411B-591F-68B2-3649-A159AF855A22}"/>
          </ac:inkMkLst>
        </pc:inkChg>
        <pc:inkChg chg="add del mod">
          <ac:chgData name="Ghada Almutairi" userId="4c8e0878f5ed59f0" providerId="LiveId" clId="{EC6B6704-ECF7-47C8-B554-4FA14D12690F}" dt="2022-12-07T13:51:27.242" v="23"/>
          <ac:inkMkLst>
            <pc:docMk/>
            <pc:sldMk cId="0" sldId="260"/>
            <ac:inkMk id="3" creationId="{51EFF51C-97A3-8414-2F8E-51B39021D162}"/>
          </ac:inkMkLst>
        </pc:inkChg>
        <pc:inkChg chg="add del mod">
          <ac:chgData name="Ghada Almutairi" userId="4c8e0878f5ed59f0" providerId="LiveId" clId="{EC6B6704-ECF7-47C8-B554-4FA14D12690F}" dt="2022-12-07T13:51:27.247" v="24"/>
          <ac:inkMkLst>
            <pc:docMk/>
            <pc:sldMk cId="0" sldId="260"/>
            <ac:inkMk id="4" creationId="{29B81018-4C74-D192-ADD3-88881CA12001}"/>
          </ac:inkMkLst>
        </pc:inkChg>
        <pc:inkChg chg="add del">
          <ac:chgData name="Ghada Almutairi" userId="4c8e0878f5ed59f0" providerId="LiveId" clId="{EC6B6704-ECF7-47C8-B554-4FA14D12690F}" dt="2022-12-07T13:51:28.361" v="26"/>
          <ac:inkMkLst>
            <pc:docMk/>
            <pc:sldMk cId="0" sldId="260"/>
            <ac:inkMk id="6" creationId="{65CDDBBC-A6A3-1CAD-17C9-7BB111748C86}"/>
          </ac:inkMkLst>
        </pc:inkChg>
      </pc:sldChg>
      <pc:sldChg chg="modSp mod">
        <pc:chgData name="Ghada Almutairi" userId="4c8e0878f5ed59f0" providerId="LiveId" clId="{EC6B6704-ECF7-47C8-B554-4FA14D12690F}" dt="2022-12-07T13:59:24.386" v="407" actId="20577"/>
        <pc:sldMkLst>
          <pc:docMk/>
          <pc:sldMk cId="0" sldId="261"/>
        </pc:sldMkLst>
        <pc:graphicFrameChg chg="modGraphic">
          <ac:chgData name="Ghada Almutairi" userId="4c8e0878f5ed59f0" providerId="LiveId" clId="{EC6B6704-ECF7-47C8-B554-4FA14D12690F}" dt="2022-12-07T13:59:24.386" v="407" actId="20577"/>
          <ac:graphicFrameMkLst>
            <pc:docMk/>
            <pc:sldMk cId="0" sldId="261"/>
            <ac:graphicFrameMk id="277" creationId="{00000000-0000-0000-0000-000000000000}"/>
          </ac:graphicFrameMkLst>
        </pc:graphicFrameChg>
      </pc:sldChg>
      <pc:sldChg chg="modSp mod">
        <pc:chgData name="Ghada Almutairi" userId="4c8e0878f5ed59f0" providerId="LiveId" clId="{EC6B6704-ECF7-47C8-B554-4FA14D12690F}" dt="2022-12-07T14:14:18.617" v="763" actId="20577"/>
        <pc:sldMkLst>
          <pc:docMk/>
          <pc:sldMk cId="0" sldId="265"/>
        </pc:sldMkLst>
        <pc:spChg chg="mod">
          <ac:chgData name="Ghada Almutairi" userId="4c8e0878f5ed59f0" providerId="LiveId" clId="{EC6B6704-ECF7-47C8-B554-4FA14D12690F}" dt="2022-12-07T14:14:18.617" v="763" actId="20577"/>
          <ac:spMkLst>
            <pc:docMk/>
            <pc:sldMk cId="0" sldId="265"/>
            <ac:spMk id="302" creationId="{00000000-0000-0000-0000-000000000000}"/>
          </ac:spMkLst>
        </pc:spChg>
      </pc:sldChg>
      <pc:sldChg chg="modSp mod">
        <pc:chgData name="Ghada Almutairi" userId="4c8e0878f5ed59f0" providerId="LiveId" clId="{EC6B6704-ECF7-47C8-B554-4FA14D12690F}" dt="2022-12-07T14:19:32.767" v="1269" actId="20577"/>
        <pc:sldMkLst>
          <pc:docMk/>
          <pc:sldMk cId="0" sldId="266"/>
        </pc:sldMkLst>
        <pc:spChg chg="mod">
          <ac:chgData name="Ghada Almutairi" userId="4c8e0878f5ed59f0" providerId="LiveId" clId="{EC6B6704-ECF7-47C8-B554-4FA14D12690F}" dt="2022-12-07T14:19:32.767" v="1269" actId="20577"/>
          <ac:spMkLst>
            <pc:docMk/>
            <pc:sldMk cId="0" sldId="266"/>
            <ac:spMk id="309" creationId="{00000000-0000-0000-0000-000000000000}"/>
          </ac:spMkLst>
        </pc:spChg>
      </pc:sldChg>
      <pc:sldChg chg="addSp delSp modSp mod">
        <pc:chgData name="Ghada Almutairi" userId="4c8e0878f5ed59f0" providerId="LiveId" clId="{EC6B6704-ECF7-47C8-B554-4FA14D12690F}" dt="2022-12-07T14:45:01.771" v="1351" actId="20577"/>
        <pc:sldMkLst>
          <pc:docMk/>
          <pc:sldMk cId="0" sldId="269"/>
        </pc:sldMkLst>
        <pc:spChg chg="mod">
          <ac:chgData name="Ghada Almutairi" userId="4c8e0878f5ed59f0" providerId="LiveId" clId="{EC6B6704-ECF7-47C8-B554-4FA14D12690F}" dt="2022-12-07T14:45:01.771" v="1351" actId="20577"/>
          <ac:spMkLst>
            <pc:docMk/>
            <pc:sldMk cId="0" sldId="269"/>
            <ac:spMk id="329" creationId="{00000000-0000-0000-0000-000000000000}"/>
          </ac:spMkLst>
        </pc:spChg>
        <pc:spChg chg="del topLvl">
          <ac:chgData name="Ghada Almutairi" userId="4c8e0878f5ed59f0" providerId="LiveId" clId="{EC6B6704-ECF7-47C8-B554-4FA14D12690F}" dt="2022-12-07T14:43:38.329" v="1272" actId="478"/>
          <ac:spMkLst>
            <pc:docMk/>
            <pc:sldMk cId="0" sldId="269"/>
            <ac:spMk id="332" creationId="{00000000-0000-0000-0000-000000000000}"/>
          </ac:spMkLst>
        </pc:spChg>
        <pc:spChg chg="del mod topLvl">
          <ac:chgData name="Ghada Almutairi" userId="4c8e0878f5ed59f0" providerId="LiveId" clId="{EC6B6704-ECF7-47C8-B554-4FA14D12690F}" dt="2022-12-07T14:43:36.359" v="1271" actId="478"/>
          <ac:spMkLst>
            <pc:docMk/>
            <pc:sldMk cId="0" sldId="269"/>
            <ac:spMk id="333" creationId="{00000000-0000-0000-0000-000000000000}"/>
          </ac:spMkLst>
        </pc:spChg>
        <pc:grpChg chg="del">
          <ac:chgData name="Ghada Almutairi" userId="4c8e0878f5ed59f0" providerId="LiveId" clId="{EC6B6704-ECF7-47C8-B554-4FA14D12690F}" dt="2022-12-07T14:43:36.359" v="1271" actId="478"/>
          <ac:grpSpMkLst>
            <pc:docMk/>
            <pc:sldMk cId="0" sldId="269"/>
            <ac:grpSpMk id="331" creationId="{00000000-0000-0000-0000-000000000000}"/>
          </ac:grpSpMkLst>
        </pc:grpChg>
        <pc:picChg chg="add mod modCrop">
          <ac:chgData name="Ghada Almutairi" userId="4c8e0878f5ed59f0" providerId="LiveId" clId="{EC6B6704-ECF7-47C8-B554-4FA14D12690F}" dt="2022-12-07T14:43:57.718" v="1277" actId="1076"/>
          <ac:picMkLst>
            <pc:docMk/>
            <pc:sldMk cId="0" sldId="269"/>
            <ac:picMk id="3" creationId="{52B52C84-04B6-07D5-6695-D003178DF962}"/>
          </ac:picMkLst>
        </pc:picChg>
        <pc:picChg chg="add mod modCrop">
          <ac:chgData name="Ghada Almutairi" userId="4c8e0878f5ed59f0" providerId="LiveId" clId="{EC6B6704-ECF7-47C8-B554-4FA14D12690F}" dt="2022-12-07T14:44:28.287" v="1283" actId="1076"/>
          <ac:picMkLst>
            <pc:docMk/>
            <pc:sldMk cId="0" sldId="269"/>
            <ac:picMk id="5" creationId="{8AF5269A-5A18-D61C-1748-AD6D7C9A74FF}"/>
          </ac:picMkLst>
        </pc:picChg>
      </pc:sldChg>
      <pc:sldChg chg="addSp delSp modSp mod">
        <pc:chgData name="Ghada Almutairi" userId="4c8e0878f5ed59f0" providerId="LiveId" clId="{EC6B6704-ECF7-47C8-B554-4FA14D12690F}" dt="2022-12-07T14:51:28.322" v="1365" actId="1076"/>
        <pc:sldMkLst>
          <pc:docMk/>
          <pc:sldMk cId="0" sldId="271"/>
        </pc:sldMkLst>
        <pc:spChg chg="del topLvl">
          <ac:chgData name="Ghada Almutairi" userId="4c8e0878f5ed59f0" providerId="LiveId" clId="{EC6B6704-ECF7-47C8-B554-4FA14D12690F}" dt="2022-12-07T14:50:43.398" v="1353" actId="478"/>
          <ac:spMkLst>
            <pc:docMk/>
            <pc:sldMk cId="0" sldId="271"/>
            <ac:spMk id="348" creationId="{00000000-0000-0000-0000-000000000000}"/>
          </ac:spMkLst>
        </pc:spChg>
        <pc:spChg chg="del topLvl">
          <ac:chgData name="Ghada Almutairi" userId="4c8e0878f5ed59f0" providerId="LiveId" clId="{EC6B6704-ECF7-47C8-B554-4FA14D12690F}" dt="2022-12-07T14:50:41.841" v="1352" actId="478"/>
          <ac:spMkLst>
            <pc:docMk/>
            <pc:sldMk cId="0" sldId="271"/>
            <ac:spMk id="349" creationId="{00000000-0000-0000-0000-000000000000}"/>
          </ac:spMkLst>
        </pc:spChg>
        <pc:grpChg chg="del">
          <ac:chgData name="Ghada Almutairi" userId="4c8e0878f5ed59f0" providerId="LiveId" clId="{EC6B6704-ECF7-47C8-B554-4FA14D12690F}" dt="2022-12-07T14:50:41.841" v="1352" actId="478"/>
          <ac:grpSpMkLst>
            <pc:docMk/>
            <pc:sldMk cId="0" sldId="271"/>
            <ac:grpSpMk id="347" creationId="{00000000-0000-0000-0000-000000000000}"/>
          </ac:grpSpMkLst>
        </pc:grpChg>
        <pc:picChg chg="add del">
          <ac:chgData name="Ghada Almutairi" userId="4c8e0878f5ed59f0" providerId="LiveId" clId="{EC6B6704-ECF7-47C8-B554-4FA14D12690F}" dt="2022-12-07T14:50:50.152" v="1355" actId="478"/>
          <ac:picMkLst>
            <pc:docMk/>
            <pc:sldMk cId="0" sldId="271"/>
            <ac:picMk id="3" creationId="{493BBC94-5087-FE91-0684-9C9FA86B70B5}"/>
          </ac:picMkLst>
        </pc:picChg>
        <pc:picChg chg="add mod modCrop">
          <ac:chgData name="Ghada Almutairi" userId="4c8e0878f5ed59f0" providerId="LiveId" clId="{EC6B6704-ECF7-47C8-B554-4FA14D12690F}" dt="2022-12-07T14:51:28.322" v="1365" actId="1076"/>
          <ac:picMkLst>
            <pc:docMk/>
            <pc:sldMk cId="0" sldId="271"/>
            <ac:picMk id="5" creationId="{9FF23AA9-A6B6-8CCD-F7AE-AF5AF0842F63}"/>
          </ac:picMkLst>
        </pc:picChg>
      </pc:sldChg>
      <pc:sldChg chg="addSp delSp modSp mod">
        <pc:chgData name="Ghada Almutairi" userId="4c8e0878f5ed59f0" providerId="LiveId" clId="{EC6B6704-ECF7-47C8-B554-4FA14D12690F}" dt="2022-12-07T14:59:35.955" v="1464" actId="1076"/>
        <pc:sldMkLst>
          <pc:docMk/>
          <pc:sldMk cId="0" sldId="272"/>
        </pc:sldMkLst>
        <pc:spChg chg="mod">
          <ac:chgData name="Ghada Almutairi" userId="4c8e0878f5ed59f0" providerId="LiveId" clId="{EC6B6704-ECF7-47C8-B554-4FA14D12690F}" dt="2022-12-07T14:57:39.813" v="1457" actId="20577"/>
          <ac:spMkLst>
            <pc:docMk/>
            <pc:sldMk cId="0" sldId="272"/>
            <ac:spMk id="355" creationId="{00000000-0000-0000-0000-000000000000}"/>
          </ac:spMkLst>
        </pc:spChg>
        <pc:spChg chg="del topLvl">
          <ac:chgData name="Ghada Almutairi" userId="4c8e0878f5ed59f0" providerId="LiveId" clId="{EC6B6704-ECF7-47C8-B554-4FA14D12690F}" dt="2022-12-07T14:55:47.836" v="1367" actId="478"/>
          <ac:spMkLst>
            <pc:docMk/>
            <pc:sldMk cId="0" sldId="272"/>
            <ac:spMk id="357" creationId="{00000000-0000-0000-0000-000000000000}"/>
          </ac:spMkLst>
        </pc:spChg>
        <pc:spChg chg="del topLvl">
          <ac:chgData name="Ghada Almutairi" userId="4c8e0878f5ed59f0" providerId="LiveId" clId="{EC6B6704-ECF7-47C8-B554-4FA14D12690F}" dt="2022-12-07T14:55:46.276" v="1366" actId="478"/>
          <ac:spMkLst>
            <pc:docMk/>
            <pc:sldMk cId="0" sldId="272"/>
            <ac:spMk id="358" creationId="{00000000-0000-0000-0000-000000000000}"/>
          </ac:spMkLst>
        </pc:spChg>
        <pc:grpChg chg="del">
          <ac:chgData name="Ghada Almutairi" userId="4c8e0878f5ed59f0" providerId="LiveId" clId="{EC6B6704-ECF7-47C8-B554-4FA14D12690F}" dt="2022-12-07T14:55:46.276" v="1366" actId="478"/>
          <ac:grpSpMkLst>
            <pc:docMk/>
            <pc:sldMk cId="0" sldId="272"/>
            <ac:grpSpMk id="356" creationId="{00000000-0000-0000-0000-000000000000}"/>
          </ac:grpSpMkLst>
        </pc:grpChg>
        <pc:picChg chg="add mod modCrop">
          <ac:chgData name="Ghada Almutairi" userId="4c8e0878f5ed59f0" providerId="LiveId" clId="{EC6B6704-ECF7-47C8-B554-4FA14D12690F}" dt="2022-12-07T14:57:41.920" v="1458" actId="1076"/>
          <ac:picMkLst>
            <pc:docMk/>
            <pc:sldMk cId="0" sldId="272"/>
            <ac:picMk id="3" creationId="{738D2CD9-299D-E651-C130-D0C476A553D1}"/>
          </ac:picMkLst>
        </pc:picChg>
        <pc:picChg chg="add mod modCrop">
          <ac:chgData name="Ghada Almutairi" userId="4c8e0878f5ed59f0" providerId="LiveId" clId="{EC6B6704-ECF7-47C8-B554-4FA14D12690F}" dt="2022-12-07T14:59:35.955" v="1464" actId="1076"/>
          <ac:picMkLst>
            <pc:docMk/>
            <pc:sldMk cId="0" sldId="272"/>
            <ac:picMk id="5" creationId="{0937A918-78B8-5A9C-080A-850A4D0C0D4A}"/>
          </ac:picMkLst>
        </pc:picChg>
      </pc:sldChg>
      <pc:sldChg chg="modSp mod">
        <pc:chgData name="Ghada Almutairi" userId="4c8e0878f5ed59f0" providerId="LiveId" clId="{EC6B6704-ECF7-47C8-B554-4FA14D12690F}" dt="2022-12-07T15:02:34.041" v="1648" actId="20577"/>
        <pc:sldMkLst>
          <pc:docMk/>
          <pc:sldMk cId="0" sldId="273"/>
        </pc:sldMkLst>
        <pc:spChg chg="mod">
          <ac:chgData name="Ghada Almutairi" userId="4c8e0878f5ed59f0" providerId="LiveId" clId="{EC6B6704-ECF7-47C8-B554-4FA14D12690F}" dt="2022-12-07T15:02:34.041" v="1648" actId="20577"/>
          <ac:spMkLst>
            <pc:docMk/>
            <pc:sldMk cId="0" sldId="273"/>
            <ac:spMk id="364" creationId="{00000000-0000-0000-0000-000000000000}"/>
          </ac:spMkLst>
        </pc:spChg>
      </pc:sldChg>
      <pc:sldChg chg="addSp delSp modSp mod">
        <pc:chgData name="Ghada Almutairi" userId="4c8e0878f5ed59f0" providerId="LiveId" clId="{EC6B6704-ECF7-47C8-B554-4FA14D12690F}" dt="2022-12-07T16:45:51.767" v="1657" actId="1076"/>
        <pc:sldMkLst>
          <pc:docMk/>
          <pc:sldMk cId="0" sldId="274"/>
        </pc:sldMkLst>
        <pc:spChg chg="del topLvl">
          <ac:chgData name="Ghada Almutairi" userId="4c8e0878f5ed59f0" providerId="LiveId" clId="{EC6B6704-ECF7-47C8-B554-4FA14D12690F}" dt="2022-12-07T16:45:32.571" v="1650" actId="478"/>
          <ac:spMkLst>
            <pc:docMk/>
            <pc:sldMk cId="0" sldId="274"/>
            <ac:spMk id="373" creationId="{00000000-0000-0000-0000-000000000000}"/>
          </ac:spMkLst>
        </pc:spChg>
        <pc:spChg chg="del topLvl">
          <ac:chgData name="Ghada Almutairi" userId="4c8e0878f5ed59f0" providerId="LiveId" clId="{EC6B6704-ECF7-47C8-B554-4FA14D12690F}" dt="2022-12-07T16:45:31.272" v="1649" actId="478"/>
          <ac:spMkLst>
            <pc:docMk/>
            <pc:sldMk cId="0" sldId="274"/>
            <ac:spMk id="374" creationId="{00000000-0000-0000-0000-000000000000}"/>
          </ac:spMkLst>
        </pc:spChg>
        <pc:grpChg chg="del">
          <ac:chgData name="Ghada Almutairi" userId="4c8e0878f5ed59f0" providerId="LiveId" clId="{EC6B6704-ECF7-47C8-B554-4FA14D12690F}" dt="2022-12-07T16:45:31.272" v="1649" actId="478"/>
          <ac:grpSpMkLst>
            <pc:docMk/>
            <pc:sldMk cId="0" sldId="274"/>
            <ac:grpSpMk id="372" creationId="{00000000-0000-0000-0000-000000000000}"/>
          </ac:grpSpMkLst>
        </pc:grpChg>
        <pc:picChg chg="add mod modCrop">
          <ac:chgData name="Ghada Almutairi" userId="4c8e0878f5ed59f0" providerId="LiveId" clId="{EC6B6704-ECF7-47C8-B554-4FA14D12690F}" dt="2022-12-07T16:45:51.767" v="1657" actId="1076"/>
          <ac:picMkLst>
            <pc:docMk/>
            <pc:sldMk cId="0" sldId="274"/>
            <ac:picMk id="3" creationId="{F1643022-AA4C-A237-1CAF-9318128C5A13}"/>
          </ac:picMkLst>
        </pc:picChg>
      </pc:sldChg>
      <pc:sldChg chg="addSp delSp modSp mod">
        <pc:chgData name="Ghada Almutairi" userId="4c8e0878f5ed59f0" providerId="LiveId" clId="{EC6B6704-ECF7-47C8-B554-4FA14D12690F}" dt="2022-12-07T16:48:03.544" v="1665" actId="1076"/>
        <pc:sldMkLst>
          <pc:docMk/>
          <pc:sldMk cId="0" sldId="275"/>
        </pc:sldMkLst>
        <pc:spChg chg="del topLvl">
          <ac:chgData name="Ghada Almutairi" userId="4c8e0878f5ed59f0" providerId="LiveId" clId="{EC6B6704-ECF7-47C8-B554-4FA14D12690F}" dt="2022-12-07T16:47:40.723" v="1659" actId="478"/>
          <ac:spMkLst>
            <pc:docMk/>
            <pc:sldMk cId="0" sldId="275"/>
            <ac:spMk id="382" creationId="{00000000-0000-0000-0000-000000000000}"/>
          </ac:spMkLst>
        </pc:spChg>
        <pc:spChg chg="del topLvl">
          <ac:chgData name="Ghada Almutairi" userId="4c8e0878f5ed59f0" providerId="LiveId" clId="{EC6B6704-ECF7-47C8-B554-4FA14D12690F}" dt="2022-12-07T16:47:39.596" v="1658" actId="478"/>
          <ac:spMkLst>
            <pc:docMk/>
            <pc:sldMk cId="0" sldId="275"/>
            <ac:spMk id="383" creationId="{00000000-0000-0000-0000-000000000000}"/>
          </ac:spMkLst>
        </pc:spChg>
        <pc:grpChg chg="del">
          <ac:chgData name="Ghada Almutairi" userId="4c8e0878f5ed59f0" providerId="LiveId" clId="{EC6B6704-ECF7-47C8-B554-4FA14D12690F}" dt="2022-12-07T16:47:39.596" v="1658" actId="478"/>
          <ac:grpSpMkLst>
            <pc:docMk/>
            <pc:sldMk cId="0" sldId="275"/>
            <ac:grpSpMk id="381" creationId="{00000000-0000-0000-0000-000000000000}"/>
          </ac:grpSpMkLst>
        </pc:grpChg>
        <pc:picChg chg="add mod modCrop">
          <ac:chgData name="Ghada Almutairi" userId="4c8e0878f5ed59f0" providerId="LiveId" clId="{EC6B6704-ECF7-47C8-B554-4FA14D12690F}" dt="2022-12-07T16:48:03.544" v="1665" actId="1076"/>
          <ac:picMkLst>
            <pc:docMk/>
            <pc:sldMk cId="0" sldId="275"/>
            <ac:picMk id="3" creationId="{3F6400B4-70F9-7DB7-981A-44A8C3F0CC4C}"/>
          </ac:picMkLst>
        </pc:picChg>
      </pc:sldChg>
      <pc:sldChg chg="addSp delSp modSp mod">
        <pc:chgData name="Ghada Almutairi" userId="4c8e0878f5ed59f0" providerId="LiveId" clId="{EC6B6704-ECF7-47C8-B554-4FA14D12690F}" dt="2022-12-07T16:50:03.330" v="1672" actId="1076"/>
        <pc:sldMkLst>
          <pc:docMk/>
          <pc:sldMk cId="0" sldId="279"/>
        </pc:sldMkLst>
        <pc:spChg chg="del topLvl">
          <ac:chgData name="Ghada Almutairi" userId="4c8e0878f5ed59f0" providerId="LiveId" clId="{EC6B6704-ECF7-47C8-B554-4FA14D12690F}" dt="2022-12-07T16:49:35.208" v="1666" actId="478"/>
          <ac:spMkLst>
            <pc:docMk/>
            <pc:sldMk cId="0" sldId="279"/>
            <ac:spMk id="411" creationId="{00000000-0000-0000-0000-000000000000}"/>
          </ac:spMkLst>
        </pc:spChg>
        <pc:spChg chg="topLvl">
          <ac:chgData name="Ghada Almutairi" userId="4c8e0878f5ed59f0" providerId="LiveId" clId="{EC6B6704-ECF7-47C8-B554-4FA14D12690F}" dt="2022-12-07T16:49:35.208" v="1666" actId="478"/>
          <ac:spMkLst>
            <pc:docMk/>
            <pc:sldMk cId="0" sldId="279"/>
            <ac:spMk id="412" creationId="{00000000-0000-0000-0000-000000000000}"/>
          </ac:spMkLst>
        </pc:spChg>
        <pc:grpChg chg="del">
          <ac:chgData name="Ghada Almutairi" userId="4c8e0878f5ed59f0" providerId="LiveId" clId="{EC6B6704-ECF7-47C8-B554-4FA14D12690F}" dt="2022-12-07T16:49:35.208" v="1666" actId="478"/>
          <ac:grpSpMkLst>
            <pc:docMk/>
            <pc:sldMk cId="0" sldId="279"/>
            <ac:grpSpMk id="410" creationId="{00000000-0000-0000-0000-000000000000}"/>
          </ac:grpSpMkLst>
        </pc:grpChg>
        <pc:picChg chg="add mod modCrop">
          <ac:chgData name="Ghada Almutairi" userId="4c8e0878f5ed59f0" providerId="LiveId" clId="{EC6B6704-ECF7-47C8-B554-4FA14D12690F}" dt="2022-12-07T16:50:03.330" v="1672" actId="1076"/>
          <ac:picMkLst>
            <pc:docMk/>
            <pc:sldMk cId="0" sldId="279"/>
            <ac:picMk id="3" creationId="{CB16567B-0722-7315-91E2-A1C0ABF39F66}"/>
          </ac:picMkLst>
        </pc:picChg>
      </pc:sldChg>
      <pc:sldChg chg="addSp delSp modSp mod">
        <pc:chgData name="Ghada Almutairi" userId="4c8e0878f5ed59f0" providerId="LiveId" clId="{EC6B6704-ECF7-47C8-B554-4FA14D12690F}" dt="2022-12-07T16:53:09.009" v="1680" actId="1076"/>
        <pc:sldMkLst>
          <pc:docMk/>
          <pc:sldMk cId="0" sldId="280"/>
        </pc:sldMkLst>
        <pc:grpChg chg="del">
          <ac:chgData name="Ghada Almutairi" userId="4c8e0878f5ed59f0" providerId="LiveId" clId="{EC6B6704-ECF7-47C8-B554-4FA14D12690F}" dt="2022-12-07T16:51:49.427" v="1673" actId="478"/>
          <ac:grpSpMkLst>
            <pc:docMk/>
            <pc:sldMk cId="0" sldId="280"/>
            <ac:grpSpMk id="419" creationId="{00000000-0000-0000-0000-000000000000}"/>
          </ac:grpSpMkLst>
        </pc:grpChg>
        <pc:picChg chg="add mod modCrop">
          <ac:chgData name="Ghada Almutairi" userId="4c8e0878f5ed59f0" providerId="LiveId" clId="{EC6B6704-ECF7-47C8-B554-4FA14D12690F}" dt="2022-12-07T16:53:09.009" v="1680" actId="1076"/>
          <ac:picMkLst>
            <pc:docMk/>
            <pc:sldMk cId="0" sldId="280"/>
            <ac:picMk id="3" creationId="{F268039D-2E3C-7B04-E343-674403A68A9E}"/>
          </ac:picMkLst>
        </pc:picChg>
      </pc:sldChg>
      <pc:sldChg chg="addSp delSp modSp mod">
        <pc:chgData name="Ghada Almutairi" userId="4c8e0878f5ed59f0" providerId="LiveId" clId="{EC6B6704-ECF7-47C8-B554-4FA14D12690F}" dt="2022-12-07T16:56:31.142" v="1687" actId="1076"/>
        <pc:sldMkLst>
          <pc:docMk/>
          <pc:sldMk cId="0" sldId="281"/>
        </pc:sldMkLst>
        <pc:grpChg chg="del">
          <ac:chgData name="Ghada Almutairi" userId="4c8e0878f5ed59f0" providerId="LiveId" clId="{EC6B6704-ECF7-47C8-B554-4FA14D12690F}" dt="2022-12-07T16:56:15.454" v="1681" actId="478"/>
          <ac:grpSpMkLst>
            <pc:docMk/>
            <pc:sldMk cId="0" sldId="281"/>
            <ac:grpSpMk id="428" creationId="{00000000-0000-0000-0000-000000000000}"/>
          </ac:grpSpMkLst>
        </pc:grpChg>
        <pc:picChg chg="add mod modCrop">
          <ac:chgData name="Ghada Almutairi" userId="4c8e0878f5ed59f0" providerId="LiveId" clId="{EC6B6704-ECF7-47C8-B554-4FA14D12690F}" dt="2022-12-07T16:56:31.142" v="1687" actId="1076"/>
          <ac:picMkLst>
            <pc:docMk/>
            <pc:sldMk cId="0" sldId="281"/>
            <ac:picMk id="3" creationId="{BA004553-DA95-46C7-9EF2-100B6830363E}"/>
          </ac:picMkLst>
        </pc:picChg>
      </pc:sldChg>
      <pc:sldChg chg="modSp mod">
        <pc:chgData name="Ghada Almutairi" userId="4c8e0878f5ed59f0" providerId="LiveId" clId="{EC6B6704-ECF7-47C8-B554-4FA14D12690F}" dt="2022-12-07T17:03:01.935" v="1696"/>
        <pc:sldMkLst>
          <pc:docMk/>
          <pc:sldMk cId="0" sldId="284"/>
        </pc:sldMkLst>
        <pc:graphicFrameChg chg="mod modGraphic">
          <ac:chgData name="Ghada Almutairi" userId="4c8e0878f5ed59f0" providerId="LiveId" clId="{EC6B6704-ECF7-47C8-B554-4FA14D12690F}" dt="2022-12-07T17:03:01.935" v="1696"/>
          <ac:graphicFrameMkLst>
            <pc:docMk/>
            <pc:sldMk cId="0" sldId="284"/>
            <ac:graphicFrameMk id="450" creationId="{00000000-0000-0000-0000-000000000000}"/>
          </ac:graphicFrameMkLst>
        </pc:graphicFrame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7T13:50:50.110"/>
    </inkml:context>
    <inkml:brush xml:id="br0">
      <inkml:brushProperty name="width" value="0.05" units="cm"/>
      <inkml:brushProperty name="height" value="0.05" units="cm"/>
      <inkml:brushProperty name="color" value="#E71224"/>
    </inkml:brush>
  </inkml:definitions>
  <inkml:trace contextRef="#ctx0" brushRef="#br0">0 364 24575,'36'45'0,"-29"-35"0,0 0 0,1 0 0,1-1 0,18 16 0,-23-21 0,0 1 0,0-1 0,0 0 0,-1 1 0,1 0 0,-1 0 0,0 0 0,0 0 0,-1 1 0,2 5 0,17 29 0,-21-40 0,1 0 0,-1 1 0,0-1 0,0 0 0,0 0 0,0 0 0,1 0 0,-1 0 0,0 0 0,0 0 0,0 0 0,0 1 0,1-1 0,-1 0 0,0 0 0,0 0 0,0 0 0,1 0 0,-1 0 0,0 0 0,0 0 0,0 0 0,1 0 0,-1 0 0,0-1 0,0 1 0,0 0 0,0 0 0,1 0 0,-1 0 0,0 0 0,0 0 0,0 0 0,0 0 0,1 0 0,-1-1 0,0 1 0,0 0 0,0 0 0,0 0 0,0 0 0,0-1 0,0 1 0,1 0 0,-1 0 0,0 0 0,0 0 0,0-1 0,0 1 0,0 0 0,0 0 0,0 0 0,0-1 0,6-14 0,-4 11 0,58-117 0,9-17 0,-53 96 0,-10 24 0,1 0 0,13-22 0,78-127 0,-94 162-1365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29224f7654_0_439: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29224f7654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29224f7654_0_49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29224f7654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29224f7654_0_50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29224f7654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29224f7654_0_50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29224f7654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29224f7654_0_51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29224f7654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29224f7654_0_52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29224f7654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29224f7654_0_5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29224f7654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29224f7654_0_53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29224f7654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29224f7654_0_54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29224f7654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29224f7654_0_54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29224f7654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29224f7654_0_55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29224f7654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9224f7654_0_452: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29224f7654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29224f7654_0_56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29224f7654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29224f7654_0_57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29224f7654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29224f7654_0_57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29224f7654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29224f7654_0_58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29224f7654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29224f7654_0_58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29224f7654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29224f7654_0_59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129224f7654_0_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29224f7654_0_60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29224f7654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29224f7654_0_61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129224f7654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29224f7654_0_61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29224f7654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29224f7654_0_62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29224f7654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29224f7654_0_45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29224f7654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29224f7654_0_62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29224f7654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29224f7654_0_63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29224f7654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9224f7654_0_46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29224f7654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29224f7654_0_46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29224f7654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29224f7654_0_47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29224f7654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29224f7654_0_47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29224f765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29224f7654_0_482: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29224f7654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9224f7654_0_48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9224f7654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9" name="Google Shape;39;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6"/>
        <p:cNvGrpSpPr/>
        <p:nvPr/>
      </p:nvGrpSpPr>
      <p:grpSpPr>
        <a:xfrm>
          <a:off x="0" y="0"/>
          <a:ext cx="0" cy="0"/>
          <a:chOff x="0" y="0"/>
          <a:chExt cx="0" cy="0"/>
        </a:xfrm>
      </p:grpSpPr>
      <p:sp>
        <p:nvSpPr>
          <p:cNvPr id="47" name="Google Shape;47;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8" name="Google Shape;48;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 name="Google Shape;49;p1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50"/>
        <p:cNvGrpSpPr/>
        <p:nvPr/>
      </p:nvGrpSpPr>
      <p:grpSpPr>
        <a:xfrm>
          <a:off x="0" y="0"/>
          <a:ext cx="0" cy="0"/>
          <a:chOff x="0" y="0"/>
          <a:chExt cx="0" cy="0"/>
        </a:xfrm>
      </p:grpSpPr>
      <p:sp>
        <p:nvSpPr>
          <p:cNvPr id="51" name="Google Shape;51;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2" name="Google Shape;52;p1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sp>
        <p:nvSpPr>
          <p:cNvPr id="54" name="Google Shape;54;p1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1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56" name="Google Shape;56;p1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6"/>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7"/>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61" name="Google Shape;61;p1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8"/>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8"/>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1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20"/>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2" name="Google Shape;72;p20"/>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3" name="Google Shape;73;p2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6" name="Google Shape;76;p2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22"/>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2"/>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0" name="Google Shape;80;p22"/>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1" name="Google Shape;81;p22"/>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2" name="Google Shape;82;p2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23"/>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5" name="Google Shape;85;p2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24"/>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 name="Google Shape;88;p24"/>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9" name="Google Shape;89;p2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2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6"/>
        <p:cNvGrpSpPr/>
        <p:nvPr/>
      </p:nvGrpSpPr>
      <p:grpSpPr>
        <a:xfrm>
          <a:off x="0" y="0"/>
          <a:ext cx="0" cy="0"/>
          <a:chOff x="0" y="0"/>
          <a:chExt cx="0" cy="0"/>
        </a:xfrm>
      </p:grpSpPr>
      <p:sp>
        <p:nvSpPr>
          <p:cNvPr id="97" name="Google Shape;97;p27"/>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8" name="Google Shape;98;p27"/>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99"/>
        <p:cNvGrpSpPr/>
        <p:nvPr/>
      </p:nvGrpSpPr>
      <p:grpSpPr>
        <a:xfrm>
          <a:off x="0" y="0"/>
          <a:ext cx="0" cy="0"/>
          <a:chOff x="0" y="0"/>
          <a:chExt cx="0" cy="0"/>
        </a:xfrm>
      </p:grpSpPr>
      <p:sp>
        <p:nvSpPr>
          <p:cNvPr id="100" name="Google Shape;100;p28"/>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1"/>
        <p:cNvGrpSpPr/>
        <p:nvPr/>
      </p:nvGrpSpPr>
      <p:grpSpPr>
        <a:xfrm>
          <a:off x="0" y="0"/>
          <a:ext cx="0" cy="0"/>
          <a:chOff x="0" y="0"/>
          <a:chExt cx="0" cy="0"/>
        </a:xfrm>
      </p:grpSpPr>
      <p:sp>
        <p:nvSpPr>
          <p:cNvPr id="102" name="Google Shape;102;p29"/>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29"/>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04" name="Google Shape;104;p29"/>
          <p:cNvPicPr preferRelativeResize="0"/>
          <p:nvPr/>
        </p:nvPicPr>
        <p:blipFill>
          <a:blip r:embed="rId2">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5"/>
        <p:cNvGrpSpPr/>
        <p:nvPr/>
      </p:nvGrpSpPr>
      <p:grpSpPr>
        <a:xfrm>
          <a:off x="0" y="0"/>
          <a:ext cx="0" cy="0"/>
          <a:chOff x="0" y="0"/>
          <a:chExt cx="0" cy="0"/>
        </a:xfrm>
      </p:grpSpPr>
      <p:sp>
        <p:nvSpPr>
          <p:cNvPr id="106" name="Google Shape;106;p30"/>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7" name="Google Shape;107;p30"/>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8" name="Google Shape;108;p30"/>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9"/>
        <p:cNvGrpSpPr/>
        <p:nvPr/>
      </p:nvGrpSpPr>
      <p:grpSpPr>
        <a:xfrm>
          <a:off x="0" y="0"/>
          <a:ext cx="0" cy="0"/>
          <a:chOff x="0" y="0"/>
          <a:chExt cx="0" cy="0"/>
        </a:xfrm>
      </p:grpSpPr>
      <p:sp>
        <p:nvSpPr>
          <p:cNvPr id="110" name="Google Shape;110;p31"/>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1"/>
        <p:cNvGrpSpPr/>
        <p:nvPr/>
      </p:nvGrpSpPr>
      <p:grpSpPr>
        <a:xfrm>
          <a:off x="0" y="0"/>
          <a:ext cx="0" cy="0"/>
          <a:chOff x="0" y="0"/>
          <a:chExt cx="0" cy="0"/>
        </a:xfrm>
      </p:grpSpPr>
      <p:sp>
        <p:nvSpPr>
          <p:cNvPr id="112" name="Google Shape;112;p32"/>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 name="Google Shape;113;p32"/>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7" name="Google Shape;17;p4"/>
          <p:cNvPicPr preferRelativeResize="0"/>
          <p:nvPr/>
        </p:nvPicPr>
        <p:blipFill>
          <a:blip r:embed="rId2">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sp>
        <p:nvSpPr>
          <p:cNvPr id="115" name="Google Shape;115;p33"/>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6"/>
        <p:cNvGrpSpPr/>
        <p:nvPr/>
      </p:nvGrpSpPr>
      <p:grpSpPr>
        <a:xfrm>
          <a:off x="0" y="0"/>
          <a:ext cx="0" cy="0"/>
          <a:chOff x="0" y="0"/>
          <a:chExt cx="0" cy="0"/>
        </a:xfrm>
      </p:grpSpPr>
      <p:sp>
        <p:nvSpPr>
          <p:cNvPr id="117" name="Google Shape;117;p34"/>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4"/>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9" name="Google Shape;119;p34"/>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0" name="Google Shape;120;p34"/>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1"/>
        <p:cNvGrpSpPr/>
        <p:nvPr/>
      </p:nvGrpSpPr>
      <p:grpSpPr>
        <a:xfrm>
          <a:off x="0" y="0"/>
          <a:ext cx="0" cy="0"/>
          <a:chOff x="0" y="0"/>
          <a:chExt cx="0" cy="0"/>
        </a:xfrm>
      </p:grpSpPr>
      <p:sp>
        <p:nvSpPr>
          <p:cNvPr id="122" name="Google Shape;122;p35"/>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3"/>
        <p:cNvGrpSpPr/>
        <p:nvPr/>
      </p:nvGrpSpPr>
      <p:grpSpPr>
        <a:xfrm>
          <a:off x="0" y="0"/>
          <a:ext cx="0" cy="0"/>
          <a:chOff x="0" y="0"/>
          <a:chExt cx="0" cy="0"/>
        </a:xfrm>
      </p:grpSpPr>
      <p:sp>
        <p:nvSpPr>
          <p:cNvPr id="124" name="Google Shape;124;p36"/>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5" name="Google Shape;125;p36"/>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6"/>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sp>
        <p:nvSpPr>
          <p:cNvPr id="133" name="Google Shape;133;p39"/>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4" name="Google Shape;134;p39"/>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5" name="Google Shape;135;p3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36"/>
        <p:cNvGrpSpPr/>
        <p:nvPr/>
      </p:nvGrpSpPr>
      <p:grpSpPr>
        <a:xfrm>
          <a:off x="0" y="0"/>
          <a:ext cx="0" cy="0"/>
          <a:chOff x="0" y="0"/>
          <a:chExt cx="0" cy="0"/>
        </a:xfrm>
      </p:grpSpPr>
      <p:sp>
        <p:nvSpPr>
          <p:cNvPr id="137" name="Google Shape;137;p40"/>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Google Shape;138;p4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ANND" type="tx">
  <p:cSld name="TITLE_AND_BODY">
    <p:spTree>
      <p:nvGrpSpPr>
        <p:cNvPr id="1" name="Shape 139"/>
        <p:cNvGrpSpPr/>
        <p:nvPr/>
      </p:nvGrpSpPr>
      <p:grpSpPr>
        <a:xfrm>
          <a:off x="0" y="0"/>
          <a:ext cx="0" cy="0"/>
          <a:chOff x="0" y="0"/>
          <a:chExt cx="0" cy="0"/>
        </a:xfrm>
      </p:grpSpPr>
      <p:sp>
        <p:nvSpPr>
          <p:cNvPr id="140" name="Google Shape;140;p4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1" name="Google Shape;141;p4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142" name="Google Shape;142;p4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3" name="Google Shape;143;p41"/>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pic>
        <p:nvPicPr>
          <p:cNvPr id="144" name="Google Shape;144;p41"/>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145"/>
        <p:cNvGrpSpPr/>
        <p:nvPr/>
      </p:nvGrpSpPr>
      <p:grpSpPr>
        <a:xfrm>
          <a:off x="0" y="0"/>
          <a:ext cx="0" cy="0"/>
          <a:chOff x="0" y="0"/>
          <a:chExt cx="0" cy="0"/>
        </a:xfrm>
      </p:grpSpPr>
      <p:sp>
        <p:nvSpPr>
          <p:cNvPr id="146" name="Google Shape;146;p4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7" name="Google Shape;147;p42"/>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148" name="Google Shape;148;p4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149"/>
        <p:cNvGrpSpPr/>
        <p:nvPr/>
      </p:nvGrpSpPr>
      <p:grpSpPr>
        <a:xfrm>
          <a:off x="0" y="0"/>
          <a:ext cx="0" cy="0"/>
          <a:chOff x="0" y="0"/>
          <a:chExt cx="0" cy="0"/>
        </a:xfrm>
      </p:grpSpPr>
      <p:sp>
        <p:nvSpPr>
          <p:cNvPr id="150" name="Google Shape;150;p4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43"/>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2" name="Google Shape;152;p43"/>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3" name="Google Shape;153;p4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54" name="Google Shape;154;p43"/>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5"/>
        <p:cNvGrpSpPr/>
        <p:nvPr/>
      </p:nvGrpSpPr>
      <p:grpSpPr>
        <a:xfrm>
          <a:off x="0" y="0"/>
          <a:ext cx="0" cy="0"/>
          <a:chOff x="0" y="0"/>
          <a:chExt cx="0" cy="0"/>
        </a:xfrm>
      </p:grpSpPr>
      <p:sp>
        <p:nvSpPr>
          <p:cNvPr id="156" name="Google Shape;156;p4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7" name="Google Shape;157;p44"/>
          <p:cNvSpPr txBox="1">
            <a:spLocks noGrp="1"/>
          </p:cNvSpPr>
          <p:nvPr>
            <p:ph type="sldNum" idx="12"/>
          </p:nvPr>
        </p:nvSpPr>
        <p:spPr>
          <a:xfrm>
            <a:off x="7231389" y="9288605"/>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58" name="Google Shape;158;p44"/>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59"/>
        <p:cNvGrpSpPr/>
        <p:nvPr/>
      </p:nvGrpSpPr>
      <p:grpSpPr>
        <a:xfrm>
          <a:off x="0" y="0"/>
          <a:ext cx="0" cy="0"/>
          <a:chOff x="0" y="0"/>
          <a:chExt cx="0" cy="0"/>
        </a:xfrm>
      </p:grpSpPr>
      <p:sp>
        <p:nvSpPr>
          <p:cNvPr id="160" name="Google Shape;160;p4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1" name="Google Shape;161;p4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2"/>
        <p:cNvGrpSpPr/>
        <p:nvPr/>
      </p:nvGrpSpPr>
      <p:grpSpPr>
        <a:xfrm>
          <a:off x="0" y="0"/>
          <a:ext cx="0" cy="0"/>
          <a:chOff x="0" y="0"/>
          <a:chExt cx="0" cy="0"/>
        </a:xfrm>
      </p:grpSpPr>
      <p:sp>
        <p:nvSpPr>
          <p:cNvPr id="163" name="Google Shape;163;p46"/>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4" name="Google Shape;164;p46"/>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5" name="Google Shape;165;p4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6"/>
        <p:cNvGrpSpPr/>
        <p:nvPr/>
      </p:nvGrpSpPr>
      <p:grpSpPr>
        <a:xfrm>
          <a:off x="0" y="0"/>
          <a:ext cx="0" cy="0"/>
          <a:chOff x="0" y="0"/>
          <a:chExt cx="0" cy="0"/>
        </a:xfrm>
      </p:grpSpPr>
      <p:sp>
        <p:nvSpPr>
          <p:cNvPr id="167" name="Google Shape;167;p47"/>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8" name="Google Shape;168;p4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48"/>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8"/>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72" name="Google Shape;172;p48"/>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3" name="Google Shape;173;p48"/>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4" name="Google Shape;174;p4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5"/>
        <p:cNvGrpSpPr/>
        <p:nvPr/>
      </p:nvGrpSpPr>
      <p:grpSpPr>
        <a:xfrm>
          <a:off x="0" y="0"/>
          <a:ext cx="0" cy="0"/>
          <a:chOff x="0" y="0"/>
          <a:chExt cx="0" cy="0"/>
        </a:xfrm>
      </p:grpSpPr>
      <p:sp>
        <p:nvSpPr>
          <p:cNvPr id="176" name="Google Shape;176;p49"/>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77" name="Google Shape;177;p4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8"/>
        <p:cNvGrpSpPr/>
        <p:nvPr/>
      </p:nvGrpSpPr>
      <p:grpSpPr>
        <a:xfrm>
          <a:off x="0" y="0"/>
          <a:ext cx="0" cy="0"/>
          <a:chOff x="0" y="0"/>
          <a:chExt cx="0" cy="0"/>
        </a:xfrm>
      </p:grpSpPr>
      <p:sp>
        <p:nvSpPr>
          <p:cNvPr id="179" name="Google Shape;179;p50"/>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0" name="Google Shape;180;p50"/>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81" name="Google Shape;181;p5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2"/>
        <p:cNvGrpSpPr/>
        <p:nvPr/>
      </p:nvGrpSpPr>
      <p:grpSpPr>
        <a:xfrm>
          <a:off x="0" y="0"/>
          <a:ext cx="0" cy="0"/>
          <a:chOff x="0" y="0"/>
          <a:chExt cx="0" cy="0"/>
        </a:xfrm>
      </p:grpSpPr>
      <p:sp>
        <p:nvSpPr>
          <p:cNvPr id="183" name="Google Shape;183;p5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9"/>
        <p:cNvGrpSpPr/>
        <p:nvPr/>
      </p:nvGrpSpPr>
      <p:grpSpPr>
        <a:xfrm>
          <a:off x="0" y="0"/>
          <a:ext cx="0" cy="0"/>
          <a:chOff x="0" y="0"/>
          <a:chExt cx="0" cy="0"/>
        </a:xfrm>
      </p:grpSpPr>
      <p:sp>
        <p:nvSpPr>
          <p:cNvPr id="190" name="Google Shape;190;p53"/>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91" name="Google Shape;191;p53"/>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2" name="Google Shape;192;p5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93"/>
        <p:cNvGrpSpPr/>
        <p:nvPr/>
      </p:nvGrpSpPr>
      <p:grpSpPr>
        <a:xfrm>
          <a:off x="0" y="0"/>
          <a:ext cx="0" cy="0"/>
          <a:chOff x="0" y="0"/>
          <a:chExt cx="0" cy="0"/>
        </a:xfrm>
      </p:grpSpPr>
      <p:sp>
        <p:nvSpPr>
          <p:cNvPr id="194" name="Google Shape;194;p54"/>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5" name="Google Shape;195;p5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4" name="Google Shape;24;p6"/>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ANND" type="tx">
  <p:cSld name="TITLE_AND_BODY">
    <p:spTree>
      <p:nvGrpSpPr>
        <p:cNvPr id="1" name="Shape 196"/>
        <p:cNvGrpSpPr/>
        <p:nvPr/>
      </p:nvGrpSpPr>
      <p:grpSpPr>
        <a:xfrm>
          <a:off x="0" y="0"/>
          <a:ext cx="0" cy="0"/>
          <a:chOff x="0" y="0"/>
          <a:chExt cx="0" cy="0"/>
        </a:xfrm>
      </p:grpSpPr>
      <p:sp>
        <p:nvSpPr>
          <p:cNvPr id="197" name="Google Shape;197;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8" name="Google Shape;198;p5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199" name="Google Shape;199;p5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00" name="Google Shape;200;p55"/>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pic>
        <p:nvPicPr>
          <p:cNvPr id="201" name="Google Shape;201;p55"/>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02"/>
        <p:cNvGrpSpPr/>
        <p:nvPr/>
      </p:nvGrpSpPr>
      <p:grpSpPr>
        <a:xfrm>
          <a:off x="0" y="0"/>
          <a:ext cx="0" cy="0"/>
          <a:chOff x="0" y="0"/>
          <a:chExt cx="0" cy="0"/>
        </a:xfrm>
      </p:grpSpPr>
      <p:sp>
        <p:nvSpPr>
          <p:cNvPr id="203" name="Google Shape;203;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4" name="Google Shape;204;p5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205" name="Google Shape;205;p5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206"/>
        <p:cNvGrpSpPr/>
        <p:nvPr/>
      </p:nvGrpSpPr>
      <p:grpSpPr>
        <a:xfrm>
          <a:off x="0" y="0"/>
          <a:ext cx="0" cy="0"/>
          <a:chOff x="0" y="0"/>
          <a:chExt cx="0" cy="0"/>
        </a:xfrm>
      </p:grpSpPr>
      <p:sp>
        <p:nvSpPr>
          <p:cNvPr id="207" name="Google Shape;207;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8" name="Google Shape;208;p5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09" name="Google Shape;209;p5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0" name="Google Shape;210;p5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1"/>
        <p:cNvGrpSpPr/>
        <p:nvPr/>
      </p:nvGrpSpPr>
      <p:grpSpPr>
        <a:xfrm>
          <a:off x="0" y="0"/>
          <a:ext cx="0" cy="0"/>
          <a:chOff x="0" y="0"/>
          <a:chExt cx="0" cy="0"/>
        </a:xfrm>
      </p:grpSpPr>
      <p:sp>
        <p:nvSpPr>
          <p:cNvPr id="212" name="Google Shape;212;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3" name="Google Shape;213;p58"/>
          <p:cNvSpPr txBox="1">
            <a:spLocks noGrp="1"/>
          </p:cNvSpPr>
          <p:nvPr>
            <p:ph type="sldNum" idx="12"/>
          </p:nvPr>
        </p:nvSpPr>
        <p:spPr>
          <a:xfrm>
            <a:off x="7231389" y="9288605"/>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14"/>
        <p:cNvGrpSpPr/>
        <p:nvPr/>
      </p:nvGrpSpPr>
      <p:grpSpPr>
        <a:xfrm>
          <a:off x="0" y="0"/>
          <a:ext cx="0" cy="0"/>
          <a:chOff x="0" y="0"/>
          <a:chExt cx="0" cy="0"/>
        </a:xfrm>
      </p:grpSpPr>
      <p:sp>
        <p:nvSpPr>
          <p:cNvPr id="215" name="Google Shape;215;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5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7"/>
        <p:cNvGrpSpPr/>
        <p:nvPr/>
      </p:nvGrpSpPr>
      <p:grpSpPr>
        <a:xfrm>
          <a:off x="0" y="0"/>
          <a:ext cx="0" cy="0"/>
          <a:chOff x="0" y="0"/>
          <a:chExt cx="0" cy="0"/>
        </a:xfrm>
      </p:grpSpPr>
      <p:sp>
        <p:nvSpPr>
          <p:cNvPr id="218" name="Google Shape;218;p60"/>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9" name="Google Shape;219;p60"/>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0" name="Google Shape;220;p6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1"/>
        <p:cNvGrpSpPr/>
        <p:nvPr/>
      </p:nvGrpSpPr>
      <p:grpSpPr>
        <a:xfrm>
          <a:off x="0" y="0"/>
          <a:ext cx="0" cy="0"/>
          <a:chOff x="0" y="0"/>
          <a:chExt cx="0" cy="0"/>
        </a:xfrm>
      </p:grpSpPr>
      <p:sp>
        <p:nvSpPr>
          <p:cNvPr id="222" name="Google Shape;222;p61"/>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3" name="Google Shape;223;p6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4"/>
        <p:cNvGrpSpPr/>
        <p:nvPr/>
      </p:nvGrpSpPr>
      <p:grpSpPr>
        <a:xfrm>
          <a:off x="0" y="0"/>
          <a:ext cx="0" cy="0"/>
          <a:chOff x="0" y="0"/>
          <a:chExt cx="0" cy="0"/>
        </a:xfrm>
      </p:grpSpPr>
      <p:sp>
        <p:nvSpPr>
          <p:cNvPr id="225" name="Google Shape;225;p62"/>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2"/>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27" name="Google Shape;227;p62"/>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8" name="Google Shape;228;p62"/>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29" name="Google Shape;229;p6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0"/>
        <p:cNvGrpSpPr/>
        <p:nvPr/>
      </p:nvGrpSpPr>
      <p:grpSpPr>
        <a:xfrm>
          <a:off x="0" y="0"/>
          <a:ext cx="0" cy="0"/>
          <a:chOff x="0" y="0"/>
          <a:chExt cx="0" cy="0"/>
        </a:xfrm>
      </p:grpSpPr>
      <p:sp>
        <p:nvSpPr>
          <p:cNvPr id="231" name="Google Shape;231;p63"/>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232" name="Google Shape;232;p6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3"/>
        <p:cNvGrpSpPr/>
        <p:nvPr/>
      </p:nvGrpSpPr>
      <p:grpSpPr>
        <a:xfrm>
          <a:off x="0" y="0"/>
          <a:ext cx="0" cy="0"/>
          <a:chOff x="0" y="0"/>
          <a:chExt cx="0" cy="0"/>
        </a:xfrm>
      </p:grpSpPr>
      <p:sp>
        <p:nvSpPr>
          <p:cNvPr id="234" name="Google Shape;234;p64"/>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35" name="Google Shape;235;p64"/>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36" name="Google Shape;236;p6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7"/>
        <p:cNvGrpSpPr/>
        <p:nvPr/>
      </p:nvGrpSpPr>
      <p:grpSpPr>
        <a:xfrm>
          <a:off x="0" y="0"/>
          <a:ext cx="0" cy="0"/>
          <a:chOff x="0" y="0"/>
          <a:chExt cx="0" cy="0"/>
        </a:xfrm>
      </p:grpSpPr>
      <p:sp>
        <p:nvSpPr>
          <p:cNvPr id="238" name="Google Shape;238;p6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
        <p:cNvGrpSpPr/>
        <p:nvPr/>
      </p:nvGrpSpPr>
      <p:grpSpPr>
        <a:xfrm>
          <a:off x="0" y="0"/>
          <a:ext cx="0" cy="0"/>
          <a:chOff x="0" y="0"/>
          <a:chExt cx="0" cy="0"/>
        </a:xfrm>
      </p:grpSpPr>
      <p:sp>
        <p:nvSpPr>
          <p:cNvPr id="31" name="Google Shape;31;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4" name="Google Shape;34;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3" name="Google Shape;43;p13"/>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44" name="Google Shape;44;p13"/>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45" name="Google Shape;45;p13"/>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94" name="Google Shape;94;p26"/>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95" name="Google Shape;95;p26"/>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27"/>
        <p:cNvGrpSpPr/>
        <p:nvPr/>
      </p:nvGrpSpPr>
      <p:grpSpPr>
        <a:xfrm>
          <a:off x="0" y="0"/>
          <a:ext cx="0" cy="0"/>
          <a:chOff x="0" y="0"/>
          <a:chExt cx="0" cy="0"/>
        </a:xfrm>
      </p:grpSpPr>
      <p:sp>
        <p:nvSpPr>
          <p:cNvPr id="128" name="Google Shape;128;p38"/>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29" name="Google Shape;129;p38"/>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130" name="Google Shape;130;p38"/>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31" name="Google Shape;131;p38"/>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4"/>
        <p:cNvGrpSpPr/>
        <p:nvPr/>
      </p:nvGrpSpPr>
      <p:grpSpPr>
        <a:xfrm>
          <a:off x="0" y="0"/>
          <a:ext cx="0" cy="0"/>
          <a:chOff x="0" y="0"/>
          <a:chExt cx="0" cy="0"/>
        </a:xfrm>
      </p:grpSpPr>
      <p:sp>
        <p:nvSpPr>
          <p:cNvPr id="185" name="Google Shape;185;p5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86" name="Google Shape;186;p52"/>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187" name="Google Shape;187;p52"/>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88" name="Google Shape;188;p52"/>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3" Type="http://schemas.openxmlformats.org/officeDocument/2006/relationships/hyperlink" Target="https://docs.google.com/presentation/d/1jDUALxy09brZyQg9nTQzW_rNt9Q-mYDfLjvhDd86E30/edit?usp=sharing"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docs.google.com/spreadsheets/d/1xw3HFGW4MtueR93edDO5UAjO1mwFxFKQn1gLTMqwfWc/edit?usp=sharing"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66"/>
          <p:cNvPicPr preferRelativeResize="0"/>
          <p:nvPr/>
        </p:nvPicPr>
        <p:blipFill>
          <a:blip r:embed="rId3">
            <a:alphaModFix/>
          </a:blip>
          <a:stretch>
            <a:fillRect/>
          </a:stretch>
        </p:blipFill>
        <p:spPr>
          <a:xfrm>
            <a:off x="14" y="0"/>
            <a:ext cx="7772403" cy="10050571"/>
          </a:xfrm>
          <a:prstGeom prst="rect">
            <a:avLst/>
          </a:prstGeom>
          <a:noFill/>
          <a:ln>
            <a:noFill/>
          </a:ln>
        </p:spPr>
      </p:pic>
      <p:sp>
        <p:nvSpPr>
          <p:cNvPr id="244" name="Google Shape;244;p66"/>
          <p:cNvSpPr/>
          <p:nvPr/>
        </p:nvSpPr>
        <p:spPr>
          <a:xfrm>
            <a:off x="3348690" y="5076712"/>
            <a:ext cx="764100" cy="744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245" name="Google Shape;245;p66"/>
          <p:cNvSpPr/>
          <p:nvPr/>
        </p:nvSpPr>
        <p:spPr>
          <a:xfrm>
            <a:off x="1047451" y="8292777"/>
            <a:ext cx="5677500" cy="1371600"/>
          </a:xfrm>
          <a:prstGeom prst="rect">
            <a:avLst/>
          </a:prstGeom>
          <a:noFill/>
          <a:ln>
            <a:noFill/>
          </a:ln>
        </p:spPr>
        <p:txBody>
          <a:bodyPr spcFirstLastPara="1" wrap="square" lIns="26775" tIns="26775" rIns="26775" bIns="26775" anchor="t" anchorCtr="0">
            <a:noAutofit/>
          </a:bodyPr>
          <a:lstStyle/>
          <a:p>
            <a:pPr marL="0" lvl="0" indent="0" algn="ctr" rtl="0">
              <a:spcBef>
                <a:spcPts val="0"/>
              </a:spcBef>
              <a:spcAft>
                <a:spcPts val="0"/>
              </a:spcAft>
              <a:buClr>
                <a:srgbClr val="BECBD6"/>
              </a:buClr>
              <a:buFont typeface="Open Sans"/>
              <a:buNone/>
            </a:pPr>
            <a:r>
              <a:rPr lang="en" sz="3600">
                <a:solidFill>
                  <a:srgbClr val="FFFFFF"/>
                </a:solidFill>
                <a:latin typeface="Open Sans Light"/>
                <a:ea typeface="Open Sans Light"/>
                <a:cs typeface="Open Sans Light"/>
                <a:sym typeface="Open Sans Light"/>
              </a:rPr>
              <a:t>Draw Insights from Marketing Data</a:t>
            </a:r>
            <a:endParaRPr sz="2400">
              <a:solidFill>
                <a:srgbClr val="BECBD6"/>
              </a:solidFill>
              <a:latin typeface="Open Sans"/>
              <a:ea typeface="Open Sans"/>
              <a:cs typeface="Open Sans"/>
              <a:sym typeface="Open Sans"/>
            </a:endParaRPr>
          </a:p>
        </p:txBody>
      </p:sp>
      <p:sp>
        <p:nvSpPr>
          <p:cNvPr id="246" name="Google Shape;246;p66"/>
          <p:cNvSpPr/>
          <p:nvPr/>
        </p:nvSpPr>
        <p:spPr>
          <a:xfrm>
            <a:off x="0" y="734900"/>
            <a:ext cx="7772400" cy="1077300"/>
          </a:xfrm>
          <a:prstGeom prst="rect">
            <a:avLst/>
          </a:prstGeom>
          <a:noFill/>
          <a:ln>
            <a:noFill/>
          </a:ln>
        </p:spPr>
        <p:txBody>
          <a:bodyPr spcFirstLastPara="1" wrap="square" lIns="26775" tIns="26775" rIns="26775" bIns="26775" anchor="ctr" anchorCtr="0">
            <a:noAutofit/>
          </a:bodyPr>
          <a:lstStyle/>
          <a:p>
            <a:pPr marL="0" lvl="0" indent="0" algn="ctr" rtl="0">
              <a:spcBef>
                <a:spcPts val="0"/>
              </a:spcBef>
              <a:spcAft>
                <a:spcPts val="0"/>
              </a:spcAft>
              <a:buClr>
                <a:srgbClr val="FFFFFF"/>
              </a:buClr>
              <a:buFont typeface="Open Sans"/>
              <a:buNone/>
            </a:pPr>
            <a:r>
              <a:rPr lang="en" sz="3600">
                <a:solidFill>
                  <a:srgbClr val="FFFFFF"/>
                </a:solidFill>
                <a:latin typeface="Open Sans Light"/>
                <a:ea typeface="Open Sans Light"/>
                <a:cs typeface="Open Sans Light"/>
                <a:sym typeface="Open Sans Light"/>
              </a:rPr>
              <a:t>Marketing Data and Technology</a:t>
            </a:r>
            <a:endParaRPr sz="3600">
              <a:solidFill>
                <a:srgbClr val="FFFFFF"/>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A/B Testing Proposal: Testing Process</a:t>
            </a:r>
            <a:endParaRPr sz="3200">
              <a:solidFill>
                <a:srgbClr val="02B3E4"/>
              </a:solidFill>
              <a:latin typeface="Open Sans Light"/>
              <a:ea typeface="Open Sans Light"/>
              <a:cs typeface="Open Sans Light"/>
              <a:sym typeface="Open Sans Light"/>
            </a:endParaRPr>
          </a:p>
          <a:p>
            <a:pPr marL="0" marR="0" lvl="0" indent="0" algn="l" rtl="0">
              <a:lnSpc>
                <a:spcPct val="115000"/>
              </a:lnSpc>
              <a:spcBef>
                <a:spcPts val="0"/>
              </a:spcBef>
              <a:spcAft>
                <a:spcPts val="0"/>
              </a:spcAft>
              <a:buNone/>
            </a:pPr>
            <a:endParaRPr sz="2400">
              <a:solidFill>
                <a:srgbClr val="02B3E4"/>
              </a:solidFill>
              <a:latin typeface="Open Sans Light"/>
              <a:ea typeface="Open Sans Light"/>
              <a:cs typeface="Open Sans Light"/>
              <a:sym typeface="Open Sans Light"/>
            </a:endParaRPr>
          </a:p>
        </p:txBody>
      </p:sp>
      <p:sp>
        <p:nvSpPr>
          <p:cNvPr id="309" name="Google Shape;309;p7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Describe the steps you would take to perform the A/B test.</a:t>
            </a:r>
            <a:endParaRPr dirty="0"/>
          </a:p>
          <a:p>
            <a:pPr marL="0" lvl="0" indent="0" algn="l" rtl="0">
              <a:spcBef>
                <a:spcPts val="1600"/>
              </a:spcBef>
              <a:spcAft>
                <a:spcPts val="0"/>
              </a:spcAft>
              <a:buNone/>
            </a:pPr>
            <a:endParaRPr dirty="0"/>
          </a:p>
          <a:p>
            <a:pPr marL="0" lvl="0" indent="0" algn="l" rtl="0">
              <a:spcBef>
                <a:spcPts val="1600"/>
              </a:spcBef>
              <a:spcAft>
                <a:spcPts val="0"/>
              </a:spcAft>
              <a:buClr>
                <a:schemeClr val="dk1"/>
              </a:buClr>
              <a:buSzPts val="1100"/>
              <a:buFont typeface="Arial"/>
              <a:buNone/>
            </a:pPr>
            <a:r>
              <a:rPr lang="en" i="1" dirty="0"/>
              <a:t>Insert a general description of the steps you would take to perform the A/B test.</a:t>
            </a:r>
            <a:endParaRPr dirty="0"/>
          </a:p>
          <a:p>
            <a:pPr marL="0" lvl="0" indent="0" algn="l" rtl="0">
              <a:spcBef>
                <a:spcPts val="1600"/>
              </a:spcBef>
              <a:spcAft>
                <a:spcPts val="0"/>
              </a:spcAft>
              <a:buNone/>
            </a:pPr>
            <a:r>
              <a:rPr lang="en-US" dirty="0"/>
              <a:t>First, I would create 2 different ads to see which one generates more customers. Then, I would use different platforms to see which one is more frequently used by the targeted audience. </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Describe how you would determine the results of the A/B test.</a:t>
            </a:r>
            <a:endParaRPr dirty="0"/>
          </a:p>
          <a:p>
            <a:pPr marL="0" lvl="0" indent="0" algn="l" rtl="0">
              <a:spcBef>
                <a:spcPts val="1600"/>
              </a:spcBef>
              <a:spcAft>
                <a:spcPts val="1600"/>
              </a:spcAft>
              <a:buNone/>
            </a:pPr>
            <a:r>
              <a:rPr lang="en" i="1" dirty="0"/>
              <a:t>Insert a general description of how you would determine the results, including the metrics that you would look at.</a:t>
            </a:r>
          </a:p>
          <a:p>
            <a:pPr marL="0" lvl="0" indent="0" algn="l" rtl="0">
              <a:spcBef>
                <a:spcPts val="1600"/>
              </a:spcBef>
              <a:spcAft>
                <a:spcPts val="1600"/>
              </a:spcAft>
              <a:buNone/>
            </a:pPr>
            <a:r>
              <a:rPr lang="en-US" i="1" dirty="0"/>
              <a:t>T</a:t>
            </a:r>
            <a:r>
              <a:rPr lang="en" i="1" dirty="0"/>
              <a:t>he results would be based on which version of the ad generated more website visits. </a:t>
            </a:r>
            <a:endParaRPr dirty="0"/>
          </a:p>
        </p:txBody>
      </p:sp>
      <p:sp>
        <p:nvSpPr>
          <p:cNvPr id="310" name="Google Shape;310;p76"/>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4"/>
        <p:cNvGrpSpPr/>
        <p:nvPr/>
      </p:nvGrpSpPr>
      <p:grpSpPr>
        <a:xfrm>
          <a:off x="0" y="0"/>
          <a:ext cx="0" cy="0"/>
          <a:chOff x="0" y="0"/>
          <a:chExt cx="0" cy="0"/>
        </a:xfrm>
      </p:grpSpPr>
      <p:sp>
        <p:nvSpPr>
          <p:cNvPr id="315" name="Google Shape;315;p77"/>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Three:</a:t>
            </a:r>
            <a:r>
              <a:rPr lang="en" sz="4800" b="1">
                <a:solidFill>
                  <a:srgbClr val="FAFBFC"/>
                </a:solidFill>
              </a:rPr>
              <a:t> </a:t>
            </a:r>
            <a:endParaRPr sz="4800">
              <a:solidFill>
                <a:srgbClr val="FAFBFC"/>
              </a:solidFill>
              <a:latin typeface="Open Sans Light"/>
              <a:ea typeface="Open Sans Light"/>
              <a:cs typeface="Open Sans Light"/>
              <a:sym typeface="Open Sans Light"/>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Data Exploration</a:t>
            </a:r>
            <a:endParaRPr sz="3600">
              <a:solidFill>
                <a:srgbClr val="FAFBFC"/>
              </a:solidFill>
              <a:latin typeface="Open Sans"/>
              <a:ea typeface="Open Sans"/>
              <a:cs typeface="Open Sans"/>
              <a:sym typeface="Open Sans"/>
            </a:endParaRPr>
          </a:p>
        </p:txBody>
      </p:sp>
      <p:sp>
        <p:nvSpPr>
          <p:cNvPr id="316" name="Google Shape;316;p77"/>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0"/>
        <p:cNvGrpSpPr/>
        <p:nvPr/>
      </p:nvGrpSpPr>
      <p:grpSpPr>
        <a:xfrm>
          <a:off x="0" y="0"/>
          <a:ext cx="0" cy="0"/>
          <a:chOff x="0" y="0"/>
          <a:chExt cx="0" cy="0"/>
        </a:xfrm>
      </p:grpSpPr>
      <p:sp>
        <p:nvSpPr>
          <p:cNvPr id="321" name="Google Shape;321;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latin typeface="Open Sans Light"/>
                <a:ea typeface="Open Sans Light"/>
                <a:cs typeface="Open Sans Light"/>
                <a:sym typeface="Open Sans Light"/>
              </a:rPr>
              <a:t>Data Exploration</a:t>
            </a:r>
            <a:r>
              <a:rPr lang="en" sz="3200">
                <a:solidFill>
                  <a:srgbClr val="2E3D49"/>
                </a:solidFill>
                <a:latin typeface="Open Sans Light"/>
                <a:ea typeface="Open Sans Light"/>
                <a:cs typeface="Open Sans Light"/>
                <a:sym typeface="Open Sans Light"/>
              </a:rPr>
              <a:t>: Instructions</a:t>
            </a:r>
            <a:endParaRPr sz="3200">
              <a:solidFill>
                <a:srgbClr val="2E3D49"/>
              </a:solidFill>
              <a:latin typeface="Open Sans Light"/>
              <a:ea typeface="Open Sans Light"/>
              <a:cs typeface="Open Sans Light"/>
              <a:sym typeface="Open Sans Light"/>
            </a:endParaRPr>
          </a:p>
        </p:txBody>
      </p:sp>
      <p:sp>
        <p:nvSpPr>
          <p:cNvPr id="322" name="Google Shape;322;p78"/>
          <p:cNvSpPr txBox="1"/>
          <p:nvPr/>
        </p:nvSpPr>
        <p:spPr>
          <a:xfrm>
            <a:off x="280650" y="1926975"/>
            <a:ext cx="7211100" cy="705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525C65"/>
                </a:solidFill>
                <a:latin typeface="Open Sans Light"/>
                <a:ea typeface="Open Sans Light"/>
                <a:cs typeface="Open Sans Light"/>
                <a:sym typeface="Open Sans Light"/>
              </a:rPr>
              <a:t>Assume you’re working with a client who has limited knowledge and experience, and who is relying your critical eye and expertise. They’ve looked at the data but aren't’ sure what to make of it, and they have specific questions they want you to answer.  Some of the questions are driven by a cut-and-dry need to know.  For others, you may be asked to share your insight.    </a:t>
            </a:r>
            <a:endParaRPr sz="1800">
              <a:solidFill>
                <a:srgbClr val="525C65"/>
              </a:solidFill>
              <a:latin typeface="Open Sans Light"/>
              <a:ea typeface="Open Sans Light"/>
              <a:cs typeface="Open Sans Light"/>
              <a:sym typeface="Open Sans Light"/>
            </a:endParaRPr>
          </a:p>
          <a:p>
            <a:pPr marL="0" lvl="0" indent="0" algn="l" rtl="0">
              <a:spcBef>
                <a:spcPts val="1100"/>
              </a:spcBef>
              <a:spcAft>
                <a:spcPts val="0"/>
              </a:spcAft>
              <a:buClr>
                <a:schemeClr val="dk1"/>
              </a:buClr>
              <a:buSzPts val="1100"/>
              <a:buFont typeface="Arial"/>
              <a:buNone/>
            </a:pPr>
            <a:r>
              <a:rPr lang="en" sz="1800" i="1" u="sng">
                <a:solidFill>
                  <a:srgbClr val="525C65"/>
                </a:solidFill>
                <a:latin typeface="Open Sans Light"/>
                <a:ea typeface="Open Sans Light"/>
                <a:cs typeface="Open Sans Light"/>
                <a:sym typeface="Open Sans Light"/>
              </a:rPr>
              <a:t>To demonstrate your knowledge:</a:t>
            </a:r>
            <a:r>
              <a:rPr lang="en" sz="1800" u="sng">
                <a:solidFill>
                  <a:srgbClr val="525C65"/>
                </a:solidFill>
                <a:latin typeface="Open Sans Light"/>
                <a:ea typeface="Open Sans Light"/>
                <a:cs typeface="Open Sans Light"/>
                <a:sym typeface="Open Sans Light"/>
              </a:rPr>
              <a:t> </a:t>
            </a:r>
            <a:endParaRPr sz="1800" u="sng">
              <a:solidFill>
                <a:srgbClr val="525C65"/>
              </a:solidFill>
              <a:latin typeface="Open Sans Light"/>
              <a:ea typeface="Open Sans Light"/>
              <a:cs typeface="Open Sans Light"/>
              <a:sym typeface="Open Sans Light"/>
            </a:endParaRPr>
          </a:p>
          <a:p>
            <a:pPr marL="457200" lvl="0" indent="-342900" algn="l" rtl="0">
              <a:spcBef>
                <a:spcPts val="110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You will either be using your own company’s Google Analytics data or the demo data provided, as selected in part 1.</a:t>
            </a:r>
            <a:endParaRPr sz="1800">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For each of the questions that follow, take screenshots that show what you believe to be the answers</a:t>
            </a:r>
            <a:endParaRPr sz="1800">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Provide annotations where necessary to give clarity to your answer</a:t>
            </a:r>
            <a:endParaRPr sz="1800">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If you are asked to provide your insight on a given question, provide those, too, on another slide right after the slide that contains your screenshot(s)</a:t>
            </a:r>
            <a:endParaRPr sz="1800">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b="1">
                <a:solidFill>
                  <a:srgbClr val="525C65"/>
                </a:solidFill>
                <a:latin typeface="Open Sans"/>
                <a:ea typeface="Open Sans"/>
                <a:cs typeface="Open Sans"/>
                <a:sym typeface="Open Sans"/>
              </a:rPr>
              <a:t>Place your questions, screenshots, and notes on the slides that follow. </a:t>
            </a:r>
            <a:endParaRPr sz="1800">
              <a:solidFill>
                <a:srgbClr val="525C65"/>
              </a:solidFill>
              <a:latin typeface="Open Sans Light"/>
              <a:ea typeface="Open Sans Light"/>
              <a:cs typeface="Open Sans Light"/>
              <a:sym typeface="Open Sans Light"/>
            </a:endParaRPr>
          </a:p>
        </p:txBody>
      </p:sp>
      <p:sp>
        <p:nvSpPr>
          <p:cNvPr id="323" name="Google Shape;323;p78"/>
          <p:cNvSpPr txBox="1"/>
          <p:nvPr/>
        </p:nvSpPr>
        <p:spPr>
          <a:xfrm>
            <a:off x="805600" y="7710151"/>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Light"/>
                <a:ea typeface="Open Sans Light"/>
                <a:cs typeface="Open Sans Light"/>
                <a:sym typeface="Open Sans Light"/>
              </a:rPr>
              <a:t>Remove this slide </a:t>
            </a:r>
            <a:endParaRPr sz="3600" i="1">
              <a:solidFill>
                <a:srgbClr val="15C26B"/>
              </a:solidFill>
              <a:latin typeface="Open Sans Light"/>
              <a:ea typeface="Open Sans Light"/>
              <a:cs typeface="Open Sans Light"/>
              <a:sym typeface="Open Sans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 Audience</a:t>
            </a:r>
            <a:endParaRPr sz="3200">
              <a:solidFill>
                <a:srgbClr val="02B3E4"/>
              </a:solidFill>
              <a:latin typeface="Open Sans Light"/>
              <a:ea typeface="Open Sans Light"/>
              <a:cs typeface="Open Sans Light"/>
              <a:sym typeface="Open Sans Light"/>
            </a:endParaRPr>
          </a:p>
          <a:p>
            <a:pPr marL="0" marR="0" lvl="0" indent="0" algn="l" rtl="0">
              <a:lnSpc>
                <a:spcPct val="115000"/>
              </a:lnSpc>
              <a:spcBef>
                <a:spcPts val="0"/>
              </a:spcBef>
              <a:spcAft>
                <a:spcPts val="0"/>
              </a:spcAft>
              <a:buNone/>
            </a:pPr>
            <a:endParaRPr sz="2400">
              <a:solidFill>
                <a:srgbClr val="02B3E4"/>
              </a:solidFill>
              <a:latin typeface="Open Sans Light"/>
              <a:ea typeface="Open Sans Light"/>
              <a:cs typeface="Open Sans Light"/>
              <a:sym typeface="Open Sans Light"/>
            </a:endParaRPr>
          </a:p>
        </p:txBody>
      </p:sp>
      <p:sp>
        <p:nvSpPr>
          <p:cNvPr id="329" name="Google Shape;329;p79"/>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From the Audience Overview Report, select a twelve month time period you would like to explore. Which month had the most visitors, and which month had the fewest visitors to your site?  </a:t>
            </a:r>
          </a:p>
          <a:p>
            <a:pPr marL="0" lvl="0" indent="0" algn="l" rtl="0">
              <a:spcBef>
                <a:spcPts val="0"/>
              </a:spcBef>
              <a:spcAft>
                <a:spcPts val="0"/>
              </a:spcAft>
              <a:buNone/>
            </a:pPr>
            <a:r>
              <a:rPr lang="en" dirty="0"/>
              <a:t>January had the least number of visitors, while May had the most.</a:t>
            </a:r>
            <a:endParaRPr dirty="0"/>
          </a:p>
          <a:p>
            <a:pPr marL="0" lvl="0" indent="0" algn="l" rtl="0">
              <a:spcBef>
                <a:spcPts val="1600"/>
              </a:spcBef>
              <a:spcAft>
                <a:spcPts val="1600"/>
              </a:spcAft>
              <a:buNone/>
            </a:pPr>
            <a:endParaRPr dirty="0"/>
          </a:p>
        </p:txBody>
      </p:sp>
      <p:sp>
        <p:nvSpPr>
          <p:cNvPr id="330" name="Google Shape;330;p79"/>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2B52C84-04B6-07D5-6695-D003178DF962}"/>
              </a:ext>
            </a:extLst>
          </p:cNvPr>
          <p:cNvPicPr>
            <a:picLocks noChangeAspect="1"/>
          </p:cNvPicPr>
          <p:nvPr/>
        </p:nvPicPr>
        <p:blipFill rotWithShape="1">
          <a:blip r:embed="rId3"/>
          <a:srcRect t="25966" b="32203"/>
          <a:stretch/>
        </p:blipFill>
        <p:spPr>
          <a:xfrm>
            <a:off x="170446" y="3785938"/>
            <a:ext cx="7431508" cy="1748590"/>
          </a:xfrm>
          <a:prstGeom prst="rect">
            <a:avLst/>
          </a:prstGeom>
        </p:spPr>
      </p:pic>
      <p:pic>
        <p:nvPicPr>
          <p:cNvPr id="5" name="Picture 4">
            <a:extLst>
              <a:ext uri="{FF2B5EF4-FFF2-40B4-BE49-F238E27FC236}">
                <a16:creationId xmlns:a16="http://schemas.microsoft.com/office/drawing/2014/main" id="{8AF5269A-5A18-D61C-1748-AD6D7C9A74FF}"/>
              </a:ext>
            </a:extLst>
          </p:cNvPr>
          <p:cNvPicPr>
            <a:picLocks noChangeAspect="1"/>
          </p:cNvPicPr>
          <p:nvPr/>
        </p:nvPicPr>
        <p:blipFill rotWithShape="1">
          <a:blip r:embed="rId4"/>
          <a:srcRect l="3407" t="36240" r="3409" b="23765"/>
          <a:stretch/>
        </p:blipFill>
        <p:spPr>
          <a:xfrm>
            <a:off x="170446" y="6307875"/>
            <a:ext cx="7242600" cy="17485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8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 Audience</a:t>
            </a:r>
            <a:endParaRPr sz="3200">
              <a:solidFill>
                <a:srgbClr val="02B3E4"/>
              </a:solidFill>
              <a:latin typeface="Open Sans Light"/>
              <a:ea typeface="Open Sans Light"/>
              <a:cs typeface="Open Sans Light"/>
              <a:sym typeface="Open Sans Light"/>
            </a:endParaRPr>
          </a:p>
          <a:p>
            <a:pPr marL="0" marR="0" lvl="0" indent="0" algn="l" rtl="0">
              <a:lnSpc>
                <a:spcPct val="115000"/>
              </a:lnSpc>
              <a:spcBef>
                <a:spcPts val="0"/>
              </a:spcBef>
              <a:spcAft>
                <a:spcPts val="0"/>
              </a:spcAft>
              <a:buNone/>
            </a:pPr>
            <a:endParaRPr sz="2400">
              <a:solidFill>
                <a:srgbClr val="02B3E4"/>
              </a:solidFill>
              <a:latin typeface="Open Sans Light"/>
              <a:ea typeface="Open Sans Light"/>
              <a:cs typeface="Open Sans Light"/>
              <a:sym typeface="Open Sans Light"/>
            </a:endParaRPr>
          </a:p>
        </p:txBody>
      </p:sp>
      <p:sp>
        <p:nvSpPr>
          <p:cNvPr id="339" name="Google Shape;339;p80"/>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From the Audience Overview Report, select a twelve month time period you would like to explore. Which month had the most visitors, and which month had the fewest visitors to your site?  </a:t>
            </a:r>
            <a:endParaRPr/>
          </a:p>
          <a:p>
            <a:pPr marL="0" lvl="0" indent="0" algn="l" rtl="0">
              <a:spcBef>
                <a:spcPts val="1600"/>
              </a:spcBef>
              <a:spcAft>
                <a:spcPts val="0"/>
              </a:spcAft>
              <a:buNone/>
            </a:pPr>
            <a:r>
              <a:rPr lang="en"/>
              <a:t>Do you have any ideas why certain trends are associated with these specific months?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Clr>
                <a:schemeClr val="dk1"/>
              </a:buClr>
              <a:buSzPts val="1100"/>
              <a:buFont typeface="Arial"/>
              <a:buNone/>
            </a:pPr>
            <a:r>
              <a:rPr lang="en" i="1"/>
              <a:t>Insert your notes about the screenshot on the previous page here.</a:t>
            </a:r>
            <a:endParaRPr/>
          </a:p>
          <a:p>
            <a:pPr marL="0" lvl="0" indent="0" algn="l" rtl="0">
              <a:spcBef>
                <a:spcPts val="1600"/>
              </a:spcBef>
              <a:spcAft>
                <a:spcPts val="1600"/>
              </a:spcAft>
              <a:buNone/>
            </a:pPr>
            <a:endParaRPr/>
          </a:p>
        </p:txBody>
      </p:sp>
      <p:sp>
        <p:nvSpPr>
          <p:cNvPr id="340" name="Google Shape;340;p80"/>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Percentage Display:  Audience</a:t>
            </a:r>
            <a:endParaRPr sz="2400">
              <a:solidFill>
                <a:srgbClr val="02B3E4"/>
              </a:solidFill>
              <a:latin typeface="Open Sans Light"/>
              <a:ea typeface="Open Sans Light"/>
              <a:cs typeface="Open Sans Light"/>
              <a:sym typeface="Open Sans Light"/>
            </a:endParaRPr>
          </a:p>
        </p:txBody>
      </p:sp>
      <p:sp>
        <p:nvSpPr>
          <p:cNvPr id="346" name="Google Shape;346;p8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Please go into the Audience → Mobile → Overview report and provide a screenshot or screenshots that show the following:  Between the start and end of the twelve month period you’ve chosen, please provide percentage charts (pie charts) that show what percentage of All Users came from mobile, desktop, and tablet devices and what percentage of Paid Traffic Users came from mobile, desktop, and tablet devices.  (Only the screenshot showing the given information is necessary - no annotations needed.)</a:t>
            </a:r>
            <a:endParaRPr i="1"/>
          </a:p>
          <a:p>
            <a:pPr marL="0" lvl="0" indent="0" algn="l" rtl="0">
              <a:spcBef>
                <a:spcPts val="1600"/>
              </a:spcBef>
              <a:spcAft>
                <a:spcPts val="1600"/>
              </a:spcAft>
              <a:buNone/>
            </a:pPr>
            <a:endParaRPr/>
          </a:p>
        </p:txBody>
      </p:sp>
      <p:pic>
        <p:nvPicPr>
          <p:cNvPr id="5" name="Picture 4">
            <a:extLst>
              <a:ext uri="{FF2B5EF4-FFF2-40B4-BE49-F238E27FC236}">
                <a16:creationId xmlns:a16="http://schemas.microsoft.com/office/drawing/2014/main" id="{9FF23AA9-A6B6-8CCD-F7AE-AF5AF0842F63}"/>
              </a:ext>
            </a:extLst>
          </p:cNvPr>
          <p:cNvPicPr>
            <a:picLocks noChangeAspect="1"/>
          </p:cNvPicPr>
          <p:nvPr/>
        </p:nvPicPr>
        <p:blipFill rotWithShape="1">
          <a:blip r:embed="rId3"/>
          <a:srcRect l="72652" t="9454" b="9454"/>
          <a:stretch/>
        </p:blipFill>
        <p:spPr>
          <a:xfrm>
            <a:off x="3304674" y="5069492"/>
            <a:ext cx="3609473" cy="422244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8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Acquisition</a:t>
            </a:r>
            <a:endParaRPr sz="2400">
              <a:solidFill>
                <a:srgbClr val="02B3E4"/>
              </a:solidFill>
              <a:latin typeface="Open Sans Light"/>
              <a:ea typeface="Open Sans Light"/>
              <a:cs typeface="Open Sans Light"/>
              <a:sym typeface="Open Sans Light"/>
            </a:endParaRPr>
          </a:p>
        </p:txBody>
      </p:sp>
      <p:sp>
        <p:nvSpPr>
          <p:cNvPr id="355" name="Google Shape;355;p82"/>
          <p:cNvSpPr txBox="1">
            <a:spLocks noGrp="1"/>
          </p:cNvSpPr>
          <p:nvPr>
            <p:ph type="body" idx="1"/>
          </p:nvPr>
        </p:nvSpPr>
        <p:spPr>
          <a:xfrm>
            <a:off x="264945" y="1909354"/>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For this section, if you are using your own business’s Google Analytics data but do not have eCommerce capabilities established, please use the Google Analytics demo data provided from the Google Merchandise store.</a:t>
            </a:r>
            <a:endParaRPr b="1" dirty="0"/>
          </a:p>
          <a:p>
            <a:pPr marL="0" lvl="0" indent="0" algn="l" rtl="0">
              <a:spcBef>
                <a:spcPts val="1600"/>
              </a:spcBef>
              <a:spcAft>
                <a:spcPts val="0"/>
              </a:spcAft>
              <a:buNone/>
            </a:pPr>
            <a:r>
              <a:rPr lang="en" dirty="0"/>
              <a:t>During the twelve month period you’ve selected, excluding </a:t>
            </a:r>
            <a:r>
              <a:rPr lang="en" i="1" dirty="0"/>
              <a:t>Direct </a:t>
            </a:r>
            <a:r>
              <a:rPr lang="en" dirty="0"/>
              <a:t>and </a:t>
            </a:r>
            <a:r>
              <a:rPr lang="en" i="1" dirty="0"/>
              <a:t>(Other),</a:t>
            </a:r>
            <a:r>
              <a:rPr lang="en" dirty="0"/>
              <a:t> which channels had the highest and lowest bounce rates and the highest and lowest eCommerce conversion rates?  What do these metrics mean, based on your experience?</a:t>
            </a:r>
          </a:p>
          <a:p>
            <a:pPr marL="0" lvl="0" indent="0" algn="l" rtl="0">
              <a:spcBef>
                <a:spcPts val="1600"/>
              </a:spcBef>
              <a:spcAft>
                <a:spcPts val="1600"/>
              </a:spcAft>
              <a:buNone/>
            </a:pPr>
            <a:endParaRPr dirty="0"/>
          </a:p>
        </p:txBody>
      </p:sp>
      <p:pic>
        <p:nvPicPr>
          <p:cNvPr id="3" name="Picture 2">
            <a:extLst>
              <a:ext uri="{FF2B5EF4-FFF2-40B4-BE49-F238E27FC236}">
                <a16:creationId xmlns:a16="http://schemas.microsoft.com/office/drawing/2014/main" id="{738D2CD9-299D-E651-C130-D0C476A553D1}"/>
              </a:ext>
            </a:extLst>
          </p:cNvPr>
          <p:cNvPicPr>
            <a:picLocks noChangeAspect="1"/>
          </p:cNvPicPr>
          <p:nvPr/>
        </p:nvPicPr>
        <p:blipFill rotWithShape="1">
          <a:blip r:embed="rId3"/>
          <a:srcRect l="1445" t="27067" r="1548" b="17894"/>
          <a:stretch/>
        </p:blipFill>
        <p:spPr>
          <a:xfrm>
            <a:off x="116305" y="4908883"/>
            <a:ext cx="7539789" cy="2406316"/>
          </a:xfrm>
          <a:prstGeom prst="rect">
            <a:avLst/>
          </a:prstGeom>
        </p:spPr>
      </p:pic>
      <p:pic>
        <p:nvPicPr>
          <p:cNvPr id="5" name="Picture 4">
            <a:extLst>
              <a:ext uri="{FF2B5EF4-FFF2-40B4-BE49-F238E27FC236}">
                <a16:creationId xmlns:a16="http://schemas.microsoft.com/office/drawing/2014/main" id="{0937A918-78B8-5A9C-080A-850A4D0C0D4A}"/>
              </a:ext>
            </a:extLst>
          </p:cNvPr>
          <p:cNvPicPr>
            <a:picLocks noChangeAspect="1"/>
          </p:cNvPicPr>
          <p:nvPr/>
        </p:nvPicPr>
        <p:blipFill rotWithShape="1">
          <a:blip r:embed="rId4"/>
          <a:srcRect l="1497" t="36240" r="3409" b="18995"/>
          <a:stretch/>
        </p:blipFill>
        <p:spPr>
          <a:xfrm>
            <a:off x="116304" y="7700211"/>
            <a:ext cx="7391151" cy="195713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8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Acquisition</a:t>
            </a:r>
            <a:endParaRPr sz="2400">
              <a:solidFill>
                <a:srgbClr val="02B3E4"/>
              </a:solidFill>
              <a:latin typeface="Open Sans Light"/>
              <a:ea typeface="Open Sans Light"/>
              <a:cs typeface="Open Sans Light"/>
              <a:sym typeface="Open Sans Light"/>
            </a:endParaRPr>
          </a:p>
        </p:txBody>
      </p:sp>
      <p:sp>
        <p:nvSpPr>
          <p:cNvPr id="364" name="Google Shape;364;p83"/>
          <p:cNvSpPr txBox="1">
            <a:spLocks noGrp="1"/>
          </p:cNvSpPr>
          <p:nvPr>
            <p:ph type="body" idx="1"/>
          </p:nvPr>
        </p:nvSpPr>
        <p:spPr>
          <a:xfrm>
            <a:off x="264945" y="1911096"/>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For this section, if you are using your own business’s Google Analytics data but do not have eCommerce capabilities established, please use the Google Analytics demo data provided from the Google Merchandise store.</a:t>
            </a:r>
            <a:endParaRPr dirty="0"/>
          </a:p>
          <a:p>
            <a:pPr marL="0" lvl="0" indent="0" algn="l" rtl="0">
              <a:spcBef>
                <a:spcPts val="1600"/>
              </a:spcBef>
              <a:spcAft>
                <a:spcPts val="0"/>
              </a:spcAft>
              <a:buClr>
                <a:schemeClr val="dk1"/>
              </a:buClr>
              <a:buSzPts val="1100"/>
              <a:buFont typeface="Arial"/>
              <a:buNone/>
            </a:pPr>
            <a:r>
              <a:rPr lang="en" dirty="0"/>
              <a:t>During the twelve month period you’ve selected, excluding </a:t>
            </a:r>
            <a:r>
              <a:rPr lang="en" i="1" dirty="0"/>
              <a:t>Direct </a:t>
            </a:r>
            <a:r>
              <a:rPr lang="en" dirty="0"/>
              <a:t>and </a:t>
            </a:r>
            <a:r>
              <a:rPr lang="en" i="1" dirty="0"/>
              <a:t>(Other),</a:t>
            </a:r>
            <a:r>
              <a:rPr lang="en" dirty="0"/>
              <a:t> which channels had the highest and lowest bounce rates and the highest and lowest eCommerce conversion rates?  What do these metrics mean, based on your experience?</a:t>
            </a:r>
            <a:endParaRPr dirty="0"/>
          </a:p>
          <a:p>
            <a:pPr marL="0" lvl="0" indent="0" algn="l" rtl="0">
              <a:spcBef>
                <a:spcPts val="1600"/>
              </a:spcBef>
              <a:spcAft>
                <a:spcPts val="0"/>
              </a:spcAft>
              <a:buNone/>
            </a:pPr>
            <a:endParaRPr i="1" dirty="0"/>
          </a:p>
          <a:p>
            <a:pPr marL="0" lvl="0" indent="0" algn="l" rtl="0">
              <a:spcBef>
                <a:spcPts val="1600"/>
              </a:spcBef>
              <a:spcAft>
                <a:spcPts val="0"/>
              </a:spcAft>
              <a:buClr>
                <a:schemeClr val="dk1"/>
              </a:buClr>
              <a:buSzPts val="1100"/>
              <a:buFont typeface="Arial"/>
              <a:buNone/>
            </a:pPr>
            <a:r>
              <a:rPr lang="en" i="1" dirty="0"/>
              <a:t>Insert your notes about the screenshot on the previous page here.</a:t>
            </a:r>
          </a:p>
          <a:p>
            <a:pPr marL="0" lvl="0" indent="0" algn="l" rtl="0">
              <a:spcBef>
                <a:spcPts val="1600"/>
              </a:spcBef>
              <a:spcAft>
                <a:spcPts val="0"/>
              </a:spcAft>
              <a:buClr>
                <a:schemeClr val="dk1"/>
              </a:buClr>
              <a:buSzPts val="1100"/>
              <a:buFont typeface="Arial"/>
              <a:buNone/>
            </a:pPr>
            <a:r>
              <a:rPr lang="en-US" i="1" dirty="0"/>
              <a:t>M</a:t>
            </a:r>
            <a:r>
              <a:rPr lang="en" i="1" dirty="0"/>
              <a:t>ay had the highest bounce rate by 51% while December had the lowest. </a:t>
            </a:r>
          </a:p>
          <a:p>
            <a:pPr marL="0" lvl="0" indent="0" algn="l" rtl="0">
              <a:spcBef>
                <a:spcPts val="1600"/>
              </a:spcBef>
              <a:spcAft>
                <a:spcPts val="0"/>
              </a:spcAft>
              <a:buClr>
                <a:schemeClr val="dk1"/>
              </a:buClr>
              <a:buSzPts val="1100"/>
              <a:buFont typeface="Arial"/>
              <a:buNone/>
            </a:pPr>
            <a:r>
              <a:rPr lang="en-US" i="1" dirty="0"/>
              <a:t>A</a:t>
            </a:r>
            <a:r>
              <a:rPr lang="en" i="1" dirty="0"/>
              <a:t>s for the eCommerce conversion rates</a:t>
            </a:r>
            <a:r>
              <a:rPr lang="en" i="1"/>
              <a:t>, June had the lowest by 1.97% and December had the highest. </a:t>
            </a:r>
            <a:endParaRPr lang="en" i="1" dirty="0"/>
          </a:p>
          <a:p>
            <a:pPr marL="0" lvl="0" indent="0" algn="l" rtl="0">
              <a:spcBef>
                <a:spcPts val="1600"/>
              </a:spcBef>
              <a:spcAft>
                <a:spcPts val="0"/>
              </a:spcAft>
              <a:buClr>
                <a:schemeClr val="dk1"/>
              </a:buClr>
              <a:buSzPts val="1100"/>
              <a:buFont typeface="Arial"/>
              <a:buNone/>
            </a:pPr>
            <a:endParaRPr lang="en" i="1" dirty="0"/>
          </a:p>
          <a:p>
            <a:pPr marL="0" lvl="0" indent="0" algn="l" rtl="0">
              <a:spcBef>
                <a:spcPts val="1600"/>
              </a:spcBef>
              <a:spcAft>
                <a:spcPts val="0"/>
              </a:spcAft>
              <a:buClr>
                <a:schemeClr val="dk1"/>
              </a:buClr>
              <a:buSzPts val="1100"/>
              <a:buFont typeface="Arial"/>
              <a:buNone/>
            </a:pPr>
            <a:endParaRPr b="1" dirty="0"/>
          </a:p>
          <a:p>
            <a:pPr marL="0" lvl="0" indent="0" algn="l" rtl="0">
              <a:spcBef>
                <a:spcPts val="1600"/>
              </a:spcBef>
              <a:spcAft>
                <a:spcPts val="1600"/>
              </a:spcAft>
              <a:buNone/>
            </a:pPr>
            <a:endParaRPr dirty="0"/>
          </a:p>
        </p:txBody>
      </p:sp>
      <p:sp>
        <p:nvSpPr>
          <p:cNvPr id="365" name="Google Shape;365;p83"/>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8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Percentage Display: Conversion</a:t>
            </a:r>
            <a:endParaRPr sz="2400">
              <a:solidFill>
                <a:srgbClr val="02B3E4"/>
              </a:solidFill>
              <a:latin typeface="Open Sans Light"/>
              <a:ea typeface="Open Sans Light"/>
              <a:cs typeface="Open Sans Light"/>
              <a:sym typeface="Open Sans Light"/>
            </a:endParaRPr>
          </a:p>
        </p:txBody>
      </p:sp>
      <p:sp>
        <p:nvSpPr>
          <p:cNvPr id="371" name="Google Shape;371;p84"/>
          <p:cNvSpPr txBox="1">
            <a:spLocks noGrp="1"/>
          </p:cNvSpPr>
          <p:nvPr>
            <p:ph type="body" idx="1"/>
          </p:nvPr>
        </p:nvSpPr>
        <p:spPr>
          <a:xfrm>
            <a:off x="264945" y="1911096"/>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For this section, if you are using your own business’s Google Analytics data but do not have eCommerce capabilities established, please use the Google Analytics demo data provided from the Google Merchandise store.</a:t>
            </a:r>
            <a:endParaRPr/>
          </a:p>
          <a:p>
            <a:pPr marL="0" lvl="0" indent="0" algn="l" rtl="0">
              <a:spcBef>
                <a:spcPts val="1600"/>
              </a:spcBef>
              <a:spcAft>
                <a:spcPts val="0"/>
              </a:spcAft>
              <a:buNone/>
            </a:pPr>
            <a:r>
              <a:rPr lang="en"/>
              <a:t>During the twelve month period you’ve selected, which Product Category contributed the highest number of unique purchases for New Users and which Product Category was responsible for the largest percentage of revenue for New Users? (Screenshot(s) only; no elaboration required. </a:t>
            </a:r>
            <a:endParaRPr i="1"/>
          </a:p>
          <a:p>
            <a:pPr marL="0" lvl="0" indent="0" algn="l" rtl="0">
              <a:spcBef>
                <a:spcPts val="1600"/>
              </a:spcBef>
              <a:spcAft>
                <a:spcPts val="1600"/>
              </a:spcAft>
              <a:buNone/>
            </a:pPr>
            <a:endParaRPr/>
          </a:p>
        </p:txBody>
      </p:sp>
      <p:pic>
        <p:nvPicPr>
          <p:cNvPr id="3" name="Picture 2">
            <a:extLst>
              <a:ext uri="{FF2B5EF4-FFF2-40B4-BE49-F238E27FC236}">
                <a16:creationId xmlns:a16="http://schemas.microsoft.com/office/drawing/2014/main" id="{F1643022-AA4C-A237-1CAF-9318128C5A13}"/>
              </a:ext>
            </a:extLst>
          </p:cNvPr>
          <p:cNvPicPr>
            <a:picLocks noChangeAspect="1"/>
          </p:cNvPicPr>
          <p:nvPr/>
        </p:nvPicPr>
        <p:blipFill rotWithShape="1">
          <a:blip r:embed="rId3"/>
          <a:srcRect l="4026" t="29269" r="2790" b="12390"/>
          <a:stretch/>
        </p:blipFill>
        <p:spPr>
          <a:xfrm>
            <a:off x="264900" y="5903495"/>
            <a:ext cx="7242600" cy="25506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8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Comparison Display:  Behavior</a:t>
            </a:r>
            <a:endParaRPr sz="2400">
              <a:solidFill>
                <a:srgbClr val="02B3E4"/>
              </a:solidFill>
              <a:latin typeface="Open Sans Light"/>
              <a:ea typeface="Open Sans Light"/>
              <a:cs typeface="Open Sans Light"/>
              <a:sym typeface="Open Sans Light"/>
            </a:endParaRPr>
          </a:p>
        </p:txBody>
      </p:sp>
      <p:sp>
        <p:nvSpPr>
          <p:cNvPr id="380" name="Google Shape;380;p85"/>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traffic from All Users between the start and end of your twelve month period, please provide a comparison report showing Site Speed Page timings for our top ten pages (based on pageviews) and identify any potential troublespots.  </a:t>
            </a:r>
            <a:endParaRPr i="1"/>
          </a:p>
          <a:p>
            <a:pPr marL="0" lvl="0" indent="0" algn="l" rtl="0">
              <a:spcBef>
                <a:spcPts val="1600"/>
              </a:spcBef>
              <a:spcAft>
                <a:spcPts val="1600"/>
              </a:spcAft>
              <a:buNone/>
            </a:pPr>
            <a:endParaRPr/>
          </a:p>
        </p:txBody>
      </p:sp>
      <p:pic>
        <p:nvPicPr>
          <p:cNvPr id="3" name="Picture 2">
            <a:extLst>
              <a:ext uri="{FF2B5EF4-FFF2-40B4-BE49-F238E27FC236}">
                <a16:creationId xmlns:a16="http://schemas.microsoft.com/office/drawing/2014/main" id="{3F6400B4-70F9-7DB7-981A-44A8C3F0CC4C}"/>
              </a:ext>
            </a:extLst>
          </p:cNvPr>
          <p:cNvPicPr>
            <a:picLocks noChangeAspect="1"/>
          </p:cNvPicPr>
          <p:nvPr/>
        </p:nvPicPr>
        <p:blipFill rotWithShape="1">
          <a:blip r:embed="rId3"/>
          <a:srcRect l="1857" t="25967" r="1755" b="9454"/>
          <a:stretch/>
        </p:blipFill>
        <p:spPr>
          <a:xfrm>
            <a:off x="140368" y="4860758"/>
            <a:ext cx="7491664" cy="28234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7"/>
        <p:cNvGrpSpPr/>
        <p:nvPr/>
      </p:nvGrpSpPr>
      <p:grpSpPr>
        <a:xfrm>
          <a:off x="0" y="0"/>
          <a:ext cx="0" cy="0"/>
          <a:chOff x="0" y="0"/>
          <a:chExt cx="0" cy="0"/>
        </a:xfrm>
      </p:grpSpPr>
      <p:sp>
        <p:nvSpPr>
          <p:cNvPr id="258" name="Google Shape;258;p68"/>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One:</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Setting Goals </a:t>
            </a:r>
            <a:endParaRPr sz="3600">
              <a:solidFill>
                <a:srgbClr val="FAFBFC"/>
              </a:solidFill>
              <a:latin typeface="Open Sans"/>
              <a:ea typeface="Open Sans"/>
              <a:cs typeface="Open Sans"/>
              <a:sym typeface="Open Sans"/>
            </a:endParaRPr>
          </a:p>
        </p:txBody>
      </p:sp>
      <p:sp>
        <p:nvSpPr>
          <p:cNvPr id="259" name="Google Shape;259;p68"/>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8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Comparison Display:  Behavior</a:t>
            </a:r>
            <a:endParaRPr sz="2400">
              <a:solidFill>
                <a:srgbClr val="02B3E4"/>
              </a:solidFill>
              <a:latin typeface="Open Sans Light"/>
              <a:ea typeface="Open Sans Light"/>
              <a:cs typeface="Open Sans Light"/>
              <a:sym typeface="Open Sans Light"/>
            </a:endParaRPr>
          </a:p>
        </p:txBody>
      </p:sp>
      <p:sp>
        <p:nvSpPr>
          <p:cNvPr id="389" name="Google Shape;389;p8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traffic from All Users between the start and end of your twelve month period, please provide a comparison report showing Site Speed Page timings for our top ten pages (based on pageviews) and identify any potential troublespots.  </a:t>
            </a:r>
            <a:endParaRPr/>
          </a:p>
          <a:p>
            <a:pPr marL="0" lvl="0" indent="0" algn="l" rtl="0">
              <a:spcBef>
                <a:spcPts val="1600"/>
              </a:spcBef>
              <a:spcAft>
                <a:spcPts val="0"/>
              </a:spcAft>
              <a:buNone/>
            </a:pPr>
            <a:endParaRPr/>
          </a:p>
          <a:p>
            <a:pPr marL="0" lvl="0" indent="0" algn="l" rtl="0">
              <a:spcBef>
                <a:spcPts val="1600"/>
              </a:spcBef>
              <a:spcAft>
                <a:spcPts val="0"/>
              </a:spcAft>
              <a:buClr>
                <a:schemeClr val="dk1"/>
              </a:buClr>
              <a:buSzPts val="1100"/>
              <a:buFont typeface="Arial"/>
              <a:buNone/>
            </a:pPr>
            <a:r>
              <a:rPr lang="en" i="1"/>
              <a:t>Insert your notes about the screenshot on the previous page here.</a:t>
            </a:r>
            <a:endParaRPr/>
          </a:p>
          <a:p>
            <a:pPr marL="0" lvl="0" indent="0" algn="l" rtl="0">
              <a:spcBef>
                <a:spcPts val="1600"/>
              </a:spcBef>
              <a:spcAft>
                <a:spcPts val="1600"/>
              </a:spcAft>
              <a:buNone/>
            </a:pPr>
            <a:endParaRPr/>
          </a:p>
        </p:txBody>
      </p:sp>
      <p:sp>
        <p:nvSpPr>
          <p:cNvPr id="390" name="Google Shape;390;p86"/>
          <p:cNvSpPr txBox="1"/>
          <p:nvPr/>
        </p:nvSpPr>
        <p:spPr>
          <a:xfrm>
            <a:off x="682550" y="444660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4"/>
        <p:cNvGrpSpPr/>
        <p:nvPr/>
      </p:nvGrpSpPr>
      <p:grpSpPr>
        <a:xfrm>
          <a:off x="0" y="0"/>
          <a:ext cx="0" cy="0"/>
          <a:chOff x="0" y="0"/>
          <a:chExt cx="0" cy="0"/>
        </a:xfrm>
      </p:grpSpPr>
      <p:sp>
        <p:nvSpPr>
          <p:cNvPr id="395" name="Google Shape;395;p87"/>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Four:</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Segmentation</a:t>
            </a:r>
            <a:endParaRPr sz="3600">
              <a:solidFill>
                <a:srgbClr val="FAFBFC"/>
              </a:solidFill>
              <a:latin typeface="Open Sans"/>
              <a:ea typeface="Open Sans"/>
              <a:cs typeface="Open Sans"/>
              <a:sym typeface="Open Sans"/>
            </a:endParaRPr>
          </a:p>
        </p:txBody>
      </p:sp>
      <p:sp>
        <p:nvSpPr>
          <p:cNvPr id="396" name="Google Shape;396;p87"/>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0"/>
        <p:cNvGrpSpPr/>
        <p:nvPr/>
      </p:nvGrpSpPr>
      <p:grpSpPr>
        <a:xfrm>
          <a:off x="0" y="0"/>
          <a:ext cx="0" cy="0"/>
          <a:chOff x="0" y="0"/>
          <a:chExt cx="0" cy="0"/>
        </a:xfrm>
      </p:grpSpPr>
      <p:sp>
        <p:nvSpPr>
          <p:cNvPr id="401" name="Google Shape;401;p8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solidFill>
                  <a:srgbClr val="2E3D49"/>
                </a:solidFill>
                <a:latin typeface="Open Sans Light"/>
                <a:ea typeface="Open Sans Light"/>
                <a:cs typeface="Open Sans Light"/>
                <a:sym typeface="Open Sans Light"/>
              </a:rPr>
              <a:t>Segmentation: Instructions</a:t>
            </a:r>
            <a:endParaRPr sz="3200">
              <a:solidFill>
                <a:srgbClr val="2E3D49"/>
              </a:solidFill>
              <a:latin typeface="Open Sans Light"/>
              <a:ea typeface="Open Sans Light"/>
              <a:cs typeface="Open Sans Light"/>
              <a:sym typeface="Open Sans Light"/>
            </a:endParaRPr>
          </a:p>
        </p:txBody>
      </p:sp>
      <p:sp>
        <p:nvSpPr>
          <p:cNvPr id="402" name="Google Shape;402;p88"/>
          <p:cNvSpPr txBox="1"/>
          <p:nvPr/>
        </p:nvSpPr>
        <p:spPr>
          <a:xfrm>
            <a:off x="280650" y="1926975"/>
            <a:ext cx="7211100" cy="705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525C65"/>
                </a:solidFill>
                <a:latin typeface="Open Sans Light"/>
                <a:ea typeface="Open Sans Light"/>
                <a:cs typeface="Open Sans Light"/>
                <a:sym typeface="Open Sans Light"/>
              </a:rPr>
              <a:t>Segmentation helps provide clarity, insight, and confidence in data by making it more specific and actionable. </a:t>
            </a:r>
            <a:endParaRPr sz="1800">
              <a:solidFill>
                <a:srgbClr val="525C65"/>
              </a:solidFill>
              <a:latin typeface="Open Sans Light"/>
              <a:ea typeface="Open Sans Light"/>
              <a:cs typeface="Open Sans Light"/>
              <a:sym typeface="Open Sans Light"/>
            </a:endParaRPr>
          </a:p>
          <a:p>
            <a:pPr marL="0" lvl="0" indent="0" algn="l" rtl="0">
              <a:lnSpc>
                <a:spcPct val="100000"/>
              </a:lnSpc>
              <a:spcBef>
                <a:spcPts val="1100"/>
              </a:spcBef>
              <a:spcAft>
                <a:spcPts val="0"/>
              </a:spcAft>
              <a:buNone/>
            </a:pPr>
            <a:r>
              <a:rPr lang="en" sz="1800" i="1" u="sng">
                <a:solidFill>
                  <a:srgbClr val="525C65"/>
                </a:solidFill>
                <a:latin typeface="Open Sans Light"/>
                <a:ea typeface="Open Sans Light"/>
                <a:cs typeface="Open Sans Light"/>
                <a:sym typeface="Open Sans Light"/>
              </a:rPr>
              <a:t>To demonstrate your knowledge:</a:t>
            </a:r>
            <a:r>
              <a:rPr lang="en" sz="1800" u="sng">
                <a:solidFill>
                  <a:srgbClr val="525C65"/>
                </a:solidFill>
                <a:latin typeface="Open Sans Light"/>
                <a:ea typeface="Open Sans Light"/>
                <a:cs typeface="Open Sans Light"/>
                <a:sym typeface="Open Sans Light"/>
              </a:rPr>
              <a:t> </a:t>
            </a:r>
            <a:endParaRPr sz="1800" u="sng">
              <a:solidFill>
                <a:srgbClr val="525C65"/>
              </a:solidFill>
              <a:latin typeface="Open Sans Light"/>
              <a:ea typeface="Open Sans Light"/>
              <a:cs typeface="Open Sans Light"/>
              <a:sym typeface="Open Sans Light"/>
            </a:endParaRPr>
          </a:p>
          <a:p>
            <a:pPr marL="457200" lvl="0" indent="-342900" algn="l" rtl="0">
              <a:lnSpc>
                <a:spcPct val="100000"/>
              </a:lnSpc>
              <a:spcBef>
                <a:spcPts val="110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Identify and show three different audience segments compared to All Users. Create a segment based on:</a:t>
            </a:r>
            <a:endParaRPr sz="1800">
              <a:solidFill>
                <a:srgbClr val="525C65"/>
              </a:solidFill>
              <a:latin typeface="Open Sans Light"/>
              <a:ea typeface="Open Sans Light"/>
              <a:cs typeface="Open Sans Light"/>
              <a:sym typeface="Open Sans Light"/>
            </a:endParaRPr>
          </a:p>
          <a:p>
            <a:pPr marL="914400" lvl="1" indent="-317500" algn="l" rtl="0">
              <a:lnSpc>
                <a:spcPct val="100000"/>
              </a:lnSpc>
              <a:spcBef>
                <a:spcPts val="0"/>
              </a:spcBef>
              <a:spcAft>
                <a:spcPts val="0"/>
              </a:spcAft>
              <a:buClr>
                <a:srgbClr val="525C65"/>
              </a:buClr>
              <a:buSzPts val="1400"/>
              <a:buFont typeface="Open Sans Light"/>
              <a:buChar char="○"/>
            </a:pPr>
            <a:r>
              <a:rPr lang="en" sz="1800">
                <a:solidFill>
                  <a:srgbClr val="525C65"/>
                </a:solidFill>
                <a:latin typeface="Open Sans Light"/>
                <a:ea typeface="Open Sans Light"/>
                <a:cs typeface="Open Sans Light"/>
                <a:sym typeface="Open Sans Light"/>
              </a:rPr>
              <a:t>Audience Demographics</a:t>
            </a:r>
            <a:endParaRPr sz="1800">
              <a:solidFill>
                <a:srgbClr val="525C65"/>
              </a:solidFill>
              <a:latin typeface="Open Sans Light"/>
              <a:ea typeface="Open Sans Light"/>
              <a:cs typeface="Open Sans Light"/>
              <a:sym typeface="Open Sans Light"/>
            </a:endParaRPr>
          </a:p>
          <a:p>
            <a:pPr marL="914400" lvl="1" indent="-317500" algn="l" rtl="0">
              <a:lnSpc>
                <a:spcPct val="100000"/>
              </a:lnSpc>
              <a:spcBef>
                <a:spcPts val="0"/>
              </a:spcBef>
              <a:spcAft>
                <a:spcPts val="0"/>
              </a:spcAft>
              <a:buClr>
                <a:srgbClr val="525C65"/>
              </a:buClr>
              <a:buSzPts val="1400"/>
              <a:buFont typeface="Open Sans Light"/>
              <a:buChar char="○"/>
            </a:pPr>
            <a:r>
              <a:rPr lang="en" sz="1800">
                <a:solidFill>
                  <a:srgbClr val="525C65"/>
                </a:solidFill>
                <a:latin typeface="Open Sans Light"/>
                <a:ea typeface="Open Sans Light"/>
                <a:cs typeface="Open Sans Light"/>
                <a:sym typeface="Open Sans Light"/>
              </a:rPr>
              <a:t>Technology</a:t>
            </a:r>
            <a:endParaRPr sz="1800">
              <a:solidFill>
                <a:srgbClr val="525C65"/>
              </a:solidFill>
              <a:latin typeface="Open Sans Light"/>
              <a:ea typeface="Open Sans Light"/>
              <a:cs typeface="Open Sans Light"/>
              <a:sym typeface="Open Sans Light"/>
            </a:endParaRPr>
          </a:p>
          <a:p>
            <a:pPr marL="914400" lvl="1" indent="-317500" algn="l" rtl="0">
              <a:lnSpc>
                <a:spcPct val="100000"/>
              </a:lnSpc>
              <a:spcBef>
                <a:spcPts val="0"/>
              </a:spcBef>
              <a:spcAft>
                <a:spcPts val="0"/>
              </a:spcAft>
              <a:buClr>
                <a:srgbClr val="525C65"/>
              </a:buClr>
              <a:buSzPts val="1400"/>
              <a:buFont typeface="Open Sans Light"/>
              <a:buChar char="○"/>
            </a:pPr>
            <a:r>
              <a:rPr lang="en" sz="1800">
                <a:solidFill>
                  <a:srgbClr val="525C65"/>
                </a:solidFill>
                <a:latin typeface="Open Sans Light"/>
                <a:ea typeface="Open Sans Light"/>
                <a:cs typeface="Open Sans Light"/>
                <a:sym typeface="Open Sans Light"/>
              </a:rPr>
              <a:t>User Behaviors</a:t>
            </a:r>
            <a:endParaRPr sz="180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Change the scope for the behavior segment between </a:t>
            </a:r>
            <a:r>
              <a:rPr lang="en" sz="1800" i="1">
                <a:solidFill>
                  <a:srgbClr val="525C65"/>
                </a:solidFill>
                <a:latin typeface="Open Sans Light"/>
                <a:ea typeface="Open Sans Light"/>
                <a:cs typeface="Open Sans Light"/>
                <a:sym typeface="Open Sans Light"/>
              </a:rPr>
              <a:t>Sessions</a:t>
            </a:r>
            <a:r>
              <a:rPr lang="en" sz="1800">
                <a:solidFill>
                  <a:srgbClr val="525C65"/>
                </a:solidFill>
                <a:latin typeface="Open Sans Light"/>
                <a:ea typeface="Open Sans Light"/>
                <a:cs typeface="Open Sans Light"/>
                <a:sym typeface="Open Sans Light"/>
              </a:rPr>
              <a:t> and </a:t>
            </a:r>
            <a:r>
              <a:rPr lang="en" sz="1800" i="1">
                <a:solidFill>
                  <a:srgbClr val="525C65"/>
                </a:solidFill>
                <a:latin typeface="Open Sans Light"/>
                <a:ea typeface="Open Sans Light"/>
                <a:cs typeface="Open Sans Light"/>
                <a:sym typeface="Open Sans Light"/>
              </a:rPr>
              <a:t>Users</a:t>
            </a:r>
            <a:r>
              <a:rPr lang="en" sz="1800">
                <a:solidFill>
                  <a:srgbClr val="525C65"/>
                </a:solidFill>
                <a:latin typeface="Open Sans Light"/>
                <a:ea typeface="Open Sans Light"/>
                <a:cs typeface="Open Sans Light"/>
                <a:sym typeface="Open Sans Light"/>
              </a:rPr>
              <a:t> to see how this impacts metrics such as goal conversion rate.</a:t>
            </a:r>
            <a:endParaRPr sz="1800">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b="1">
                <a:solidFill>
                  <a:srgbClr val="525C65"/>
                </a:solidFill>
                <a:latin typeface="Open Sans"/>
                <a:ea typeface="Open Sans"/>
                <a:cs typeface="Open Sans"/>
                <a:sym typeface="Open Sans"/>
              </a:rPr>
              <a:t>Take screenshots showing each of your segments applied to the data and explain the segment and the results in the notes section. Place these items on the slides that follow. </a:t>
            </a:r>
            <a:endParaRPr sz="1800">
              <a:solidFill>
                <a:srgbClr val="525C65"/>
              </a:solidFill>
              <a:latin typeface="Open Sans Light"/>
              <a:ea typeface="Open Sans Light"/>
              <a:cs typeface="Open Sans Light"/>
              <a:sym typeface="Open Sans Light"/>
            </a:endParaRPr>
          </a:p>
        </p:txBody>
      </p:sp>
      <p:sp>
        <p:nvSpPr>
          <p:cNvPr id="403" name="Google Shape;403;p88"/>
          <p:cNvSpPr txBox="1"/>
          <p:nvPr/>
        </p:nvSpPr>
        <p:spPr>
          <a:xfrm>
            <a:off x="884100" y="7546801"/>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Light"/>
                <a:ea typeface="Open Sans Light"/>
                <a:cs typeface="Open Sans Light"/>
                <a:sym typeface="Open Sans Light"/>
              </a:rPr>
              <a:t>Remove this slide </a:t>
            </a:r>
            <a:endParaRPr sz="3600" i="1">
              <a:solidFill>
                <a:srgbClr val="15C26B"/>
              </a:solidFill>
              <a:latin typeface="Open Sans Light"/>
              <a:ea typeface="Open Sans Light"/>
              <a:cs typeface="Open Sans Light"/>
              <a:sym typeface="Open Sans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8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Demographics</a:t>
            </a:r>
            <a:endParaRPr sz="3200">
              <a:solidFill>
                <a:srgbClr val="02B3E4"/>
              </a:solidFill>
              <a:latin typeface="Open Sans Light"/>
              <a:ea typeface="Open Sans Light"/>
              <a:cs typeface="Open Sans Light"/>
              <a:sym typeface="Open Sans Light"/>
            </a:endParaRPr>
          </a:p>
        </p:txBody>
      </p:sp>
      <p:sp>
        <p:nvSpPr>
          <p:cNvPr id="409" name="Google Shape;409;p89"/>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the screenshot of a view (such as the Audience Overview) that includes both your Audience Demographic segment as well as “All Users.” Write down or include a screenshot of the values used to create the segment.</a:t>
            </a:r>
            <a:endParaRPr/>
          </a:p>
          <a:p>
            <a:pPr marL="0" lvl="0" indent="0" algn="l" rtl="0">
              <a:spcBef>
                <a:spcPts val="1600"/>
              </a:spcBef>
              <a:spcAft>
                <a:spcPts val="1600"/>
              </a:spcAft>
              <a:buNone/>
            </a:pPr>
            <a:endParaRPr i="1"/>
          </a:p>
        </p:txBody>
      </p:sp>
      <p:sp>
        <p:nvSpPr>
          <p:cNvPr id="412" name="Google Shape;412;p89"/>
          <p:cNvSpPr txBox="1"/>
          <p:nvPr/>
        </p:nvSpPr>
        <p:spPr>
          <a:xfrm>
            <a:off x="691700" y="511720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rgbClr val="FFFFFF"/>
                </a:solidFill>
                <a:latin typeface="Open Sans"/>
                <a:ea typeface="Open Sans"/>
                <a:cs typeface="Open Sans"/>
                <a:sym typeface="Open Sans"/>
              </a:rPr>
              <a:t>Replace this box with screenshot from report </a:t>
            </a:r>
            <a:endParaRPr sz="3600" dirty="0">
              <a:solidFill>
                <a:srgbClr val="FFFFFF"/>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CB16567B-0722-7315-91E2-A1C0ABF39F66}"/>
              </a:ext>
            </a:extLst>
          </p:cNvPr>
          <p:cNvPicPr>
            <a:picLocks noChangeAspect="1"/>
          </p:cNvPicPr>
          <p:nvPr/>
        </p:nvPicPr>
        <p:blipFill rotWithShape="1">
          <a:blip r:embed="rId3"/>
          <a:srcRect l="3408" t="28902" r="1754" b="9087"/>
          <a:stretch/>
        </p:blipFill>
        <p:spPr>
          <a:xfrm>
            <a:off x="136267" y="4018021"/>
            <a:ext cx="7371188" cy="271111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9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Technology</a:t>
            </a:r>
            <a:endParaRPr sz="3200">
              <a:solidFill>
                <a:srgbClr val="02B3E4"/>
              </a:solidFill>
              <a:latin typeface="Open Sans Light"/>
              <a:ea typeface="Open Sans Light"/>
              <a:cs typeface="Open Sans Light"/>
              <a:sym typeface="Open Sans Light"/>
            </a:endParaRPr>
          </a:p>
        </p:txBody>
      </p:sp>
      <p:sp>
        <p:nvSpPr>
          <p:cNvPr id="418" name="Google Shape;418;p90"/>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the screenshot of a view (such as the Audience Overview) that includes both your Technology segment as well as “All Users.” Write down or include a screenshot of the values used to create the segment.</a:t>
            </a:r>
            <a:endParaRPr/>
          </a:p>
          <a:p>
            <a:pPr marL="0" lvl="0" indent="0" algn="l" rtl="0">
              <a:spcBef>
                <a:spcPts val="1600"/>
              </a:spcBef>
              <a:spcAft>
                <a:spcPts val="1600"/>
              </a:spcAft>
              <a:buClr>
                <a:schemeClr val="dk1"/>
              </a:buClr>
              <a:buSzPts val="1100"/>
              <a:buFont typeface="Arial"/>
              <a:buNone/>
            </a:pPr>
            <a:endParaRPr i="1"/>
          </a:p>
        </p:txBody>
      </p:sp>
      <p:pic>
        <p:nvPicPr>
          <p:cNvPr id="3" name="Picture 2">
            <a:extLst>
              <a:ext uri="{FF2B5EF4-FFF2-40B4-BE49-F238E27FC236}">
                <a16:creationId xmlns:a16="http://schemas.microsoft.com/office/drawing/2014/main" id="{F268039D-2E3C-7B04-E343-674403A68A9E}"/>
              </a:ext>
            </a:extLst>
          </p:cNvPr>
          <p:cNvPicPr>
            <a:picLocks noChangeAspect="1"/>
          </p:cNvPicPr>
          <p:nvPr/>
        </p:nvPicPr>
        <p:blipFill rotWithShape="1">
          <a:blip r:embed="rId3"/>
          <a:srcRect l="1651" t="28902" b="8720"/>
          <a:stretch/>
        </p:blipFill>
        <p:spPr>
          <a:xfrm>
            <a:off x="64168" y="4323348"/>
            <a:ext cx="7644063" cy="272715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9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User Behavior</a:t>
            </a:r>
            <a:endParaRPr sz="3200">
              <a:solidFill>
                <a:srgbClr val="02B3E4"/>
              </a:solidFill>
              <a:latin typeface="Open Sans Light"/>
              <a:ea typeface="Open Sans Light"/>
              <a:cs typeface="Open Sans Light"/>
              <a:sym typeface="Open Sans Light"/>
            </a:endParaRPr>
          </a:p>
        </p:txBody>
      </p:sp>
      <p:sp>
        <p:nvSpPr>
          <p:cNvPr id="427" name="Google Shape;427;p9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t>Insert the screenshot of a view (such as the Audience Overview) that includes both your user behavior  segment as well as “All Users.” Write down or include a screenshot of the values used to create the segment.</a:t>
            </a:r>
            <a:endParaRPr/>
          </a:p>
        </p:txBody>
      </p:sp>
      <p:pic>
        <p:nvPicPr>
          <p:cNvPr id="3" name="Picture 2">
            <a:extLst>
              <a:ext uri="{FF2B5EF4-FFF2-40B4-BE49-F238E27FC236}">
                <a16:creationId xmlns:a16="http://schemas.microsoft.com/office/drawing/2014/main" id="{BA004553-DA95-46C7-9EF2-100B6830363E}"/>
              </a:ext>
            </a:extLst>
          </p:cNvPr>
          <p:cNvPicPr>
            <a:picLocks noChangeAspect="1"/>
          </p:cNvPicPr>
          <p:nvPr/>
        </p:nvPicPr>
        <p:blipFill rotWithShape="1">
          <a:blip r:embed="rId3"/>
          <a:srcRect l="1857" t="25966" r="1755" b="10555"/>
          <a:stretch/>
        </p:blipFill>
        <p:spPr>
          <a:xfrm>
            <a:off x="140368" y="5213685"/>
            <a:ext cx="7491663" cy="277528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4"/>
        <p:cNvGrpSpPr/>
        <p:nvPr/>
      </p:nvGrpSpPr>
      <p:grpSpPr>
        <a:xfrm>
          <a:off x="0" y="0"/>
          <a:ext cx="0" cy="0"/>
          <a:chOff x="0" y="0"/>
          <a:chExt cx="0" cy="0"/>
        </a:xfrm>
      </p:grpSpPr>
      <p:sp>
        <p:nvSpPr>
          <p:cNvPr id="435" name="Google Shape;435;p92"/>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Five:</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Analysis and Suggestions</a:t>
            </a:r>
            <a:endParaRPr sz="3600">
              <a:solidFill>
                <a:srgbClr val="FAFBFC"/>
              </a:solidFill>
              <a:latin typeface="Open Sans"/>
              <a:ea typeface="Open Sans"/>
              <a:cs typeface="Open Sans"/>
              <a:sym typeface="Open Sans"/>
            </a:endParaRPr>
          </a:p>
        </p:txBody>
      </p:sp>
      <p:sp>
        <p:nvSpPr>
          <p:cNvPr id="436" name="Google Shape;436;p92"/>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0"/>
        <p:cNvGrpSpPr/>
        <p:nvPr/>
      </p:nvGrpSpPr>
      <p:grpSpPr>
        <a:xfrm>
          <a:off x="0" y="0"/>
          <a:ext cx="0" cy="0"/>
          <a:chOff x="0" y="0"/>
          <a:chExt cx="0" cy="0"/>
        </a:xfrm>
      </p:grpSpPr>
      <p:sp>
        <p:nvSpPr>
          <p:cNvPr id="441" name="Google Shape;441;p9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latin typeface="Open Sans Light"/>
                <a:ea typeface="Open Sans Light"/>
                <a:cs typeface="Open Sans Light"/>
                <a:sym typeface="Open Sans Light"/>
              </a:rPr>
              <a:t>Analysis and Suggestions</a:t>
            </a:r>
            <a:r>
              <a:rPr lang="en" sz="3200">
                <a:solidFill>
                  <a:srgbClr val="2E3D49"/>
                </a:solidFill>
                <a:latin typeface="Open Sans Light"/>
                <a:ea typeface="Open Sans Light"/>
                <a:cs typeface="Open Sans Light"/>
                <a:sym typeface="Open Sans Light"/>
              </a:rPr>
              <a:t>: </a:t>
            </a:r>
            <a:r>
              <a:rPr lang="en" sz="3200">
                <a:latin typeface="Open Sans Light"/>
                <a:ea typeface="Open Sans Light"/>
                <a:cs typeface="Open Sans Light"/>
                <a:sym typeface="Open Sans Light"/>
              </a:rPr>
              <a:t>Instructions</a:t>
            </a:r>
            <a:endParaRPr sz="3200">
              <a:solidFill>
                <a:srgbClr val="2E3D49"/>
              </a:solidFill>
              <a:latin typeface="Open Sans Light"/>
              <a:ea typeface="Open Sans Light"/>
              <a:cs typeface="Open Sans Light"/>
              <a:sym typeface="Open Sans Light"/>
            </a:endParaRPr>
          </a:p>
        </p:txBody>
      </p:sp>
      <p:sp>
        <p:nvSpPr>
          <p:cNvPr id="442" name="Google Shape;442;p93"/>
          <p:cNvSpPr txBox="1"/>
          <p:nvPr/>
        </p:nvSpPr>
        <p:spPr>
          <a:xfrm>
            <a:off x="280650" y="1926975"/>
            <a:ext cx="7211100" cy="705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525C65"/>
                </a:solidFill>
                <a:latin typeface="Open Sans Light"/>
                <a:ea typeface="Open Sans Light"/>
                <a:cs typeface="Open Sans Light"/>
                <a:sym typeface="Open Sans Light"/>
              </a:rPr>
              <a:t>Using your existing data (selected in part 1) you will analyze the current state of your business and provide recommendations for how to improve it in a variety of ways. If you are using the Google Analytics demo account and not your own business, you will be provided with example data to use.</a:t>
            </a:r>
            <a:endParaRPr sz="1800" i="1" u="sng">
              <a:solidFill>
                <a:srgbClr val="525C65"/>
              </a:solidFill>
              <a:latin typeface="Open Sans Light"/>
              <a:ea typeface="Open Sans Light"/>
              <a:cs typeface="Open Sans Light"/>
              <a:sym typeface="Open Sans Light"/>
            </a:endParaRPr>
          </a:p>
          <a:p>
            <a:pPr marL="0" lvl="0" indent="0" algn="l" rtl="0">
              <a:lnSpc>
                <a:spcPct val="100000"/>
              </a:lnSpc>
              <a:spcBef>
                <a:spcPts val="1100"/>
              </a:spcBef>
              <a:spcAft>
                <a:spcPts val="0"/>
              </a:spcAft>
              <a:buNone/>
            </a:pPr>
            <a:r>
              <a:rPr lang="en" sz="1800" i="1" u="sng">
                <a:solidFill>
                  <a:srgbClr val="525C65"/>
                </a:solidFill>
                <a:latin typeface="Open Sans Light"/>
                <a:ea typeface="Open Sans Light"/>
                <a:cs typeface="Open Sans Light"/>
                <a:sym typeface="Open Sans Light"/>
              </a:rPr>
              <a:t>To demonstrate your knowledge:</a:t>
            </a:r>
            <a:r>
              <a:rPr lang="en" sz="1800" u="sng">
                <a:solidFill>
                  <a:srgbClr val="525C65"/>
                </a:solidFill>
                <a:latin typeface="Open Sans Light"/>
                <a:ea typeface="Open Sans Light"/>
                <a:cs typeface="Open Sans Light"/>
                <a:sym typeface="Open Sans Light"/>
              </a:rPr>
              <a:t> </a:t>
            </a:r>
            <a:endParaRPr sz="1800">
              <a:solidFill>
                <a:srgbClr val="525C65"/>
              </a:solidFill>
              <a:latin typeface="Open Sans Light"/>
              <a:ea typeface="Open Sans Light"/>
              <a:cs typeface="Open Sans Light"/>
              <a:sym typeface="Open Sans Light"/>
            </a:endParaRPr>
          </a:p>
          <a:p>
            <a:pPr marL="457200" lvl="0" indent="-342900" algn="l" rtl="0">
              <a:lnSpc>
                <a:spcPct val="100000"/>
              </a:lnSpc>
              <a:spcBef>
                <a:spcPts val="110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Using the cost, revenue, and ROAS for campaigns, determine how you can achieve 20% growth.</a:t>
            </a:r>
            <a:endParaRPr sz="180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Identify eCommerce changes that could be used to improve the business.</a:t>
            </a:r>
            <a:endParaRPr sz="180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Create an updated technology stack</a:t>
            </a:r>
            <a:endParaRPr sz="1800">
              <a:solidFill>
                <a:srgbClr val="525C65"/>
              </a:solidFill>
              <a:latin typeface="Open Sans Light"/>
              <a:ea typeface="Open Sans Light"/>
              <a:cs typeface="Open Sans Light"/>
              <a:sym typeface="Open Sans Light"/>
            </a:endParaRPr>
          </a:p>
        </p:txBody>
      </p:sp>
      <p:sp>
        <p:nvSpPr>
          <p:cNvPr id="443" name="Google Shape;443;p93"/>
          <p:cNvSpPr txBox="1"/>
          <p:nvPr/>
        </p:nvSpPr>
        <p:spPr>
          <a:xfrm>
            <a:off x="884100" y="7130301"/>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Light"/>
                <a:ea typeface="Open Sans Light"/>
                <a:cs typeface="Open Sans Light"/>
                <a:sym typeface="Open Sans Light"/>
              </a:rPr>
              <a:t>Remove this slide </a:t>
            </a:r>
            <a:endParaRPr sz="3600" i="1">
              <a:solidFill>
                <a:srgbClr val="15C26B"/>
              </a:solidFill>
              <a:latin typeface="Open Sans Light"/>
              <a:ea typeface="Open Sans Light"/>
              <a:cs typeface="Open Sans Light"/>
              <a:sym typeface="Open Sans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9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Analysis and Suggestions: Business Sales Growth</a:t>
            </a:r>
            <a:endParaRPr sz="3200">
              <a:solidFill>
                <a:srgbClr val="02B3E4"/>
              </a:solidFill>
              <a:latin typeface="Open Sans Light"/>
              <a:ea typeface="Open Sans Light"/>
              <a:cs typeface="Open Sans Light"/>
              <a:sym typeface="Open Sans Light"/>
            </a:endParaRPr>
          </a:p>
        </p:txBody>
      </p:sp>
      <p:sp>
        <p:nvSpPr>
          <p:cNvPr id="449" name="Google Shape;449;p94"/>
          <p:cNvSpPr txBox="1">
            <a:spLocks noGrp="1"/>
          </p:cNvSpPr>
          <p:nvPr>
            <p:ph type="body" idx="1"/>
          </p:nvPr>
        </p:nvSpPr>
        <p:spPr>
          <a:xfrm>
            <a:off x="264950" y="2253725"/>
            <a:ext cx="7242600" cy="248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Analyze your existing marketing campaigns to grow your business. In order to complete this section using your own data, you must have the required data (gCampaign, Cost, Revenue, ROAS) for a minimum of two campaigns. If you do not have at least two campaigns, are missing some of the necessary data, or are using the demo account, you can use the </a:t>
            </a:r>
            <a:r>
              <a:rPr lang="en" u="sng">
                <a:solidFill>
                  <a:schemeClr val="hlink"/>
                </a:solidFill>
                <a:hlinkClick r:id="rId3"/>
              </a:rPr>
              <a:t>2021 GSMM Solar YouTube Ad Sales Funnel Campaigns Pitch Deck</a:t>
            </a:r>
            <a:r>
              <a:rPr lang="en" i="1"/>
              <a:t> </a:t>
            </a:r>
            <a:r>
              <a:rPr lang="en"/>
              <a:t>to answer this question</a:t>
            </a:r>
            <a:r>
              <a:rPr lang="en" i="1"/>
              <a:t>. </a:t>
            </a:r>
            <a:r>
              <a:rPr lang="en"/>
              <a:t>You are also welcome to add additional data beyond what is specified.</a:t>
            </a:r>
            <a:endParaRPr/>
          </a:p>
          <a:p>
            <a:pPr marL="0" lvl="0" indent="0" algn="l" rtl="0">
              <a:spcBef>
                <a:spcPts val="1600"/>
              </a:spcBef>
              <a:spcAft>
                <a:spcPts val="1600"/>
              </a:spcAft>
              <a:buNone/>
            </a:pPr>
            <a:r>
              <a:rPr lang="en" i="1"/>
              <a:t>If using your own data, complete the following table adding rows as necessary. If using the provided GSMM Pitch Deck, delete the table.</a:t>
            </a:r>
            <a:endParaRPr i="1"/>
          </a:p>
        </p:txBody>
      </p:sp>
      <p:graphicFrame>
        <p:nvGraphicFramePr>
          <p:cNvPr id="450" name="Google Shape;450;p94"/>
          <p:cNvGraphicFramePr/>
          <p:nvPr>
            <p:extLst>
              <p:ext uri="{D42A27DB-BD31-4B8C-83A1-F6EECF244321}">
                <p14:modId xmlns:p14="http://schemas.microsoft.com/office/powerpoint/2010/main" val="1508613162"/>
              </p:ext>
            </p:extLst>
          </p:nvPr>
        </p:nvGraphicFramePr>
        <p:xfrm>
          <a:off x="264900" y="5763300"/>
          <a:ext cx="7337600" cy="2026800"/>
        </p:xfrm>
        <a:graphic>
          <a:graphicData uri="http://schemas.openxmlformats.org/drawingml/2006/table">
            <a:tbl>
              <a:tblPr>
                <a:noFill/>
                <a:tableStyleId>{7935D48E-DB14-4967-BF48-36BF4F671BBF}</a:tableStyleId>
              </a:tblPr>
              <a:tblGrid>
                <a:gridCol w="3951975">
                  <a:extLst>
                    <a:ext uri="{9D8B030D-6E8A-4147-A177-3AD203B41FA5}">
                      <a16:colId xmlns:a16="http://schemas.microsoft.com/office/drawing/2014/main" val="20000"/>
                    </a:ext>
                  </a:extLst>
                </a:gridCol>
                <a:gridCol w="1235950">
                  <a:extLst>
                    <a:ext uri="{9D8B030D-6E8A-4147-A177-3AD203B41FA5}">
                      <a16:colId xmlns:a16="http://schemas.microsoft.com/office/drawing/2014/main" val="20001"/>
                    </a:ext>
                  </a:extLst>
                </a:gridCol>
                <a:gridCol w="1189900">
                  <a:extLst>
                    <a:ext uri="{9D8B030D-6E8A-4147-A177-3AD203B41FA5}">
                      <a16:colId xmlns:a16="http://schemas.microsoft.com/office/drawing/2014/main" val="20002"/>
                    </a:ext>
                  </a:extLst>
                </a:gridCol>
                <a:gridCol w="959775">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sz="1500" b="1"/>
                        <a:t>Campaign Name (or description)</a:t>
                      </a:r>
                      <a:endParaRPr sz="1500" b="1"/>
                    </a:p>
                  </a:txBody>
                  <a:tcPr marL="91425" marR="91425" marT="91425" marB="91425">
                    <a:solidFill>
                      <a:schemeClr val="lt2"/>
                    </a:solidFill>
                  </a:tcPr>
                </a:tc>
                <a:tc>
                  <a:txBody>
                    <a:bodyPr/>
                    <a:lstStyle/>
                    <a:p>
                      <a:pPr marL="0" lvl="0" indent="0" algn="l" rtl="0">
                        <a:spcBef>
                          <a:spcPts val="0"/>
                        </a:spcBef>
                        <a:spcAft>
                          <a:spcPts val="0"/>
                        </a:spcAft>
                        <a:buNone/>
                      </a:pPr>
                      <a:r>
                        <a:rPr lang="en" sz="1500" b="1"/>
                        <a:t>Cost</a:t>
                      </a:r>
                      <a:endParaRPr sz="1500" b="1"/>
                    </a:p>
                  </a:txBody>
                  <a:tcPr marL="91425" marR="91425" marT="91425" marB="91425">
                    <a:solidFill>
                      <a:schemeClr val="lt2"/>
                    </a:solidFill>
                  </a:tcPr>
                </a:tc>
                <a:tc>
                  <a:txBody>
                    <a:bodyPr/>
                    <a:lstStyle/>
                    <a:p>
                      <a:pPr marL="0" lvl="0" indent="0" algn="l" rtl="0">
                        <a:spcBef>
                          <a:spcPts val="0"/>
                        </a:spcBef>
                        <a:spcAft>
                          <a:spcPts val="0"/>
                        </a:spcAft>
                        <a:buNone/>
                      </a:pPr>
                      <a:r>
                        <a:rPr lang="en" sz="1500" b="1"/>
                        <a:t>Revenue</a:t>
                      </a:r>
                      <a:endParaRPr sz="1500" b="1"/>
                    </a:p>
                  </a:txBody>
                  <a:tcPr marL="91425" marR="91425" marT="91425" marB="91425">
                    <a:solidFill>
                      <a:schemeClr val="lt2"/>
                    </a:solidFill>
                  </a:tcPr>
                </a:tc>
                <a:tc>
                  <a:txBody>
                    <a:bodyPr/>
                    <a:lstStyle/>
                    <a:p>
                      <a:pPr marL="0" lvl="0" indent="0" algn="l" rtl="0">
                        <a:spcBef>
                          <a:spcPts val="0"/>
                        </a:spcBef>
                        <a:spcAft>
                          <a:spcPts val="0"/>
                        </a:spcAft>
                        <a:buNone/>
                      </a:pPr>
                      <a:r>
                        <a:rPr lang="en" sz="1500" b="1"/>
                        <a:t>ROAS</a:t>
                      </a:r>
                      <a:endParaRPr sz="1500" b="1"/>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dirty="0"/>
                        <a:t>Discovery Video Ad Keywords Campaign</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$270.09</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$4,344.11</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4.8x ROAS</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Skippable In-stream Retargeting Campaign </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$103.54</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$1,760.23</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6.2x ROAS</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i="1"/>
                        <a:t>&lt;add more rows as needed&gt;</a:t>
                      </a:r>
                      <a:endParaRPr i="1"/>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9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Analysis and Suggestions: Sales Growth Forecasting</a:t>
            </a:r>
            <a:endParaRPr sz="3200">
              <a:solidFill>
                <a:srgbClr val="02B3E4"/>
              </a:solidFill>
              <a:latin typeface="Open Sans Light"/>
              <a:ea typeface="Open Sans Light"/>
              <a:cs typeface="Open Sans Light"/>
              <a:sym typeface="Open Sans Light"/>
            </a:endParaRPr>
          </a:p>
        </p:txBody>
      </p:sp>
      <p:sp>
        <p:nvSpPr>
          <p:cNvPr id="456" name="Google Shape;456;p95"/>
          <p:cNvSpPr txBox="1">
            <a:spLocks noGrp="1"/>
          </p:cNvSpPr>
          <p:nvPr>
            <p:ph type="body" idx="1"/>
          </p:nvPr>
        </p:nvSpPr>
        <p:spPr>
          <a:xfrm>
            <a:off x="264950" y="2253725"/>
            <a:ext cx="7242600" cy="248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data and other information provided, how can the campaigns be realigned and improved to achieve a 20% YOY sales growth? Please reference specific data to support your answer like metrics and campaigns.</a:t>
            </a:r>
            <a:endParaRPr/>
          </a:p>
          <a:p>
            <a:pPr marL="0" lvl="0" indent="0" algn="l" rtl="0">
              <a:spcBef>
                <a:spcPts val="1600"/>
              </a:spcBef>
              <a:spcAft>
                <a:spcPts val="1600"/>
              </a:spcAft>
              <a:buNone/>
            </a:pPr>
            <a:r>
              <a:rPr lang="en" i="1"/>
              <a:t>Include your response here. You may also include screenshots if desired.</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69"/>
          <p:cNvSpPr txBox="1">
            <a:spLocks noGrp="1"/>
          </p:cNvSpPr>
          <p:nvPr>
            <p:ph type="title"/>
          </p:nvPr>
        </p:nvSpPr>
        <p:spPr>
          <a:xfrm>
            <a:off x="61150" y="870275"/>
            <a:ext cx="74463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Identify Your Business</a:t>
            </a:r>
            <a:endParaRPr sz="3200">
              <a:solidFill>
                <a:srgbClr val="02B3E4"/>
              </a:solidFill>
              <a:latin typeface="Open Sans Light"/>
              <a:ea typeface="Open Sans Light"/>
              <a:cs typeface="Open Sans Light"/>
              <a:sym typeface="Open Sans Light"/>
            </a:endParaRPr>
          </a:p>
        </p:txBody>
      </p:sp>
      <p:sp>
        <p:nvSpPr>
          <p:cNvPr id="265" name="Google Shape;265;p69"/>
          <p:cNvSpPr txBox="1">
            <a:spLocks noGrp="1"/>
          </p:cNvSpPr>
          <p:nvPr>
            <p:ph type="body" idx="1"/>
          </p:nvPr>
        </p:nvSpPr>
        <p:spPr>
          <a:xfrm>
            <a:off x="61150" y="1635625"/>
            <a:ext cx="7711200" cy="64788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sz="1600" dirty="0">
                <a:solidFill>
                  <a:srgbClr val="525C65"/>
                </a:solidFill>
                <a:latin typeface="Open Sans Light"/>
                <a:ea typeface="Open Sans Light"/>
                <a:cs typeface="Open Sans Light"/>
                <a:sym typeface="Open Sans Light"/>
              </a:rPr>
              <a:t>If using your own business to complete this project, provide the name, website, and a brief 1-2 sentence description of the business model (how your business makes money).</a:t>
            </a:r>
            <a:endParaRPr sz="1600" dirty="0">
              <a:solidFill>
                <a:srgbClr val="525C65"/>
              </a:solidFill>
              <a:latin typeface="Open Sans Light"/>
              <a:ea typeface="Open Sans Light"/>
              <a:cs typeface="Open Sans Light"/>
              <a:sym typeface="Open Sans Light"/>
            </a:endParaRPr>
          </a:p>
          <a:p>
            <a:pPr marL="0" lvl="0" indent="0" algn="l" rtl="0">
              <a:lnSpc>
                <a:spcPct val="138000"/>
              </a:lnSpc>
              <a:spcBef>
                <a:spcPts val="0"/>
              </a:spcBef>
              <a:spcAft>
                <a:spcPts val="0"/>
              </a:spcAft>
              <a:buNone/>
            </a:pPr>
            <a:r>
              <a:rPr lang="en" sz="1600" b="1" dirty="0">
                <a:solidFill>
                  <a:srgbClr val="525C65"/>
                </a:solidFill>
              </a:rPr>
              <a:t>Company Name</a:t>
            </a:r>
            <a:r>
              <a:rPr lang="en" sz="1600" dirty="0">
                <a:solidFill>
                  <a:srgbClr val="525C65"/>
                </a:solidFill>
                <a:latin typeface="Open Sans Light"/>
                <a:ea typeface="Open Sans Light"/>
                <a:cs typeface="Open Sans Light"/>
                <a:sym typeface="Open Sans Light"/>
              </a:rPr>
              <a:t>:</a:t>
            </a:r>
            <a:endParaRPr sz="1600" dirty="0">
              <a:solidFill>
                <a:srgbClr val="525C65"/>
              </a:solidFill>
              <a:latin typeface="Open Sans Light"/>
              <a:ea typeface="Open Sans Light"/>
              <a:cs typeface="Open Sans Light"/>
              <a:sym typeface="Open Sans Light"/>
            </a:endParaRPr>
          </a:p>
          <a:p>
            <a:pPr marL="0" lvl="0" indent="0" algn="l" rtl="0">
              <a:lnSpc>
                <a:spcPct val="138000"/>
              </a:lnSpc>
              <a:spcBef>
                <a:spcPts val="0"/>
              </a:spcBef>
              <a:spcAft>
                <a:spcPts val="0"/>
              </a:spcAft>
              <a:buNone/>
            </a:pPr>
            <a:r>
              <a:rPr lang="en" sz="1600" b="1" dirty="0">
                <a:solidFill>
                  <a:srgbClr val="525C65"/>
                </a:solidFill>
              </a:rPr>
              <a:t>Company Website URL</a:t>
            </a:r>
            <a:r>
              <a:rPr lang="en" sz="1600" dirty="0">
                <a:solidFill>
                  <a:srgbClr val="525C65"/>
                </a:solidFill>
                <a:latin typeface="Open Sans Light"/>
                <a:ea typeface="Open Sans Light"/>
                <a:cs typeface="Open Sans Light"/>
                <a:sym typeface="Open Sans Light"/>
              </a:rPr>
              <a:t>:</a:t>
            </a:r>
            <a:endParaRPr sz="1600" dirty="0">
              <a:solidFill>
                <a:srgbClr val="525C65"/>
              </a:solidFill>
              <a:latin typeface="Open Sans Light"/>
              <a:ea typeface="Open Sans Light"/>
              <a:cs typeface="Open Sans Light"/>
              <a:sym typeface="Open Sans Light"/>
            </a:endParaRPr>
          </a:p>
          <a:p>
            <a:pPr marL="0" lvl="0" indent="0" algn="l" rtl="0">
              <a:lnSpc>
                <a:spcPct val="138000"/>
              </a:lnSpc>
              <a:spcBef>
                <a:spcPts val="0"/>
              </a:spcBef>
              <a:spcAft>
                <a:spcPts val="0"/>
              </a:spcAft>
              <a:buNone/>
            </a:pPr>
            <a:r>
              <a:rPr lang="en" sz="1600" b="1" dirty="0">
                <a:solidFill>
                  <a:srgbClr val="525C65"/>
                </a:solidFill>
              </a:rPr>
              <a:t>Business</a:t>
            </a:r>
            <a:r>
              <a:rPr lang="en" sz="1600" dirty="0">
                <a:solidFill>
                  <a:srgbClr val="525C65"/>
                </a:solidFill>
                <a:latin typeface="Open Sans Light"/>
                <a:ea typeface="Open Sans Light"/>
                <a:cs typeface="Open Sans Light"/>
                <a:sym typeface="Open Sans Light"/>
              </a:rPr>
              <a:t> </a:t>
            </a:r>
            <a:r>
              <a:rPr lang="en" sz="1600" b="1" dirty="0">
                <a:solidFill>
                  <a:srgbClr val="525C65"/>
                </a:solidFill>
              </a:rPr>
              <a:t>Model</a:t>
            </a:r>
            <a:r>
              <a:rPr lang="en" sz="1600" dirty="0">
                <a:solidFill>
                  <a:srgbClr val="525C65"/>
                </a:solidFill>
                <a:latin typeface="Open Sans Light"/>
                <a:ea typeface="Open Sans Light"/>
                <a:cs typeface="Open Sans Light"/>
                <a:sym typeface="Open Sans Light"/>
              </a:rPr>
              <a:t>:</a:t>
            </a:r>
            <a:endParaRPr sz="1600" dirty="0">
              <a:solidFill>
                <a:srgbClr val="525C65"/>
              </a:solidFill>
              <a:latin typeface="Open Sans Light"/>
              <a:ea typeface="Open Sans Light"/>
              <a:cs typeface="Open Sans Light"/>
              <a:sym typeface="Open Sans Light"/>
            </a:endParaRPr>
          </a:p>
          <a:p>
            <a:pPr marL="0" lvl="0" indent="0" algn="l" rtl="0">
              <a:lnSpc>
                <a:spcPct val="138000"/>
              </a:lnSpc>
              <a:spcBef>
                <a:spcPts val="0"/>
              </a:spcBef>
              <a:spcAft>
                <a:spcPts val="0"/>
              </a:spcAft>
              <a:buNone/>
            </a:pPr>
            <a:endParaRPr sz="1600" dirty="0">
              <a:solidFill>
                <a:srgbClr val="525C65"/>
              </a:solidFill>
              <a:latin typeface="Open Sans Light"/>
              <a:ea typeface="Open Sans Light"/>
              <a:cs typeface="Open Sans Light"/>
              <a:sym typeface="Open Sans Light"/>
            </a:endParaRPr>
          </a:p>
          <a:p>
            <a:pPr marL="0" lvl="0" indent="0" algn="l" rtl="0">
              <a:lnSpc>
                <a:spcPct val="138000"/>
              </a:lnSpc>
              <a:spcBef>
                <a:spcPts val="0"/>
              </a:spcBef>
              <a:spcAft>
                <a:spcPts val="0"/>
              </a:spcAft>
              <a:buNone/>
            </a:pPr>
            <a:r>
              <a:rPr lang="en" sz="1600" dirty="0">
                <a:solidFill>
                  <a:srgbClr val="525C65"/>
                </a:solidFill>
                <a:latin typeface="Open Sans Light"/>
                <a:ea typeface="Open Sans Light"/>
                <a:cs typeface="Open Sans Light"/>
                <a:sym typeface="Open Sans Light"/>
              </a:rPr>
              <a:t>Which of the following data sources do you have access to:</a:t>
            </a:r>
            <a:endParaRPr sz="1600" dirty="0">
              <a:solidFill>
                <a:srgbClr val="525C65"/>
              </a:solidFill>
              <a:latin typeface="Open Sans Light"/>
              <a:ea typeface="Open Sans Light"/>
              <a:cs typeface="Open Sans Light"/>
              <a:sym typeface="Open Sans Light"/>
            </a:endParaRPr>
          </a:p>
          <a:p>
            <a:pPr marL="457200" lvl="0" indent="-330200" algn="l" rtl="0">
              <a:lnSpc>
                <a:spcPct val="138000"/>
              </a:lnSpc>
              <a:spcBef>
                <a:spcPts val="0"/>
              </a:spcBef>
              <a:spcAft>
                <a:spcPts val="0"/>
              </a:spcAft>
              <a:buClr>
                <a:srgbClr val="525C65"/>
              </a:buClr>
              <a:buSzPts val="1600"/>
              <a:buFont typeface="Open Sans Light"/>
              <a:buChar char="❏"/>
            </a:pPr>
            <a:r>
              <a:rPr lang="en" sz="1600" dirty="0">
                <a:solidFill>
                  <a:srgbClr val="525C65"/>
                </a:solidFill>
                <a:latin typeface="Open Sans Light"/>
                <a:ea typeface="Open Sans Light"/>
                <a:cs typeface="Open Sans Light"/>
                <a:sym typeface="Open Sans Light"/>
              </a:rPr>
              <a:t>CRM (Customer Relationship Management)</a:t>
            </a:r>
            <a:endParaRPr sz="1600" dirty="0">
              <a:solidFill>
                <a:srgbClr val="525C65"/>
              </a:solidFill>
              <a:latin typeface="Open Sans Light"/>
              <a:ea typeface="Open Sans Light"/>
              <a:cs typeface="Open Sans Light"/>
              <a:sym typeface="Open Sans Light"/>
            </a:endParaRPr>
          </a:p>
          <a:p>
            <a:pPr marL="457200" lvl="0" indent="-330200" algn="l" rtl="0">
              <a:lnSpc>
                <a:spcPct val="138000"/>
              </a:lnSpc>
              <a:spcBef>
                <a:spcPts val="0"/>
              </a:spcBef>
              <a:spcAft>
                <a:spcPts val="0"/>
              </a:spcAft>
              <a:buClr>
                <a:srgbClr val="525C65"/>
              </a:buClr>
              <a:buSzPts val="1600"/>
              <a:buFont typeface="Open Sans Light"/>
              <a:buChar char="❏"/>
            </a:pPr>
            <a:r>
              <a:rPr lang="en" sz="1600" dirty="0">
                <a:solidFill>
                  <a:srgbClr val="525C65"/>
                </a:solidFill>
                <a:latin typeface="Open Sans Light"/>
                <a:ea typeface="Open Sans Light"/>
                <a:cs typeface="Open Sans Light"/>
                <a:sym typeface="Open Sans Light"/>
              </a:rPr>
              <a:t>Marketing automation tools (Salesforce, Mailchimp, Hubspot, Zapier)</a:t>
            </a:r>
            <a:endParaRPr sz="1600" dirty="0">
              <a:solidFill>
                <a:srgbClr val="525C65"/>
              </a:solidFill>
              <a:latin typeface="Open Sans Light"/>
              <a:ea typeface="Open Sans Light"/>
              <a:cs typeface="Open Sans Light"/>
              <a:sym typeface="Open Sans Light"/>
            </a:endParaRPr>
          </a:p>
          <a:p>
            <a:pPr marL="457200" lvl="0" indent="-330200" algn="l" rtl="0">
              <a:lnSpc>
                <a:spcPct val="138000"/>
              </a:lnSpc>
              <a:spcBef>
                <a:spcPts val="0"/>
              </a:spcBef>
              <a:spcAft>
                <a:spcPts val="0"/>
              </a:spcAft>
              <a:buClr>
                <a:srgbClr val="525C65"/>
              </a:buClr>
              <a:buSzPts val="1600"/>
              <a:buFont typeface="Open Sans Light"/>
              <a:buChar char="❏"/>
            </a:pPr>
            <a:r>
              <a:rPr lang="en" sz="1600" dirty="0">
                <a:solidFill>
                  <a:srgbClr val="525C65"/>
                </a:solidFill>
                <a:latin typeface="Open Sans Light"/>
                <a:ea typeface="Open Sans Light"/>
                <a:cs typeface="Open Sans Light"/>
                <a:sym typeface="Open Sans Light"/>
              </a:rPr>
              <a:t>Business Intelligence/Data Visualization tools (Tableau, Google Data Studio)</a:t>
            </a:r>
            <a:endParaRPr sz="1600" dirty="0">
              <a:solidFill>
                <a:srgbClr val="525C65"/>
              </a:solidFill>
              <a:latin typeface="Open Sans Light"/>
              <a:ea typeface="Open Sans Light"/>
              <a:cs typeface="Open Sans Light"/>
              <a:sym typeface="Open Sans Light"/>
            </a:endParaRPr>
          </a:p>
          <a:p>
            <a:pPr marL="457200" lvl="0" indent="-330200" algn="l" rtl="0">
              <a:lnSpc>
                <a:spcPct val="138000"/>
              </a:lnSpc>
              <a:spcBef>
                <a:spcPts val="0"/>
              </a:spcBef>
              <a:spcAft>
                <a:spcPts val="0"/>
              </a:spcAft>
              <a:buClr>
                <a:srgbClr val="525C65"/>
              </a:buClr>
              <a:buSzPts val="1600"/>
              <a:buFont typeface="Open Sans Light"/>
              <a:buChar char="❏"/>
            </a:pPr>
            <a:r>
              <a:rPr lang="en" sz="1600" dirty="0">
                <a:solidFill>
                  <a:srgbClr val="525C65"/>
                </a:solidFill>
                <a:latin typeface="Open Sans Light"/>
                <a:ea typeface="Open Sans Light"/>
                <a:cs typeface="Open Sans Light"/>
                <a:sym typeface="Open Sans Light"/>
              </a:rPr>
              <a:t>Ecommerce Platforms (Google Merchandise Store, Shopify, Samcart, Thinkific)</a:t>
            </a:r>
            <a:endParaRPr sz="1600" dirty="0">
              <a:solidFill>
                <a:srgbClr val="525C65"/>
              </a:solidFill>
              <a:latin typeface="Open Sans Light"/>
              <a:ea typeface="Open Sans Light"/>
              <a:cs typeface="Open Sans Light"/>
              <a:sym typeface="Open Sans Light"/>
            </a:endParaRPr>
          </a:p>
          <a:p>
            <a:pPr marL="457200" lvl="0" indent="-330200" algn="l" rtl="0">
              <a:lnSpc>
                <a:spcPct val="138000"/>
              </a:lnSpc>
              <a:spcBef>
                <a:spcPts val="0"/>
              </a:spcBef>
              <a:spcAft>
                <a:spcPts val="0"/>
              </a:spcAft>
              <a:buClr>
                <a:srgbClr val="525C65"/>
              </a:buClr>
              <a:buSzPts val="1600"/>
              <a:buFont typeface="Open Sans Light"/>
              <a:buChar char="❏"/>
            </a:pPr>
            <a:r>
              <a:rPr lang="en" sz="1600" dirty="0">
                <a:solidFill>
                  <a:srgbClr val="525C65"/>
                </a:solidFill>
                <a:latin typeface="Open Sans Light"/>
                <a:ea typeface="Open Sans Light"/>
                <a:cs typeface="Open Sans Light"/>
                <a:sym typeface="Open Sans Light"/>
              </a:rPr>
              <a:t>Spreadsheets or Data Files (Excel, Google Sheets, CSV)</a:t>
            </a:r>
            <a:endParaRPr sz="1600" dirty="0">
              <a:solidFill>
                <a:srgbClr val="525C65"/>
              </a:solidFill>
              <a:latin typeface="Open Sans Light"/>
              <a:ea typeface="Open Sans Light"/>
              <a:cs typeface="Open Sans Light"/>
              <a:sym typeface="Open Sans Light"/>
            </a:endParaRPr>
          </a:p>
          <a:p>
            <a:pPr marL="457200" lvl="0" indent="-330200" algn="l" rtl="0">
              <a:lnSpc>
                <a:spcPct val="138000"/>
              </a:lnSpc>
              <a:spcBef>
                <a:spcPts val="0"/>
              </a:spcBef>
              <a:spcAft>
                <a:spcPts val="0"/>
              </a:spcAft>
              <a:buClr>
                <a:srgbClr val="525C65"/>
              </a:buClr>
              <a:buSzPts val="1600"/>
              <a:buFont typeface="Open Sans Light"/>
              <a:buChar char="❏"/>
            </a:pPr>
            <a:r>
              <a:rPr lang="en" sz="1600" dirty="0">
                <a:solidFill>
                  <a:srgbClr val="525C65"/>
                </a:solidFill>
                <a:latin typeface="Open Sans Light"/>
                <a:ea typeface="Open Sans Light"/>
                <a:cs typeface="Open Sans Light"/>
                <a:sym typeface="Open Sans Light"/>
              </a:rPr>
              <a:t>Website, App, or POS System (Apple Store, Google Play, Paypal, Square.)</a:t>
            </a:r>
            <a:endParaRPr sz="1600" dirty="0">
              <a:solidFill>
                <a:srgbClr val="525C65"/>
              </a:solidFill>
              <a:latin typeface="Open Sans Light"/>
              <a:ea typeface="Open Sans Light"/>
              <a:cs typeface="Open Sans Light"/>
              <a:sym typeface="Open Sans Light"/>
            </a:endParaRPr>
          </a:p>
          <a:p>
            <a:pPr marL="457200" lvl="0" indent="-330200" algn="l" rtl="0">
              <a:lnSpc>
                <a:spcPct val="138000"/>
              </a:lnSpc>
              <a:spcBef>
                <a:spcPts val="0"/>
              </a:spcBef>
              <a:spcAft>
                <a:spcPts val="0"/>
              </a:spcAft>
              <a:buClr>
                <a:srgbClr val="525C65"/>
              </a:buClr>
              <a:buSzPts val="1600"/>
              <a:buFont typeface="Open Sans Light"/>
              <a:buChar char="❏"/>
            </a:pPr>
            <a:r>
              <a:rPr lang="en" sz="1600" dirty="0">
                <a:solidFill>
                  <a:srgbClr val="525C65"/>
                </a:solidFill>
                <a:latin typeface="Open Sans Light"/>
                <a:ea typeface="Open Sans Light"/>
                <a:cs typeface="Open Sans Light"/>
                <a:sym typeface="Open Sans Light"/>
              </a:rPr>
              <a:t>Universal Google Analytics or Google Analytics 4</a:t>
            </a:r>
            <a:endParaRPr sz="1600" dirty="0">
              <a:solidFill>
                <a:srgbClr val="525C65"/>
              </a:solidFill>
              <a:latin typeface="Open Sans Light"/>
              <a:ea typeface="Open Sans Light"/>
              <a:cs typeface="Open Sans Light"/>
              <a:sym typeface="Open Sans Light"/>
            </a:endParaRPr>
          </a:p>
          <a:p>
            <a:pPr marL="457200" lvl="0" indent="-330200" algn="l" rtl="0">
              <a:lnSpc>
                <a:spcPct val="138000"/>
              </a:lnSpc>
              <a:spcBef>
                <a:spcPts val="0"/>
              </a:spcBef>
              <a:spcAft>
                <a:spcPts val="0"/>
              </a:spcAft>
              <a:buClr>
                <a:srgbClr val="525C65"/>
              </a:buClr>
              <a:buSzPts val="1600"/>
              <a:buFont typeface="Open Sans Light"/>
              <a:buChar char="❏"/>
            </a:pPr>
            <a:r>
              <a:rPr lang="en" sz="1600" dirty="0">
                <a:solidFill>
                  <a:srgbClr val="525C65"/>
                </a:solidFill>
                <a:latin typeface="Open Sans Light"/>
                <a:ea typeface="Open Sans Light"/>
                <a:cs typeface="Open Sans Light"/>
                <a:sym typeface="Open Sans Light"/>
              </a:rPr>
              <a:t>Online ad platforms (YouTube Ads, Google Ads, Facebook Ads, etc.)</a:t>
            </a:r>
            <a:endParaRPr sz="1600" dirty="0">
              <a:solidFill>
                <a:srgbClr val="525C65"/>
              </a:solidFill>
              <a:latin typeface="Open Sans Light"/>
              <a:ea typeface="Open Sans Light"/>
              <a:cs typeface="Open Sans Light"/>
              <a:sym typeface="Open Sans Light"/>
            </a:endParaRPr>
          </a:p>
          <a:p>
            <a:pPr marL="457200" lvl="0" indent="-330200" algn="l" rtl="0">
              <a:lnSpc>
                <a:spcPct val="138000"/>
              </a:lnSpc>
              <a:spcBef>
                <a:spcPts val="0"/>
              </a:spcBef>
              <a:spcAft>
                <a:spcPts val="0"/>
              </a:spcAft>
              <a:buClr>
                <a:srgbClr val="525C65"/>
              </a:buClr>
              <a:buSzPts val="1600"/>
              <a:buFont typeface="Open Sans Light"/>
              <a:buChar char="❏"/>
            </a:pPr>
            <a:r>
              <a:rPr lang="en" sz="1600" dirty="0">
                <a:solidFill>
                  <a:srgbClr val="525C65"/>
                </a:solidFill>
                <a:latin typeface="Open Sans Light"/>
                <a:ea typeface="Open Sans Light"/>
                <a:cs typeface="Open Sans Light"/>
                <a:sym typeface="Open Sans Light"/>
              </a:rPr>
              <a:t>Quiz software (Typeform)</a:t>
            </a:r>
            <a:endParaRPr sz="1600" dirty="0">
              <a:solidFill>
                <a:srgbClr val="525C65"/>
              </a:solidFill>
              <a:latin typeface="Open Sans Light"/>
              <a:ea typeface="Open Sans Light"/>
              <a:cs typeface="Open Sans Light"/>
              <a:sym typeface="Open Sans Light"/>
            </a:endParaRPr>
          </a:p>
          <a:p>
            <a:pPr marL="457200" lvl="0" indent="-330200" algn="l" rtl="0">
              <a:lnSpc>
                <a:spcPct val="138000"/>
              </a:lnSpc>
              <a:spcBef>
                <a:spcPts val="0"/>
              </a:spcBef>
              <a:spcAft>
                <a:spcPts val="0"/>
              </a:spcAft>
              <a:buClr>
                <a:srgbClr val="525C65"/>
              </a:buClr>
              <a:buSzPts val="1600"/>
              <a:buFont typeface="Open Sans Light"/>
              <a:buChar char="❏"/>
            </a:pPr>
            <a:r>
              <a:rPr lang="en" sz="1600" dirty="0">
                <a:solidFill>
                  <a:srgbClr val="525C65"/>
                </a:solidFill>
                <a:latin typeface="Open Sans Light"/>
                <a:ea typeface="Open Sans Light"/>
                <a:cs typeface="Open Sans Light"/>
                <a:sym typeface="Open Sans Light"/>
              </a:rPr>
              <a:t>Data Storage (Snowflake, Google Drive, Egynet, Etc.)</a:t>
            </a:r>
            <a:endParaRPr sz="1600" dirty="0">
              <a:solidFill>
                <a:srgbClr val="525C65"/>
              </a:solidFill>
              <a:latin typeface="Open Sans Light"/>
              <a:ea typeface="Open Sans Light"/>
              <a:cs typeface="Open Sans Light"/>
              <a:sym typeface="Open Sans Light"/>
            </a:endParaRPr>
          </a:p>
          <a:p>
            <a:pPr marL="457200" lvl="0" indent="-330200" algn="l" rtl="0">
              <a:lnSpc>
                <a:spcPct val="138000"/>
              </a:lnSpc>
              <a:spcBef>
                <a:spcPts val="0"/>
              </a:spcBef>
              <a:spcAft>
                <a:spcPts val="0"/>
              </a:spcAft>
              <a:buClr>
                <a:srgbClr val="525C65"/>
              </a:buClr>
              <a:buSzPts val="1600"/>
              <a:buFont typeface="Open Sans Light"/>
              <a:buChar char="❏"/>
            </a:pPr>
            <a:r>
              <a:rPr lang="en" sz="1600" dirty="0">
                <a:solidFill>
                  <a:srgbClr val="525C65"/>
                </a:solidFill>
                <a:latin typeface="Open Sans Light"/>
                <a:ea typeface="Open Sans Light"/>
                <a:cs typeface="Open Sans Light"/>
                <a:sym typeface="Open Sans Light"/>
              </a:rPr>
              <a:t>CDP (Customer Data Platform)</a:t>
            </a:r>
            <a:endParaRPr sz="1600" dirty="0">
              <a:solidFill>
                <a:srgbClr val="525C65"/>
              </a:solidFill>
              <a:latin typeface="Open Sans Light"/>
              <a:ea typeface="Open Sans Light"/>
              <a:cs typeface="Open Sans Light"/>
              <a:sym typeface="Open Sans Light"/>
            </a:endParaRPr>
          </a:p>
          <a:p>
            <a:pPr marL="457200" lvl="0" indent="-330200" algn="l" rtl="0">
              <a:lnSpc>
                <a:spcPct val="138000"/>
              </a:lnSpc>
              <a:spcBef>
                <a:spcPts val="0"/>
              </a:spcBef>
              <a:spcAft>
                <a:spcPts val="0"/>
              </a:spcAft>
              <a:buClr>
                <a:srgbClr val="525C65"/>
              </a:buClr>
              <a:buSzPts val="1600"/>
              <a:buFont typeface="Open Sans Light"/>
              <a:buChar char="❏"/>
            </a:pPr>
            <a:r>
              <a:rPr lang="en" sz="1600" dirty="0">
                <a:solidFill>
                  <a:srgbClr val="525C65"/>
                </a:solidFill>
                <a:latin typeface="Open Sans Light"/>
                <a:ea typeface="Open Sans Light"/>
                <a:cs typeface="Open Sans Light"/>
                <a:sym typeface="Open Sans Light"/>
              </a:rPr>
              <a:t>Other softwares</a:t>
            </a:r>
            <a:endParaRPr sz="1600" dirty="0">
              <a:solidFill>
                <a:srgbClr val="525C65"/>
              </a:solidFill>
              <a:latin typeface="Open Sans Light"/>
              <a:ea typeface="Open Sans Light"/>
              <a:cs typeface="Open Sans Light"/>
              <a:sym typeface="Open Sans Light"/>
            </a:endParaRPr>
          </a:p>
          <a:p>
            <a:pPr marL="457200" lvl="0" indent="0" algn="l" rtl="0">
              <a:lnSpc>
                <a:spcPct val="138000"/>
              </a:lnSpc>
              <a:spcBef>
                <a:spcPts val="0"/>
              </a:spcBef>
              <a:spcAft>
                <a:spcPts val="0"/>
              </a:spcAft>
              <a:buNone/>
            </a:pPr>
            <a:endParaRPr sz="1600" dirty="0">
              <a:solidFill>
                <a:srgbClr val="525C65"/>
              </a:solidFill>
              <a:latin typeface="Open Sans Light"/>
              <a:ea typeface="Open Sans Light"/>
              <a:cs typeface="Open Sans Light"/>
              <a:sym typeface="Open Sans Light"/>
            </a:endParaRPr>
          </a:p>
          <a:p>
            <a:pPr marL="0" lvl="0" indent="0" algn="l" rtl="0">
              <a:lnSpc>
                <a:spcPct val="138000"/>
              </a:lnSpc>
              <a:spcBef>
                <a:spcPts val="0"/>
              </a:spcBef>
              <a:spcAft>
                <a:spcPts val="0"/>
              </a:spcAft>
              <a:buNone/>
            </a:pPr>
            <a:r>
              <a:rPr lang="en" sz="1600" dirty="0">
                <a:solidFill>
                  <a:srgbClr val="525C65"/>
                </a:solidFill>
                <a:latin typeface="Open Sans Light"/>
                <a:ea typeface="Open Sans Light"/>
                <a:cs typeface="Open Sans Light"/>
                <a:sym typeface="Open Sans Light"/>
              </a:rPr>
              <a:t>Otherwise, select the box below.</a:t>
            </a:r>
            <a:endParaRPr sz="1600" dirty="0">
              <a:solidFill>
                <a:srgbClr val="525C65"/>
              </a:solidFill>
              <a:latin typeface="Open Sans Light"/>
              <a:ea typeface="Open Sans Light"/>
              <a:cs typeface="Open Sans Light"/>
              <a:sym typeface="Open Sans Light"/>
            </a:endParaRPr>
          </a:p>
          <a:p>
            <a:pPr marL="457200" lvl="0" indent="-330200" algn="l" rtl="0">
              <a:lnSpc>
                <a:spcPct val="138000"/>
              </a:lnSpc>
              <a:spcBef>
                <a:spcPts val="0"/>
              </a:spcBef>
              <a:spcAft>
                <a:spcPts val="0"/>
              </a:spcAft>
              <a:buClr>
                <a:srgbClr val="525C65"/>
              </a:buClr>
              <a:buSzPts val="1600"/>
              <a:buFont typeface="Open Sans Light"/>
              <a:buChar char="❏"/>
            </a:pPr>
            <a:r>
              <a:rPr lang="en" sz="1600" dirty="0">
                <a:solidFill>
                  <a:srgbClr val="525C65"/>
                </a:solidFill>
                <a:latin typeface="Open Sans Light"/>
                <a:ea typeface="Open Sans Light"/>
                <a:cs typeface="Open Sans Light"/>
                <a:sym typeface="Open Sans Light"/>
              </a:rPr>
              <a:t>I am using the Google Analytics demo account and the Google Merchandise store to complete this project.</a:t>
            </a:r>
            <a:endParaRPr sz="1600" dirty="0">
              <a:solidFill>
                <a:srgbClr val="525C65"/>
              </a:solidFill>
              <a:latin typeface="Open Sans Light"/>
              <a:ea typeface="Open Sans Light"/>
              <a:cs typeface="Open Sans Light"/>
              <a:sym typeface="Open Sans Light"/>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1C8E0B5-A868-44B3-A35C-2507F9DEC831}"/>
                  </a:ext>
                </a:extLst>
              </p14:cNvPr>
              <p14:cNvContentPartPr/>
              <p14:nvPr/>
            </p14:nvContentPartPr>
            <p14:xfrm>
              <a:off x="320670" y="9139895"/>
              <a:ext cx="162000" cy="206640"/>
            </p14:xfrm>
          </p:contentPart>
        </mc:Choice>
        <mc:Fallback xmlns="">
          <p:pic>
            <p:nvPicPr>
              <p:cNvPr id="5" name="Ink 4">
                <a:extLst>
                  <a:ext uri="{FF2B5EF4-FFF2-40B4-BE49-F238E27FC236}">
                    <a16:creationId xmlns:a16="http://schemas.microsoft.com/office/drawing/2014/main" id="{61C8E0B5-A868-44B3-A35C-2507F9DEC831}"/>
                  </a:ext>
                </a:extLst>
              </p:cNvPr>
              <p:cNvPicPr/>
              <p:nvPr/>
            </p:nvPicPr>
            <p:blipFill>
              <a:blip r:embed="rId4"/>
              <a:stretch>
                <a:fillRect/>
              </a:stretch>
            </p:blipFill>
            <p:spPr>
              <a:xfrm>
                <a:off x="311670" y="9131255"/>
                <a:ext cx="179640" cy="22428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9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Analysis and Suggestions: eCommerce</a:t>
            </a:r>
            <a:endParaRPr sz="3200">
              <a:solidFill>
                <a:srgbClr val="02B3E4"/>
              </a:solidFill>
              <a:latin typeface="Open Sans Light"/>
              <a:ea typeface="Open Sans Light"/>
              <a:cs typeface="Open Sans Light"/>
              <a:sym typeface="Open Sans Light"/>
            </a:endParaRPr>
          </a:p>
        </p:txBody>
      </p:sp>
      <p:sp>
        <p:nvSpPr>
          <p:cNvPr id="462" name="Google Shape;462;p9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you will evaluate the current state of eCommerce for your business and how it might be improved. </a:t>
            </a:r>
            <a:endParaRPr/>
          </a:p>
          <a:p>
            <a:pPr marL="0" lvl="0" indent="0" algn="l" rtl="0">
              <a:spcBef>
                <a:spcPts val="1600"/>
              </a:spcBef>
              <a:spcAft>
                <a:spcPts val="0"/>
              </a:spcAft>
              <a:buNone/>
            </a:pPr>
            <a:r>
              <a:rPr lang="en"/>
              <a:t>Looking at your website pages or the Google Merchandise store website and current eCommerce experience, identify one change to the eCommerce UX and one additional eCommerce option you would recommend implementing. </a:t>
            </a:r>
            <a:endParaRPr/>
          </a:p>
          <a:p>
            <a:pPr marL="0" lvl="0" indent="0" algn="l" rtl="0">
              <a:spcBef>
                <a:spcPts val="1600"/>
              </a:spcBef>
              <a:spcAft>
                <a:spcPts val="0"/>
              </a:spcAft>
              <a:buNone/>
            </a:pPr>
            <a:r>
              <a:rPr lang="en" i="1"/>
              <a:t>Example: One way to improve eCommerce capabilities would be to add the option of a digital wallet with the option to securely store and manage cards that have been used for payment, along with the option of using PayPal or ApplePay.</a:t>
            </a:r>
            <a:endParaRPr i="1"/>
          </a:p>
          <a:p>
            <a:pPr marL="0" lvl="0" indent="0" algn="l" rtl="0">
              <a:spcBef>
                <a:spcPts val="1600"/>
              </a:spcBef>
              <a:spcAft>
                <a:spcPts val="0"/>
              </a:spcAft>
              <a:buNone/>
            </a:pPr>
            <a:r>
              <a:rPr lang="en"/>
              <a:t>UX change:</a:t>
            </a:r>
            <a:endParaRPr/>
          </a:p>
          <a:p>
            <a:pPr marL="0" lvl="0" indent="0" algn="l" rtl="0">
              <a:spcBef>
                <a:spcPts val="1600"/>
              </a:spcBef>
              <a:spcAft>
                <a:spcPts val="0"/>
              </a:spcAft>
              <a:buNone/>
            </a:pPr>
            <a:endParaRPr i="1"/>
          </a:p>
          <a:p>
            <a:pPr marL="0" lvl="0" indent="0" algn="l" rtl="0">
              <a:spcBef>
                <a:spcPts val="1600"/>
              </a:spcBef>
              <a:spcAft>
                <a:spcPts val="0"/>
              </a:spcAft>
              <a:buNone/>
            </a:pPr>
            <a:endParaRPr/>
          </a:p>
          <a:p>
            <a:pPr marL="0" lvl="0" indent="0" algn="l" rtl="0">
              <a:spcBef>
                <a:spcPts val="1600"/>
              </a:spcBef>
              <a:spcAft>
                <a:spcPts val="0"/>
              </a:spcAft>
              <a:buNone/>
            </a:pPr>
            <a:r>
              <a:rPr lang="en"/>
              <a:t>Other eCommerce change or addition:</a:t>
            </a:r>
            <a:endParaRPr/>
          </a:p>
          <a:p>
            <a:pPr marL="0" lvl="0" indent="0" algn="l" rtl="0">
              <a:spcBef>
                <a:spcPts val="1600"/>
              </a:spcBef>
              <a:spcAft>
                <a:spcPts val="1600"/>
              </a:spcAft>
              <a:buNone/>
            </a:pPr>
            <a:endParaRPr i="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9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Analysis and Suggestions: Technology</a:t>
            </a:r>
            <a:endParaRPr sz="3200">
              <a:solidFill>
                <a:srgbClr val="02B3E4"/>
              </a:solidFill>
              <a:latin typeface="Open Sans Light"/>
              <a:ea typeface="Open Sans Light"/>
              <a:cs typeface="Open Sans Light"/>
              <a:sym typeface="Open Sans Light"/>
            </a:endParaRPr>
          </a:p>
        </p:txBody>
      </p:sp>
      <p:sp>
        <p:nvSpPr>
          <p:cNvPr id="468" name="Google Shape;468;p97"/>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you will look at your existing technology stack and make recommendations for the future. This should include at least two additional technologies that are not currently utilized, one of which is a new emerging technology.</a:t>
            </a:r>
            <a:endParaRPr/>
          </a:p>
          <a:p>
            <a:pPr marL="0" lvl="0" indent="0" algn="l" rtl="0">
              <a:spcBef>
                <a:spcPts val="1600"/>
              </a:spcBef>
              <a:spcAft>
                <a:spcPts val="0"/>
              </a:spcAft>
              <a:buNone/>
            </a:pPr>
            <a:r>
              <a:rPr lang="en"/>
              <a:t>If using your own business, provide both the existing technology stack and the recommended update which. </a:t>
            </a:r>
            <a:endParaRPr/>
          </a:p>
          <a:p>
            <a:pPr marL="0" lvl="0" indent="0" algn="l" rtl="0">
              <a:spcBef>
                <a:spcPts val="1600"/>
              </a:spcBef>
              <a:spcAft>
                <a:spcPts val="0"/>
              </a:spcAft>
              <a:buNone/>
            </a:pPr>
            <a:r>
              <a:rPr lang="en"/>
              <a:t>If you are not using your own business or do not currently have a technology stack, you can use the </a:t>
            </a:r>
            <a:r>
              <a:rPr lang="en" u="sng">
                <a:solidFill>
                  <a:schemeClr val="hlink"/>
                </a:solidFill>
                <a:hlinkClick r:id="rId3"/>
              </a:rPr>
              <a:t>GSMM 2021 Marketing Technology and Channels Spreadsheet</a:t>
            </a:r>
            <a:r>
              <a:rPr lang="en"/>
              <a:t> to answer this question or as a template to create your own.</a:t>
            </a:r>
            <a:endParaRPr/>
          </a:p>
          <a:p>
            <a:pPr marL="0" lvl="0" indent="0" algn="l" rtl="0">
              <a:spcBef>
                <a:spcPts val="1600"/>
              </a:spcBef>
              <a:spcAft>
                <a:spcPts val="0"/>
              </a:spcAft>
              <a:buNone/>
            </a:pPr>
            <a:r>
              <a:rPr lang="en" i="1"/>
              <a:t>Provide a link to your technology stack or place a screenshot below. Make sure that the screenshot clearly shows a minimum of 2 new additional technologies, one of which is emerging, and a total stack of no less than 10.</a:t>
            </a:r>
            <a:endParaRPr i="1"/>
          </a:p>
          <a:p>
            <a:pPr marL="0" lvl="0" indent="0" algn="l" rtl="0">
              <a:spcBef>
                <a:spcPts val="1600"/>
              </a:spcBef>
              <a:spcAft>
                <a:spcPts val="1600"/>
              </a:spcAft>
              <a:buNone/>
            </a:pPr>
            <a:endParaRPr i="1"/>
          </a:p>
        </p:txBody>
      </p:sp>
      <p:grpSp>
        <p:nvGrpSpPr>
          <p:cNvPr id="469" name="Google Shape;469;p97"/>
          <p:cNvGrpSpPr/>
          <p:nvPr/>
        </p:nvGrpSpPr>
        <p:grpSpPr>
          <a:xfrm>
            <a:off x="518250" y="7451432"/>
            <a:ext cx="6735900" cy="2355000"/>
            <a:chOff x="474675" y="3679900"/>
            <a:chExt cx="6735900" cy="2355000"/>
          </a:xfrm>
        </p:grpSpPr>
        <p:sp>
          <p:nvSpPr>
            <p:cNvPr id="470" name="Google Shape;470;p97"/>
            <p:cNvSpPr/>
            <p:nvPr/>
          </p:nvSpPr>
          <p:spPr>
            <a:xfrm>
              <a:off x="474675" y="3679900"/>
              <a:ext cx="6735900" cy="2355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471" name="Google Shape;471;p97"/>
            <p:cNvSpPr txBox="1"/>
            <p:nvPr/>
          </p:nvSpPr>
          <p:spPr>
            <a:xfrm>
              <a:off x="638975" y="386245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Replace this box with screenshot or delete </a:t>
              </a:r>
              <a:endParaRPr sz="3600">
                <a:solidFill>
                  <a:srgbClr val="FFFFFF"/>
                </a:solidFill>
                <a:latin typeface="Open Sans"/>
                <a:ea typeface="Open Sans"/>
                <a:cs typeface="Open Sans"/>
                <a:sym typeface="Open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Identify Key Business Objectives</a:t>
            </a:r>
            <a:endParaRPr sz="3200">
              <a:solidFill>
                <a:srgbClr val="02B3E4"/>
              </a:solidFill>
              <a:latin typeface="Open Sans Light"/>
              <a:ea typeface="Open Sans Light"/>
              <a:cs typeface="Open Sans Light"/>
              <a:sym typeface="Open Sans Light"/>
            </a:endParaRPr>
          </a:p>
        </p:txBody>
      </p:sp>
      <p:graphicFrame>
        <p:nvGraphicFramePr>
          <p:cNvPr id="271" name="Google Shape;271;p70"/>
          <p:cNvGraphicFramePr/>
          <p:nvPr>
            <p:extLst>
              <p:ext uri="{D42A27DB-BD31-4B8C-83A1-F6EECF244321}">
                <p14:modId xmlns:p14="http://schemas.microsoft.com/office/powerpoint/2010/main" val="3589379879"/>
              </p:ext>
            </p:extLst>
          </p:nvPr>
        </p:nvGraphicFramePr>
        <p:xfrm>
          <a:off x="375050" y="1990163"/>
          <a:ext cx="7026625" cy="7327900"/>
        </p:xfrm>
        <a:graphic>
          <a:graphicData uri="http://schemas.openxmlformats.org/drawingml/2006/table">
            <a:tbl>
              <a:tblPr>
                <a:noFill/>
                <a:tableStyleId>{7935D48E-DB14-4967-BF48-36BF4F671BBF}</a:tableStyleId>
              </a:tblPr>
              <a:tblGrid>
                <a:gridCol w="460475">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1141600">
                <a:tc gridSpan="2">
                  <a:txBody>
                    <a:bodyPr/>
                    <a:lstStyle/>
                    <a:p>
                      <a:pPr marL="0" lvl="0" indent="0" algn="l" rtl="0">
                        <a:lnSpc>
                          <a:spcPct val="100000"/>
                        </a:lnSpc>
                        <a:spcBef>
                          <a:spcPts val="0"/>
                        </a:spcBef>
                        <a:spcAft>
                          <a:spcPts val="1600"/>
                        </a:spcAft>
                        <a:buNone/>
                      </a:pPr>
                      <a:r>
                        <a:rPr lang="en" sz="2000" b="1">
                          <a:solidFill>
                            <a:srgbClr val="525C65"/>
                          </a:solidFill>
                          <a:highlight>
                            <a:schemeClr val="lt1"/>
                          </a:highlight>
                          <a:latin typeface="Open Sans"/>
                          <a:ea typeface="Open Sans"/>
                          <a:cs typeface="Open Sans"/>
                          <a:sym typeface="Open Sans"/>
                        </a:rPr>
                        <a:t>Key Business Objective</a:t>
                      </a:r>
                      <a:r>
                        <a:rPr lang="en" sz="2000">
                          <a:solidFill>
                            <a:srgbClr val="525C65"/>
                          </a:solidFill>
                          <a:highlight>
                            <a:schemeClr val="lt1"/>
                          </a:highlight>
                          <a:latin typeface="Open Sans Light"/>
                          <a:ea typeface="Open Sans Light"/>
                          <a:cs typeface="Open Sans Light"/>
                          <a:sym typeface="Open Sans Light"/>
                        </a:rPr>
                        <a:t>: A defined goal or outcome used to plan the desired direction of your company.</a:t>
                      </a:r>
                      <a:br>
                        <a:rPr lang="en" sz="2000">
                          <a:solidFill>
                            <a:srgbClr val="525C65"/>
                          </a:solidFill>
                          <a:highlight>
                            <a:schemeClr val="lt1"/>
                          </a:highlight>
                          <a:latin typeface="Open Sans Light"/>
                          <a:ea typeface="Open Sans Light"/>
                          <a:cs typeface="Open Sans Light"/>
                          <a:sym typeface="Open Sans Light"/>
                        </a:rPr>
                      </a:br>
                      <a:r>
                        <a:rPr lang="en" sz="2000">
                          <a:solidFill>
                            <a:srgbClr val="525C65"/>
                          </a:solidFill>
                          <a:highlight>
                            <a:schemeClr val="lt1"/>
                          </a:highlight>
                          <a:latin typeface="Open Sans Light"/>
                          <a:ea typeface="Open Sans Light"/>
                          <a:cs typeface="Open Sans Light"/>
                          <a:sym typeface="Open Sans Light"/>
                        </a:rPr>
                        <a:t>Write at least 3 but no more than 5 business objectives that support your business model.</a:t>
                      </a:r>
                      <a:endParaRPr sz="2000">
                        <a:solidFill>
                          <a:srgbClr val="525C65"/>
                        </a:solidFill>
                        <a:highlight>
                          <a:schemeClr val="lt1"/>
                        </a:highlight>
                        <a:latin typeface="Open Sans Light"/>
                        <a:ea typeface="Open Sans Light"/>
                        <a:cs typeface="Open Sans Light"/>
                        <a:sym typeface="Open Sans Light"/>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1209975">
                <a:tc>
                  <a:txBody>
                    <a:bodyPr/>
                    <a:lstStyle/>
                    <a:p>
                      <a:pPr marL="0" lvl="0" indent="0" algn="l" rtl="0">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0"/>
                        </a:spcAft>
                        <a:buClr>
                          <a:schemeClr val="dk1"/>
                        </a:buClr>
                        <a:buSzPts val="1100"/>
                        <a:buFont typeface="Arial"/>
                        <a:buNone/>
                      </a:pPr>
                      <a:r>
                        <a:rPr lang="en" sz="1800" i="1" dirty="0">
                          <a:solidFill>
                            <a:srgbClr val="525C65"/>
                          </a:solidFill>
                          <a:highlight>
                            <a:schemeClr val="lt1"/>
                          </a:highlight>
                          <a:latin typeface="Open Sans Light"/>
                          <a:ea typeface="Open Sans Light"/>
                          <a:cs typeface="Open Sans Light"/>
                          <a:sym typeface="Open Sans Light"/>
                        </a:rPr>
                        <a:t>Key Business Objective 1 (required)</a:t>
                      </a:r>
                      <a:endParaRPr sz="1800" i="1" dirty="0">
                        <a:solidFill>
                          <a:srgbClr val="525C65"/>
                        </a:solidFill>
                        <a:highlight>
                          <a:schemeClr val="lt1"/>
                        </a:highlight>
                        <a:latin typeface="Open Sans Light"/>
                        <a:ea typeface="Open Sans Light"/>
                        <a:cs typeface="Open Sans Light"/>
                        <a:sym typeface="Open Sans Light"/>
                      </a:endParaRPr>
                    </a:p>
                    <a:p>
                      <a:pPr marL="0" lvl="0" indent="0" algn="l" rtl="0">
                        <a:lnSpc>
                          <a:spcPct val="115000"/>
                        </a:lnSpc>
                        <a:spcBef>
                          <a:spcPts val="1600"/>
                        </a:spcBef>
                        <a:spcAft>
                          <a:spcPts val="1600"/>
                        </a:spcAft>
                        <a:buClr>
                          <a:schemeClr val="dk1"/>
                        </a:buClr>
                        <a:buSzPts val="1100"/>
                        <a:buFont typeface="Arial"/>
                        <a:buNone/>
                      </a:pPr>
                      <a:r>
                        <a:rPr lang="en-US" sz="1800" i="1" dirty="0">
                          <a:solidFill>
                            <a:srgbClr val="525C65"/>
                          </a:solidFill>
                          <a:highlight>
                            <a:schemeClr val="lt1"/>
                          </a:highlight>
                          <a:latin typeface="Open Sans Light"/>
                          <a:ea typeface="Open Sans Light"/>
                          <a:cs typeface="Open Sans Light"/>
                          <a:sym typeface="Open Sans Light"/>
                        </a:rPr>
                        <a:t>Increase customers awareness of the website </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160450">
                <a:tc>
                  <a:txBody>
                    <a:bodyPr/>
                    <a:lstStyle/>
                    <a:p>
                      <a:pPr marL="0" lvl="0" indent="0" algn="l" rtl="0">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0"/>
                        </a:spcAft>
                        <a:buClr>
                          <a:schemeClr val="dk1"/>
                        </a:buClr>
                        <a:buSzPts val="1100"/>
                        <a:buFont typeface="Arial"/>
                        <a:buNone/>
                      </a:pPr>
                      <a:r>
                        <a:rPr lang="en" sz="1800" i="1" dirty="0">
                          <a:solidFill>
                            <a:srgbClr val="525C65"/>
                          </a:solidFill>
                          <a:highlight>
                            <a:schemeClr val="lt1"/>
                          </a:highlight>
                          <a:latin typeface="Open Sans Light"/>
                          <a:ea typeface="Open Sans Light"/>
                          <a:cs typeface="Open Sans Light"/>
                          <a:sym typeface="Open Sans Light"/>
                        </a:rPr>
                        <a:t>Key Business Objective 2 (required)</a:t>
                      </a:r>
                      <a:endParaRPr sz="1800" i="1" dirty="0">
                        <a:solidFill>
                          <a:srgbClr val="525C65"/>
                        </a:solidFill>
                        <a:highlight>
                          <a:schemeClr val="lt1"/>
                        </a:highlight>
                        <a:latin typeface="Open Sans Light"/>
                        <a:ea typeface="Open Sans Light"/>
                        <a:cs typeface="Open Sans Light"/>
                        <a:sym typeface="Open Sans Light"/>
                      </a:endParaRPr>
                    </a:p>
                    <a:p>
                      <a:pPr marL="0" lvl="0" indent="0" algn="l" rtl="0">
                        <a:lnSpc>
                          <a:spcPct val="115000"/>
                        </a:lnSpc>
                        <a:spcBef>
                          <a:spcPts val="1600"/>
                        </a:spcBef>
                        <a:spcAft>
                          <a:spcPts val="1600"/>
                        </a:spcAft>
                        <a:buClr>
                          <a:schemeClr val="dk1"/>
                        </a:buClr>
                        <a:buSzPts val="1100"/>
                        <a:buFont typeface="Arial"/>
                        <a:buNone/>
                      </a:pPr>
                      <a:r>
                        <a:rPr lang="en-US" sz="1800" i="1" dirty="0">
                          <a:solidFill>
                            <a:srgbClr val="525C65"/>
                          </a:solidFill>
                          <a:highlight>
                            <a:schemeClr val="lt1"/>
                          </a:highlight>
                          <a:latin typeface="Open Sans Light"/>
                          <a:ea typeface="Open Sans Light"/>
                          <a:cs typeface="Open Sans Light"/>
                          <a:sym typeface="Open Sans Light"/>
                        </a:rPr>
                        <a:t>Increase customers interaction with the website </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131400">
                <a:tc>
                  <a:txBody>
                    <a:bodyPr/>
                    <a:lstStyle/>
                    <a:p>
                      <a:pPr marL="0" lvl="0" indent="0" algn="l" rtl="0">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Clr>
                          <a:schemeClr val="dk1"/>
                        </a:buClr>
                        <a:buSzPts val="1100"/>
                        <a:buFont typeface="Arial"/>
                        <a:buNone/>
                      </a:pPr>
                      <a:r>
                        <a:rPr lang="en" sz="1800" i="1" dirty="0">
                          <a:solidFill>
                            <a:srgbClr val="525C65"/>
                          </a:solidFill>
                          <a:highlight>
                            <a:schemeClr val="lt1"/>
                          </a:highlight>
                          <a:latin typeface="Open Sans Light"/>
                          <a:ea typeface="Open Sans Light"/>
                          <a:cs typeface="Open Sans Light"/>
                          <a:sym typeface="Open Sans Light"/>
                        </a:rPr>
                        <a:t>Key Business Objective 3 (required)</a:t>
                      </a:r>
                    </a:p>
                    <a:p>
                      <a:pPr marL="0" lvl="0" indent="0" algn="l" rtl="0">
                        <a:lnSpc>
                          <a:spcPct val="115000"/>
                        </a:lnSpc>
                        <a:spcBef>
                          <a:spcPts val="0"/>
                        </a:spcBef>
                        <a:spcAft>
                          <a:spcPts val="1600"/>
                        </a:spcAft>
                        <a:buClr>
                          <a:schemeClr val="dk1"/>
                        </a:buClr>
                        <a:buSzPts val="1100"/>
                        <a:buFont typeface="Arial"/>
                        <a:buNone/>
                      </a:pPr>
                      <a:r>
                        <a:rPr lang="en-US" sz="1800" i="1" dirty="0">
                          <a:solidFill>
                            <a:srgbClr val="525C65"/>
                          </a:solidFill>
                          <a:highlight>
                            <a:schemeClr val="lt1"/>
                          </a:highlight>
                          <a:latin typeface="Open Sans Light"/>
                          <a:ea typeface="Open Sans Light"/>
                          <a:cs typeface="Open Sans Light"/>
                          <a:sym typeface="Open Sans Light"/>
                        </a:rPr>
                        <a:t>I</a:t>
                      </a:r>
                      <a:r>
                        <a:rPr lang="en" sz="1800" i="1" dirty="0">
                          <a:solidFill>
                            <a:srgbClr val="525C65"/>
                          </a:solidFill>
                          <a:highlight>
                            <a:schemeClr val="lt1"/>
                          </a:highlight>
                          <a:latin typeface="Open Sans Light"/>
                          <a:ea typeface="Open Sans Light"/>
                          <a:cs typeface="Open Sans Light"/>
                          <a:sym typeface="Open Sans Light"/>
                        </a:rPr>
                        <a:t>ncrease the number of website visitors </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204025">
                <a:tc>
                  <a:txBody>
                    <a:bodyPr/>
                    <a:lstStyle/>
                    <a:p>
                      <a:pPr marL="0" lvl="0" indent="0" algn="l" rtl="0">
                        <a:spcBef>
                          <a:spcPts val="0"/>
                        </a:spcBef>
                        <a:spcAft>
                          <a:spcPts val="0"/>
                        </a:spcAft>
                        <a:buNone/>
                      </a:pPr>
                      <a:r>
                        <a:rPr lang="en">
                          <a:latin typeface="Open Sans Light"/>
                          <a:ea typeface="Open Sans Light"/>
                          <a:cs typeface="Open Sans Light"/>
                          <a:sym typeface="Open Sans Light"/>
                        </a:rPr>
                        <a:t>4</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Clr>
                          <a:schemeClr val="dk1"/>
                        </a:buClr>
                        <a:buSzPts val="1100"/>
                        <a:buFont typeface="Arial"/>
                        <a:buNone/>
                      </a:pPr>
                      <a:r>
                        <a:rPr lang="en" sz="1800" i="1" dirty="0">
                          <a:solidFill>
                            <a:srgbClr val="525C65"/>
                          </a:solidFill>
                          <a:highlight>
                            <a:schemeClr val="lt1"/>
                          </a:highlight>
                          <a:latin typeface="Open Sans Light"/>
                          <a:ea typeface="Open Sans Light"/>
                          <a:cs typeface="Open Sans Light"/>
                          <a:sym typeface="Open Sans Light"/>
                        </a:rPr>
                        <a:t>Key Business Objective 4 (optional)</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1220000">
                <a:tc>
                  <a:txBody>
                    <a:bodyPr/>
                    <a:lstStyle/>
                    <a:p>
                      <a:pPr marL="0" lvl="0" indent="0" algn="l" rtl="0">
                        <a:lnSpc>
                          <a:spcPct val="115000"/>
                        </a:lnSpc>
                        <a:spcBef>
                          <a:spcPts val="0"/>
                        </a:spcBef>
                        <a:spcAft>
                          <a:spcPts val="1600"/>
                        </a:spcAft>
                        <a:buNone/>
                      </a:pPr>
                      <a:r>
                        <a:rPr lang="en" sz="1800" i="1">
                          <a:solidFill>
                            <a:srgbClr val="525C65"/>
                          </a:solidFill>
                          <a:latin typeface="Open Sans Light"/>
                          <a:ea typeface="Open Sans Light"/>
                          <a:cs typeface="Open Sans Light"/>
                          <a:sym typeface="Open Sans Light"/>
                        </a:rPr>
                        <a:t>5</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Clr>
                          <a:schemeClr val="dk1"/>
                        </a:buClr>
                        <a:buSzPts val="1100"/>
                        <a:buFont typeface="Arial"/>
                        <a:buNone/>
                      </a:pPr>
                      <a:r>
                        <a:rPr lang="en" sz="1800" i="1" dirty="0">
                          <a:solidFill>
                            <a:srgbClr val="525C65"/>
                          </a:solidFill>
                          <a:highlight>
                            <a:schemeClr val="lt1"/>
                          </a:highlight>
                          <a:latin typeface="Open Sans Light"/>
                          <a:ea typeface="Open Sans Light"/>
                          <a:cs typeface="Open Sans Light"/>
                          <a:sym typeface="Open Sans Light"/>
                        </a:rPr>
                        <a:t>Key Business Objective 5 (optional)</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100">
                <a:solidFill>
                  <a:srgbClr val="02B3E4"/>
                </a:solidFill>
                <a:latin typeface="Open Sans Light"/>
                <a:ea typeface="Open Sans Light"/>
                <a:cs typeface="Open Sans Light"/>
                <a:sym typeface="Open Sans Light"/>
              </a:rPr>
              <a:t>Identify Key Performance Indicators</a:t>
            </a:r>
            <a:endParaRPr sz="3100">
              <a:solidFill>
                <a:srgbClr val="02B3E4"/>
              </a:solidFill>
              <a:latin typeface="Open Sans Light"/>
              <a:ea typeface="Open Sans Light"/>
              <a:cs typeface="Open Sans Light"/>
              <a:sym typeface="Open Sans Light"/>
            </a:endParaRPr>
          </a:p>
        </p:txBody>
      </p:sp>
      <p:graphicFrame>
        <p:nvGraphicFramePr>
          <p:cNvPr id="277" name="Google Shape;277;p71"/>
          <p:cNvGraphicFramePr/>
          <p:nvPr>
            <p:extLst>
              <p:ext uri="{D42A27DB-BD31-4B8C-83A1-F6EECF244321}">
                <p14:modId xmlns:p14="http://schemas.microsoft.com/office/powerpoint/2010/main" val="176031078"/>
              </p:ext>
            </p:extLst>
          </p:nvPr>
        </p:nvGraphicFramePr>
        <p:xfrm>
          <a:off x="375075" y="1990163"/>
          <a:ext cx="7026600" cy="7618626"/>
        </p:xfrm>
        <a:graphic>
          <a:graphicData uri="http://schemas.openxmlformats.org/drawingml/2006/table">
            <a:tbl>
              <a:tblPr>
                <a:noFill/>
                <a:tableStyleId>{7935D48E-DB14-4967-BF48-36BF4F671BBF}</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1141600">
                <a:tc gridSpan="2">
                  <a:txBody>
                    <a:bodyPr/>
                    <a:lstStyle/>
                    <a:p>
                      <a:pPr marL="0" lvl="0" indent="0" algn="l" rtl="0">
                        <a:spcBef>
                          <a:spcPts val="0"/>
                        </a:spcBef>
                        <a:spcAft>
                          <a:spcPts val="1600"/>
                        </a:spcAft>
                        <a:buNone/>
                      </a:pPr>
                      <a:r>
                        <a:rPr lang="en" sz="2000" b="1">
                          <a:solidFill>
                            <a:srgbClr val="525C65"/>
                          </a:solidFill>
                          <a:highlight>
                            <a:schemeClr val="lt1"/>
                          </a:highlight>
                          <a:latin typeface="Open Sans"/>
                          <a:ea typeface="Open Sans"/>
                          <a:cs typeface="Open Sans"/>
                          <a:sym typeface="Open Sans"/>
                        </a:rPr>
                        <a:t>Key Performance Indicator (KPI)</a:t>
                      </a:r>
                      <a:r>
                        <a:rPr lang="en" sz="2000">
                          <a:solidFill>
                            <a:srgbClr val="525C65"/>
                          </a:solidFill>
                          <a:highlight>
                            <a:schemeClr val="lt1"/>
                          </a:highlight>
                          <a:latin typeface="Open Sans Light"/>
                          <a:ea typeface="Open Sans Light"/>
                          <a:cs typeface="Open Sans Light"/>
                          <a:sym typeface="Open Sans Light"/>
                        </a:rPr>
                        <a:t>:</a:t>
                      </a:r>
                      <a:r>
                        <a:rPr lang="en" sz="2000" i="1">
                          <a:solidFill>
                            <a:srgbClr val="525C65"/>
                          </a:solidFill>
                          <a:highlight>
                            <a:schemeClr val="lt1"/>
                          </a:highlight>
                          <a:latin typeface="Open Sans Light"/>
                          <a:ea typeface="Open Sans Light"/>
                          <a:cs typeface="Open Sans Light"/>
                          <a:sym typeface="Open Sans Light"/>
                        </a:rPr>
                        <a:t> </a:t>
                      </a:r>
                      <a:r>
                        <a:rPr lang="en" sz="2000">
                          <a:solidFill>
                            <a:srgbClr val="525C65"/>
                          </a:solidFill>
                          <a:latin typeface="Open Sans Light"/>
                          <a:ea typeface="Open Sans Light"/>
                          <a:cs typeface="Open Sans Light"/>
                          <a:sym typeface="Open Sans Light"/>
                        </a:rPr>
                        <a:t>A quantifiable metric used to determine how effectively your key business objectives are being met.</a:t>
                      </a:r>
                      <a:endParaRPr sz="3600">
                        <a:solidFill>
                          <a:srgbClr val="525C65"/>
                        </a:solidFill>
                        <a:highlight>
                          <a:schemeClr val="lt1"/>
                        </a:highlight>
                        <a:latin typeface="Open Sans Light"/>
                        <a:ea typeface="Open Sans Light"/>
                        <a:cs typeface="Open Sans Light"/>
                        <a:sym typeface="Open Sans Light"/>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1279775">
                <a:tc>
                  <a:txBody>
                    <a:bodyPr/>
                    <a:lstStyle/>
                    <a:p>
                      <a:pPr marL="0" lvl="0" indent="0" algn="l" rtl="0">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dirty="0">
                          <a:solidFill>
                            <a:srgbClr val="525C65"/>
                          </a:solidFill>
                          <a:highlight>
                            <a:schemeClr val="lt1"/>
                          </a:highlight>
                          <a:latin typeface="Open Sans Light"/>
                          <a:ea typeface="Open Sans Light"/>
                          <a:cs typeface="Open Sans Light"/>
                          <a:sym typeface="Open Sans Light"/>
                        </a:rPr>
                        <a:t>Key Performance Indicator 1 for Key Business Objective 1 (required)</a:t>
                      </a:r>
                    </a:p>
                    <a:p>
                      <a:pPr marL="0" lvl="0" indent="0" algn="l" rtl="0">
                        <a:lnSpc>
                          <a:spcPct val="115000"/>
                        </a:lnSpc>
                        <a:spcBef>
                          <a:spcPts val="0"/>
                        </a:spcBef>
                        <a:spcAft>
                          <a:spcPts val="1600"/>
                        </a:spcAft>
                        <a:buNone/>
                      </a:pPr>
                      <a:r>
                        <a:rPr lang="en-US" sz="1800" i="1" dirty="0">
                          <a:solidFill>
                            <a:srgbClr val="525C65"/>
                          </a:solidFill>
                          <a:highlight>
                            <a:schemeClr val="lt1"/>
                          </a:highlight>
                          <a:latin typeface="Open Sans Light"/>
                          <a:ea typeface="Open Sans Light"/>
                          <a:cs typeface="Open Sans Light"/>
                          <a:sym typeface="Open Sans Light"/>
                        </a:rPr>
                        <a:t>The number of new customers within three months </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10350">
                <a:tc>
                  <a:txBody>
                    <a:bodyPr/>
                    <a:lstStyle/>
                    <a:p>
                      <a:pPr marL="0" lvl="0" indent="0" algn="l" rtl="0">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dirty="0">
                          <a:solidFill>
                            <a:srgbClr val="525C65"/>
                          </a:solidFill>
                          <a:highlight>
                            <a:schemeClr val="lt1"/>
                          </a:highlight>
                          <a:latin typeface="Open Sans Light"/>
                          <a:ea typeface="Open Sans Light"/>
                          <a:cs typeface="Open Sans Light"/>
                          <a:sym typeface="Open Sans Light"/>
                        </a:rPr>
                        <a:t>Key Performance Indicator 2 for Key Business Objective 2 (required)</a:t>
                      </a:r>
                    </a:p>
                    <a:p>
                      <a:pPr marL="0" lvl="0" indent="0" algn="l" rtl="0">
                        <a:lnSpc>
                          <a:spcPct val="115000"/>
                        </a:lnSpc>
                        <a:spcBef>
                          <a:spcPts val="0"/>
                        </a:spcBef>
                        <a:spcAft>
                          <a:spcPts val="1600"/>
                        </a:spcAft>
                        <a:buNone/>
                      </a:pPr>
                      <a:r>
                        <a:rPr lang="en-US" sz="1800" i="1" dirty="0">
                          <a:solidFill>
                            <a:srgbClr val="525C65"/>
                          </a:solidFill>
                          <a:highlight>
                            <a:schemeClr val="lt1"/>
                          </a:highlight>
                          <a:latin typeface="Open Sans Light"/>
                          <a:ea typeface="Open Sans Light"/>
                          <a:cs typeface="Open Sans Light"/>
                          <a:sym typeface="Open Sans Light"/>
                        </a:rPr>
                        <a:t>The number of sessions and clicks on website within three months</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256150">
                <a:tc>
                  <a:txBody>
                    <a:bodyPr/>
                    <a:lstStyle/>
                    <a:p>
                      <a:pPr marL="0" lvl="0" indent="0" algn="l" rtl="0">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Clr>
                          <a:schemeClr val="dk1"/>
                        </a:buClr>
                        <a:buSzPts val="1100"/>
                        <a:buFont typeface="Arial"/>
                        <a:buNone/>
                      </a:pPr>
                      <a:r>
                        <a:rPr lang="en" sz="1800" i="1" dirty="0">
                          <a:solidFill>
                            <a:srgbClr val="525C65"/>
                          </a:solidFill>
                          <a:highlight>
                            <a:schemeClr val="lt1"/>
                          </a:highlight>
                          <a:latin typeface="Open Sans Light"/>
                          <a:ea typeface="Open Sans Light"/>
                          <a:cs typeface="Open Sans Light"/>
                          <a:sym typeface="Open Sans Light"/>
                        </a:rPr>
                        <a:t>Key Performance Indicator 3 for Key Business Objective 3 (required)</a:t>
                      </a:r>
                    </a:p>
                    <a:p>
                      <a:pPr marL="0" lvl="0" indent="0" algn="l" rtl="0">
                        <a:lnSpc>
                          <a:spcPct val="115000"/>
                        </a:lnSpc>
                        <a:spcBef>
                          <a:spcPts val="0"/>
                        </a:spcBef>
                        <a:spcAft>
                          <a:spcPts val="1600"/>
                        </a:spcAft>
                        <a:buClr>
                          <a:schemeClr val="dk1"/>
                        </a:buClr>
                        <a:buSzPts val="1100"/>
                        <a:buFont typeface="Arial"/>
                        <a:buNone/>
                      </a:pPr>
                      <a:r>
                        <a:rPr lang="en-US" sz="1800" b="1" i="1" dirty="0">
                          <a:solidFill>
                            <a:srgbClr val="525C65"/>
                          </a:solidFill>
                          <a:highlight>
                            <a:schemeClr val="lt1"/>
                          </a:highlight>
                          <a:latin typeface="Open Sans Light"/>
                          <a:ea typeface="Open Sans Light"/>
                          <a:cs typeface="Open Sans Light"/>
                          <a:sym typeface="Open Sans Light"/>
                        </a:rPr>
                        <a:t>T</a:t>
                      </a:r>
                      <a:r>
                        <a:rPr lang="en" sz="1800" b="1" i="1" dirty="0">
                          <a:solidFill>
                            <a:srgbClr val="525C65"/>
                          </a:solidFill>
                          <a:highlight>
                            <a:schemeClr val="lt1"/>
                          </a:highlight>
                          <a:latin typeface="Open Sans Light"/>
                          <a:ea typeface="Open Sans Light"/>
                          <a:cs typeface="Open Sans Light"/>
                          <a:sym typeface="Open Sans Light"/>
                        </a:rPr>
                        <a:t>he number of website visitors within three months </a:t>
                      </a:r>
                      <a:endParaRPr sz="1800" b="1" i="1" dirty="0">
                        <a:solidFill>
                          <a:srgbClr val="525C65"/>
                        </a:solidFill>
                        <a:highlight>
                          <a:schemeClr val="lt1"/>
                        </a:highlight>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286075">
                <a:tc>
                  <a:txBody>
                    <a:bodyPr/>
                    <a:lstStyle/>
                    <a:p>
                      <a:pPr marL="0" lvl="0" indent="0" algn="l" rtl="0">
                        <a:spcBef>
                          <a:spcPts val="0"/>
                        </a:spcBef>
                        <a:spcAft>
                          <a:spcPts val="0"/>
                        </a:spcAft>
                        <a:buNone/>
                      </a:pPr>
                      <a:r>
                        <a:rPr lang="en">
                          <a:latin typeface="Open Sans Light"/>
                          <a:ea typeface="Open Sans Light"/>
                          <a:cs typeface="Open Sans Light"/>
                          <a:sym typeface="Open Sans Light"/>
                        </a:rPr>
                        <a:t>4</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a:solidFill>
                            <a:srgbClr val="525C65"/>
                          </a:solidFill>
                          <a:highlight>
                            <a:schemeClr val="lt1"/>
                          </a:highlight>
                          <a:latin typeface="Open Sans Light"/>
                          <a:ea typeface="Open Sans Light"/>
                          <a:cs typeface="Open Sans Light"/>
                          <a:sym typeface="Open Sans Light"/>
                        </a:rPr>
                        <a:t>Key Performance Indicator 4 for Key Business Objective 4 (optional)</a:t>
                      </a:r>
                      <a:endParaRPr sz="1800" i="1">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1253025">
                <a:tc>
                  <a:txBody>
                    <a:bodyPr/>
                    <a:lstStyle/>
                    <a:p>
                      <a:pPr marL="0" lvl="0" indent="0" algn="l" rtl="0">
                        <a:lnSpc>
                          <a:spcPct val="115000"/>
                        </a:lnSpc>
                        <a:spcBef>
                          <a:spcPts val="0"/>
                        </a:spcBef>
                        <a:spcAft>
                          <a:spcPts val="1600"/>
                        </a:spcAft>
                        <a:buNone/>
                      </a:pPr>
                      <a:r>
                        <a:rPr lang="en" sz="1800" i="1">
                          <a:solidFill>
                            <a:srgbClr val="525C65"/>
                          </a:solidFill>
                          <a:latin typeface="Open Sans Light"/>
                          <a:ea typeface="Open Sans Light"/>
                          <a:cs typeface="Open Sans Light"/>
                          <a:sym typeface="Open Sans Light"/>
                        </a:rPr>
                        <a:t>5</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dirty="0">
                          <a:solidFill>
                            <a:srgbClr val="525C65"/>
                          </a:solidFill>
                          <a:highlight>
                            <a:schemeClr val="lt1"/>
                          </a:highlight>
                          <a:latin typeface="Open Sans Light"/>
                          <a:ea typeface="Open Sans Light"/>
                          <a:cs typeface="Open Sans Light"/>
                          <a:sym typeface="Open Sans Light"/>
                        </a:rPr>
                        <a:t>Key Performance Indicator 5 for Key Business Objective 5 (optional)</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Determine Performance Metrics</a:t>
            </a:r>
            <a:endParaRPr sz="3200">
              <a:solidFill>
                <a:srgbClr val="02B3E4"/>
              </a:solidFill>
              <a:latin typeface="Open Sans Light"/>
              <a:ea typeface="Open Sans Light"/>
              <a:cs typeface="Open Sans Light"/>
              <a:sym typeface="Open Sans Light"/>
            </a:endParaRPr>
          </a:p>
        </p:txBody>
      </p:sp>
      <p:graphicFrame>
        <p:nvGraphicFramePr>
          <p:cNvPr id="283" name="Google Shape;283;p72"/>
          <p:cNvGraphicFramePr/>
          <p:nvPr/>
        </p:nvGraphicFramePr>
        <p:xfrm>
          <a:off x="375075" y="1990163"/>
          <a:ext cx="7026600" cy="7646700"/>
        </p:xfrm>
        <a:graphic>
          <a:graphicData uri="http://schemas.openxmlformats.org/drawingml/2006/table">
            <a:tbl>
              <a:tblPr>
                <a:noFill/>
                <a:tableStyleId>{7935D48E-DB14-4967-BF48-36BF4F671BBF}</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1141600">
                <a:tc gridSpan="2">
                  <a:txBody>
                    <a:bodyPr/>
                    <a:lstStyle/>
                    <a:p>
                      <a:pPr marL="0" lvl="0" indent="0" algn="l" rtl="0">
                        <a:spcBef>
                          <a:spcPts val="0"/>
                        </a:spcBef>
                        <a:spcAft>
                          <a:spcPts val="1600"/>
                        </a:spcAft>
                        <a:buNone/>
                      </a:pPr>
                      <a:r>
                        <a:rPr lang="en" sz="2000" b="1">
                          <a:solidFill>
                            <a:srgbClr val="525C65"/>
                          </a:solidFill>
                          <a:highlight>
                            <a:schemeClr val="lt1"/>
                          </a:highlight>
                          <a:latin typeface="Open Sans"/>
                          <a:ea typeface="Open Sans"/>
                          <a:cs typeface="Open Sans"/>
                          <a:sym typeface="Open Sans"/>
                        </a:rPr>
                        <a:t>Performance Metrics</a:t>
                      </a:r>
                      <a:r>
                        <a:rPr lang="en" sz="2000">
                          <a:solidFill>
                            <a:srgbClr val="525C65"/>
                          </a:solidFill>
                          <a:highlight>
                            <a:schemeClr val="lt1"/>
                          </a:highlight>
                          <a:latin typeface="Open Sans Light"/>
                          <a:ea typeface="Open Sans Light"/>
                          <a:cs typeface="Open Sans Light"/>
                          <a:sym typeface="Open Sans Light"/>
                        </a:rPr>
                        <a:t>: The best metric(s) to use to evaluate the KPI..</a:t>
                      </a:r>
                      <a:endParaRPr sz="3600">
                        <a:solidFill>
                          <a:srgbClr val="525C65"/>
                        </a:solidFill>
                        <a:highlight>
                          <a:schemeClr val="lt1"/>
                        </a:highlight>
                        <a:latin typeface="Open Sans Light"/>
                        <a:ea typeface="Open Sans Light"/>
                        <a:cs typeface="Open Sans Light"/>
                        <a:sym typeface="Open Sans Light"/>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1354600">
                <a:tc>
                  <a:txBody>
                    <a:bodyPr/>
                    <a:lstStyle/>
                    <a:p>
                      <a:pPr marL="0" lvl="0" indent="0" algn="l" rtl="0">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dirty="0">
                          <a:solidFill>
                            <a:srgbClr val="525C65"/>
                          </a:solidFill>
                          <a:highlight>
                            <a:schemeClr val="lt1"/>
                          </a:highlight>
                          <a:latin typeface="Open Sans Light"/>
                          <a:ea typeface="Open Sans Light"/>
                          <a:cs typeface="Open Sans Light"/>
                          <a:sym typeface="Open Sans Light"/>
                        </a:rPr>
                        <a:t>Performance Metric(s) for Key Performance Indicator 1 (required)</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25325">
                <a:tc>
                  <a:txBody>
                    <a:bodyPr/>
                    <a:lstStyle/>
                    <a:p>
                      <a:pPr marL="0" lvl="0" indent="0" algn="l" rtl="0">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a:solidFill>
                            <a:srgbClr val="525C65"/>
                          </a:solidFill>
                          <a:highlight>
                            <a:schemeClr val="lt1"/>
                          </a:highlight>
                          <a:latin typeface="Open Sans Light"/>
                          <a:ea typeface="Open Sans Light"/>
                          <a:cs typeface="Open Sans Light"/>
                          <a:sym typeface="Open Sans Light"/>
                        </a:rPr>
                        <a:t>Performance Metric(s) for Key Performance Indicator 2 (required)</a:t>
                      </a:r>
                      <a:endParaRPr sz="1800" i="1">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286075">
                <a:tc>
                  <a:txBody>
                    <a:bodyPr/>
                    <a:lstStyle/>
                    <a:p>
                      <a:pPr marL="0" lvl="0" indent="0" algn="l" rtl="0">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Clr>
                          <a:schemeClr val="dk1"/>
                        </a:buClr>
                        <a:buSzPts val="1100"/>
                        <a:buFont typeface="Arial"/>
                        <a:buNone/>
                      </a:pPr>
                      <a:r>
                        <a:rPr lang="en" sz="1800" i="1">
                          <a:solidFill>
                            <a:srgbClr val="525C65"/>
                          </a:solidFill>
                          <a:highlight>
                            <a:schemeClr val="lt1"/>
                          </a:highlight>
                          <a:latin typeface="Open Sans Light"/>
                          <a:ea typeface="Open Sans Light"/>
                          <a:cs typeface="Open Sans Light"/>
                          <a:sym typeface="Open Sans Light"/>
                        </a:rPr>
                        <a:t>Performance Metric(s) for Key Performance Indicator 3 (required)</a:t>
                      </a:r>
                      <a:endParaRPr sz="1800" b="1" i="1">
                        <a:solidFill>
                          <a:srgbClr val="525C65"/>
                        </a:solidFill>
                        <a:highlight>
                          <a:schemeClr val="lt1"/>
                        </a:highlight>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286075">
                <a:tc>
                  <a:txBody>
                    <a:bodyPr/>
                    <a:lstStyle/>
                    <a:p>
                      <a:pPr marL="0" lvl="0" indent="0" algn="l" rtl="0">
                        <a:spcBef>
                          <a:spcPts val="0"/>
                        </a:spcBef>
                        <a:spcAft>
                          <a:spcPts val="0"/>
                        </a:spcAft>
                        <a:buNone/>
                      </a:pPr>
                      <a:r>
                        <a:rPr lang="en">
                          <a:latin typeface="Open Sans Light"/>
                          <a:ea typeface="Open Sans Light"/>
                          <a:cs typeface="Open Sans Light"/>
                          <a:sym typeface="Open Sans Light"/>
                        </a:rPr>
                        <a:t>4</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a:solidFill>
                            <a:srgbClr val="525C65"/>
                          </a:solidFill>
                          <a:highlight>
                            <a:schemeClr val="lt1"/>
                          </a:highlight>
                          <a:latin typeface="Open Sans Light"/>
                          <a:ea typeface="Open Sans Light"/>
                          <a:cs typeface="Open Sans Light"/>
                          <a:sym typeface="Open Sans Light"/>
                        </a:rPr>
                        <a:t>Performance Metric(s) for Key Performance Indicator 4 (optional)</a:t>
                      </a:r>
                      <a:endParaRPr sz="1800" i="1">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1253025">
                <a:tc>
                  <a:txBody>
                    <a:bodyPr/>
                    <a:lstStyle/>
                    <a:p>
                      <a:pPr marL="0" lvl="0" indent="0" algn="l" rtl="0">
                        <a:lnSpc>
                          <a:spcPct val="115000"/>
                        </a:lnSpc>
                        <a:spcBef>
                          <a:spcPts val="0"/>
                        </a:spcBef>
                        <a:spcAft>
                          <a:spcPts val="1600"/>
                        </a:spcAft>
                        <a:buNone/>
                      </a:pPr>
                      <a:r>
                        <a:rPr lang="en" sz="1800" i="1">
                          <a:solidFill>
                            <a:srgbClr val="525C65"/>
                          </a:solidFill>
                          <a:latin typeface="Open Sans Light"/>
                          <a:ea typeface="Open Sans Light"/>
                          <a:cs typeface="Open Sans Light"/>
                          <a:sym typeface="Open Sans Light"/>
                        </a:rPr>
                        <a:t>5</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dirty="0">
                          <a:solidFill>
                            <a:srgbClr val="525C65"/>
                          </a:solidFill>
                          <a:highlight>
                            <a:schemeClr val="lt1"/>
                          </a:highlight>
                          <a:latin typeface="Open Sans Light"/>
                          <a:ea typeface="Open Sans Light"/>
                          <a:cs typeface="Open Sans Light"/>
                          <a:sym typeface="Open Sans Light"/>
                        </a:rPr>
                        <a:t>Performance Metric(s) for Key Performance Indicator 5 (optional)</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7"/>
        <p:cNvGrpSpPr/>
        <p:nvPr/>
      </p:nvGrpSpPr>
      <p:grpSpPr>
        <a:xfrm>
          <a:off x="0" y="0"/>
          <a:ext cx="0" cy="0"/>
          <a:chOff x="0" y="0"/>
          <a:chExt cx="0" cy="0"/>
        </a:xfrm>
      </p:grpSpPr>
      <p:sp>
        <p:nvSpPr>
          <p:cNvPr id="288" name="Google Shape;288;p73"/>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Two:</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A/B Testing Proposal</a:t>
            </a:r>
            <a:endParaRPr sz="3600">
              <a:solidFill>
                <a:srgbClr val="FAFBFC"/>
              </a:solidFill>
              <a:latin typeface="Open Sans"/>
              <a:ea typeface="Open Sans"/>
              <a:cs typeface="Open Sans"/>
              <a:sym typeface="Open Sans"/>
            </a:endParaRPr>
          </a:p>
        </p:txBody>
      </p:sp>
      <p:sp>
        <p:nvSpPr>
          <p:cNvPr id="289" name="Google Shape;289;p73"/>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3"/>
        <p:cNvGrpSpPr/>
        <p:nvPr/>
      </p:nvGrpSpPr>
      <p:grpSpPr>
        <a:xfrm>
          <a:off x="0" y="0"/>
          <a:ext cx="0" cy="0"/>
          <a:chOff x="0" y="0"/>
          <a:chExt cx="0" cy="0"/>
        </a:xfrm>
      </p:grpSpPr>
      <p:sp>
        <p:nvSpPr>
          <p:cNvPr id="294" name="Google Shape;294;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latin typeface="Open Sans Light"/>
                <a:ea typeface="Open Sans Light"/>
                <a:cs typeface="Open Sans Light"/>
                <a:sym typeface="Open Sans Light"/>
              </a:rPr>
              <a:t>A/B Testing Proposal: Instructions</a:t>
            </a:r>
            <a:endParaRPr sz="3200">
              <a:solidFill>
                <a:srgbClr val="2E3D49"/>
              </a:solidFill>
              <a:latin typeface="Open Sans Light"/>
              <a:ea typeface="Open Sans Light"/>
              <a:cs typeface="Open Sans Light"/>
              <a:sym typeface="Open Sans Light"/>
            </a:endParaRPr>
          </a:p>
        </p:txBody>
      </p:sp>
      <p:sp>
        <p:nvSpPr>
          <p:cNvPr id="295" name="Google Shape;295;p74"/>
          <p:cNvSpPr txBox="1"/>
          <p:nvPr/>
        </p:nvSpPr>
        <p:spPr>
          <a:xfrm>
            <a:off x="280650" y="1926975"/>
            <a:ext cx="7211100" cy="705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For one of the KPIs identified in Part 1, you will outline a proposal for an A/B test.</a:t>
            </a:r>
            <a:endParaRPr sz="1800">
              <a:solidFill>
                <a:srgbClr val="525C65"/>
              </a:solidFill>
              <a:latin typeface="Open Sans Light"/>
              <a:ea typeface="Open Sans Light"/>
              <a:cs typeface="Open Sans Light"/>
              <a:sym typeface="Open Sans Light"/>
            </a:endParaRPr>
          </a:p>
          <a:p>
            <a:pPr marL="0" lvl="0" indent="0" algn="l" rtl="0">
              <a:spcBef>
                <a:spcPts val="1600"/>
              </a:spcBef>
              <a:spcAft>
                <a:spcPts val="0"/>
              </a:spcAft>
              <a:buClr>
                <a:schemeClr val="dk1"/>
              </a:buClr>
              <a:buSzPts val="1100"/>
              <a:buFont typeface="Arial"/>
              <a:buNone/>
            </a:pPr>
            <a:r>
              <a:rPr lang="en" sz="1800" i="1" u="sng">
                <a:solidFill>
                  <a:srgbClr val="525C65"/>
                </a:solidFill>
                <a:latin typeface="Open Sans Light"/>
                <a:ea typeface="Open Sans Light"/>
                <a:cs typeface="Open Sans Light"/>
                <a:sym typeface="Open Sans Light"/>
              </a:rPr>
              <a:t>To demonstrate your knowledge:</a:t>
            </a:r>
            <a:r>
              <a:rPr lang="en" sz="1800" u="sng">
                <a:solidFill>
                  <a:srgbClr val="525C65"/>
                </a:solidFill>
                <a:latin typeface="Open Sans Light"/>
                <a:ea typeface="Open Sans Light"/>
                <a:cs typeface="Open Sans Light"/>
                <a:sym typeface="Open Sans Light"/>
              </a:rPr>
              <a:t> </a:t>
            </a:r>
            <a:endParaRPr sz="1800" u="sng">
              <a:solidFill>
                <a:srgbClr val="525C65"/>
              </a:solidFill>
              <a:latin typeface="Open Sans Light"/>
              <a:ea typeface="Open Sans Light"/>
              <a:cs typeface="Open Sans Light"/>
              <a:sym typeface="Open Sans Light"/>
            </a:endParaRPr>
          </a:p>
          <a:p>
            <a:pPr marL="457200" lvl="0" indent="-342900" algn="l" rtl="0">
              <a:spcBef>
                <a:spcPts val="110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Identify a variable that will have an impact on the KPI and metric</a:t>
            </a:r>
            <a:endParaRPr sz="1800">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Determine a hypothesis for what you expect to happen. Your hypothesis should include the variable you are testing and your predicted outcome.</a:t>
            </a:r>
            <a:endParaRPr sz="1800">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Describe the steps you would take to perform the test. DO NOT ACTUALLY PERFORM THE A/B TEST.</a:t>
            </a:r>
            <a:endParaRPr sz="1800">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Describe the steps you would take to determine the results of the A/B test.</a:t>
            </a:r>
            <a:endParaRPr sz="1800">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b="1">
                <a:solidFill>
                  <a:srgbClr val="525C65"/>
                </a:solidFill>
                <a:latin typeface="Open Sans"/>
                <a:ea typeface="Open Sans"/>
                <a:cs typeface="Open Sans"/>
                <a:sym typeface="Open Sans"/>
              </a:rPr>
              <a:t>Place your responses and notes on the slides that follow. </a:t>
            </a:r>
            <a:endParaRPr sz="1800">
              <a:solidFill>
                <a:srgbClr val="525C65"/>
              </a:solidFill>
              <a:latin typeface="Open Sans Light"/>
              <a:ea typeface="Open Sans Light"/>
              <a:cs typeface="Open Sans Light"/>
              <a:sym typeface="Open Sans Light"/>
            </a:endParaRPr>
          </a:p>
        </p:txBody>
      </p:sp>
      <p:sp>
        <p:nvSpPr>
          <p:cNvPr id="296" name="Google Shape;296;p74"/>
          <p:cNvSpPr txBox="1"/>
          <p:nvPr/>
        </p:nvSpPr>
        <p:spPr>
          <a:xfrm>
            <a:off x="884100" y="7710151"/>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Light"/>
                <a:ea typeface="Open Sans Light"/>
                <a:cs typeface="Open Sans Light"/>
                <a:sym typeface="Open Sans Light"/>
              </a:rPr>
              <a:t>Remove this slide </a:t>
            </a:r>
            <a:endParaRPr sz="3600" i="1">
              <a:solidFill>
                <a:srgbClr val="15C26B"/>
              </a:solidFill>
              <a:latin typeface="Open Sans Light"/>
              <a:ea typeface="Open Sans Light"/>
              <a:cs typeface="Open Sans Light"/>
              <a:sym typeface="Open Sa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7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A/B Testing Proposal: KPI, Variable, and Hypothesis</a:t>
            </a:r>
            <a:endParaRPr sz="3200">
              <a:solidFill>
                <a:srgbClr val="02B3E4"/>
              </a:solidFill>
              <a:latin typeface="Open Sans Light"/>
              <a:ea typeface="Open Sans Light"/>
              <a:cs typeface="Open Sans Light"/>
              <a:sym typeface="Open Sans Light"/>
            </a:endParaRPr>
          </a:p>
          <a:p>
            <a:pPr marL="0" marR="0" lvl="0" indent="0" algn="l" rtl="0">
              <a:lnSpc>
                <a:spcPct val="115000"/>
              </a:lnSpc>
              <a:spcBef>
                <a:spcPts val="0"/>
              </a:spcBef>
              <a:spcAft>
                <a:spcPts val="0"/>
              </a:spcAft>
              <a:buNone/>
            </a:pPr>
            <a:endParaRPr sz="2400">
              <a:solidFill>
                <a:srgbClr val="02B3E4"/>
              </a:solidFill>
              <a:latin typeface="Open Sans Light"/>
              <a:ea typeface="Open Sans Light"/>
              <a:cs typeface="Open Sans Light"/>
              <a:sym typeface="Open Sans Light"/>
            </a:endParaRPr>
          </a:p>
        </p:txBody>
      </p:sp>
      <p:sp>
        <p:nvSpPr>
          <p:cNvPr id="302" name="Google Shape;302;p75"/>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KPI used as the basis for an A/B Test: number of new customers </a:t>
            </a:r>
            <a:endParaRPr dirty="0"/>
          </a:p>
          <a:p>
            <a:pPr marL="0" lvl="0" indent="0" algn="l" rtl="0">
              <a:spcBef>
                <a:spcPts val="1600"/>
              </a:spcBef>
              <a:spcAft>
                <a:spcPts val="0"/>
              </a:spcAft>
              <a:buClr>
                <a:schemeClr val="dk1"/>
              </a:buClr>
              <a:buSzPts val="1100"/>
              <a:buFont typeface="Arial"/>
              <a:buNone/>
            </a:pPr>
            <a:r>
              <a:rPr lang="en" i="1" dirty="0"/>
              <a:t>Copy the KPI from part 1 here.</a:t>
            </a:r>
            <a:endParaRPr dirty="0"/>
          </a:p>
          <a:p>
            <a:pPr marL="0" indent="0">
              <a:spcBef>
                <a:spcPts val="1600"/>
              </a:spcBef>
              <a:buNone/>
            </a:pPr>
            <a:r>
              <a:rPr lang="en-US" sz="1800" i="1" dirty="0">
                <a:solidFill>
                  <a:srgbClr val="525C65"/>
                </a:solidFill>
                <a:highlight>
                  <a:schemeClr val="lt1"/>
                </a:highlight>
                <a:latin typeface="Open Sans Light"/>
                <a:ea typeface="Open Sans Light"/>
                <a:cs typeface="Open Sans Light"/>
                <a:sym typeface="Open Sans Light"/>
              </a:rPr>
              <a:t>The number of new customers within three months </a:t>
            </a:r>
            <a:endParaRPr dirty="0"/>
          </a:p>
          <a:p>
            <a:pPr marL="0" lvl="0" indent="0" algn="l" rtl="0">
              <a:spcBef>
                <a:spcPts val="1600"/>
              </a:spcBef>
              <a:spcAft>
                <a:spcPts val="0"/>
              </a:spcAft>
              <a:buNone/>
            </a:pPr>
            <a:r>
              <a:rPr lang="en" dirty="0"/>
              <a:t>Identify a variable that will have an impact on the KPI and metric</a:t>
            </a:r>
            <a:endParaRPr dirty="0"/>
          </a:p>
          <a:p>
            <a:pPr marL="0" lvl="0" indent="0" algn="l" rtl="0">
              <a:spcBef>
                <a:spcPts val="1600"/>
              </a:spcBef>
              <a:spcAft>
                <a:spcPts val="0"/>
              </a:spcAft>
              <a:buNone/>
            </a:pPr>
            <a:r>
              <a:rPr lang="en" i="1" dirty="0"/>
              <a:t>Insert the variable chosen for the A/B test here.</a:t>
            </a:r>
            <a:endParaRPr dirty="0"/>
          </a:p>
          <a:p>
            <a:pPr marL="0" lvl="0" indent="0" algn="l" rtl="0">
              <a:spcBef>
                <a:spcPts val="1600"/>
              </a:spcBef>
              <a:spcAft>
                <a:spcPts val="0"/>
              </a:spcAft>
              <a:buNone/>
            </a:pPr>
            <a:r>
              <a:rPr lang="en-US" dirty="0"/>
              <a:t>Ad creative. I would use 2 different ads to determine which one could possibly attract more customers.</a:t>
            </a:r>
            <a:endParaRPr dirty="0"/>
          </a:p>
          <a:p>
            <a:pPr marL="0" lvl="0" indent="0" algn="l" rtl="0">
              <a:spcBef>
                <a:spcPts val="1600"/>
              </a:spcBef>
              <a:spcAft>
                <a:spcPts val="0"/>
              </a:spcAft>
              <a:buClr>
                <a:schemeClr val="dk1"/>
              </a:buClr>
              <a:buSzPts val="1100"/>
              <a:buFont typeface="Arial"/>
              <a:buNone/>
            </a:pPr>
            <a:r>
              <a:rPr lang="en" dirty="0"/>
              <a:t>Determine a hypothesis for your A/B Test. Your hypothesis should include the variable you are testing and your predicted outcome.</a:t>
            </a:r>
            <a:endParaRPr dirty="0"/>
          </a:p>
          <a:p>
            <a:pPr marL="0" lvl="0" indent="0" algn="l" rtl="0">
              <a:spcBef>
                <a:spcPts val="1600"/>
              </a:spcBef>
              <a:spcAft>
                <a:spcPts val="1600"/>
              </a:spcAft>
              <a:buClr>
                <a:schemeClr val="dk1"/>
              </a:buClr>
              <a:buSzPts val="1100"/>
              <a:buFont typeface="Arial"/>
              <a:buNone/>
            </a:pPr>
            <a:r>
              <a:rPr lang="en" i="1" dirty="0"/>
              <a:t>Insert the hypothesis for the A/B test here.</a:t>
            </a:r>
          </a:p>
          <a:p>
            <a:pPr marL="0" lvl="0" indent="0" algn="l" rtl="0">
              <a:spcBef>
                <a:spcPts val="1600"/>
              </a:spcBef>
              <a:spcAft>
                <a:spcPts val="1600"/>
              </a:spcAft>
              <a:buClr>
                <a:schemeClr val="dk1"/>
              </a:buClr>
              <a:buSzPts val="1100"/>
              <a:buFont typeface="Arial"/>
              <a:buNone/>
            </a:pPr>
            <a:r>
              <a:rPr lang="en" i="1" dirty="0"/>
              <a:t>the hypothesis would be that the first ad (A) would attract more customers than the second one (B) </a:t>
            </a:r>
          </a:p>
        </p:txBody>
      </p:sp>
      <p:sp>
        <p:nvSpPr>
          <p:cNvPr id="303" name="Google Shape;303;p75"/>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2613</Words>
  <Application>Microsoft Office PowerPoint</Application>
  <PresentationFormat>Custom</PresentationFormat>
  <Paragraphs>203</Paragraphs>
  <Slides>31</Slides>
  <Notes>31</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31</vt:i4>
      </vt:variant>
    </vt:vector>
  </HeadingPairs>
  <TitlesOfParts>
    <vt:vector size="40" baseType="lpstr">
      <vt:lpstr>Open Sans Light</vt:lpstr>
      <vt:lpstr>Helvetica Neue</vt:lpstr>
      <vt:lpstr>Open Sans</vt:lpstr>
      <vt:lpstr>Arial</vt:lpstr>
      <vt:lpstr>Simple Light</vt:lpstr>
      <vt:lpstr>Simple Light</vt:lpstr>
      <vt:lpstr>Simple Light</vt:lpstr>
      <vt:lpstr>Simple Light</vt:lpstr>
      <vt:lpstr>Simple Light</vt:lpstr>
      <vt:lpstr>PowerPoint Presentation</vt:lpstr>
      <vt:lpstr>Part One:  Setting Goals </vt:lpstr>
      <vt:lpstr>Identify Your Business</vt:lpstr>
      <vt:lpstr>Identify Key Business Objectives</vt:lpstr>
      <vt:lpstr>Identify Key Performance Indicators</vt:lpstr>
      <vt:lpstr>Determine Performance Metrics</vt:lpstr>
      <vt:lpstr>Part Two:  A/B Testing Proposal</vt:lpstr>
      <vt:lpstr>A/B Testing Proposal: Instructions</vt:lpstr>
      <vt:lpstr>A/B Testing Proposal: KPI, Variable, and Hypothesis </vt:lpstr>
      <vt:lpstr>A/B Testing Proposal: Testing Process </vt:lpstr>
      <vt:lpstr>Part Three:  Data Exploration</vt:lpstr>
      <vt:lpstr>Data Exploration: Instructions</vt:lpstr>
      <vt:lpstr>Standard Display - Audience </vt:lpstr>
      <vt:lpstr>Standard Display - Audience </vt:lpstr>
      <vt:lpstr>Percentage Display:  Audience</vt:lpstr>
      <vt:lpstr>Standard Display: Acquisition</vt:lpstr>
      <vt:lpstr>Standard Display: Acquisition</vt:lpstr>
      <vt:lpstr>Percentage Display: Conversion</vt:lpstr>
      <vt:lpstr>Comparison Display:  Behavior</vt:lpstr>
      <vt:lpstr>Comparison Display:  Behavior</vt:lpstr>
      <vt:lpstr>Part Four:  Segmentation</vt:lpstr>
      <vt:lpstr>Segmentation: Instructions</vt:lpstr>
      <vt:lpstr>Audience Segment: Demographics</vt:lpstr>
      <vt:lpstr>Audience Segment: Technology</vt:lpstr>
      <vt:lpstr>Audience Segment: User Behavior</vt:lpstr>
      <vt:lpstr>Part Five:  Analysis and Suggestions</vt:lpstr>
      <vt:lpstr>Analysis and Suggestions: Instructions</vt:lpstr>
      <vt:lpstr>Analysis and Suggestions: Business Sales Growth</vt:lpstr>
      <vt:lpstr>Analysis and Suggestions: Sales Growth Forecasting</vt:lpstr>
      <vt:lpstr>Analysis and Suggestions: eCommerce</vt:lpstr>
      <vt:lpstr>Analysis and Suggestions: Technology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Ghada Almutairi</dc:creator>
  <cp:lastModifiedBy>Ghada Almutairi</cp:lastModifiedBy>
  <cp:revision>1</cp:revision>
  <dcterms:modified xsi:type="dcterms:W3CDTF">2022-12-07T17:03:12Z</dcterms:modified>
</cp:coreProperties>
</file>