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1434" y="-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70AD4-A791-49E4-AFE5-87C25DF72B72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D81BF-7691-4AD7-8E04-95E938F0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06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D81BF-7691-4AD7-8E04-95E938F0B6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5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1A58-726E-4DFE-8361-120B227D987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07AA-4EE6-4CD0-B8E1-47E3DE90B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7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1A58-726E-4DFE-8361-120B227D987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07AA-4EE6-4CD0-B8E1-47E3DE90B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1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1A58-726E-4DFE-8361-120B227D987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07AA-4EE6-4CD0-B8E1-47E3DE90B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5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1A58-726E-4DFE-8361-120B227D987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07AA-4EE6-4CD0-B8E1-47E3DE90B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1A58-726E-4DFE-8361-120B227D987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07AA-4EE6-4CD0-B8E1-47E3DE90B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7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1A58-726E-4DFE-8361-120B227D987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07AA-4EE6-4CD0-B8E1-47E3DE90B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3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1A58-726E-4DFE-8361-120B227D987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07AA-4EE6-4CD0-B8E1-47E3DE90B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0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1A58-726E-4DFE-8361-120B227D987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07AA-4EE6-4CD0-B8E1-47E3DE90B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4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1A58-726E-4DFE-8361-120B227D987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07AA-4EE6-4CD0-B8E1-47E3DE90B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2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1A58-726E-4DFE-8361-120B227D987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07AA-4EE6-4CD0-B8E1-47E3DE90B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2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1A58-726E-4DFE-8361-120B227D987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07AA-4EE6-4CD0-B8E1-47E3DE90B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4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B1A58-726E-4DFE-8361-120B227D987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807AA-4EE6-4CD0-B8E1-47E3DE90B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1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7">
            <a:extLst>
              <a:ext uri="{FF2B5EF4-FFF2-40B4-BE49-F238E27FC236}">
                <a16:creationId xmlns:a16="http://schemas.microsoft.com/office/drawing/2014/main" id="{781FB99C-092A-476B-92EC-19CC1CA0A042}"/>
              </a:ext>
            </a:extLst>
          </p:cNvPr>
          <p:cNvSpPr/>
          <p:nvPr/>
        </p:nvSpPr>
        <p:spPr>
          <a:xfrm>
            <a:off x="170192" y="169262"/>
            <a:ext cx="6561471" cy="1016444"/>
          </a:xfrm>
          <a:custGeom>
            <a:avLst/>
            <a:gdLst/>
            <a:ahLst/>
            <a:cxnLst/>
            <a:rect l="l" t="t" r="r" b="b"/>
            <a:pathLst>
              <a:path w="9742932" h="579120">
                <a:moveTo>
                  <a:pt x="0" y="0"/>
                </a:moveTo>
                <a:lnTo>
                  <a:pt x="0" y="579120"/>
                </a:lnTo>
                <a:lnTo>
                  <a:pt x="9742932" y="579119"/>
                </a:lnTo>
                <a:lnTo>
                  <a:pt x="974293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4759" y="153285"/>
            <a:ext cx="46676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  <a:cs typeface="A_Nefel_Botan" pitchFamily="2" charset="-78"/>
              </a:rPr>
              <a:t>SAFETY </a:t>
            </a:r>
            <a:endParaRPr lang="en-US" sz="2800" b="1" dirty="0">
              <a:solidFill>
                <a:schemeClr val="bg1"/>
              </a:solidFill>
              <a:latin typeface="+mj-lt"/>
              <a:cs typeface="A_Nefel_Botan" pitchFamily="2" charset="-78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  <a:t>FLASH ALERT</a:t>
            </a:r>
            <a:endParaRPr lang="en-US" sz="3600" dirty="0">
              <a:latin typeface=" Abdoullah Ashgar EL-kharef" panose="02000000000000000000" pitchFamily="2" charset="-78"/>
              <a:cs typeface=" Abdoullah Ashgar EL-kharef" panose="02000000000000000000" pitchFamily="2" charset="-78"/>
            </a:endParaRPr>
          </a:p>
        </p:txBody>
      </p:sp>
      <p:sp>
        <p:nvSpPr>
          <p:cNvPr id="8" name="object 47">
            <a:extLst>
              <a:ext uri="{FF2B5EF4-FFF2-40B4-BE49-F238E27FC236}">
                <a16:creationId xmlns:a16="http://schemas.microsoft.com/office/drawing/2014/main" id="{781FB99C-092A-476B-92EC-19CC1CA0A042}"/>
              </a:ext>
            </a:extLst>
          </p:cNvPr>
          <p:cNvSpPr/>
          <p:nvPr/>
        </p:nvSpPr>
        <p:spPr>
          <a:xfrm>
            <a:off x="3944679" y="4327451"/>
            <a:ext cx="2786984" cy="5578549"/>
          </a:xfrm>
          <a:custGeom>
            <a:avLst/>
            <a:gdLst/>
            <a:ahLst/>
            <a:cxnLst/>
            <a:rect l="l" t="t" r="r" b="b"/>
            <a:pathLst>
              <a:path w="9742932" h="579120">
                <a:moveTo>
                  <a:pt x="0" y="0"/>
                </a:moveTo>
                <a:lnTo>
                  <a:pt x="0" y="579120"/>
                </a:lnTo>
                <a:lnTo>
                  <a:pt x="9742932" y="579119"/>
                </a:lnTo>
                <a:lnTo>
                  <a:pt x="974293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endParaRPr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E4DE94-EEB1-4B07-9A28-AD3F7F678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881080"/>
              </p:ext>
            </p:extLst>
          </p:nvPr>
        </p:nvGraphicFramePr>
        <p:xfrm>
          <a:off x="170192" y="1287366"/>
          <a:ext cx="6561471" cy="5029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892784">
                  <a:extLst>
                    <a:ext uri="{9D8B030D-6E8A-4147-A177-3AD203B41FA5}">
                      <a16:colId xmlns:a16="http://schemas.microsoft.com/office/drawing/2014/main" val="4136576419"/>
                    </a:ext>
                  </a:extLst>
                </a:gridCol>
                <a:gridCol w="1301483">
                  <a:extLst>
                    <a:ext uri="{9D8B030D-6E8A-4147-A177-3AD203B41FA5}">
                      <a16:colId xmlns:a16="http://schemas.microsoft.com/office/drawing/2014/main" val="425046032"/>
                    </a:ext>
                  </a:extLst>
                </a:gridCol>
                <a:gridCol w="1841433">
                  <a:extLst>
                    <a:ext uri="{9D8B030D-6E8A-4147-A177-3AD203B41FA5}">
                      <a16:colId xmlns:a16="http://schemas.microsoft.com/office/drawing/2014/main" val="4255786960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2009492886"/>
                    </a:ext>
                  </a:extLst>
                </a:gridCol>
              </a:tblGrid>
              <a:tr h="2494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Classification Of Accident 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Violation Category</a:t>
                      </a:r>
                      <a:endParaRPr lang="en-US" sz="105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LOCATION </a:t>
                      </a:r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06748105"/>
                  </a:ext>
                </a:extLst>
              </a:tr>
              <a:tr h="169663"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Property damage</a:t>
                      </a:r>
                      <a:endParaRPr lang="en-US" sz="1050" b="1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30-8-2022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Bypassing Safety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Mast</a:t>
                      </a:r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36305567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79197" y="179692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happened ?!!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6597D628-9FE5-480A-9D5B-6F842C3B8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12" y="2125504"/>
            <a:ext cx="335455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Low"/>
            <a:r>
              <a:rPr lang="en-US" sz="1600" dirty="0"/>
              <a:t>In preparation to raise mast that was already on high mast stand at crown section </a:t>
            </a:r>
            <a:r>
              <a:rPr lang="en-US" sz="1600" dirty="0" smtClean="0"/>
              <a:t>and</a:t>
            </a:r>
            <a:r>
              <a:rPr lang="ar-EG" sz="1600" dirty="0" smtClean="0"/>
              <a:t> </a:t>
            </a:r>
            <a:r>
              <a:rPr lang="en-US" sz="1600" dirty="0" smtClean="0"/>
              <a:t>the </a:t>
            </a:r>
            <a:r>
              <a:rPr lang="en-US" sz="1600" dirty="0"/>
              <a:t>monkey board fitted to the second section from top. Crew were stringing in </a:t>
            </a:r>
            <a:r>
              <a:rPr lang="en-US" sz="1600" dirty="0" smtClean="0"/>
              <a:t>the</a:t>
            </a:r>
            <a:r>
              <a:rPr lang="ar-EG" sz="1600" dirty="0" smtClean="0"/>
              <a:t> </a:t>
            </a:r>
            <a:r>
              <a:rPr lang="en-US" sz="1600" dirty="0" smtClean="0"/>
              <a:t>drill </a:t>
            </a:r>
            <a:r>
              <a:rPr lang="en-US" sz="1600" dirty="0"/>
              <a:t>line with two crew members on crown block sides to guide the drill line </a:t>
            </a:r>
            <a:r>
              <a:rPr lang="en-US" sz="1600" dirty="0" smtClean="0"/>
              <a:t>through</a:t>
            </a:r>
            <a:r>
              <a:rPr lang="ar-EG" sz="1600" dirty="0" smtClean="0"/>
              <a:t> </a:t>
            </a:r>
            <a:r>
              <a:rPr lang="en-US" sz="1600" dirty="0" smtClean="0"/>
              <a:t>sheaves</a:t>
            </a:r>
            <a:r>
              <a:rPr lang="en-US" sz="1600" dirty="0"/>
              <a:t>. Suddenly the mast stand failed at a welding point causing the mast to </a:t>
            </a:r>
            <a:r>
              <a:rPr lang="en-US" sz="1600" dirty="0" smtClean="0"/>
              <a:t>rest</a:t>
            </a:r>
            <a:r>
              <a:rPr lang="ar-EG" sz="1600" dirty="0" smtClean="0"/>
              <a:t> </a:t>
            </a:r>
            <a:r>
              <a:rPr lang="en-US" sz="1600" dirty="0" smtClean="0"/>
              <a:t>on </a:t>
            </a:r>
            <a:r>
              <a:rPr lang="en-US" sz="1600" dirty="0"/>
              <a:t>monkey board structure that caused the second mast section to bend, The </a:t>
            </a:r>
            <a:r>
              <a:rPr lang="en-US" sz="1600" dirty="0" smtClean="0"/>
              <a:t>two</a:t>
            </a:r>
            <a:r>
              <a:rPr lang="ar-EG" sz="1600" dirty="0" smtClean="0"/>
              <a:t> </a:t>
            </a:r>
            <a:r>
              <a:rPr lang="en-US" sz="1600" dirty="0" smtClean="0"/>
              <a:t>crew </a:t>
            </a:r>
            <a:r>
              <a:rPr lang="en-US" sz="1600" dirty="0"/>
              <a:t>members were wearing the safety harness that saved them from falling </a:t>
            </a:r>
            <a:r>
              <a:rPr lang="en-US" sz="1600" dirty="0" smtClean="0"/>
              <a:t>to</a:t>
            </a:r>
            <a:r>
              <a:rPr lang="ar-EG" sz="1600" dirty="0" smtClean="0"/>
              <a:t> </a:t>
            </a:r>
            <a:r>
              <a:rPr lang="en-US" sz="1600" dirty="0" smtClean="0"/>
              <a:t>ground </a:t>
            </a:r>
            <a:r>
              <a:rPr lang="en-US" sz="1600" dirty="0"/>
              <a:t>.</a:t>
            </a:r>
            <a:endParaRPr lang="en-US" sz="1600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86E80656-8076-4A28-BB77-E03E6D2CF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59" y="5789590"/>
            <a:ext cx="360169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Cause: 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/>
              <a:t> </a:t>
            </a:r>
            <a:r>
              <a:rPr lang="en-US" sz="1600" dirty="0"/>
              <a:t>Failure of mast supporting rack at its welding joints. </a:t>
            </a:r>
            <a:endParaRPr lang="en-US" sz="1600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58E73103-CF1C-4768-ACA8-F66D8138A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92" y="7160740"/>
            <a:ext cx="3774487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Cause: 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/>
              <a:t>Unfortunately, Mast supporting racks not inspected before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001026" y="6077518"/>
            <a:ext cx="25697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Always inspect any tools, equipment and lifting accessories before using .</a:t>
            </a:r>
            <a:endParaRPr lang="en-US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US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Insure that all items in the rig inspected and have valid certificate .</a:t>
            </a:r>
            <a:endParaRPr lang="ar-EG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endParaRPr lang="en-US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US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7566" y="4783067"/>
            <a:ext cx="322120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LESSONS</a:t>
            </a:r>
            <a:r>
              <a:rPr lang="en-US" sz="32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LEARNED ? </a:t>
            </a:r>
            <a:endParaRPr lang="en-US" sz="32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9" name="Picture 18" descr="speakers-beu.png">
            <a:extLst>
              <a:ext uri="{FF2B5EF4-FFF2-40B4-BE49-F238E27FC236}">
                <a16:creationId xmlns:a16="http://schemas.microsoft.com/office/drawing/2014/main" id="{CCAE0E92-1652-48D7-B618-D17B94F3562D}"/>
              </a:ext>
            </a:extLst>
          </p:cNvPr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48412" y="8939839"/>
            <a:ext cx="867588" cy="650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Curved Down Arrow 15">
            <a:extLst>
              <a:ext uri="{FF2B5EF4-FFF2-40B4-BE49-F238E27FC236}">
                <a16:creationId xmlns:a16="http://schemas.microsoft.com/office/drawing/2014/main" id="{91C8C2FB-6870-40E2-BE0F-90A8A11D4279}"/>
              </a:ext>
            </a:extLst>
          </p:cNvPr>
          <p:cNvSpPr/>
          <p:nvPr/>
        </p:nvSpPr>
        <p:spPr bwMode="auto">
          <a:xfrm>
            <a:off x="1002102" y="8830829"/>
            <a:ext cx="507485" cy="195207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6ACDEE7-77DB-4D3C-B9A6-F9A35C02E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368" y="8976565"/>
            <a:ext cx="2240088" cy="791593"/>
          </a:xfrm>
          <a:prstGeom prst="roundRect">
            <a:avLst>
              <a:gd name="adj" fmla="val 16667"/>
            </a:avLst>
          </a:prstGeom>
          <a:solidFill>
            <a:schemeClr val="bg1">
              <a:alpha val="0"/>
            </a:schemeClr>
          </a:solidFill>
          <a:ln w="1587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justLow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Please disseminate this 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Accident 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notification to your teams and use it in your tool box talks and HSE meetings and notice boards.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17" name="Picture 16" descr="D:\HSE\HSE 2022\Accident and Near Miss\8-August\Property damage 30-8-2022\20220830_165427.jpg"/>
          <p:cNvPicPr/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641906" y="1988995"/>
            <a:ext cx="3089757" cy="2184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581" y="2870653"/>
            <a:ext cx="1821044" cy="114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5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193</Words>
  <Application>Microsoft Office PowerPoint</Application>
  <PresentationFormat>A4 Paper (210x297 mm)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Adobe Gothic Std B</vt:lpstr>
      <vt:lpstr> Abdoullah Ashgar EL-kharef</vt:lpstr>
      <vt:lpstr>A_Nefel_Botan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Selim</dc:creator>
  <cp:lastModifiedBy>Mohamed Selim</cp:lastModifiedBy>
  <cp:revision>28</cp:revision>
  <dcterms:created xsi:type="dcterms:W3CDTF">2022-09-13T11:44:23Z</dcterms:created>
  <dcterms:modified xsi:type="dcterms:W3CDTF">2022-09-14T20:09:45Z</dcterms:modified>
</cp:coreProperties>
</file>