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2"/>
  </p:notesMasterIdLst>
  <p:handoutMasterIdLst>
    <p:handoutMasterId r:id="rId43"/>
  </p:handoutMasterIdLst>
  <p:sldIdLst>
    <p:sldId id="317" r:id="rId5"/>
    <p:sldId id="307" r:id="rId6"/>
    <p:sldId id="308" r:id="rId7"/>
    <p:sldId id="318" r:id="rId8"/>
    <p:sldId id="278" r:id="rId9"/>
    <p:sldId id="309" r:id="rId10"/>
    <p:sldId id="263"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5" autoAdjust="0"/>
  </p:normalViewPr>
  <p:slideViewPr>
    <p:cSldViewPr snapToGrid="0">
      <p:cViewPr>
        <p:scale>
          <a:sx n="75" d="100"/>
          <a:sy n="75" d="100"/>
        </p:scale>
        <p:origin x="-320" y="188"/>
      </p:cViewPr>
      <p:guideLst>
        <p:guide orient="horz" pos="528"/>
        <p:guide orient="horz" pos="1272"/>
        <p:guide orient="horz" pos="2312"/>
        <p:guide orient="horz" pos="1944"/>
        <p:guide orient="horz" pos="2328"/>
        <p:guide pos="3864"/>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5/19/2024</a:t>
            </a:fld>
            <a:endParaRPr lang="en-US" dirty="0"/>
          </a:p>
        </p:txBody>
      </p:sp>
      <p:sp>
        <p:nvSpPr>
          <p:cNvPr id="4" name="Footer Placeholder 3">
            <a:extLst>
              <a:ext uri="{FF2B5EF4-FFF2-40B4-BE49-F238E27FC236}">
                <a16:creationId xmlns=""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4D792B1F-855B-FC83-1023-94C0976E9848}"/>
              </a:ext>
              <a:ext uri="{C183D7F6-B498-43B3-948B-1728B52AA6E4}">
                <adec:decorative xmlns=""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 xmlns:a16="http://schemas.microsoft.com/office/drawing/2014/main" id="{EF359D7C-AC03-77FE-CA1D-B96B46B08D16}"/>
              </a:ext>
              <a:ext uri="{C183D7F6-B498-43B3-948B-1728B52AA6E4}">
                <adec:decorative xmlns=""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 xmlns:a16="http://schemas.microsoft.com/office/drawing/2014/main" id="{C9AA487F-3729-4692-1A21-35558A2D840B}"/>
              </a:ext>
              <a:ext uri="{C183D7F6-B498-43B3-948B-1728B52AA6E4}">
                <adec:decorative xmlns=""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84B8E19A-569B-855B-EBF8-C02F2998ABC8}"/>
              </a:ext>
              <a:ext uri="{C183D7F6-B498-43B3-948B-1728B52AA6E4}">
                <adec:decorative xmlns=""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 xmlns:a16="http://schemas.microsoft.com/office/drawing/2014/main" id="{4A781A8E-199F-1F48-C80E-B6501B563323}"/>
              </a:ext>
              <a:ext uri="{C183D7F6-B498-43B3-948B-1728B52AA6E4}">
                <adec:decorative xmlns=""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 xmlns:a16="http://schemas.microsoft.com/office/drawing/2014/main" id="{11C6679A-1B60-DCCD-7295-255649B92C60}"/>
              </a:ext>
              <a:ext uri="{C183D7F6-B498-43B3-948B-1728B52AA6E4}">
                <adec:decorative xmlns=""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 xmlns:a16="http://schemas.microsoft.com/office/drawing/2014/main" id="{1C466053-4CA7-4CBB-C1D2-19FE899BEDFC}"/>
              </a:ext>
              <a:ext uri="{C183D7F6-B498-43B3-948B-1728B52AA6E4}">
                <adec:decorative xmlns=""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 xmlns:a16="http://schemas.microsoft.com/office/drawing/2014/main" id="{1100480F-88D3-CF82-FAF8-9527C86BCAE2}"/>
              </a:ext>
              <a:ext uri="{C183D7F6-B498-43B3-948B-1728B52AA6E4}">
                <adec:decorative xmlns=""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B05A86D8-26B0-1ADB-0CE2-B445D2A2866D}"/>
              </a:ext>
              <a:ext uri="{C183D7F6-B498-43B3-948B-1728B52AA6E4}">
                <adec:decorative xmlns=""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 xmlns:a16="http://schemas.microsoft.com/office/drawing/2014/main" id="{33A68E8B-64DF-46D3-2FA2-4BBBBF8BFB15}"/>
              </a:ext>
              <a:ext uri="{C183D7F6-B498-43B3-948B-1728B52AA6E4}">
                <adec:decorative xmlns=""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 xmlns:a16="http://schemas.microsoft.com/office/drawing/2014/main" id="{CADEA8BB-3550-ABDA-99A6-455084D5D432}"/>
              </a:ext>
              <a:ext uri="{C183D7F6-B498-43B3-948B-1728B52AA6E4}">
                <adec:decorative xmlns=""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F0A8F0DB-3D3D-DC0F-84AC-4386B58AD6E5}"/>
              </a:ext>
              <a:ext uri="{C183D7F6-B498-43B3-948B-1728B52AA6E4}">
                <adec:decorative xmlns=""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 xmlns:a16="http://schemas.microsoft.com/office/drawing/2014/main" id="{686C03E6-655F-A394-4461-7BC878C418BB}"/>
              </a:ext>
              <a:ext uri="{C183D7F6-B498-43B3-948B-1728B52AA6E4}">
                <adec:decorative xmlns=""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 xmlns:a16="http://schemas.microsoft.com/office/drawing/2014/main" id="{BF7A62BA-11D3-585A-8CBD-5E0FB4DE522D}"/>
              </a:ext>
              <a:ext uri="{C183D7F6-B498-43B3-948B-1728B52AA6E4}">
                <adec:decorative xmlns=""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 xmlns:a16="http://schemas.microsoft.com/office/drawing/2014/main" id="{8E1AE81E-772F-B009-AF15-C0FC060518A7}"/>
              </a:ext>
              <a:ext uri="{C183D7F6-B498-43B3-948B-1728B52AA6E4}">
                <adec:decorative xmlns=""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ADCC72F6-C144-5508-40C5-E1B3FC085B94}"/>
              </a:ext>
              <a:ext uri="{C183D7F6-B498-43B3-948B-1728B52AA6E4}">
                <adec:decorative xmlns=""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 xmlns:a16="http://schemas.microsoft.com/office/drawing/2014/main" id="{FF76D2EA-2C6E-B0B2-DC0D-F9EF636E5856}"/>
                </a:ext>
                <a:ext uri="{C183D7F6-B498-43B3-948B-1728B52AA6E4}">
                  <adec:decorative xmlns=""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 xmlns:a16="http://schemas.microsoft.com/office/drawing/2014/main" id="{90315871-F40F-D512-8E3F-B40F36BD4224}"/>
                </a:ext>
                <a:ext uri="{C183D7F6-B498-43B3-948B-1728B52AA6E4}">
                  <adec:decorative xmlns=""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 xmlns:a16="http://schemas.microsoft.com/office/drawing/2014/main" id="{10C11C1A-EFCF-278A-D083-93F07D4DEA67}"/>
              </a:ext>
              <a:ext uri="{C183D7F6-B498-43B3-948B-1728B52AA6E4}">
                <adec:decorative xmlns=""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941984E2-3225-05D3-3A3D-9D5F5840ED60}"/>
              </a:ext>
              <a:ext uri="{C183D7F6-B498-43B3-948B-1728B52AA6E4}">
                <adec:decorative xmlns=""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 xmlns:a16="http://schemas.microsoft.com/office/drawing/2014/main" id="{070813B7-403A-9A3E-5E5C-44C1680DE4C3}"/>
              </a:ext>
              <a:ext uri="{C183D7F6-B498-43B3-948B-1728B52AA6E4}">
                <adec:decorative xmlns=""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 xmlns:a16="http://schemas.microsoft.com/office/drawing/2014/main" id="{7A7BB3C1-4B05-D5B3-C61C-1CD390CEEF2B}"/>
              </a:ext>
              <a:ext uri="{C183D7F6-B498-43B3-948B-1728B52AA6E4}">
                <adec:decorative xmlns=""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 xmlns:a16="http://schemas.microsoft.com/office/drawing/2014/main" id="{CE6955A7-F39A-1FBB-FF32-C6F0E3289273}"/>
              </a:ext>
              <a:ext uri="{C183D7F6-B498-43B3-948B-1728B52AA6E4}">
                <adec:decorative xmlns=""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 xmlns:a16="http://schemas.microsoft.com/office/drawing/2014/main" id="{B5ED90D1-D640-D115-6711-35DE812FC014}"/>
              </a:ext>
              <a:ext uri="{C183D7F6-B498-43B3-948B-1728B52AA6E4}">
                <adec:decorative xmlns=""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 xmlns:a16="http://schemas.microsoft.com/office/drawing/2014/main" id="{F8D9EAE4-01F5-6C99-C91E-BF0FD0CD1CEF}"/>
              </a:ext>
              <a:ext uri="{C183D7F6-B498-43B3-948B-1728B52AA6E4}">
                <adec:decorative xmlns=""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 xmlns:a16="http://schemas.microsoft.com/office/drawing/2014/main" id="{D24A04BE-9BA3-80DD-EE68-A8B8BA08532B}"/>
              </a:ext>
              <a:ext uri="{C183D7F6-B498-43B3-948B-1728B52AA6E4}">
                <adec:decorative xmlns=""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 xmlns:a16="http://schemas.microsoft.com/office/drawing/2014/main" id="{9E4F6A04-3331-D4C7-3EAE-0F69B48A7C71}"/>
              </a:ext>
              <a:ext uri="{C183D7F6-B498-43B3-948B-1728B52AA6E4}">
                <adec:decorative xmlns=""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587ACFB-02E0-79F1-D5B0-E8B18598D688}"/>
              </a:ext>
              <a:ext uri="{C183D7F6-B498-43B3-948B-1728B52AA6E4}">
                <adec:decorative xmlns=""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98639877-C4A6-4E44-C600-FE3C6CD5F187}"/>
              </a:ext>
              <a:ext uri="{C183D7F6-B498-43B3-948B-1728B52AA6E4}">
                <adec:decorative xmlns=""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 xmlns:a16="http://schemas.microsoft.com/office/drawing/2014/main" id="{F0439AA5-A7EE-A20E-BB67-D356776D0B21}"/>
                </a:ext>
                <a:ext uri="{C183D7F6-B498-43B3-948B-1728B52AA6E4}">
                  <adec:decorative xmlns=""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 xmlns:a16="http://schemas.microsoft.com/office/drawing/2014/main" id="{39E752F7-61F0-6779-9E8E-3541BFF7D2CF}"/>
                </a:ext>
                <a:ext uri="{C183D7F6-B498-43B3-948B-1728B52AA6E4}">
                  <adec:decorative xmlns=""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 xmlns:a16="http://schemas.microsoft.com/office/drawing/2014/main" id="{6FD0E545-8D0D-B848-836A-23CEBCD6B0A5}"/>
              </a:ext>
              <a:ext uri="{C183D7F6-B498-43B3-948B-1728B52AA6E4}">
                <adec:decorative xmlns=""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 xmlns:a16="http://schemas.microsoft.com/office/drawing/2014/main" id="{7114E853-6F7C-9899-77FD-0E77D0A86207}"/>
              </a:ext>
              <a:ext uri="{C183D7F6-B498-43B3-948B-1728B52AA6E4}">
                <adec:decorative xmlns=""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 xmlns:a16="http://schemas.microsoft.com/office/drawing/2014/main" id="{69002426-033B-400A-C519-AF4C659C4F05}"/>
              </a:ext>
              <a:ext uri="{C183D7F6-B498-43B3-948B-1728B52AA6E4}">
                <adec:decorative xmlns=""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 xmlns:a16="http://schemas.microsoft.com/office/drawing/2014/main" id="{90FA743D-BDB5-4069-7325-E91CA7BC3ED7}"/>
              </a:ext>
              <a:ext uri="{C183D7F6-B498-43B3-948B-1728B52AA6E4}">
                <adec:decorative xmlns=""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 xmlns:a16="http://schemas.microsoft.com/office/drawing/2014/main" id="{2FE03F25-D589-68A8-30C7-175547B6A9EE}"/>
              </a:ext>
              <a:ext uri="{C183D7F6-B498-43B3-948B-1728B52AA6E4}">
                <adec:decorative xmlns=""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 xmlns:a16="http://schemas.microsoft.com/office/drawing/2014/main" id="{7CB19B63-2AAF-E86D-D7F1-B659DB36B5AC}"/>
              </a:ext>
              <a:ext uri="{C183D7F6-B498-43B3-948B-1728B52AA6E4}">
                <adec:decorative xmlns="" xmlns:adec="http://schemas.microsoft.com/office/drawing/2017/decorative" val="1"/>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 xmlns:a16="http://schemas.microsoft.com/office/drawing/2014/main" id="{83712F38-4391-A499-56E2-8F095A506D08}"/>
              </a:ext>
              <a:ext uri="{C183D7F6-B498-43B3-948B-1728B52AA6E4}">
                <adec:decorative xmlns=""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 xmlns:a16="http://schemas.microsoft.com/office/drawing/2014/main" id="{A3F1B258-8FBC-06A8-3A1F-466CEEDBBEF2}"/>
              </a:ext>
              <a:ext uri="{C183D7F6-B498-43B3-948B-1728B52AA6E4}">
                <adec:decorative xmlns=""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 xmlns:a16="http://schemas.microsoft.com/office/drawing/2014/main" id="{8BAD4AF0-64CE-5C0E-5440-00F8FC6B3194}"/>
              </a:ext>
              <a:ext uri="{C183D7F6-B498-43B3-948B-1728B52AA6E4}">
                <adec:decorative xmlns=""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7DCD020E-88CF-303D-F947-8EE980AC8093}"/>
              </a:ext>
              <a:ext uri="{C183D7F6-B498-43B3-948B-1728B52AA6E4}">
                <adec:decorative xmlns=""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EB31668E-263B-8FB1-9DBB-25F22BB441B3}"/>
              </a:ext>
              <a:ext uri="{C183D7F6-B498-43B3-948B-1728B52AA6E4}">
                <adec:decorative xmlns=""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972DA96-A413-EF87-50D3-D8EF54FD9F55}"/>
              </a:ext>
              <a:ext uri="{C183D7F6-B498-43B3-948B-1728B52AA6E4}">
                <adec:decorative xmlns=""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pPr marL="0" marR="0" algn="ctr">
              <a:lnSpc>
                <a:spcPct val="107000"/>
              </a:lnSpc>
              <a:spcBef>
                <a:spcPts val="0"/>
              </a:spcBef>
              <a:spcAft>
                <a:spcPts val="800"/>
              </a:spcAft>
              <a:tabLst>
                <a:tab pos="1209675" algn="l"/>
              </a:tabLst>
            </a:pPr>
            <a:r>
              <a:rPr lang="en-US" sz="4000" b="1" kern="100"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Green Village Manager</a:t>
            </a:r>
            <a:endParaRPr lang="en-US" sz="4000" kern="1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38167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1" y="85258"/>
            <a:ext cx="9088118" cy="6687483"/>
          </a:xfrm>
          <a:prstGeom prst="rect">
            <a:avLst/>
          </a:prstGeom>
        </p:spPr>
      </p:pic>
    </p:spTree>
    <p:extLst>
      <p:ext uri="{BB962C8B-B14F-4D97-AF65-F5344CB8AC3E}">
        <p14:creationId xmlns:p14="http://schemas.microsoft.com/office/powerpoint/2010/main" val="311151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14400"/>
            <a:ext cx="8841996" cy="1778466"/>
          </a:xfrm>
        </p:spPr>
        <p:txBody>
          <a:bodyPr/>
          <a:lstStyle/>
          <a:p>
            <a:r>
              <a:rPr lang="en-GB" b="1" dirty="0"/>
              <a:t>The Eight Golden Rules of Interface </a:t>
            </a:r>
            <a:r>
              <a:rPr lang="en-GB" b="1" dirty="0" smtClean="0"/>
              <a:t>Design</a:t>
            </a:r>
            <a:br>
              <a:rPr lang="en-GB" b="1" dirty="0" smtClean="0"/>
            </a:br>
            <a:r>
              <a:rPr lang="en-US" dirty="0"/>
              <a:t/>
            </a:r>
            <a:br>
              <a:rPr lang="en-US" dirty="0"/>
            </a:br>
            <a:endParaRPr lang="en-US" dirty="0"/>
          </a:p>
        </p:txBody>
      </p:sp>
      <p:sp>
        <p:nvSpPr>
          <p:cNvPr id="3" name="Text Placeholder 2"/>
          <p:cNvSpPr>
            <a:spLocks noGrp="1"/>
          </p:cNvSpPr>
          <p:nvPr>
            <p:ph type="body" sz="quarter" idx="13"/>
          </p:nvPr>
        </p:nvSpPr>
        <p:spPr>
          <a:xfrm flipV="1">
            <a:off x="2041114" y="7281644"/>
            <a:ext cx="4342908" cy="134224"/>
          </a:xfrm>
        </p:spPr>
        <p:txBody>
          <a:bodyPr>
            <a:normAutofit fontScale="25000" lnSpcReduction="20000"/>
          </a:bodyPr>
          <a:lstStyle/>
          <a:p>
            <a:endParaRPr lang="en-US" dirty="0"/>
          </a:p>
        </p:txBody>
      </p:sp>
      <p:graphicFrame>
        <p:nvGraphicFramePr>
          <p:cNvPr id="4" name="Table 3"/>
          <p:cNvGraphicFramePr>
            <a:graphicFrameLocks noGrp="1"/>
          </p:cNvGraphicFramePr>
          <p:nvPr/>
        </p:nvGraphicFramePr>
        <p:xfrm>
          <a:off x="3837088" y="1768826"/>
          <a:ext cx="4517824" cy="4660643"/>
        </p:xfrm>
        <a:graphic>
          <a:graphicData uri="http://schemas.openxmlformats.org/drawingml/2006/table">
            <a:tbl>
              <a:tblPr firstRow="1" firstCol="1" bandRow="1">
                <a:tableStyleId>{2D5ABB26-0587-4C30-8999-92F81FD0307C}</a:tableStyleId>
              </a:tblPr>
              <a:tblGrid>
                <a:gridCol w="1835987"/>
                <a:gridCol w="2094506"/>
                <a:gridCol w="587331"/>
              </a:tblGrid>
              <a:tr h="267305">
                <a:tc>
                  <a:txBody>
                    <a:bodyPr/>
                    <a:lstStyle/>
                    <a:p>
                      <a:pPr marL="0" marR="0" algn="ctr">
                        <a:lnSpc>
                          <a:spcPct val="107000"/>
                        </a:lnSpc>
                        <a:spcBef>
                          <a:spcPts val="0"/>
                        </a:spcBef>
                        <a:spcAft>
                          <a:spcPts val="0"/>
                        </a:spcAft>
                      </a:pPr>
                      <a:r>
                        <a:rPr lang="en-US" sz="1200" kern="100" dirty="0">
                          <a:effectLst/>
                        </a:rPr>
                        <a:t>Rule</a:t>
                      </a:r>
                      <a:endParaRPr lang="en-US" sz="800" kern="100" dirty="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r>
                        <a:rPr lang="en-US" sz="1200" kern="100">
                          <a:effectLst/>
                        </a:rPr>
                        <a:t>Question considers</a:t>
                      </a:r>
                      <a:endParaRPr lang="en-US" sz="800" kern="10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r>
                        <a:rPr lang="en-US" sz="1200" kern="100">
                          <a:effectLst/>
                        </a:rPr>
                        <a:t>Mark</a:t>
                      </a:r>
                      <a:endParaRPr lang="en-US" sz="800" kern="100">
                        <a:effectLst/>
                        <a:latin typeface="Calibri"/>
                        <a:ea typeface="Calibri"/>
                        <a:cs typeface="Arial"/>
                      </a:endParaRPr>
                    </a:p>
                  </a:txBody>
                  <a:tcPr marL="49946" marR="49946" marT="0" marB="0"/>
                </a:tc>
              </a:tr>
              <a:tr h="570081">
                <a:tc>
                  <a:txBody>
                    <a:bodyPr/>
                    <a:lstStyle/>
                    <a:p>
                      <a:pPr marL="0" marR="0">
                        <a:lnSpc>
                          <a:spcPct val="107000"/>
                        </a:lnSpc>
                        <a:spcBef>
                          <a:spcPts val="0"/>
                        </a:spcBef>
                        <a:spcAft>
                          <a:spcPts val="0"/>
                        </a:spcAft>
                      </a:pPr>
                      <a:r>
                        <a:rPr lang="en-GB" sz="1200" kern="100">
                          <a:effectLst/>
                        </a:rPr>
                        <a:t>Strive for consistency</a:t>
                      </a:r>
                      <a:endParaRPr lang="en-US" sz="800" kern="100">
                        <a:effectLst/>
                        <a:latin typeface="Calibri"/>
                        <a:ea typeface="Calibri"/>
                        <a:cs typeface="Arial"/>
                      </a:endParaRPr>
                    </a:p>
                  </a:txBody>
                  <a:tcPr marL="49946" marR="49946" marT="0" marB="0"/>
                </a:tc>
                <a:tc>
                  <a:txBody>
                    <a:bodyPr/>
                    <a:lstStyle/>
                    <a:p>
                      <a:pPr marL="0" marR="0" algn="just">
                        <a:lnSpc>
                          <a:spcPct val="107000"/>
                        </a:lnSpc>
                        <a:spcBef>
                          <a:spcPts val="0"/>
                        </a:spcBef>
                        <a:spcAft>
                          <a:spcPts val="0"/>
                        </a:spcAft>
                      </a:pPr>
                      <a:r>
                        <a:rPr lang="en-US" sz="1200" kern="100">
                          <a:effectLst/>
                        </a:rPr>
                        <a:t>Icons consistency in home page and other pages and same design</a:t>
                      </a:r>
                      <a:endParaRPr lang="en-US" sz="800" kern="10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endParaRPr lang="en-US" sz="1200" kern="100">
                        <a:effectLst/>
                        <a:latin typeface="Calibri"/>
                        <a:ea typeface="Calibri"/>
                        <a:cs typeface="Calibri"/>
                      </a:endParaRPr>
                    </a:p>
                  </a:txBody>
                  <a:tcPr marL="49946" marR="49946" marT="0" marB="0"/>
                </a:tc>
              </a:tr>
              <a:tr h="283491">
                <a:tc>
                  <a:txBody>
                    <a:bodyPr/>
                    <a:lstStyle/>
                    <a:p>
                      <a:pPr marL="0" marR="0">
                        <a:lnSpc>
                          <a:spcPct val="107000"/>
                        </a:lnSpc>
                        <a:spcBef>
                          <a:spcPts val="0"/>
                        </a:spcBef>
                        <a:spcAft>
                          <a:spcPts val="0"/>
                        </a:spcAft>
                      </a:pPr>
                      <a:r>
                        <a:rPr lang="en-GB" sz="1200" kern="100">
                          <a:effectLst/>
                        </a:rPr>
                        <a:t>Seek universal usability</a:t>
                      </a:r>
                      <a:endParaRPr lang="en-US" sz="800" kern="100">
                        <a:effectLst/>
                        <a:latin typeface="Calibri"/>
                        <a:ea typeface="Calibri"/>
                        <a:cs typeface="Arial"/>
                      </a:endParaRPr>
                    </a:p>
                  </a:txBody>
                  <a:tcPr marL="49946" marR="49946" marT="0" marB="0"/>
                </a:tc>
                <a:tc>
                  <a:txBody>
                    <a:bodyPr/>
                    <a:lstStyle/>
                    <a:p>
                      <a:pPr marL="0" marR="0" algn="just">
                        <a:lnSpc>
                          <a:spcPct val="107000"/>
                        </a:lnSpc>
                        <a:spcBef>
                          <a:spcPts val="0"/>
                        </a:spcBef>
                        <a:spcAft>
                          <a:spcPts val="0"/>
                        </a:spcAft>
                      </a:pPr>
                      <a:r>
                        <a:rPr lang="en-US" sz="1200" kern="100">
                          <a:effectLst/>
                        </a:rPr>
                        <a:t>Not in system</a:t>
                      </a:r>
                      <a:endParaRPr lang="en-US" sz="800" kern="10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endParaRPr lang="en-US" sz="1200" kern="100">
                        <a:effectLst/>
                        <a:latin typeface="Calibri"/>
                        <a:ea typeface="Calibri"/>
                        <a:cs typeface="Calibri"/>
                      </a:endParaRPr>
                    </a:p>
                  </a:txBody>
                  <a:tcPr marL="49946" marR="49946" marT="0" marB="0"/>
                </a:tc>
              </a:tr>
              <a:tr h="760108">
                <a:tc>
                  <a:txBody>
                    <a:bodyPr/>
                    <a:lstStyle/>
                    <a:p>
                      <a:pPr marL="0" marR="0">
                        <a:lnSpc>
                          <a:spcPct val="107000"/>
                        </a:lnSpc>
                        <a:spcBef>
                          <a:spcPts val="0"/>
                        </a:spcBef>
                        <a:spcAft>
                          <a:spcPts val="0"/>
                        </a:spcAft>
                      </a:pPr>
                      <a:r>
                        <a:rPr lang="en-GB" sz="1200" kern="100">
                          <a:effectLst/>
                        </a:rPr>
                        <a:t>Offer informative feedback.</a:t>
                      </a:r>
                      <a:endParaRPr lang="en-US" sz="800" kern="100">
                        <a:effectLst/>
                        <a:latin typeface="Calibri"/>
                        <a:ea typeface="Calibri"/>
                        <a:cs typeface="Arial"/>
                      </a:endParaRPr>
                    </a:p>
                  </a:txBody>
                  <a:tcPr marL="49946" marR="49946" marT="0" marB="0"/>
                </a:tc>
                <a:tc>
                  <a:txBody>
                    <a:bodyPr/>
                    <a:lstStyle/>
                    <a:p>
                      <a:pPr marL="0" marR="0" algn="just">
                        <a:lnSpc>
                          <a:spcPct val="107000"/>
                        </a:lnSpc>
                        <a:spcBef>
                          <a:spcPts val="0"/>
                        </a:spcBef>
                        <a:spcAft>
                          <a:spcPts val="0"/>
                        </a:spcAft>
                      </a:pPr>
                      <a:r>
                        <a:rPr lang="en-US" sz="1200" kern="100">
                          <a:effectLst/>
                        </a:rPr>
                        <a:t>If add profile photo it sends messages that its updated. if send post it sends message that admin will approve it.</a:t>
                      </a:r>
                      <a:endParaRPr lang="en-US" sz="800" kern="10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endParaRPr lang="en-US" sz="1200" kern="100">
                        <a:effectLst/>
                        <a:latin typeface="Calibri"/>
                        <a:ea typeface="Calibri"/>
                        <a:cs typeface="Calibri"/>
                      </a:endParaRPr>
                    </a:p>
                  </a:txBody>
                  <a:tcPr marL="49946" marR="49946" marT="0" marB="0"/>
                </a:tc>
              </a:tr>
              <a:tr h="380054">
                <a:tc>
                  <a:txBody>
                    <a:bodyPr/>
                    <a:lstStyle/>
                    <a:p>
                      <a:pPr marL="0" marR="0">
                        <a:lnSpc>
                          <a:spcPct val="107000"/>
                        </a:lnSpc>
                        <a:spcBef>
                          <a:spcPts val="0"/>
                        </a:spcBef>
                        <a:spcAft>
                          <a:spcPts val="0"/>
                        </a:spcAft>
                      </a:pPr>
                      <a:r>
                        <a:rPr lang="en-GB" sz="1000" kern="100">
                          <a:effectLst/>
                        </a:rPr>
                        <a:t>design dialogs to yield closure</a:t>
                      </a:r>
                      <a:endParaRPr lang="en-US" sz="800" kern="100">
                        <a:effectLst/>
                        <a:latin typeface="Calibri"/>
                        <a:ea typeface="Calibri"/>
                        <a:cs typeface="Arial"/>
                      </a:endParaRPr>
                    </a:p>
                  </a:txBody>
                  <a:tcPr marL="49946" marR="49946" marT="0" marB="0"/>
                </a:tc>
                <a:tc>
                  <a:txBody>
                    <a:bodyPr/>
                    <a:lstStyle/>
                    <a:p>
                      <a:pPr marL="0" marR="0" algn="just">
                        <a:lnSpc>
                          <a:spcPct val="107000"/>
                        </a:lnSpc>
                        <a:spcBef>
                          <a:spcPts val="0"/>
                        </a:spcBef>
                        <a:spcAft>
                          <a:spcPts val="0"/>
                        </a:spcAft>
                      </a:pPr>
                      <a:r>
                        <a:rPr lang="en-US" sz="1200" kern="100">
                          <a:effectLst/>
                        </a:rPr>
                        <a:t>When user want to log out app make sure he wants it. </a:t>
                      </a:r>
                      <a:endParaRPr lang="en-US" sz="800" kern="10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endParaRPr lang="en-US" sz="1200" kern="100">
                        <a:effectLst/>
                        <a:latin typeface="Calibri"/>
                        <a:ea typeface="Calibri"/>
                        <a:cs typeface="Calibri"/>
                      </a:endParaRPr>
                    </a:p>
                  </a:txBody>
                  <a:tcPr marL="49946" marR="49946" marT="0" marB="0"/>
                </a:tc>
              </a:tr>
              <a:tr h="570081">
                <a:tc>
                  <a:txBody>
                    <a:bodyPr/>
                    <a:lstStyle/>
                    <a:p>
                      <a:pPr marL="0" marR="0">
                        <a:lnSpc>
                          <a:spcPct val="107000"/>
                        </a:lnSpc>
                        <a:spcBef>
                          <a:spcPts val="0"/>
                        </a:spcBef>
                        <a:spcAft>
                          <a:spcPts val="0"/>
                        </a:spcAft>
                      </a:pPr>
                      <a:r>
                        <a:rPr lang="en-GB" sz="1200" kern="100" dirty="0">
                          <a:effectLst/>
                        </a:rPr>
                        <a:t>Prevent errors</a:t>
                      </a:r>
                      <a:endParaRPr lang="en-US" sz="800" kern="100" dirty="0">
                        <a:effectLst/>
                        <a:latin typeface="Calibri"/>
                        <a:ea typeface="Calibri"/>
                        <a:cs typeface="Arial"/>
                      </a:endParaRPr>
                    </a:p>
                  </a:txBody>
                  <a:tcPr marL="49946" marR="49946" marT="0" marB="0"/>
                </a:tc>
                <a:tc>
                  <a:txBody>
                    <a:bodyPr/>
                    <a:lstStyle/>
                    <a:p>
                      <a:pPr marL="0" marR="0" algn="just">
                        <a:lnSpc>
                          <a:spcPct val="107000"/>
                        </a:lnSpc>
                        <a:spcBef>
                          <a:spcPts val="0"/>
                        </a:spcBef>
                        <a:spcAft>
                          <a:spcPts val="0"/>
                        </a:spcAft>
                      </a:pPr>
                      <a:r>
                        <a:rPr lang="en-US" sz="1200" kern="100">
                          <a:effectLst/>
                        </a:rPr>
                        <a:t>If user entered password less than 8 character it. give message to help him</a:t>
                      </a:r>
                      <a:endParaRPr lang="en-US" sz="800" kern="10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endParaRPr lang="en-US" sz="1200" kern="100">
                        <a:effectLst/>
                        <a:latin typeface="Calibri"/>
                        <a:ea typeface="Calibri"/>
                        <a:cs typeface="Calibri"/>
                      </a:endParaRPr>
                    </a:p>
                  </a:txBody>
                  <a:tcPr marL="49946" marR="49946" marT="0" marB="0"/>
                </a:tc>
              </a:tr>
              <a:tr h="380054">
                <a:tc>
                  <a:txBody>
                    <a:bodyPr/>
                    <a:lstStyle/>
                    <a:p>
                      <a:pPr marL="0" marR="0">
                        <a:lnSpc>
                          <a:spcPct val="107000"/>
                        </a:lnSpc>
                        <a:spcBef>
                          <a:spcPts val="0"/>
                        </a:spcBef>
                        <a:spcAft>
                          <a:spcPts val="0"/>
                        </a:spcAft>
                      </a:pPr>
                      <a:r>
                        <a:rPr lang="en-GB" sz="1200" kern="100">
                          <a:effectLst/>
                        </a:rPr>
                        <a:t>Permit easy reversal of actions.</a:t>
                      </a:r>
                      <a:endParaRPr lang="en-US" sz="800" kern="100">
                        <a:effectLst/>
                        <a:latin typeface="Calibri"/>
                        <a:ea typeface="Calibri"/>
                        <a:cs typeface="Arial"/>
                      </a:endParaRPr>
                    </a:p>
                  </a:txBody>
                  <a:tcPr marL="49946" marR="49946" marT="0" marB="0"/>
                </a:tc>
                <a:tc>
                  <a:txBody>
                    <a:bodyPr/>
                    <a:lstStyle/>
                    <a:p>
                      <a:pPr marL="0" marR="0" algn="just">
                        <a:lnSpc>
                          <a:spcPct val="107000"/>
                        </a:lnSpc>
                        <a:spcBef>
                          <a:spcPts val="0"/>
                        </a:spcBef>
                        <a:spcAft>
                          <a:spcPts val="0"/>
                        </a:spcAft>
                      </a:pPr>
                      <a:r>
                        <a:rPr lang="en-US" sz="1200" kern="100">
                          <a:effectLst/>
                        </a:rPr>
                        <a:t>If user want to cancel create post or not log out from system</a:t>
                      </a:r>
                      <a:endParaRPr lang="en-US" sz="800" kern="10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endParaRPr lang="en-US" sz="1200" kern="100">
                        <a:effectLst/>
                        <a:latin typeface="Calibri"/>
                        <a:ea typeface="Calibri"/>
                        <a:cs typeface="Calibri"/>
                      </a:endParaRPr>
                    </a:p>
                  </a:txBody>
                  <a:tcPr marL="49946" marR="49946" marT="0" marB="0"/>
                </a:tc>
              </a:tr>
              <a:tr h="570081">
                <a:tc>
                  <a:txBody>
                    <a:bodyPr/>
                    <a:lstStyle/>
                    <a:p>
                      <a:pPr marL="0" marR="0">
                        <a:lnSpc>
                          <a:spcPct val="107000"/>
                        </a:lnSpc>
                        <a:spcBef>
                          <a:spcPts val="0"/>
                        </a:spcBef>
                        <a:spcAft>
                          <a:spcPts val="0"/>
                        </a:spcAft>
                      </a:pPr>
                      <a:r>
                        <a:rPr lang="en-GB" sz="1200" kern="100">
                          <a:effectLst/>
                        </a:rPr>
                        <a:t>Keep users in control</a:t>
                      </a:r>
                      <a:endParaRPr lang="en-US" sz="800" kern="100">
                        <a:effectLst/>
                        <a:latin typeface="Calibri"/>
                        <a:ea typeface="Calibri"/>
                        <a:cs typeface="Arial"/>
                      </a:endParaRPr>
                    </a:p>
                  </a:txBody>
                  <a:tcPr marL="49946" marR="49946" marT="0" marB="0"/>
                </a:tc>
                <a:tc>
                  <a:txBody>
                    <a:bodyPr/>
                    <a:lstStyle/>
                    <a:p>
                      <a:pPr marL="0" marR="0" algn="just">
                        <a:lnSpc>
                          <a:spcPct val="107000"/>
                        </a:lnSpc>
                        <a:spcBef>
                          <a:spcPts val="0"/>
                        </a:spcBef>
                        <a:spcAft>
                          <a:spcPts val="0"/>
                        </a:spcAft>
                      </a:pPr>
                      <a:r>
                        <a:rPr lang="en-US" sz="1200" kern="100">
                          <a:effectLst/>
                        </a:rPr>
                        <a:t>If user want to </a:t>
                      </a:r>
                      <a:r>
                        <a:rPr lang="ar-EG" sz="1200" kern="100">
                          <a:effectLst/>
                        </a:rPr>
                        <a:t>ك</a:t>
                      </a:r>
                      <a:r>
                        <a:rPr lang="en-US" sz="1200" kern="100">
                          <a:effectLst/>
                        </a:rPr>
                        <a:t>control adding post or change appearance of the app.</a:t>
                      </a:r>
                      <a:endParaRPr lang="en-US" sz="800" kern="10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endParaRPr lang="en-US" sz="1200" kern="100">
                        <a:effectLst/>
                        <a:latin typeface="Calibri"/>
                        <a:ea typeface="Calibri"/>
                        <a:cs typeface="Calibri"/>
                      </a:endParaRPr>
                    </a:p>
                  </a:txBody>
                  <a:tcPr marL="49946" marR="49946" marT="0" marB="0"/>
                </a:tc>
              </a:tr>
              <a:tr h="570081">
                <a:tc>
                  <a:txBody>
                    <a:bodyPr/>
                    <a:lstStyle/>
                    <a:p>
                      <a:pPr marL="0" marR="0">
                        <a:lnSpc>
                          <a:spcPct val="107000"/>
                        </a:lnSpc>
                        <a:spcBef>
                          <a:spcPts val="0"/>
                        </a:spcBef>
                        <a:spcAft>
                          <a:spcPts val="0"/>
                        </a:spcAft>
                      </a:pPr>
                      <a:r>
                        <a:rPr lang="en-GB" sz="1000" kern="100">
                          <a:effectLst/>
                        </a:rPr>
                        <a:t>Reduce short-term memory load</a:t>
                      </a:r>
                      <a:endParaRPr lang="en-US" sz="800" kern="100">
                        <a:effectLst/>
                        <a:latin typeface="Calibri"/>
                        <a:ea typeface="Calibri"/>
                        <a:cs typeface="Arial"/>
                      </a:endParaRPr>
                    </a:p>
                  </a:txBody>
                  <a:tcPr marL="49946" marR="49946" marT="0" marB="0"/>
                </a:tc>
                <a:tc>
                  <a:txBody>
                    <a:bodyPr/>
                    <a:lstStyle/>
                    <a:p>
                      <a:pPr marL="0" marR="0" algn="just">
                        <a:lnSpc>
                          <a:spcPct val="107000"/>
                        </a:lnSpc>
                        <a:spcBef>
                          <a:spcPts val="0"/>
                        </a:spcBef>
                        <a:spcAft>
                          <a:spcPts val="0"/>
                        </a:spcAft>
                      </a:pPr>
                      <a:r>
                        <a:rPr lang="en-US" sz="1200" kern="100">
                          <a:effectLst/>
                        </a:rPr>
                        <a:t>If user want to move between the categories and not have to remember much info.</a:t>
                      </a:r>
                      <a:endParaRPr lang="en-US" sz="800" kern="100">
                        <a:effectLst/>
                        <a:latin typeface="Calibri"/>
                        <a:ea typeface="Calibri"/>
                        <a:cs typeface="Arial"/>
                      </a:endParaRPr>
                    </a:p>
                  </a:txBody>
                  <a:tcPr marL="49946" marR="4994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49946" marR="49946" marT="0" marB="0"/>
                </a:tc>
              </a:tr>
            </a:tbl>
          </a:graphicData>
        </a:graphic>
      </p:graphicFrame>
      <p:pic>
        <p:nvPicPr>
          <p:cNvPr id="2056" name="Picture 8" descr="Description: Checkbox Ticked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686" y="5669195"/>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2055" name="Graphic 3" descr="Description: Close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6040" y="2578412"/>
            <a:ext cx="274637" cy="2746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scription: Checkbox Ticked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260" y="5133713"/>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escription: Checkbox Ticked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1430" y="4579688"/>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scription: Checkbox Ticked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687" y="3482071"/>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escription: Checkbox Ticked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825" y="3002646"/>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on: Checkbox Ticked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261" y="3890263"/>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Graphic 1" descr="Description: Checkbox Ticked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2700" y="2004385"/>
            <a:ext cx="555625" cy="47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447714" cy="1266738"/>
          </a:xfrm>
        </p:spPr>
        <p:txBody>
          <a:bodyPr/>
          <a:lstStyle/>
          <a:p>
            <a:r>
              <a:rPr lang="en-GB" b="1" dirty="0"/>
              <a:t>Nielsen's 10 Usability Heuristics</a:t>
            </a:r>
            <a:r>
              <a:rPr lang="ar-SA" b="1" dirty="0"/>
              <a:t>:</a:t>
            </a:r>
            <a:r>
              <a:rPr lang="en-US" dirty="0"/>
              <a:t/>
            </a:r>
            <a:br>
              <a:rPr lang="en-US" dirty="0"/>
            </a:br>
            <a:endParaRPr lang="en-US" dirty="0"/>
          </a:p>
        </p:txBody>
      </p:sp>
      <p:sp>
        <p:nvSpPr>
          <p:cNvPr id="3" name="Text Placeholder 2"/>
          <p:cNvSpPr>
            <a:spLocks noGrp="1"/>
          </p:cNvSpPr>
          <p:nvPr>
            <p:ph type="body" sz="quarter" idx="13"/>
          </p:nvPr>
        </p:nvSpPr>
        <p:spPr>
          <a:xfrm flipV="1">
            <a:off x="2041114" y="6470650"/>
            <a:ext cx="6280765" cy="114708"/>
          </a:xfrm>
        </p:spPr>
        <p:txBody>
          <a:bodyPr>
            <a:normAutofit fontScale="25000" lnSpcReduction="20000"/>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8401482"/>
              </p:ext>
            </p:extLst>
          </p:nvPr>
        </p:nvGraphicFramePr>
        <p:xfrm>
          <a:off x="3763496" y="1711244"/>
          <a:ext cx="4665008" cy="4580100"/>
        </p:xfrm>
        <a:graphic>
          <a:graphicData uri="http://schemas.openxmlformats.org/drawingml/2006/table">
            <a:tbl>
              <a:tblPr firstRow="1" firstCol="1" bandRow="1">
                <a:tableStyleId>{2D5ABB26-0587-4C30-8999-92F81FD0307C}</a:tableStyleId>
              </a:tblPr>
              <a:tblGrid>
                <a:gridCol w="1895881"/>
                <a:gridCol w="2162615"/>
                <a:gridCol w="606512"/>
              </a:tblGrid>
              <a:tr h="273331">
                <a:tc>
                  <a:txBody>
                    <a:bodyPr/>
                    <a:lstStyle/>
                    <a:p>
                      <a:pPr marL="0" marR="0" algn="ctr">
                        <a:lnSpc>
                          <a:spcPct val="107000"/>
                        </a:lnSpc>
                        <a:spcBef>
                          <a:spcPts val="0"/>
                        </a:spcBef>
                        <a:spcAft>
                          <a:spcPts val="0"/>
                        </a:spcAft>
                      </a:pPr>
                      <a:r>
                        <a:rPr lang="en-US" sz="1200" kern="100" dirty="0">
                          <a:effectLst/>
                        </a:rPr>
                        <a:t>Heuristic</a:t>
                      </a:r>
                      <a:endParaRPr lang="en-US" sz="800" kern="100" dirty="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r>
                        <a:rPr lang="en-US" sz="1200" kern="100">
                          <a:effectLst/>
                        </a:rPr>
                        <a:t>Question considers</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r>
                        <a:rPr lang="en-US" sz="1200" kern="100" dirty="0">
                          <a:effectLst/>
                        </a:rPr>
                        <a:t>Mark</a:t>
                      </a:r>
                      <a:endParaRPr lang="en-US" sz="800" kern="100" dirty="0">
                        <a:effectLst/>
                        <a:latin typeface="Calibri"/>
                        <a:ea typeface="Calibri"/>
                        <a:cs typeface="Arial"/>
                      </a:endParaRPr>
                    </a:p>
                  </a:txBody>
                  <a:tcPr marL="50896" marR="50896" marT="0" marB="0"/>
                </a:tc>
              </a:tr>
              <a:tr h="289825">
                <a:tc>
                  <a:txBody>
                    <a:bodyPr/>
                    <a:lstStyle/>
                    <a:p>
                      <a:pPr marL="0" marR="0">
                        <a:lnSpc>
                          <a:spcPct val="107000"/>
                        </a:lnSpc>
                        <a:spcBef>
                          <a:spcPts val="0"/>
                        </a:spcBef>
                        <a:spcAft>
                          <a:spcPts val="0"/>
                        </a:spcAft>
                      </a:pPr>
                      <a:r>
                        <a:rPr lang="en-GB" sz="1200" kern="100">
                          <a:effectLst/>
                        </a:rPr>
                        <a:t>Visibility of system status</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No </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r h="387282">
                <a:tc>
                  <a:txBody>
                    <a:bodyPr/>
                    <a:lstStyle/>
                    <a:p>
                      <a:pPr marL="0" marR="0">
                        <a:lnSpc>
                          <a:spcPct val="107000"/>
                        </a:lnSpc>
                        <a:spcBef>
                          <a:spcPts val="0"/>
                        </a:spcBef>
                        <a:spcAft>
                          <a:spcPts val="0"/>
                        </a:spcAft>
                      </a:pPr>
                      <a:r>
                        <a:rPr lang="en-GB" sz="1200" kern="100">
                          <a:effectLst/>
                        </a:rPr>
                        <a:t>Match between system and the real world</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Icons of pages like real world</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r h="416594">
                <a:tc>
                  <a:txBody>
                    <a:bodyPr/>
                    <a:lstStyle/>
                    <a:p>
                      <a:pPr marL="0" marR="0">
                        <a:lnSpc>
                          <a:spcPct val="107000"/>
                        </a:lnSpc>
                        <a:spcBef>
                          <a:spcPts val="0"/>
                        </a:spcBef>
                        <a:spcAft>
                          <a:spcPts val="0"/>
                        </a:spcAft>
                      </a:pPr>
                      <a:r>
                        <a:rPr lang="en-GB" sz="1200" kern="100">
                          <a:effectLst/>
                        </a:rPr>
                        <a:t>User control and freedom</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Navigate easily between pages with back arrows.</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r h="387282">
                <a:tc>
                  <a:txBody>
                    <a:bodyPr/>
                    <a:lstStyle/>
                    <a:p>
                      <a:pPr marL="0" marR="0">
                        <a:lnSpc>
                          <a:spcPct val="107000"/>
                        </a:lnSpc>
                        <a:spcBef>
                          <a:spcPts val="0"/>
                        </a:spcBef>
                        <a:spcAft>
                          <a:spcPts val="0"/>
                        </a:spcAft>
                      </a:pPr>
                      <a:r>
                        <a:rPr lang="en-GB" sz="1000" kern="100">
                          <a:effectLst/>
                        </a:rPr>
                        <a:t>Consistency and standards:</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Icons consistency in home page and other pages and same design</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r h="580923">
                <a:tc>
                  <a:txBody>
                    <a:bodyPr/>
                    <a:lstStyle/>
                    <a:p>
                      <a:pPr marL="0" marR="0">
                        <a:lnSpc>
                          <a:spcPct val="107000"/>
                        </a:lnSpc>
                        <a:spcBef>
                          <a:spcPts val="0"/>
                        </a:spcBef>
                        <a:spcAft>
                          <a:spcPts val="0"/>
                        </a:spcAft>
                      </a:pPr>
                      <a:r>
                        <a:rPr lang="en-GB" sz="1200" kern="100">
                          <a:effectLst/>
                        </a:rPr>
                        <a:t>Prevent errors</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If user entered password less than 8 character it. give message to help him</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r h="387282">
                <a:tc>
                  <a:txBody>
                    <a:bodyPr/>
                    <a:lstStyle/>
                    <a:p>
                      <a:pPr marL="0" marR="0">
                        <a:lnSpc>
                          <a:spcPct val="107000"/>
                        </a:lnSpc>
                        <a:spcBef>
                          <a:spcPts val="0"/>
                        </a:spcBef>
                        <a:spcAft>
                          <a:spcPts val="0"/>
                        </a:spcAft>
                      </a:pPr>
                      <a:r>
                        <a:rPr lang="en-GB" sz="1200" kern="100">
                          <a:effectLst/>
                        </a:rPr>
                        <a:t>Recognition rather than recall</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No </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r h="387282">
                <a:tc>
                  <a:txBody>
                    <a:bodyPr/>
                    <a:lstStyle/>
                    <a:p>
                      <a:pPr marL="0" marR="0">
                        <a:lnSpc>
                          <a:spcPct val="107000"/>
                        </a:lnSpc>
                        <a:spcBef>
                          <a:spcPts val="0"/>
                        </a:spcBef>
                        <a:spcAft>
                          <a:spcPts val="0"/>
                        </a:spcAft>
                      </a:pPr>
                      <a:r>
                        <a:rPr lang="en-GB" sz="1200" kern="100">
                          <a:effectLst/>
                        </a:rPr>
                        <a:t>Flexibility and efficiency of use</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No </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r h="387282">
                <a:tc>
                  <a:txBody>
                    <a:bodyPr/>
                    <a:lstStyle/>
                    <a:p>
                      <a:pPr marL="0" marR="0">
                        <a:lnSpc>
                          <a:spcPct val="107000"/>
                        </a:lnSpc>
                        <a:spcBef>
                          <a:spcPts val="0"/>
                        </a:spcBef>
                        <a:spcAft>
                          <a:spcPts val="0"/>
                        </a:spcAft>
                      </a:pPr>
                      <a:r>
                        <a:rPr lang="en-GB" sz="1000" kern="100">
                          <a:effectLst/>
                        </a:rPr>
                        <a:t>Aesthetic and minimalist design</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Design is simple and recognized easily and clear.</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r h="580923">
                <a:tc>
                  <a:txBody>
                    <a:bodyPr/>
                    <a:lstStyle/>
                    <a:p>
                      <a:pPr marL="0" marR="0">
                        <a:lnSpc>
                          <a:spcPct val="107000"/>
                        </a:lnSpc>
                        <a:spcBef>
                          <a:spcPts val="0"/>
                        </a:spcBef>
                        <a:spcAft>
                          <a:spcPts val="0"/>
                        </a:spcAft>
                      </a:pPr>
                      <a:r>
                        <a:rPr lang="en-GB" sz="1000" kern="100">
                          <a:effectLst/>
                        </a:rPr>
                        <a:t>Help users recognize, diagnose, and recover from errors</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Error messages to help user to add. </a:t>
                      </a:r>
                      <a:endParaRPr lang="en-US" sz="800" kern="100">
                        <a:effectLst/>
                      </a:endParaRPr>
                    </a:p>
                    <a:p>
                      <a:pPr marL="0" marR="0" algn="just">
                        <a:lnSpc>
                          <a:spcPct val="107000"/>
                        </a:lnSpc>
                        <a:spcBef>
                          <a:spcPts val="0"/>
                        </a:spcBef>
                        <a:spcAft>
                          <a:spcPts val="0"/>
                        </a:spcAft>
                      </a:pPr>
                      <a:r>
                        <a:rPr lang="en-US" sz="1200" kern="100">
                          <a:effectLst/>
                        </a:rPr>
                        <a:t>Password instructions.</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r h="273331">
                <a:tc>
                  <a:txBody>
                    <a:bodyPr/>
                    <a:lstStyle/>
                    <a:p>
                      <a:pPr marL="0" marR="0">
                        <a:lnSpc>
                          <a:spcPct val="107000"/>
                        </a:lnSpc>
                        <a:spcBef>
                          <a:spcPts val="0"/>
                        </a:spcBef>
                        <a:spcAft>
                          <a:spcPts val="0"/>
                        </a:spcAft>
                      </a:pPr>
                      <a:r>
                        <a:rPr lang="en-GB" sz="1000" kern="100">
                          <a:effectLst/>
                        </a:rPr>
                        <a:t>Help and documentation</a:t>
                      </a:r>
                      <a:endParaRPr lang="en-US" sz="800" kern="100">
                        <a:effectLst/>
                        <a:latin typeface="Calibri"/>
                        <a:ea typeface="Calibri"/>
                        <a:cs typeface="Arial"/>
                      </a:endParaRPr>
                    </a:p>
                  </a:txBody>
                  <a:tcPr marL="50896" marR="50896" marT="0" marB="0"/>
                </a:tc>
                <a:tc>
                  <a:txBody>
                    <a:bodyPr/>
                    <a:lstStyle/>
                    <a:p>
                      <a:pPr marL="0" marR="0" algn="just">
                        <a:lnSpc>
                          <a:spcPct val="107000"/>
                        </a:lnSpc>
                        <a:spcBef>
                          <a:spcPts val="0"/>
                        </a:spcBef>
                        <a:spcAft>
                          <a:spcPts val="0"/>
                        </a:spcAft>
                      </a:pPr>
                      <a:r>
                        <a:rPr lang="en-US" sz="1200" kern="100">
                          <a:effectLst/>
                        </a:rPr>
                        <a:t>No </a:t>
                      </a:r>
                      <a:endParaRPr lang="en-US" sz="800" kern="100">
                        <a:effectLst/>
                        <a:latin typeface="Calibri"/>
                        <a:ea typeface="Calibri"/>
                        <a:cs typeface="Arial"/>
                      </a:endParaRPr>
                    </a:p>
                  </a:txBody>
                  <a:tcPr marL="50896" marR="50896" marT="0" marB="0"/>
                </a:tc>
                <a:tc>
                  <a:txBody>
                    <a:bodyPr/>
                    <a:lstStyle/>
                    <a:p>
                      <a:pPr marL="0" marR="0" algn="ctr">
                        <a:lnSpc>
                          <a:spcPct val="107000"/>
                        </a:lnSpc>
                        <a:spcBef>
                          <a:spcPts val="0"/>
                        </a:spcBef>
                        <a:spcAft>
                          <a:spcPts val="0"/>
                        </a:spcAft>
                      </a:pPr>
                      <a:endParaRPr lang="en-US" sz="1200" kern="100" dirty="0">
                        <a:effectLst/>
                        <a:latin typeface="Calibri"/>
                        <a:ea typeface="Calibri"/>
                        <a:cs typeface="Calibri"/>
                      </a:endParaRPr>
                    </a:p>
                  </a:txBody>
                  <a:tcPr marL="50896" marR="50896" marT="0" marB="0"/>
                </a:tc>
              </a:tr>
            </a:tbl>
          </a:graphicData>
        </a:graphic>
      </p:graphicFrame>
      <p:pic>
        <p:nvPicPr>
          <p:cNvPr id="3082" name="Picture 10" descr="Description: Close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161" y="4225334"/>
            <a:ext cx="274637" cy="274638"/>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Description: Checkbox Ticked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365" y="2736536"/>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escription: Checkbox Ticked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365" y="3215961"/>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Description: Checkbox Ticked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363" y="5183580"/>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escription: Checkbox Ticked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365" y="3695386"/>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escription: Close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994" y="4524230"/>
            <a:ext cx="274637" cy="2746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scription: Close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5860" y="2018484"/>
            <a:ext cx="274637" cy="27463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escription: Checkbox Ticked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364" y="4661549"/>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Graphic 1" descr="Description: Checkbox Ticked out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365" y="2257111"/>
            <a:ext cx="555625" cy="479425"/>
          </a:xfrm>
          <a:prstGeom prst="rect">
            <a:avLst/>
          </a:prstGeom>
          <a:noFill/>
          <a:extLst>
            <a:ext uri="{909E8E84-426E-40DD-AFC4-6F175D3DCCD1}">
              <a14:hiddenFill xmlns:a14="http://schemas.microsoft.com/office/drawing/2010/main">
                <a:solidFill>
                  <a:srgbClr val="FFFFFF"/>
                </a:solidFill>
              </a14:hiddenFill>
            </a:ext>
          </a:extLst>
        </p:spPr>
      </p:pic>
      <p:pic>
        <p:nvPicPr>
          <p:cNvPr id="3073" name="Graphic 3" descr="Description: Close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5860" y="5671504"/>
            <a:ext cx="274637" cy="27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61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9028176" cy="865632"/>
          </a:xfrm>
        </p:spPr>
        <p:txBody>
          <a:bodyPr/>
          <a:lstStyle/>
          <a:p>
            <a:r>
              <a:rPr lang="en-GB" b="1" dirty="0"/>
              <a:t>.Recommendation to solve in tasks</a:t>
            </a:r>
            <a:endParaRPr lang="en-US" dirty="0"/>
          </a:p>
        </p:txBody>
      </p:sp>
      <p:graphicFrame>
        <p:nvGraphicFramePr>
          <p:cNvPr id="4" name="Table 3"/>
          <p:cNvGraphicFramePr>
            <a:graphicFrameLocks noGrp="1"/>
          </p:cNvGraphicFramePr>
          <p:nvPr/>
        </p:nvGraphicFramePr>
        <p:xfrm>
          <a:off x="3155950" y="2403315"/>
          <a:ext cx="5880100" cy="3424240"/>
        </p:xfrm>
        <a:graphic>
          <a:graphicData uri="http://schemas.openxmlformats.org/drawingml/2006/table">
            <a:tbl>
              <a:tblPr firstRow="1" firstCol="1" bandRow="1">
                <a:tableStyleId>{2D5ABB26-0587-4C30-8999-92F81FD0307C}</a:tableStyleId>
              </a:tblPr>
              <a:tblGrid>
                <a:gridCol w="1951355"/>
                <a:gridCol w="1959610"/>
                <a:gridCol w="1969135"/>
              </a:tblGrid>
              <a:tr h="0">
                <a:tc>
                  <a:txBody>
                    <a:bodyPr/>
                    <a:lstStyle/>
                    <a:p>
                      <a:pPr marL="0" marR="0">
                        <a:lnSpc>
                          <a:spcPct val="107000"/>
                        </a:lnSpc>
                        <a:spcBef>
                          <a:spcPts val="0"/>
                        </a:spcBef>
                        <a:spcAft>
                          <a:spcPts val="0"/>
                        </a:spcAft>
                      </a:pPr>
                      <a:r>
                        <a:rPr lang="en-GB" sz="1400" kern="100">
                          <a:effectLst/>
                        </a:rPr>
                        <a:t>Task</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Problem</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Recommendation</a:t>
                      </a:r>
                      <a:endParaRPr lang="en-US" sz="1100" kern="100">
                        <a:effectLst/>
                        <a:latin typeface="Calibri"/>
                        <a:ea typeface="Calibri"/>
                        <a:cs typeface="Arial"/>
                      </a:endParaRPr>
                    </a:p>
                  </a:txBody>
                  <a:tcPr marL="68580" marR="68580" marT="0" marB="0"/>
                </a:tc>
              </a:tr>
              <a:tr h="0">
                <a:tc>
                  <a:txBody>
                    <a:bodyPr/>
                    <a:lstStyle/>
                    <a:p>
                      <a:pPr marL="0" marR="0">
                        <a:lnSpc>
                          <a:spcPct val="107000"/>
                        </a:lnSpc>
                        <a:spcBef>
                          <a:spcPts val="0"/>
                        </a:spcBef>
                        <a:spcAft>
                          <a:spcPts val="0"/>
                        </a:spcAft>
                      </a:pPr>
                      <a:r>
                        <a:rPr lang="en-GB" sz="1400" kern="100">
                          <a:effectLst/>
                        </a:rPr>
                        <a:t>Task (1)</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User faces some difficulties uses this task.</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Simplify UI to be more specific not conflicting with other processes.</a:t>
                      </a:r>
                      <a:endParaRPr lang="en-US" sz="1100" kern="100">
                        <a:effectLst/>
                        <a:latin typeface="Calibri"/>
                        <a:ea typeface="Calibri"/>
                        <a:cs typeface="Arial"/>
                      </a:endParaRPr>
                    </a:p>
                  </a:txBody>
                  <a:tcPr marL="68580" marR="68580" marT="0" marB="0"/>
                </a:tc>
              </a:tr>
              <a:tr h="0">
                <a:tc>
                  <a:txBody>
                    <a:bodyPr/>
                    <a:lstStyle/>
                    <a:p>
                      <a:pPr marL="0" marR="0">
                        <a:lnSpc>
                          <a:spcPct val="107000"/>
                        </a:lnSpc>
                        <a:spcBef>
                          <a:spcPts val="0"/>
                        </a:spcBef>
                        <a:spcAft>
                          <a:spcPts val="0"/>
                        </a:spcAft>
                      </a:pPr>
                      <a:r>
                        <a:rPr lang="en-GB" sz="1400" kern="100">
                          <a:effectLst/>
                        </a:rPr>
                        <a:t>Task (3)</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User faces some difficulties uses this task.</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Simplify UI to be more specific not conflicting with other processes.</a:t>
                      </a:r>
                      <a:endParaRPr lang="en-US" sz="1100" kern="100">
                        <a:effectLst/>
                        <a:latin typeface="Calibri"/>
                        <a:ea typeface="Calibri"/>
                        <a:cs typeface="Arial"/>
                      </a:endParaRPr>
                    </a:p>
                  </a:txBody>
                  <a:tcPr marL="68580" marR="68580" marT="0" marB="0"/>
                </a:tc>
              </a:tr>
              <a:tr h="0">
                <a:tc>
                  <a:txBody>
                    <a:bodyPr/>
                    <a:lstStyle/>
                    <a:p>
                      <a:pPr marL="0" marR="0">
                        <a:lnSpc>
                          <a:spcPct val="107000"/>
                        </a:lnSpc>
                        <a:spcBef>
                          <a:spcPts val="0"/>
                        </a:spcBef>
                        <a:spcAft>
                          <a:spcPts val="0"/>
                        </a:spcAft>
                      </a:pPr>
                      <a:r>
                        <a:rPr lang="en-GB" sz="1400" kern="100">
                          <a:effectLst/>
                        </a:rPr>
                        <a:t>Task (12)</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Not under user control</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Make users control notification as they want </a:t>
                      </a:r>
                      <a:endParaRPr lang="en-US" sz="1100" kern="100">
                        <a:effectLst/>
                        <a:latin typeface="Calibri"/>
                        <a:ea typeface="Calibri"/>
                        <a:cs typeface="Arial"/>
                      </a:endParaRPr>
                    </a:p>
                  </a:txBody>
                  <a:tcPr marL="68580" marR="68580" marT="0" marB="0"/>
                </a:tc>
              </a:tr>
              <a:tr h="0">
                <a:tc>
                  <a:txBody>
                    <a:bodyPr/>
                    <a:lstStyle/>
                    <a:p>
                      <a:pPr marL="0" marR="0">
                        <a:lnSpc>
                          <a:spcPct val="107000"/>
                        </a:lnSpc>
                        <a:spcBef>
                          <a:spcPts val="0"/>
                        </a:spcBef>
                        <a:spcAft>
                          <a:spcPts val="0"/>
                        </a:spcAft>
                      </a:pPr>
                      <a:r>
                        <a:rPr lang="en-GB" sz="1400" kern="100" dirty="0">
                          <a:effectLst/>
                        </a:rPr>
                        <a:t>Task (13)</a:t>
                      </a:r>
                      <a:endParaRPr lang="en-US" sz="1100" kern="100" dirty="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dirty="0">
                          <a:effectLst/>
                        </a:rPr>
                        <a:t>Accessibility issues</a:t>
                      </a:r>
                      <a:endParaRPr lang="en-US" sz="1100" kern="100" dirty="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Make elements more flexible and clearer to users</a:t>
                      </a:r>
                      <a:endParaRPr lang="en-US" sz="1100" kern="100">
                        <a:effectLst/>
                        <a:latin typeface="Calibri"/>
                        <a:ea typeface="Calibri"/>
                        <a:cs typeface="Arial"/>
                      </a:endParaRPr>
                    </a:p>
                  </a:txBody>
                  <a:tcPr marL="68580" marR="68580" marT="0" marB="0"/>
                </a:tc>
              </a:tr>
              <a:tr h="0">
                <a:tc>
                  <a:txBody>
                    <a:bodyPr/>
                    <a:lstStyle/>
                    <a:p>
                      <a:pPr marL="0" marR="0">
                        <a:lnSpc>
                          <a:spcPct val="107000"/>
                        </a:lnSpc>
                        <a:spcBef>
                          <a:spcPts val="0"/>
                        </a:spcBef>
                        <a:spcAft>
                          <a:spcPts val="0"/>
                        </a:spcAft>
                      </a:pPr>
                      <a:r>
                        <a:rPr lang="en-GB" sz="1400" kern="100">
                          <a:effectLst/>
                        </a:rPr>
                        <a:t>Task (14)</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a:effectLst/>
                        </a:rPr>
                        <a:t>Too many steps for users</a:t>
                      </a:r>
                      <a:endParaRPr lang="en-US" sz="1100" kern="1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GB" sz="1400" kern="100" dirty="0">
                          <a:effectLst/>
                        </a:rPr>
                        <a:t>Undo actions to make it simpler</a:t>
                      </a:r>
                      <a:endParaRPr lang="en-US" sz="1100" kern="100" dirty="0">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44234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342699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325735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396046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329298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2774794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184021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solidFill>
                  <a:schemeClr val="bg2">
                    <a:lumMod val="50000"/>
                  </a:schemeClr>
                </a:solidFill>
              </a:rPr>
              <a:t>agenda</a:t>
            </a:r>
          </a:p>
        </p:txBody>
      </p:sp>
      <p:graphicFrame>
        <p:nvGraphicFramePr>
          <p:cNvPr id="6" name="Table 4">
            <a:extLst>
              <a:ext uri="{FF2B5EF4-FFF2-40B4-BE49-F238E27FC236}">
                <a16:creationId xmlns=""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365401411"/>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endParaRPr lang="en-US" sz="24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289471877"/>
                  </a:ext>
                </a:extLst>
              </a:tr>
              <a:tr h="979008">
                <a:tc>
                  <a:txBody>
                    <a:bodyPr/>
                    <a:lstStyle/>
                    <a:p>
                      <a:pPr algn="r"/>
                      <a:r>
                        <a:rPr lang="en-US" sz="2400" b="0" dirty="0" smtClean="0"/>
                        <a:t>Usability</a:t>
                      </a:r>
                      <a:r>
                        <a:rPr lang="en-US" sz="2400" b="0" baseline="0" dirty="0" smtClean="0"/>
                        <a:t> Testing </a:t>
                      </a:r>
                      <a:endParaRPr lang="en-US" sz="2400" b="0" dirty="0"/>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36238222"/>
                  </a:ext>
                </a:extLst>
              </a:tr>
              <a:tr h="998987">
                <a:tc>
                  <a:txBody>
                    <a:bodyPr/>
                    <a:lstStyle/>
                    <a:p>
                      <a:pPr algn="r"/>
                      <a:r>
                        <a:rPr lang="en-US" sz="2400" b="0" dirty="0" smtClean="0"/>
                        <a:t>Heuristic Evaluation</a:t>
                      </a:r>
                      <a:r>
                        <a:rPr lang="en-US" sz="2400" b="0" baseline="0" dirty="0" smtClean="0"/>
                        <a:t> </a:t>
                      </a:r>
                      <a:endParaRPr lang="en-US" sz="2400" b="0" dirty="0"/>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824452646"/>
                  </a:ext>
                </a:extLst>
              </a:tr>
              <a:tr h="959028">
                <a:tc>
                  <a:txBody>
                    <a:bodyPr/>
                    <a:lstStyle/>
                    <a:p>
                      <a:pPr marL="0" algn="r" defTabSz="914400" rtl="0" eaLnBrk="1" latinLnBrk="0" hangingPunct="1"/>
                      <a:r>
                        <a:rPr lang="en-US" sz="2400" b="0" kern="1200" dirty="0" smtClean="0">
                          <a:solidFill>
                            <a:schemeClr val="tx1"/>
                          </a:solidFill>
                          <a:latin typeface="+mj-lt"/>
                          <a:ea typeface="+mn-ea"/>
                          <a:cs typeface="+mn-cs"/>
                        </a:rPr>
                        <a:t>Recommendation </a:t>
                      </a: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smtClean="0"/>
                        <a:t>Prototype</a:t>
                      </a:r>
                      <a:endParaRPr lang="en-US" sz="2400" b="0" dirty="0">
                        <a:latin typeface="+mn-lt"/>
                        <a:cs typeface="Gill Sans Light" panose="020B0302020104020203" pitchFamily="34" charset="-79"/>
                      </a:endParaRP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3892324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134069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1502299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4041668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332104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3056792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664709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4090732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991894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173458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03EE45-3924-5A20-4FDE-7EA6BBEBD06F}"/>
              </a:ext>
            </a:extLst>
          </p:cNvPr>
          <p:cNvSpPr>
            <a:spLocks noGrp="1"/>
          </p:cNvSpPr>
          <p:nvPr>
            <p:ph type="title"/>
          </p:nvPr>
        </p:nvSpPr>
        <p:spPr>
          <a:xfrm>
            <a:off x="269824" y="1558978"/>
            <a:ext cx="7600012" cy="4339651"/>
          </a:xfrm>
        </p:spPr>
        <p:txBody>
          <a:bodyPr/>
          <a:lstStyle/>
          <a:p>
            <a:pPr marR="0">
              <a:lnSpc>
                <a:spcPct val="107000"/>
              </a:lnSpc>
              <a:spcBef>
                <a:spcPts val="0"/>
              </a:spcBef>
              <a:spcAft>
                <a:spcPts val="800"/>
              </a:spcAft>
            </a:pPr>
            <a:r>
              <a:rPr lang="en-US" sz="2000" dirty="0"/>
              <a:t>Greater </a:t>
            </a:r>
            <a:r>
              <a:rPr lang="en-US" sz="2000" dirty="0" err="1"/>
              <a:t>Aghor</a:t>
            </a:r>
            <a:r>
              <a:rPr lang="en-US" sz="2000" dirty="0"/>
              <a:t> Village Application</a:t>
            </a:r>
            <a:br>
              <a:rPr lang="en-US" sz="2000" dirty="0"/>
            </a:br>
            <a:r>
              <a:rPr lang="en-US" sz="2000" dirty="0"/>
              <a:t>Includes some services.</a:t>
            </a:r>
            <a:br>
              <a:rPr lang="en-US" sz="2000" dirty="0"/>
            </a:br>
            <a:r>
              <a:rPr lang="en-US" sz="2000" dirty="0"/>
              <a:t>•Latest village news.</a:t>
            </a:r>
            <a:br>
              <a:rPr lang="en-US" sz="2000" dirty="0"/>
            </a:br>
            <a:r>
              <a:rPr lang="en-US" sz="2000" dirty="0"/>
              <a:t>•Create an account and add data.</a:t>
            </a:r>
            <a:br>
              <a:rPr lang="en-US" sz="2000" dirty="0"/>
            </a:br>
            <a:r>
              <a:rPr lang="en-US" sz="2000" dirty="0"/>
              <a:t>•The doctors.</a:t>
            </a:r>
            <a:br>
              <a:rPr lang="en-US" sz="2000" dirty="0"/>
            </a:br>
            <a:r>
              <a:rPr lang="en-US" sz="2000" dirty="0"/>
              <a:t>•Communications.</a:t>
            </a:r>
            <a:br>
              <a:rPr lang="en-US" sz="2000" dirty="0"/>
            </a:br>
            <a:r>
              <a:rPr lang="en-US" sz="2000" dirty="0"/>
              <a:t>•Libraries.</a:t>
            </a:r>
            <a:br>
              <a:rPr lang="en-US" sz="2000" dirty="0"/>
            </a:br>
            <a:r>
              <a:rPr lang="en-US" sz="2000" dirty="0"/>
              <a:t>•Technical.</a:t>
            </a:r>
            <a:br>
              <a:rPr lang="en-US" sz="2000" dirty="0"/>
            </a:br>
            <a:r>
              <a:rPr lang="en-US" sz="2000" dirty="0"/>
              <a:t>•Teachers and pharmacies.</a:t>
            </a:r>
            <a:br>
              <a:rPr lang="en-US" sz="2000" dirty="0"/>
            </a:br>
            <a:r>
              <a:rPr lang="en-US" sz="2000" dirty="0"/>
              <a:t>The application saves time and effort to search for places and times of institutions located in the village and a way to communicate with all members of the village to share their daily conditions as a social communication application.</a:t>
            </a:r>
            <a:r>
              <a:rPr lang="en-US" sz="1400" dirty="0"/>
              <a:t/>
            </a:r>
            <a:br>
              <a:rPr lang="en-US" sz="1400" dirty="0"/>
            </a:br>
            <a:endParaRPr lang="en-US" sz="1400" dirty="0"/>
          </a:p>
        </p:txBody>
      </p:sp>
      <p:pic>
        <p:nvPicPr>
          <p:cNvPr id="8" name="Picture Placeholder 21" descr="Person in black skirt and white shirt holding some dandelions">
            <a:extLst>
              <a:ext uri="{FF2B5EF4-FFF2-40B4-BE49-F238E27FC236}">
                <a16:creationId xmlns=""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
        <p:nvSpPr>
          <p:cNvPr id="4" name="TextBox 3">
            <a:extLst>
              <a:ext uri="{FF2B5EF4-FFF2-40B4-BE49-F238E27FC236}">
                <a16:creationId xmlns="" xmlns:a16="http://schemas.microsoft.com/office/drawing/2014/main" id="{63AFDFEB-D4E2-0426-87AF-4191C6708400}"/>
              </a:ext>
            </a:extLst>
          </p:cNvPr>
          <p:cNvSpPr txBox="1"/>
          <p:nvPr/>
        </p:nvSpPr>
        <p:spPr>
          <a:xfrm>
            <a:off x="992124" y="456324"/>
            <a:ext cx="3924650" cy="646331"/>
          </a:xfrm>
          <a:prstGeom prst="rect">
            <a:avLst/>
          </a:prstGeom>
          <a:noFill/>
        </p:spPr>
        <p:txBody>
          <a:bodyPr wrap="square" rtlCol="0">
            <a:spAutoFit/>
          </a:bodyPr>
          <a:lstStyle/>
          <a:p>
            <a:r>
              <a:rPr lang="en-US" sz="3600" b="1" dirty="0">
                <a:solidFill>
                  <a:schemeClr val="bg2">
                    <a:lumMod val="50000"/>
                  </a:schemeClr>
                </a:solidFill>
              </a:rPr>
              <a:t>INTRODUCTION</a:t>
            </a:r>
          </a:p>
        </p:txBody>
      </p:sp>
    </p:spTree>
    <p:extLst>
      <p:ext uri="{BB962C8B-B14F-4D97-AF65-F5344CB8AC3E}">
        <p14:creationId xmlns:p14="http://schemas.microsoft.com/office/powerpoint/2010/main" val="2222324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1235356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2486" y="0"/>
            <a:ext cx="3107028" cy="6858000"/>
          </a:xfrm>
          <a:prstGeom prst="rect">
            <a:avLst/>
          </a:prstGeom>
        </p:spPr>
      </p:pic>
    </p:spTree>
    <p:extLst>
      <p:ext uri="{BB962C8B-B14F-4D97-AF65-F5344CB8AC3E}">
        <p14:creationId xmlns:p14="http://schemas.microsoft.com/office/powerpoint/2010/main" val="2828482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950" y="0"/>
            <a:ext cx="3164099" cy="6858000"/>
          </a:xfrm>
          <a:prstGeom prst="rect">
            <a:avLst/>
          </a:prstGeom>
        </p:spPr>
      </p:pic>
    </p:spTree>
    <p:extLst>
      <p:ext uri="{BB962C8B-B14F-4D97-AF65-F5344CB8AC3E}">
        <p14:creationId xmlns:p14="http://schemas.microsoft.com/office/powerpoint/2010/main" val="1478414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3447067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950" y="0"/>
            <a:ext cx="3164099" cy="6858000"/>
          </a:xfrm>
          <a:prstGeom prst="rect">
            <a:avLst/>
          </a:prstGeom>
        </p:spPr>
      </p:pic>
    </p:spTree>
    <p:extLst>
      <p:ext uri="{BB962C8B-B14F-4D97-AF65-F5344CB8AC3E}">
        <p14:creationId xmlns:p14="http://schemas.microsoft.com/office/powerpoint/2010/main" val="285341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2939283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2722239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0" y="182880"/>
            <a:ext cx="2994660" cy="6492240"/>
          </a:xfrm>
          <a:prstGeom prst="rect">
            <a:avLst/>
          </a:prstGeom>
        </p:spPr>
      </p:pic>
    </p:spTree>
    <p:extLst>
      <p:ext uri="{BB962C8B-B14F-4D97-AF65-F5344CB8AC3E}">
        <p14:creationId xmlns:p14="http://schemas.microsoft.com/office/powerpoint/2010/main" val="231707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45479C94-B4A7-CD92-531C-451863E4D56E}"/>
              </a:ext>
            </a:extLst>
          </p:cNvPr>
          <p:cNvSpPr txBox="1"/>
          <p:nvPr/>
        </p:nvSpPr>
        <p:spPr>
          <a:xfrm>
            <a:off x="3043004" y="1311116"/>
            <a:ext cx="6115986" cy="4228273"/>
          </a:xfrm>
          <a:prstGeom prst="rect">
            <a:avLst/>
          </a:prstGeom>
          <a:noFill/>
        </p:spPr>
        <p:txBody>
          <a:bodyPr wrap="square">
            <a:spAutoFit/>
          </a:bodyPr>
          <a:lstStyle/>
          <a:p>
            <a:pPr marL="342900" marR="0" lvl="0" indent="-342900" algn="just" rtl="0">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(1) log in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(2) log out.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(3) create account.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a:t>
            </a:r>
            <a:r>
              <a:rPr lang="ar-EG" sz="1800" kern="100" dirty="0">
                <a:effectLst/>
                <a:latin typeface="Calibri" panose="020F0502020204030204" pitchFamily="34" charset="0"/>
                <a:ea typeface="Calibri" panose="020F0502020204030204" pitchFamily="34" charset="0"/>
                <a:cs typeface="Calibri" panose="020F0502020204030204" pitchFamily="34" charset="0"/>
              </a:rPr>
              <a:t>4</a:t>
            </a:r>
            <a:r>
              <a:rPr lang="en-US" sz="1800" kern="100" dirty="0">
                <a:effectLst/>
                <a:latin typeface="Calibri" panose="020F0502020204030204" pitchFamily="34" charset="0"/>
                <a:ea typeface="Calibri" panose="020F0502020204030204" pitchFamily="34" charset="0"/>
                <a:cs typeface="Calibri" panose="020F0502020204030204" pitchFamily="34" charset="0"/>
              </a:rPr>
              <a:t>) view favorites</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a:t>
            </a:r>
            <a:r>
              <a:rPr lang="ar-EG" sz="1800" kern="100" dirty="0">
                <a:effectLst/>
                <a:latin typeface="Calibri" panose="020F0502020204030204" pitchFamily="34" charset="0"/>
                <a:ea typeface="Calibri" panose="020F0502020204030204" pitchFamily="34" charset="0"/>
                <a:cs typeface="Calibri" panose="020F0502020204030204" pitchFamily="34" charset="0"/>
              </a:rPr>
              <a:t>5</a:t>
            </a:r>
            <a:r>
              <a:rPr lang="en-US" sz="1800" kern="100" dirty="0">
                <a:effectLst/>
                <a:latin typeface="Calibri" panose="020F0502020204030204" pitchFamily="34" charset="0"/>
                <a:ea typeface="Calibri" panose="020F0502020204030204" pitchFamily="34" charset="0"/>
                <a:cs typeface="Calibri" panose="020F0502020204030204" pitchFamily="34" charset="0"/>
              </a:rPr>
              <a:t>) app appearance mode</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(6) Add post.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(7) view post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(8) like post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(9) comment in post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(10) share, copy post.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(11) search category</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(12) view notification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(13) choose category.</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Calibri" panose="020F0502020204030204" pitchFamily="34" charset="0"/>
              </a:rPr>
              <a:t>Task (14) add element in category.</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39258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6AE7EA1D-5C0C-DC6C-61B7-20BEED4071FD}"/>
              </a:ext>
            </a:extLst>
          </p:cNvPr>
          <p:cNvGraphicFramePr>
            <a:graphicFrameLocks noGrp="1"/>
          </p:cNvGraphicFramePr>
          <p:nvPr>
            <p:extLst>
              <p:ext uri="{D42A27DB-BD31-4B8C-83A1-F6EECF244321}">
                <p14:modId xmlns:p14="http://schemas.microsoft.com/office/powerpoint/2010/main" val="1368176326"/>
              </p:ext>
            </p:extLst>
          </p:nvPr>
        </p:nvGraphicFramePr>
        <p:xfrm>
          <a:off x="2692400" y="487721"/>
          <a:ext cx="5689600" cy="5943702"/>
        </p:xfrm>
        <a:graphic>
          <a:graphicData uri="http://schemas.openxmlformats.org/drawingml/2006/table">
            <a:tbl>
              <a:tblPr firstRow="1" firstCol="1" bandRow="1"/>
              <a:tblGrid>
                <a:gridCol w="2408166">
                  <a:extLst>
                    <a:ext uri="{9D8B030D-6E8A-4147-A177-3AD203B41FA5}">
                      <a16:colId xmlns="" xmlns:a16="http://schemas.microsoft.com/office/drawing/2014/main" val="1265005009"/>
                    </a:ext>
                  </a:extLst>
                </a:gridCol>
                <a:gridCol w="1267192">
                  <a:extLst>
                    <a:ext uri="{9D8B030D-6E8A-4147-A177-3AD203B41FA5}">
                      <a16:colId xmlns="" xmlns:a16="http://schemas.microsoft.com/office/drawing/2014/main" val="1783267864"/>
                    </a:ext>
                  </a:extLst>
                </a:gridCol>
                <a:gridCol w="1549030">
                  <a:extLst>
                    <a:ext uri="{9D8B030D-6E8A-4147-A177-3AD203B41FA5}">
                      <a16:colId xmlns="" xmlns:a16="http://schemas.microsoft.com/office/drawing/2014/main" val="70602191"/>
                    </a:ext>
                  </a:extLst>
                </a:gridCol>
                <a:gridCol w="465212">
                  <a:extLst>
                    <a:ext uri="{9D8B030D-6E8A-4147-A177-3AD203B41FA5}">
                      <a16:colId xmlns="" xmlns:a16="http://schemas.microsoft.com/office/drawing/2014/main" val="640804092"/>
                    </a:ext>
                  </a:extLst>
                </a:gridCol>
              </a:tblGrid>
              <a:tr h="0">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Criteria</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Excellent</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Acceptable</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Unacceptable</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845112002"/>
                  </a:ext>
                </a:extLst>
              </a:tr>
              <a:tr h="137446">
                <a:tc gridSpan="4">
                  <a:txBody>
                    <a:bodyPr/>
                    <a:lstStyle/>
                    <a:p>
                      <a:pPr marL="0" marR="0" algn="ctr">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                                      Task (1) log in</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4196367086"/>
                  </a:ext>
                </a:extLst>
              </a:tr>
              <a:tr h="137446">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6</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7</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8772791"/>
                  </a:ext>
                </a:extLst>
              </a:tr>
              <a:tr h="137446">
                <a:tc>
                  <a:txBody>
                    <a:bodyPr/>
                    <a:lstStyle/>
                    <a:p>
                      <a:pPr marL="0" marR="0" algn="just">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0</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5</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2230996877"/>
                  </a:ext>
                </a:extLst>
              </a:tr>
              <a:tr h="137446">
                <a:tc gridSpan="4">
                  <a:txBody>
                    <a:bodyPr/>
                    <a:lstStyle/>
                    <a:p>
                      <a:pPr marL="0" marR="0" algn="ctr">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                                        Task (2) log out</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72418134"/>
                  </a:ext>
                </a:extLst>
              </a:tr>
              <a:tr h="137446">
                <a:tc>
                  <a:txBody>
                    <a:bodyPr/>
                    <a:lstStyle/>
                    <a:p>
                      <a:pPr marL="0" marR="0" algn="just">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2625834120"/>
                  </a:ext>
                </a:extLst>
              </a:tr>
              <a:tr h="137446">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0</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4</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2366462322"/>
                  </a:ext>
                </a:extLst>
              </a:tr>
              <a:tr h="137446">
                <a:tc gridSpan="4">
                  <a:txBody>
                    <a:bodyPr/>
                    <a:lstStyle/>
                    <a:p>
                      <a:pPr marL="0" marR="0" algn="ctr">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                                         Task (3) create account</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2397416640"/>
                  </a:ext>
                </a:extLst>
              </a:tr>
              <a:tr h="137446">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7</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8</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10</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707718856"/>
                  </a:ext>
                </a:extLst>
              </a:tr>
              <a:tr h="137446">
                <a:tc>
                  <a:txBody>
                    <a:bodyPr/>
                    <a:lstStyle/>
                    <a:p>
                      <a:pPr marL="0" marR="0" algn="just">
                        <a:lnSpc>
                          <a:spcPct val="107000"/>
                        </a:lnSpc>
                        <a:spcBef>
                          <a:spcPts val="0"/>
                        </a:spcBef>
                        <a:spcAft>
                          <a:spcPts val="0"/>
                        </a:spcAft>
                        <a:tabLst>
                          <a:tab pos="1371600" algn="l"/>
                        </a:tabLs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0</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1627444989"/>
                  </a:ext>
                </a:extLst>
              </a:tr>
              <a:tr h="137446">
                <a:tc gridSpan="4">
                  <a:txBody>
                    <a:bodyPr/>
                    <a:lstStyle/>
                    <a:p>
                      <a:pPr marL="0" marR="0" algn="ctr">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                                        Task (</a:t>
                      </a:r>
                      <a:r>
                        <a:rPr lang="ar-EG" sz="600" b="1" kern="100">
                          <a:effectLst/>
                          <a:latin typeface="Calibri" panose="020F0502020204030204" pitchFamily="34" charset="0"/>
                          <a:ea typeface="Calibri" panose="020F0502020204030204" pitchFamily="34" charset="0"/>
                          <a:cs typeface="Calibri" panose="020F0502020204030204" pitchFamily="34" charset="0"/>
                        </a:rPr>
                        <a:t>4</a:t>
                      </a:r>
                      <a:r>
                        <a:rPr lang="en-US" sz="600" b="1" kern="100">
                          <a:effectLst/>
                          <a:latin typeface="Calibri" panose="020F0502020204030204" pitchFamily="34" charset="0"/>
                          <a:ea typeface="Calibri" panose="020F0502020204030204" pitchFamily="34" charset="0"/>
                          <a:cs typeface="Calibri" panose="020F0502020204030204" pitchFamily="34" charset="0"/>
                        </a:rPr>
                        <a:t>) view favorites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2868949150"/>
                  </a:ext>
                </a:extLst>
              </a:tr>
              <a:tr h="137446">
                <a:tc>
                  <a:txBody>
                    <a:bodyPr/>
                    <a:lstStyle/>
                    <a:p>
                      <a:pPr marL="0" marR="0" algn="just">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dirty="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400" kern="100" dirty="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4263482097"/>
                  </a:ext>
                </a:extLst>
              </a:tr>
              <a:tr h="137446">
                <a:tc>
                  <a:txBody>
                    <a:bodyPr/>
                    <a:lstStyle/>
                    <a:p>
                      <a:pPr marL="0" marR="0" algn="just">
                        <a:lnSpc>
                          <a:spcPct val="107000"/>
                        </a:lnSpc>
                        <a:spcBef>
                          <a:spcPts val="0"/>
                        </a:spcBef>
                        <a:spcAft>
                          <a:spcPts val="0"/>
                        </a:spcAft>
                        <a:tabLst>
                          <a:tab pos="1371600" algn="l"/>
                        </a:tabLs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dirty="0">
                          <a:effectLst/>
                          <a:latin typeface="Calibri" panose="020F0502020204030204" pitchFamily="34" charset="0"/>
                          <a:ea typeface="Calibri" panose="020F0502020204030204" pitchFamily="34" charset="0"/>
                          <a:cs typeface="Calibri" panose="020F0502020204030204" pitchFamily="34" charset="0"/>
                        </a:rPr>
                        <a:t>0</a:t>
                      </a:r>
                      <a:endParaRPr lang="en-GB" sz="400" kern="100" dirty="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ar-EG"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ar-EG" sz="600" kern="100">
                          <a:effectLst/>
                          <a:latin typeface="Calibri" panose="020F0502020204030204" pitchFamily="34" charset="0"/>
                          <a:ea typeface="Calibri" panose="020F0502020204030204" pitchFamily="34" charset="0"/>
                          <a:cs typeface="Calibri" panose="020F0502020204030204" pitchFamily="34" charset="0"/>
                        </a:rPr>
                        <a:t>2</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293720017"/>
                  </a:ext>
                </a:extLst>
              </a:tr>
              <a:tr h="137446">
                <a:tc gridSpan="4">
                  <a:txBody>
                    <a:bodyPr/>
                    <a:lstStyle/>
                    <a:p>
                      <a:pPr marL="0" marR="0" algn="ctr">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                                        Task (</a:t>
                      </a:r>
                      <a:r>
                        <a:rPr lang="ar-EG"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5</a:t>
                      </a: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 app appearance mode</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359772907"/>
                  </a:ext>
                </a:extLst>
              </a:tr>
              <a:tr h="137446">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3</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4</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6</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216746167"/>
                  </a:ext>
                </a:extLst>
              </a:tr>
              <a:tr h="137446">
                <a:tc>
                  <a:txBody>
                    <a:bodyPr/>
                    <a:lstStyle/>
                    <a:p>
                      <a:pPr marL="0" marR="0" algn="just">
                        <a:lnSpc>
                          <a:spcPct val="107000"/>
                        </a:lnSpc>
                        <a:spcBef>
                          <a:spcPts val="0"/>
                        </a:spcBef>
                        <a:spcAft>
                          <a:spcPts val="0"/>
                        </a:spcAft>
                        <a:tabLst>
                          <a:tab pos="1371600" algn="l"/>
                        </a:tabLs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0</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ar-EG"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1789175508"/>
                  </a:ext>
                </a:extLst>
              </a:tr>
              <a:tr h="137446">
                <a:tc gridSpan="4">
                  <a:txBody>
                    <a:bodyPr/>
                    <a:lstStyle/>
                    <a:p>
                      <a:pPr marL="0" marR="0" algn="ctr">
                        <a:lnSpc>
                          <a:spcPct val="107000"/>
                        </a:lnSpc>
                        <a:spcBef>
                          <a:spcPts val="0"/>
                        </a:spcBef>
                        <a:spcAft>
                          <a:spcPts val="0"/>
                        </a:spcAft>
                      </a:pPr>
                      <a:r>
                        <a:rPr lang="en-US" sz="600" b="1" kern="100" dirty="0">
                          <a:effectLst/>
                          <a:latin typeface="Calibri" panose="020F0502020204030204" pitchFamily="34" charset="0"/>
                          <a:ea typeface="Calibri" panose="020F0502020204030204" pitchFamily="34" charset="0"/>
                          <a:cs typeface="Calibri" panose="020F0502020204030204" pitchFamily="34" charset="0"/>
                        </a:rPr>
                        <a:t>                                        Task (6) Add post </a:t>
                      </a:r>
                      <a:endParaRPr lang="en-GB" sz="400" kern="100" dirty="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220722969"/>
                  </a:ext>
                </a:extLst>
              </a:tr>
              <a:tr h="137446">
                <a:tc>
                  <a:txBody>
                    <a:bodyPr/>
                    <a:lstStyle/>
                    <a:p>
                      <a:pPr marL="0" marR="0" algn="just">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dirty="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400" kern="100" dirty="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5</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1895401618"/>
                  </a:ext>
                </a:extLst>
              </a:tr>
              <a:tr h="137446">
                <a:tc>
                  <a:txBody>
                    <a:bodyPr/>
                    <a:lstStyle/>
                    <a:p>
                      <a:pPr marL="0" marR="0" algn="just">
                        <a:lnSpc>
                          <a:spcPct val="107000"/>
                        </a:lnSpc>
                        <a:spcBef>
                          <a:spcPts val="0"/>
                        </a:spcBef>
                        <a:spcAft>
                          <a:spcPts val="0"/>
                        </a:spcAft>
                        <a:tabLst>
                          <a:tab pos="1371600" algn="l"/>
                        </a:tabLs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dirty="0">
                          <a:effectLst/>
                          <a:latin typeface="Calibri" panose="020F0502020204030204" pitchFamily="34" charset="0"/>
                          <a:ea typeface="Calibri" panose="020F0502020204030204" pitchFamily="34" charset="0"/>
                          <a:cs typeface="Calibri" panose="020F0502020204030204" pitchFamily="34" charset="0"/>
                        </a:rPr>
                        <a:t>0</a:t>
                      </a:r>
                      <a:endParaRPr lang="en-GB" sz="400" kern="100" dirty="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4</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439420260"/>
                  </a:ext>
                </a:extLst>
              </a:tr>
              <a:tr h="137446">
                <a:tc gridSpan="4">
                  <a:txBody>
                    <a:bodyPr/>
                    <a:lstStyle/>
                    <a:p>
                      <a:pPr marL="0" marR="0" algn="ctr">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                                        Task (7) view post </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234628156"/>
                  </a:ext>
                </a:extLst>
              </a:tr>
              <a:tr h="137446">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2</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3</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584098459"/>
                  </a:ext>
                </a:extLst>
              </a:tr>
              <a:tr h="137446">
                <a:tc>
                  <a:txBody>
                    <a:bodyPr/>
                    <a:lstStyle/>
                    <a:p>
                      <a:pPr marL="0" marR="0" algn="just">
                        <a:lnSpc>
                          <a:spcPct val="107000"/>
                        </a:lnSpc>
                        <a:spcBef>
                          <a:spcPts val="0"/>
                        </a:spcBef>
                        <a:spcAft>
                          <a:spcPts val="0"/>
                        </a:spcAft>
                        <a:tabLst>
                          <a:tab pos="1371600" algn="l"/>
                        </a:tabLs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0</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479416050"/>
                  </a:ext>
                </a:extLst>
              </a:tr>
              <a:tr h="137446">
                <a:tc gridSpan="4">
                  <a:txBody>
                    <a:bodyPr/>
                    <a:lstStyle/>
                    <a:p>
                      <a:pPr marL="0" marR="0" algn="ctr">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                                        Task (8) like post</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439163972"/>
                  </a:ext>
                </a:extLst>
              </a:tr>
              <a:tr h="137446">
                <a:tc>
                  <a:txBody>
                    <a:bodyPr/>
                    <a:lstStyle/>
                    <a:p>
                      <a:pPr marL="0" marR="0" algn="just">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2154581047"/>
                  </a:ext>
                </a:extLst>
              </a:tr>
              <a:tr h="137446">
                <a:tc>
                  <a:txBody>
                    <a:bodyPr/>
                    <a:lstStyle/>
                    <a:p>
                      <a:pPr marL="0" marR="0" algn="just">
                        <a:lnSpc>
                          <a:spcPct val="107000"/>
                        </a:lnSpc>
                        <a:spcBef>
                          <a:spcPts val="0"/>
                        </a:spcBef>
                        <a:spcAft>
                          <a:spcPts val="0"/>
                        </a:spcAft>
                        <a:tabLst>
                          <a:tab pos="1371600" algn="l"/>
                        </a:tabLs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0</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2</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535631469"/>
                  </a:ext>
                </a:extLst>
              </a:tr>
              <a:tr h="137446">
                <a:tc gridSpan="4">
                  <a:txBody>
                    <a:bodyPr/>
                    <a:lstStyle/>
                    <a:p>
                      <a:pPr marL="0" marR="0" algn="ctr">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                                        Task (9) comment in post</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52967427"/>
                  </a:ext>
                </a:extLst>
              </a:tr>
              <a:tr h="137446">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4</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5</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7</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496859408"/>
                  </a:ext>
                </a:extLst>
              </a:tr>
              <a:tr h="112709">
                <a:tc>
                  <a:txBody>
                    <a:bodyPr/>
                    <a:lstStyle/>
                    <a:p>
                      <a:pPr marL="0" marR="0" algn="just">
                        <a:lnSpc>
                          <a:spcPct val="107000"/>
                        </a:lnSpc>
                        <a:spcBef>
                          <a:spcPts val="0"/>
                        </a:spcBef>
                        <a:spcAft>
                          <a:spcPts val="0"/>
                        </a:spcAft>
                        <a:tabLst>
                          <a:tab pos="1371600" algn="l"/>
                        </a:tabLs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0</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1635946307"/>
                  </a:ext>
                </a:extLst>
              </a:tr>
              <a:tr h="137446">
                <a:tc gridSpan="4">
                  <a:txBody>
                    <a:bodyPr/>
                    <a:lstStyle/>
                    <a:p>
                      <a:pPr marL="0" marR="0" algn="ctr">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                                        Task (10) share, copy post</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2091595543"/>
                  </a:ext>
                </a:extLst>
              </a:tr>
              <a:tr h="137446">
                <a:tc>
                  <a:txBody>
                    <a:bodyPr/>
                    <a:lstStyle/>
                    <a:p>
                      <a:pPr marL="0" marR="0" algn="just">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1490482"/>
                  </a:ext>
                </a:extLst>
              </a:tr>
              <a:tr h="137446">
                <a:tc>
                  <a:txBody>
                    <a:bodyPr/>
                    <a:lstStyle/>
                    <a:p>
                      <a:pPr marL="0" marR="0" algn="just">
                        <a:lnSpc>
                          <a:spcPct val="107000"/>
                        </a:lnSpc>
                        <a:spcBef>
                          <a:spcPts val="0"/>
                        </a:spcBef>
                        <a:spcAft>
                          <a:spcPts val="0"/>
                        </a:spcAft>
                        <a:tabLst>
                          <a:tab pos="1371600" algn="l"/>
                        </a:tabLs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0</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2</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225350503"/>
                  </a:ext>
                </a:extLst>
              </a:tr>
              <a:tr h="137446">
                <a:tc gridSpan="4">
                  <a:txBody>
                    <a:bodyPr/>
                    <a:lstStyle/>
                    <a:p>
                      <a:pPr marL="0" marR="0" algn="ctr">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                                        Task (11) search category</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322664280"/>
                  </a:ext>
                </a:extLst>
              </a:tr>
              <a:tr h="137446">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           2</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4</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469582634"/>
                  </a:ext>
                </a:extLst>
              </a:tr>
              <a:tr h="137446">
                <a:tc>
                  <a:txBody>
                    <a:bodyPr/>
                    <a:lstStyle/>
                    <a:p>
                      <a:pPr marL="0" marR="0" algn="just">
                        <a:lnSpc>
                          <a:spcPct val="107000"/>
                        </a:lnSpc>
                        <a:spcBef>
                          <a:spcPts val="0"/>
                        </a:spcBef>
                        <a:spcAft>
                          <a:spcPts val="0"/>
                        </a:spcAft>
                        <a:tabLst>
                          <a:tab pos="1371600" algn="l"/>
                        </a:tabLs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0</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rtl="1">
                        <a:lnSpc>
                          <a:spcPct val="107000"/>
                        </a:lnSpc>
                        <a:spcBef>
                          <a:spcPts val="0"/>
                        </a:spcBef>
                        <a:spcAft>
                          <a:spcPts val="0"/>
                        </a:spcAft>
                      </a:pPr>
                      <a:r>
                        <a:rPr lang="ar-EG"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462660074"/>
                  </a:ext>
                </a:extLst>
              </a:tr>
              <a:tr h="137446">
                <a:tc gridSpan="4">
                  <a:txBody>
                    <a:bodyPr/>
                    <a:lstStyle/>
                    <a:p>
                      <a:pPr marL="0" marR="0" algn="ctr">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                                        Task (12) view notification</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2572775668"/>
                  </a:ext>
                </a:extLst>
              </a:tr>
              <a:tr h="137446">
                <a:tc>
                  <a:txBody>
                    <a:bodyPr/>
                    <a:lstStyle/>
                    <a:p>
                      <a:pPr marL="0" marR="0" algn="just">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926782810"/>
                  </a:ext>
                </a:extLst>
              </a:tr>
              <a:tr h="137446">
                <a:tc>
                  <a:txBody>
                    <a:bodyPr/>
                    <a:lstStyle/>
                    <a:p>
                      <a:pPr marL="0" marR="0" algn="just">
                        <a:lnSpc>
                          <a:spcPct val="107000"/>
                        </a:lnSpc>
                        <a:spcBef>
                          <a:spcPts val="0"/>
                        </a:spcBef>
                        <a:spcAft>
                          <a:spcPts val="0"/>
                        </a:spcAft>
                        <a:tabLst>
                          <a:tab pos="1371600" algn="l"/>
                        </a:tabLs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0</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2</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198316505"/>
                  </a:ext>
                </a:extLst>
              </a:tr>
              <a:tr h="137446">
                <a:tc gridSpan="4">
                  <a:txBody>
                    <a:bodyPr/>
                    <a:lstStyle/>
                    <a:p>
                      <a:pPr marL="0" marR="0" algn="ctr">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                                        Task (13) choose category</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2415721641"/>
                  </a:ext>
                </a:extLst>
              </a:tr>
              <a:tr h="137446">
                <a:tc>
                  <a:txBody>
                    <a:bodyPr/>
                    <a:lstStyle/>
                    <a:p>
                      <a:pPr marL="0" marR="0" algn="just">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2</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3</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25365675"/>
                  </a:ext>
                </a:extLst>
              </a:tr>
              <a:tr h="137446">
                <a:tc>
                  <a:txBody>
                    <a:bodyPr/>
                    <a:lstStyle/>
                    <a:p>
                      <a:pPr marL="0" marR="0" algn="just">
                        <a:lnSpc>
                          <a:spcPct val="107000"/>
                        </a:lnSpc>
                        <a:spcBef>
                          <a:spcPts val="0"/>
                        </a:spcBef>
                        <a:spcAft>
                          <a:spcPts val="0"/>
                        </a:spcAft>
                        <a:tabLst>
                          <a:tab pos="1371600" algn="l"/>
                        </a:tabLs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0</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2641866532"/>
                  </a:ext>
                </a:extLst>
              </a:tr>
              <a:tr h="137446">
                <a:tc gridSpan="4">
                  <a:txBody>
                    <a:bodyPr/>
                    <a:lstStyle/>
                    <a:p>
                      <a:pPr marL="0" marR="0" algn="ctr">
                        <a:lnSpc>
                          <a:spcPct val="107000"/>
                        </a:lnSpc>
                        <a:spcBef>
                          <a:spcPts val="0"/>
                        </a:spcBef>
                        <a:spcAft>
                          <a:spcPts val="0"/>
                        </a:spcAft>
                      </a:pPr>
                      <a:r>
                        <a:rPr lang="en-US" sz="600" b="1" kern="100">
                          <a:effectLst/>
                          <a:latin typeface="Calibri" panose="020F0502020204030204" pitchFamily="34" charset="0"/>
                          <a:ea typeface="Calibri" panose="020F0502020204030204" pitchFamily="34" charset="0"/>
                          <a:cs typeface="Calibri" panose="020F0502020204030204" pitchFamily="34" charset="0"/>
                        </a:rPr>
                        <a:t>                                        Task (14) add element in category </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2945392701"/>
                  </a:ext>
                </a:extLst>
              </a:tr>
              <a:tr h="137446">
                <a:tc>
                  <a:txBody>
                    <a:bodyPr/>
                    <a:lstStyle/>
                    <a:p>
                      <a:pPr marL="0" marR="0" algn="just">
                        <a:lnSpc>
                          <a:spcPct val="107000"/>
                        </a:lnSpc>
                        <a:spcBef>
                          <a:spcPts val="0"/>
                        </a:spcBef>
                        <a:spcAft>
                          <a:spcPts val="0"/>
                        </a:spcAft>
                      </a:pPr>
                      <a:r>
                        <a:rPr lang="en-US" sz="6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Number of clicks</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9</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6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12</a:t>
                      </a:r>
                      <a:endParaRPr lang="en-GB" sz="4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1255769372"/>
                  </a:ext>
                </a:extLst>
              </a:tr>
              <a:tr h="137446">
                <a:tc>
                  <a:txBody>
                    <a:bodyPr/>
                    <a:lstStyle/>
                    <a:p>
                      <a:pPr marL="0" marR="0" algn="just">
                        <a:lnSpc>
                          <a:spcPct val="107000"/>
                        </a:lnSpc>
                        <a:spcBef>
                          <a:spcPts val="0"/>
                        </a:spcBef>
                        <a:spcAft>
                          <a:spcPts val="0"/>
                        </a:spcAft>
                        <a:tabLst>
                          <a:tab pos="1371600" algn="l"/>
                        </a:tabLst>
                      </a:pPr>
                      <a:r>
                        <a:rPr lang="en-US" sz="600" b="1" kern="100">
                          <a:effectLst/>
                          <a:latin typeface="Calibri" panose="020F0502020204030204" pitchFamily="34" charset="0"/>
                          <a:ea typeface="Calibri" panose="020F0502020204030204" pitchFamily="34" charset="0"/>
                          <a:cs typeface="Calibri" panose="020F0502020204030204" pitchFamily="34" charset="0"/>
                        </a:rPr>
                        <a:t>Number of wrong clicks</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0</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a:effectLst/>
                          <a:latin typeface="Calibri" panose="020F0502020204030204" pitchFamily="34" charset="0"/>
                          <a:ea typeface="Calibri" panose="020F0502020204030204" pitchFamily="34" charset="0"/>
                          <a:cs typeface="Calibri" panose="020F0502020204030204" pitchFamily="34" charset="0"/>
                        </a:rPr>
                        <a:t>1</a:t>
                      </a:r>
                      <a:endParaRPr lang="en-GB" sz="400" kern="10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600" kern="100" dirty="0">
                          <a:effectLst/>
                          <a:latin typeface="Calibri" panose="020F0502020204030204" pitchFamily="34" charset="0"/>
                          <a:ea typeface="Calibri" panose="020F0502020204030204" pitchFamily="34" charset="0"/>
                          <a:cs typeface="Calibri" panose="020F0502020204030204" pitchFamily="34" charset="0"/>
                        </a:rPr>
                        <a:t>4</a:t>
                      </a:r>
                      <a:endParaRPr lang="en-GB" sz="400" kern="100" dirty="0">
                        <a:effectLst/>
                        <a:latin typeface="Calibri" panose="020F0502020204030204" pitchFamily="34" charset="0"/>
                        <a:ea typeface="Calibri" panose="020F0502020204030204" pitchFamily="34" charset="0"/>
                        <a:cs typeface="Arial" panose="020B0604020202020204" pitchFamily="34" charset="0"/>
                      </a:endParaRPr>
                    </a:p>
                  </a:txBody>
                  <a:tcPr marL="27837" marR="27837"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00970706"/>
                  </a:ext>
                </a:extLst>
              </a:tr>
            </a:tbl>
          </a:graphicData>
        </a:graphic>
      </p:graphicFrame>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A7BE12AD-D808-BDE0-3EB8-5BC50B1D8474}"/>
              </a:ext>
            </a:extLst>
          </p:cNvPr>
          <p:cNvSpPr>
            <a:spLocks noGrp="1"/>
          </p:cNvSpPr>
          <p:nvPr>
            <p:ph type="title"/>
          </p:nvPr>
        </p:nvSpPr>
        <p:spPr>
          <a:xfrm>
            <a:off x="3980012" y="82297"/>
            <a:ext cx="7373788" cy="1583266"/>
          </a:xfrm>
        </p:spPr>
        <p:txBody>
          <a:bodyPr/>
          <a:lstStyle/>
          <a:p>
            <a:r>
              <a:rPr lang="en-GB" sz="3200" b="1" dirty="0">
                <a:solidFill>
                  <a:schemeClr val="bg2">
                    <a:lumMod val="50000"/>
                  </a:schemeClr>
                </a:solidFill>
                <a:effectLst/>
                <a:latin typeface="Calibri" panose="020F0502020204030204" pitchFamily="34" charset="0"/>
                <a:ea typeface="Calibri" panose="020F0502020204030204" pitchFamily="34" charset="0"/>
              </a:rPr>
              <a:t>Results Of Usability Testing (</a:t>
            </a:r>
            <a:r>
              <a:rPr lang="en-US" sz="3200" b="1" dirty="0">
                <a:solidFill>
                  <a:schemeClr val="bg2">
                    <a:lumMod val="50000"/>
                  </a:schemeClr>
                </a:solidFill>
                <a:effectLst/>
                <a:latin typeface="Calibri" panose="020F0502020204030204" pitchFamily="34" charset="0"/>
                <a:ea typeface="Calibri" panose="020F0502020204030204" pitchFamily="34" charset="0"/>
              </a:rPr>
              <a:t>Aghour El-</a:t>
            </a:r>
            <a:r>
              <a:rPr lang="en-US" sz="3200" b="1" dirty="0" err="1">
                <a:solidFill>
                  <a:schemeClr val="bg2">
                    <a:lumMod val="50000"/>
                  </a:schemeClr>
                </a:solidFill>
                <a:effectLst/>
                <a:latin typeface="Calibri" panose="020F0502020204030204" pitchFamily="34" charset="0"/>
                <a:ea typeface="Calibri" panose="020F0502020204030204" pitchFamily="34" charset="0"/>
              </a:rPr>
              <a:t>Kobra</a:t>
            </a:r>
            <a:r>
              <a:rPr lang="en-GB" sz="3200" b="1" dirty="0">
                <a:solidFill>
                  <a:schemeClr val="bg2">
                    <a:lumMod val="50000"/>
                  </a:schemeClr>
                </a:solidFill>
                <a:effectLst/>
                <a:latin typeface="Calibri" panose="020F0502020204030204" pitchFamily="34" charset="0"/>
                <a:ea typeface="Calibri" panose="020F0502020204030204" pitchFamily="34" charset="0"/>
              </a:rPr>
              <a:t>’s category):</a:t>
            </a:r>
            <a:br>
              <a:rPr lang="en-GB" sz="3200" b="1" dirty="0">
                <a:solidFill>
                  <a:schemeClr val="bg2">
                    <a:lumMod val="50000"/>
                  </a:schemeClr>
                </a:solidFill>
                <a:effectLst/>
                <a:latin typeface="Calibri" panose="020F0502020204030204" pitchFamily="34" charset="0"/>
                <a:ea typeface="Calibri" panose="020F0502020204030204" pitchFamily="34" charset="0"/>
              </a:rPr>
            </a:br>
            <a:endParaRPr lang="en-US" dirty="0">
              <a:solidFill>
                <a:schemeClr val="bg2">
                  <a:lumMod val="50000"/>
                </a:schemeClr>
              </a:solidFill>
            </a:endParaRPr>
          </a:p>
        </p:txBody>
      </p:sp>
      <p:sp>
        <p:nvSpPr>
          <p:cNvPr id="3" name="Slide Number Placeholder 2">
            <a:extLst>
              <a:ext uri="{FF2B5EF4-FFF2-40B4-BE49-F238E27FC236}">
                <a16:creationId xmlns=""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graphicFrame>
        <p:nvGraphicFramePr>
          <p:cNvPr id="2" name="Table 1">
            <a:extLst>
              <a:ext uri="{FF2B5EF4-FFF2-40B4-BE49-F238E27FC236}">
                <a16:creationId xmlns="" xmlns:a16="http://schemas.microsoft.com/office/drawing/2014/main" id="{9E637242-FA04-58D9-20A3-3C2A17A2C2ED}"/>
              </a:ext>
            </a:extLst>
          </p:cNvPr>
          <p:cNvGraphicFramePr>
            <a:graphicFrameLocks noGrp="1"/>
          </p:cNvGraphicFramePr>
          <p:nvPr>
            <p:extLst>
              <p:ext uri="{D42A27DB-BD31-4B8C-83A1-F6EECF244321}">
                <p14:modId xmlns:p14="http://schemas.microsoft.com/office/powerpoint/2010/main" val="3554009969"/>
              </p:ext>
            </p:extLst>
          </p:nvPr>
        </p:nvGraphicFramePr>
        <p:xfrm>
          <a:off x="1626781" y="1329070"/>
          <a:ext cx="6911169" cy="5188685"/>
        </p:xfrm>
        <a:graphic>
          <a:graphicData uri="http://schemas.openxmlformats.org/drawingml/2006/table">
            <a:tbl>
              <a:tblPr firstRow="1" firstCol="1" bandRow="1"/>
              <a:tblGrid>
                <a:gridCol w="437169">
                  <a:extLst>
                    <a:ext uri="{9D8B030D-6E8A-4147-A177-3AD203B41FA5}">
                      <a16:colId xmlns="" xmlns:a16="http://schemas.microsoft.com/office/drawing/2014/main" val="3731553985"/>
                    </a:ext>
                  </a:extLst>
                </a:gridCol>
                <a:gridCol w="334141">
                  <a:extLst>
                    <a:ext uri="{9D8B030D-6E8A-4147-A177-3AD203B41FA5}">
                      <a16:colId xmlns="" xmlns:a16="http://schemas.microsoft.com/office/drawing/2014/main" val="1289211078"/>
                    </a:ext>
                  </a:extLst>
                </a:gridCol>
                <a:gridCol w="334141">
                  <a:extLst>
                    <a:ext uri="{9D8B030D-6E8A-4147-A177-3AD203B41FA5}">
                      <a16:colId xmlns="" xmlns:a16="http://schemas.microsoft.com/office/drawing/2014/main" val="236220745"/>
                    </a:ext>
                  </a:extLst>
                </a:gridCol>
                <a:gridCol w="333447">
                  <a:extLst>
                    <a:ext uri="{9D8B030D-6E8A-4147-A177-3AD203B41FA5}">
                      <a16:colId xmlns="" xmlns:a16="http://schemas.microsoft.com/office/drawing/2014/main" val="655246708"/>
                    </a:ext>
                  </a:extLst>
                </a:gridCol>
                <a:gridCol w="333447">
                  <a:extLst>
                    <a:ext uri="{9D8B030D-6E8A-4147-A177-3AD203B41FA5}">
                      <a16:colId xmlns="" xmlns:a16="http://schemas.microsoft.com/office/drawing/2014/main" val="3756404549"/>
                    </a:ext>
                  </a:extLst>
                </a:gridCol>
                <a:gridCol w="333447">
                  <a:extLst>
                    <a:ext uri="{9D8B030D-6E8A-4147-A177-3AD203B41FA5}">
                      <a16:colId xmlns="" xmlns:a16="http://schemas.microsoft.com/office/drawing/2014/main" val="3294134493"/>
                    </a:ext>
                  </a:extLst>
                </a:gridCol>
                <a:gridCol w="333447">
                  <a:extLst>
                    <a:ext uri="{9D8B030D-6E8A-4147-A177-3AD203B41FA5}">
                      <a16:colId xmlns="" xmlns:a16="http://schemas.microsoft.com/office/drawing/2014/main" val="1891440931"/>
                    </a:ext>
                  </a:extLst>
                </a:gridCol>
                <a:gridCol w="333447">
                  <a:extLst>
                    <a:ext uri="{9D8B030D-6E8A-4147-A177-3AD203B41FA5}">
                      <a16:colId xmlns="" xmlns:a16="http://schemas.microsoft.com/office/drawing/2014/main" val="2735591050"/>
                    </a:ext>
                  </a:extLst>
                </a:gridCol>
                <a:gridCol w="333447">
                  <a:extLst>
                    <a:ext uri="{9D8B030D-6E8A-4147-A177-3AD203B41FA5}">
                      <a16:colId xmlns="" xmlns:a16="http://schemas.microsoft.com/office/drawing/2014/main" val="460016670"/>
                    </a:ext>
                  </a:extLst>
                </a:gridCol>
                <a:gridCol w="333447">
                  <a:extLst>
                    <a:ext uri="{9D8B030D-6E8A-4147-A177-3AD203B41FA5}">
                      <a16:colId xmlns="" xmlns:a16="http://schemas.microsoft.com/office/drawing/2014/main" val="1391875812"/>
                    </a:ext>
                  </a:extLst>
                </a:gridCol>
                <a:gridCol w="405843">
                  <a:extLst>
                    <a:ext uri="{9D8B030D-6E8A-4147-A177-3AD203B41FA5}">
                      <a16:colId xmlns="" xmlns:a16="http://schemas.microsoft.com/office/drawing/2014/main" val="3428321932"/>
                    </a:ext>
                  </a:extLst>
                </a:gridCol>
                <a:gridCol w="400968">
                  <a:extLst>
                    <a:ext uri="{9D8B030D-6E8A-4147-A177-3AD203B41FA5}">
                      <a16:colId xmlns="" xmlns:a16="http://schemas.microsoft.com/office/drawing/2014/main" val="2619128084"/>
                    </a:ext>
                  </a:extLst>
                </a:gridCol>
                <a:gridCol w="405843">
                  <a:extLst>
                    <a:ext uri="{9D8B030D-6E8A-4147-A177-3AD203B41FA5}">
                      <a16:colId xmlns="" xmlns:a16="http://schemas.microsoft.com/office/drawing/2014/main" val="4059518974"/>
                    </a:ext>
                  </a:extLst>
                </a:gridCol>
                <a:gridCol w="405843">
                  <a:extLst>
                    <a:ext uri="{9D8B030D-6E8A-4147-A177-3AD203B41FA5}">
                      <a16:colId xmlns="" xmlns:a16="http://schemas.microsoft.com/office/drawing/2014/main" val="2419914135"/>
                    </a:ext>
                  </a:extLst>
                </a:gridCol>
                <a:gridCol w="483114">
                  <a:extLst>
                    <a:ext uri="{9D8B030D-6E8A-4147-A177-3AD203B41FA5}">
                      <a16:colId xmlns="" xmlns:a16="http://schemas.microsoft.com/office/drawing/2014/main" val="4141383844"/>
                    </a:ext>
                  </a:extLst>
                </a:gridCol>
                <a:gridCol w="391222">
                  <a:extLst>
                    <a:ext uri="{9D8B030D-6E8A-4147-A177-3AD203B41FA5}">
                      <a16:colId xmlns="" xmlns:a16="http://schemas.microsoft.com/office/drawing/2014/main" val="267127919"/>
                    </a:ext>
                  </a:extLst>
                </a:gridCol>
                <a:gridCol w="978756">
                  <a:extLst>
                    <a:ext uri="{9D8B030D-6E8A-4147-A177-3AD203B41FA5}">
                      <a16:colId xmlns="" xmlns:a16="http://schemas.microsoft.com/office/drawing/2014/main" val="2476702711"/>
                    </a:ext>
                  </a:extLst>
                </a:gridCol>
              </a:tblGrid>
              <a:tr h="470230">
                <a:tc>
                  <a:txBody>
                    <a:bodyPr/>
                    <a:lstStyle/>
                    <a:p>
                      <a:pPr marL="0" marR="0" algn="just">
                        <a:lnSpc>
                          <a:spcPct val="107000"/>
                        </a:lnSpc>
                        <a:spcBef>
                          <a:spcPts val="0"/>
                        </a:spcBef>
                        <a:spcAft>
                          <a:spcPts val="0"/>
                        </a:spcAft>
                      </a:pPr>
                      <a:r>
                        <a:rPr lang="en-US" sz="800" b="1" kern="100">
                          <a:effectLst/>
                          <a:latin typeface="Calibri" panose="020F0502020204030204" pitchFamily="34" charset="0"/>
                          <a:ea typeface="Calibri" panose="020F0502020204030204" pitchFamily="34" charset="0"/>
                          <a:cs typeface="Calibri" panose="020F0502020204030204" pitchFamily="34" charset="0"/>
                        </a:rPr>
                        <a:t>task</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U4</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U6</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U7</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U8</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U9</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U10</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U11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U12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U13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total</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avg</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700" b="1" kern="100">
                          <a:effectLst/>
                          <a:latin typeface="Calibri" panose="020F0502020204030204" pitchFamily="34" charset="0"/>
                          <a:ea typeface="Calibri" panose="020F0502020204030204" pitchFamily="34" charset="0"/>
                          <a:cs typeface="Calibri" panose="020F0502020204030204" pitchFamily="34" charset="0"/>
                        </a:rPr>
                        <a:t>performance</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294862749"/>
                  </a:ext>
                </a:extLst>
              </a:tr>
              <a:tr h="311147">
                <a:tc>
                  <a:txBody>
                    <a:bodyPr/>
                    <a:lstStyle/>
                    <a:p>
                      <a:pPr marL="0" marR="0" algn="just">
                        <a:lnSpc>
                          <a:spcPct val="107000"/>
                        </a:lnSpc>
                        <a:spcBef>
                          <a:spcPts val="0"/>
                        </a:spcBef>
                        <a:spcAft>
                          <a:spcPts val="0"/>
                        </a:spcAft>
                      </a:pPr>
                      <a:r>
                        <a:rPr lang="en-US" sz="8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6</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9</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93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Acceptable</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1078250201"/>
                  </a:ext>
                </a:extLst>
              </a:tr>
              <a:tr h="311147">
                <a:tc>
                  <a:txBody>
                    <a:bodyPr/>
                    <a:lstStyle/>
                    <a:p>
                      <a:pPr marL="0" marR="0" algn="just">
                        <a:lnSpc>
                          <a:spcPct val="107000"/>
                        </a:lnSpc>
                        <a:spcBef>
                          <a:spcPts val="0"/>
                        </a:spcBef>
                        <a:spcAft>
                          <a:spcPts val="0"/>
                        </a:spcAft>
                      </a:pPr>
                      <a:r>
                        <a:rPr lang="en-US" sz="800" b="1"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39</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excellent</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476700104"/>
                  </a:ext>
                </a:extLst>
              </a:tr>
              <a:tr h="311147">
                <a:tc>
                  <a:txBody>
                    <a:bodyPr/>
                    <a:lstStyle/>
                    <a:p>
                      <a:pPr marL="0" marR="0" algn="just">
                        <a:lnSpc>
                          <a:spcPct val="107000"/>
                        </a:lnSpc>
                        <a:spcBef>
                          <a:spcPts val="0"/>
                        </a:spcBef>
                        <a:spcAft>
                          <a:spcPts val="0"/>
                        </a:spcAft>
                      </a:pPr>
                      <a:r>
                        <a:rPr lang="en-US" sz="8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9</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9</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102</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8</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Acceptable</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2054690071"/>
                  </a:ext>
                </a:extLst>
              </a:tr>
              <a:tr h="311147">
                <a:tc>
                  <a:txBody>
                    <a:bodyPr/>
                    <a:lstStyle/>
                    <a:p>
                      <a:pPr marL="0" marR="0" algn="just">
                        <a:lnSpc>
                          <a:spcPct val="107000"/>
                        </a:lnSpc>
                        <a:spcBef>
                          <a:spcPts val="0"/>
                        </a:spcBef>
                        <a:spcAft>
                          <a:spcPts val="0"/>
                        </a:spcAft>
                      </a:pPr>
                      <a:r>
                        <a:rPr lang="en-US" sz="800" b="1" kern="100">
                          <a:effectLst/>
                          <a:latin typeface="Calibri" panose="020F0502020204030204" pitchFamily="34" charset="0"/>
                          <a:ea typeface="Calibri" panose="020F0502020204030204" pitchFamily="34" charset="0"/>
                          <a:cs typeface="Calibri" panose="020F0502020204030204" pitchFamily="34" charset="0"/>
                        </a:rPr>
                        <a:t>4</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ar-EG" sz="8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excellent</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2705739658"/>
                  </a:ext>
                </a:extLst>
              </a:tr>
              <a:tr h="311147">
                <a:tc>
                  <a:txBody>
                    <a:bodyPr/>
                    <a:lstStyle/>
                    <a:p>
                      <a:pPr marL="0" marR="0" algn="just">
                        <a:lnSpc>
                          <a:spcPct val="107000"/>
                        </a:lnSpc>
                        <a:spcBef>
                          <a:spcPts val="0"/>
                        </a:spcBef>
                        <a:spcAft>
                          <a:spcPts val="0"/>
                        </a:spcAft>
                      </a:pPr>
                      <a:r>
                        <a:rPr lang="en-US" sz="8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5</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pPr>
                      <a:r>
                        <a:rPr lang="en-US" sz="800" b="1" kern="100">
                          <a:effectLst/>
                          <a:highlight>
                            <a:srgbClr val="F2F2F2"/>
                          </a:highlight>
                          <a:latin typeface="Calibri" panose="020F0502020204030204" pitchFamily="34" charset="0"/>
                          <a:ea typeface="Calibri" panose="020F0502020204030204" pitchFamily="34" charset="0"/>
                          <a:cs typeface="Calibri" panose="020F0502020204030204" pitchFamily="34" charset="0"/>
                        </a:rPr>
                        <a:t> </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40</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8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excellent</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1808057235"/>
                  </a:ext>
                </a:extLst>
              </a:tr>
              <a:tr h="311147">
                <a:tc>
                  <a:txBody>
                    <a:bodyPr/>
                    <a:lstStyle/>
                    <a:p>
                      <a:pPr marL="0" marR="0" algn="just">
                        <a:lnSpc>
                          <a:spcPct val="107000"/>
                        </a:lnSpc>
                        <a:spcBef>
                          <a:spcPts val="0"/>
                        </a:spcBef>
                        <a:spcAft>
                          <a:spcPts val="0"/>
                        </a:spcAft>
                      </a:pPr>
                      <a:r>
                        <a:rPr lang="en-US" sz="800" b="1" kern="100">
                          <a:effectLst/>
                          <a:latin typeface="Calibri" panose="020F0502020204030204" pitchFamily="34" charset="0"/>
                          <a:ea typeface="Calibri" panose="020F0502020204030204" pitchFamily="34" charset="0"/>
                          <a:cs typeface="Calibri" panose="020F0502020204030204" pitchFamily="34" charset="0"/>
                        </a:rPr>
                        <a:t>6</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4</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4</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4</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4</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4</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60</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5</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excellent</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391829907"/>
                  </a:ext>
                </a:extLst>
              </a:tr>
              <a:tr h="362918">
                <a:tc>
                  <a:txBody>
                    <a:bodyPr/>
                    <a:lstStyle/>
                    <a:p>
                      <a:pPr marL="0" marR="0" algn="just">
                        <a:lnSpc>
                          <a:spcPct val="107000"/>
                        </a:lnSpc>
                        <a:spcBef>
                          <a:spcPts val="0"/>
                        </a:spcBef>
                        <a:spcAft>
                          <a:spcPts val="0"/>
                        </a:spcAft>
                      </a:pPr>
                      <a:r>
                        <a:rPr lang="en-US" sz="8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7</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ar-EG"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excellent</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4057210640"/>
                  </a:ext>
                </a:extLst>
              </a:tr>
              <a:tr h="362918">
                <a:tc>
                  <a:txBody>
                    <a:bodyPr/>
                    <a:lstStyle/>
                    <a:p>
                      <a:pPr marL="0" marR="0" algn="just">
                        <a:lnSpc>
                          <a:spcPct val="107000"/>
                        </a:lnSpc>
                        <a:spcBef>
                          <a:spcPts val="0"/>
                        </a:spcBef>
                        <a:spcAft>
                          <a:spcPts val="0"/>
                        </a:spcAft>
                      </a:pPr>
                      <a:r>
                        <a:rPr lang="en-US" sz="800" b="1" kern="100">
                          <a:effectLst/>
                          <a:latin typeface="Calibri" panose="020F0502020204030204" pitchFamily="34" charset="0"/>
                          <a:ea typeface="Calibri" panose="020F0502020204030204" pitchFamily="34" charset="0"/>
                          <a:cs typeface="Calibri" panose="020F0502020204030204" pitchFamily="34" charset="0"/>
                        </a:rPr>
                        <a:t>8</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dirty="0">
                          <a:effectLst/>
                          <a:latin typeface="Calibri" panose="020F0502020204030204" pitchFamily="34" charset="0"/>
                          <a:ea typeface="Calibri" panose="020F0502020204030204" pitchFamily="34" charset="0"/>
                          <a:cs typeface="Calibri" panose="020F0502020204030204" pitchFamily="34" charset="0"/>
                        </a:rPr>
                        <a:t>2</a:t>
                      </a:r>
                      <a:endParaRPr lang="en-GB" sz="700" kern="100" dirty="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27</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excellent</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107244057"/>
                  </a:ext>
                </a:extLst>
              </a:tr>
              <a:tr h="362918">
                <a:tc>
                  <a:txBody>
                    <a:bodyPr/>
                    <a:lstStyle/>
                    <a:p>
                      <a:pPr marL="0" marR="0" algn="just">
                        <a:lnSpc>
                          <a:spcPct val="107000"/>
                        </a:lnSpc>
                        <a:spcBef>
                          <a:spcPts val="0"/>
                        </a:spcBef>
                        <a:spcAft>
                          <a:spcPts val="0"/>
                        </a:spcAft>
                      </a:pPr>
                      <a:r>
                        <a:rPr lang="en-US" sz="8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9</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51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4</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excellent</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3731451748"/>
                  </a:ext>
                </a:extLst>
              </a:tr>
              <a:tr h="362918">
                <a:tc>
                  <a:txBody>
                    <a:bodyPr/>
                    <a:lstStyle/>
                    <a:p>
                      <a:pPr marL="0" marR="0" algn="just">
                        <a:lnSpc>
                          <a:spcPct val="107000"/>
                        </a:lnSpc>
                        <a:spcBef>
                          <a:spcPts val="0"/>
                        </a:spcBef>
                        <a:spcAft>
                          <a:spcPts val="0"/>
                        </a:spcAft>
                      </a:pPr>
                      <a:r>
                        <a:rPr lang="en-US" sz="800" b="1" kern="100">
                          <a:effectLst/>
                          <a:latin typeface="Calibri" panose="020F0502020204030204" pitchFamily="34" charset="0"/>
                          <a:ea typeface="Calibri" panose="020F0502020204030204" pitchFamily="34" charset="0"/>
                          <a:cs typeface="Calibri" panose="020F0502020204030204" pitchFamily="34" charset="0"/>
                        </a:rPr>
                        <a:t>10</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27</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excellent</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1392083130"/>
                  </a:ext>
                </a:extLst>
              </a:tr>
              <a:tr h="362918">
                <a:tc>
                  <a:txBody>
                    <a:bodyPr/>
                    <a:lstStyle/>
                    <a:p>
                      <a:pPr marL="0" marR="0" algn="just">
                        <a:lnSpc>
                          <a:spcPct val="107000"/>
                        </a:lnSpc>
                        <a:spcBef>
                          <a:spcPts val="0"/>
                        </a:spcBef>
                        <a:spcAft>
                          <a:spcPts val="0"/>
                        </a:spcAft>
                      </a:pPr>
                      <a:r>
                        <a:rPr lang="en-US" sz="8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excellent</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3392894253"/>
                  </a:ext>
                </a:extLst>
              </a:tr>
              <a:tr h="362918">
                <a:tc>
                  <a:txBody>
                    <a:bodyPr/>
                    <a:lstStyle/>
                    <a:p>
                      <a:pPr marL="0" marR="0" algn="just">
                        <a:lnSpc>
                          <a:spcPct val="107000"/>
                        </a:lnSpc>
                        <a:spcBef>
                          <a:spcPts val="0"/>
                        </a:spcBef>
                        <a:spcAft>
                          <a:spcPts val="0"/>
                        </a:spcAft>
                      </a:pPr>
                      <a:r>
                        <a:rPr lang="en-US" sz="800" b="1" kern="100">
                          <a:effectLst/>
                          <a:latin typeface="Calibri" panose="020F0502020204030204" pitchFamily="34" charset="0"/>
                          <a:ea typeface="Calibri" panose="020F0502020204030204" pitchFamily="34" charset="0"/>
                          <a:cs typeface="Calibri" panose="020F0502020204030204" pitchFamily="34" charset="0"/>
                        </a:rPr>
                        <a:t>12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3</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2</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1000" kern="100">
                          <a:effectLst/>
                          <a:latin typeface="Calibri" panose="020F0502020204030204" pitchFamily="34" charset="0"/>
                          <a:ea typeface="Calibri" panose="020F0502020204030204" pitchFamily="34" charset="0"/>
                          <a:cs typeface="Calibri" panose="020F0502020204030204" pitchFamily="34" charset="0"/>
                        </a:rPr>
                        <a:t>acceptable</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extLst>
                  <a:ext uri="{0D108BD9-81ED-4DB2-BD59-A6C34878D82A}">
                    <a16:rowId xmlns="" xmlns:a16="http://schemas.microsoft.com/office/drawing/2014/main" val="3637760254"/>
                  </a:ext>
                </a:extLst>
              </a:tr>
              <a:tr h="362918">
                <a:tc>
                  <a:txBody>
                    <a:bodyPr/>
                    <a:lstStyle/>
                    <a:p>
                      <a:pPr marL="0" marR="0" algn="just">
                        <a:lnSpc>
                          <a:spcPct val="107000"/>
                        </a:lnSpc>
                        <a:spcBef>
                          <a:spcPts val="0"/>
                        </a:spcBef>
                        <a:spcAft>
                          <a:spcPts val="0"/>
                        </a:spcAft>
                      </a:pPr>
                      <a:r>
                        <a:rPr lang="en-US" sz="800" b="1"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13</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1</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20</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2</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just">
                        <a:lnSpc>
                          <a:spcPct val="107000"/>
                        </a:lnSpc>
                        <a:spcBef>
                          <a:spcPts val="0"/>
                        </a:spcBef>
                        <a:spcAft>
                          <a:spcPts val="0"/>
                        </a:spcAft>
                      </a:pPr>
                      <a:r>
                        <a:rPr lang="en-US" sz="1000" kern="100">
                          <a:solidFill>
                            <a:srgbClr val="000000"/>
                          </a:solidFill>
                          <a:effectLst/>
                          <a:highlight>
                            <a:srgbClr val="F2F2F2"/>
                          </a:highlight>
                          <a:latin typeface="Calibri" panose="020F0502020204030204" pitchFamily="34" charset="0"/>
                          <a:ea typeface="Calibri" panose="020F0502020204030204" pitchFamily="34" charset="0"/>
                          <a:cs typeface="Calibri" panose="020F0502020204030204" pitchFamily="34" charset="0"/>
                        </a:rPr>
                        <a:t>acceptable</a:t>
                      </a:r>
                      <a:endParaRPr lang="en-GB" sz="700" kern="100">
                        <a:effectLst/>
                        <a:highlight>
                          <a:srgbClr val="F2F2F2"/>
                        </a:highligh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 xmlns:a16="http://schemas.microsoft.com/office/drawing/2014/main" val="1203234689"/>
                  </a:ext>
                </a:extLst>
              </a:tr>
              <a:tr h="311147">
                <a:tc>
                  <a:txBody>
                    <a:bodyPr/>
                    <a:lstStyle/>
                    <a:p>
                      <a:pPr marL="0" marR="0" algn="just">
                        <a:lnSpc>
                          <a:spcPct val="107000"/>
                        </a:lnSpc>
                        <a:spcBef>
                          <a:spcPts val="0"/>
                        </a:spcBef>
                        <a:spcAft>
                          <a:spcPts val="0"/>
                        </a:spcAft>
                      </a:pPr>
                      <a:r>
                        <a:rPr lang="en-US" sz="800" b="1" kern="100">
                          <a:effectLst/>
                          <a:latin typeface="Calibri" panose="020F0502020204030204" pitchFamily="34" charset="0"/>
                          <a:ea typeface="Calibri" panose="020F0502020204030204" pitchFamily="34" charset="0"/>
                          <a:cs typeface="Calibri" panose="020F0502020204030204" pitchFamily="34" charset="0"/>
                        </a:rPr>
                        <a:t>14</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chemeClr val="tx1"/>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8</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9</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10</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10</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9</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10</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9</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8</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10</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11</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10</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126</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a:effectLst/>
                          <a:latin typeface="Calibri" panose="020F0502020204030204" pitchFamily="34" charset="0"/>
                          <a:ea typeface="Calibri" panose="020F0502020204030204" pitchFamily="34" charset="0"/>
                          <a:cs typeface="Calibri" panose="020F0502020204030204" pitchFamily="34" charset="0"/>
                        </a:rPr>
                        <a:t>10</a:t>
                      </a:r>
                      <a:endParaRPr lang="en-GB" sz="700" kern="10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07000"/>
                        </a:lnSpc>
                        <a:spcBef>
                          <a:spcPts val="0"/>
                        </a:spcBef>
                        <a:spcAft>
                          <a:spcPts val="0"/>
                        </a:spcAft>
                      </a:pPr>
                      <a:r>
                        <a:rPr lang="en-US" sz="800" kern="100" dirty="0">
                          <a:effectLst/>
                          <a:latin typeface="Calibri" panose="020F0502020204030204" pitchFamily="34" charset="0"/>
                          <a:ea typeface="Calibri" panose="020F0502020204030204" pitchFamily="34" charset="0"/>
                          <a:cs typeface="Calibri" panose="020F0502020204030204" pitchFamily="34" charset="0"/>
                        </a:rPr>
                        <a:t>acceptable</a:t>
                      </a:r>
                      <a:endParaRPr lang="en-GB" sz="700" kern="100" dirty="0">
                        <a:effectLst/>
                        <a:latin typeface="Calibri" panose="020F0502020204030204" pitchFamily="34" charset="0"/>
                        <a:ea typeface="Calibri" panose="020F0502020204030204" pitchFamily="34" charset="0"/>
                        <a:cs typeface="Arial" panose="020B0604020202020204" pitchFamily="34" charset="0"/>
                      </a:endParaRPr>
                    </a:p>
                  </a:txBody>
                  <a:tcPr marL="46750" marR="46750" marT="0" marB="0">
                    <a:lnL w="1270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69344983"/>
                  </a:ext>
                </a:extLst>
              </a:tr>
            </a:tbl>
          </a:graphicData>
        </a:graphic>
      </p:graphicFrame>
    </p:spTree>
    <p:extLst>
      <p:ext uri="{BB962C8B-B14F-4D97-AF65-F5344CB8AC3E}">
        <p14:creationId xmlns:p14="http://schemas.microsoft.com/office/powerpoint/2010/main" val="19669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 xmlns:a16="http://schemas.microsoft.com/office/drawing/2014/main" id="{2A3D95EF-8A67-7F71-37EF-9EB02511B163}"/>
              </a:ext>
            </a:extLst>
          </p:cNvPr>
          <p:cNvSpPr>
            <a:spLocks noGrp="1"/>
          </p:cNvSpPr>
          <p:nvPr>
            <p:ph type="title"/>
          </p:nvPr>
        </p:nvSpPr>
        <p:spPr>
          <a:xfrm>
            <a:off x="2286000" y="0"/>
            <a:ext cx="10360152" cy="1286540"/>
          </a:xfrm>
        </p:spPr>
        <p:txBody>
          <a:bodyPr anchor="b"/>
          <a:lstStyle/>
          <a:p>
            <a:pPr marL="0" marR="0">
              <a:lnSpc>
                <a:spcPct val="107000"/>
              </a:lnSpc>
              <a:spcBef>
                <a:spcPts val="0"/>
              </a:spcBef>
              <a:spcAft>
                <a:spcPts val="800"/>
              </a:spcAft>
            </a:pPr>
            <a:r>
              <a:rPr lang="en-GB" sz="2800" b="1" kern="100"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Task Completion Rate (</a:t>
            </a:r>
            <a:r>
              <a:rPr lang="en-GB" sz="2800" b="1" kern="100" dirty="0" err="1">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Aghour</a:t>
            </a:r>
            <a:r>
              <a:rPr lang="en-GB" sz="2800" b="1" kern="100"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 El-</a:t>
            </a:r>
            <a:r>
              <a:rPr lang="en-GB" sz="2800" b="1" kern="100" dirty="0" err="1">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kobra</a:t>
            </a:r>
            <a:r>
              <a:rPr lang="en-GB" sz="2800" b="1" kern="100"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 ’ s Category)</a:t>
            </a:r>
            <a:r>
              <a:rPr lang="en-GB" sz="3200" kern="100" dirty="0">
                <a:effectLst/>
                <a:latin typeface="Calibri" panose="020F0502020204030204" pitchFamily="34" charset="0"/>
                <a:ea typeface="Calibri" panose="020F0502020204030204" pitchFamily="34" charset="0"/>
                <a:cs typeface="Arial" panose="020B0604020202020204" pitchFamily="34" charset="0"/>
              </a:rPr>
              <a:t/>
            </a:r>
            <a:br>
              <a:rPr lang="en-GB" sz="3200"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478" y="372827"/>
            <a:ext cx="9069066" cy="6296904"/>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4400" y="3758184"/>
            <a:ext cx="10360152" cy="232878"/>
          </a:xfrm>
        </p:spPr>
        <p:txBody>
          <a:bodyPr/>
          <a:lstStyle/>
          <a:p>
            <a:endParaRPr lang="en-US" dirty="0"/>
          </a:p>
        </p:txBody>
      </p:sp>
      <p:sp>
        <p:nvSpPr>
          <p:cNvPr id="3" name="Text Placeholder 2"/>
          <p:cNvSpPr>
            <a:spLocks noGrp="1"/>
          </p:cNvSpPr>
          <p:nvPr>
            <p:ph type="body" sz="quarter" idx="13"/>
          </p:nvPr>
        </p:nvSpPr>
        <p:spPr>
          <a:xfrm>
            <a:off x="6929306" y="3825875"/>
            <a:ext cx="3221580" cy="729347"/>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453" y="2000059"/>
            <a:ext cx="9278645" cy="3982006"/>
          </a:xfrm>
          <a:prstGeom prst="rect">
            <a:avLst/>
          </a:prstGeom>
        </p:spPr>
      </p:pic>
    </p:spTree>
    <p:extLst>
      <p:ext uri="{BB962C8B-B14F-4D97-AF65-F5344CB8AC3E}">
        <p14:creationId xmlns:p14="http://schemas.microsoft.com/office/powerpoint/2010/main" val="413253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46" y="1224793"/>
            <a:ext cx="10360152" cy="2843784"/>
          </a:xfrm>
        </p:spPr>
        <p:txBody>
          <a:bodyPr/>
          <a:lstStyle/>
          <a:p>
            <a:endParaRPr lang="en-US" dirty="0"/>
          </a:p>
        </p:txBody>
      </p:sp>
      <p:sp>
        <p:nvSpPr>
          <p:cNvPr id="3" name="Text Placeholder 2"/>
          <p:cNvSpPr>
            <a:spLocks noGrp="1"/>
          </p:cNvSpPr>
          <p:nvPr>
            <p:ph type="body" sz="quarter" idx="13"/>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32" y="0"/>
            <a:ext cx="10058400" cy="6432387"/>
          </a:xfrm>
          <a:prstGeom prst="rect">
            <a:avLst/>
          </a:prstGeom>
        </p:spPr>
      </p:pic>
    </p:spTree>
    <p:extLst>
      <p:ext uri="{BB962C8B-B14F-4D97-AF65-F5344CB8AC3E}">
        <p14:creationId xmlns:p14="http://schemas.microsoft.com/office/powerpoint/2010/main" val="118612857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http://schemas.microsoft.com/sharepoint/v3"/>
    <ds:schemaRef ds:uri="230e9df3-be65-4c73-a93b-d1236ebd677e"/>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{25BF37B1-3B46-420D-AAC9-54DF9EE61A64}tf11964407_win32</Template>
  <TotalTime>94</TotalTime>
  <Words>1057</Words>
  <Application>Microsoft Office PowerPoint</Application>
  <PresentationFormat>Custom</PresentationFormat>
  <Paragraphs>482</Paragraphs>
  <Slides>37</Slides>
  <Notes>6</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Custom</vt:lpstr>
      <vt:lpstr>Green Village Manager</vt:lpstr>
      <vt:lpstr>agenda</vt:lpstr>
      <vt:lpstr>Greater Aghor Village Application Includes some services. •Latest village news. •Create an account and add data. •The doctors. •Communications. •Libraries. •Technical. •Teachers and pharmacies. The application saves time and effort to search for places and times of institutions located in the village and a way to communicate with all members of the village to share their daily conditions as a social communication application. </vt:lpstr>
      <vt:lpstr>PowerPoint Presentation</vt:lpstr>
      <vt:lpstr>PowerPoint Presentation</vt:lpstr>
      <vt:lpstr>Results Of Usability Testing (Aghour El-Kobra’s category): </vt:lpstr>
      <vt:lpstr>Task Completion Rate (Aghour El-kobra ’ s Category) </vt:lpstr>
      <vt:lpstr>PowerPoint Presentation</vt:lpstr>
      <vt:lpstr>PowerPoint Presentation</vt:lpstr>
      <vt:lpstr>PowerPoint Presentation</vt:lpstr>
      <vt:lpstr>The Eight Golden Rules of Interface Design  </vt:lpstr>
      <vt:lpstr>Nielsen's 10 Usability Heuristics: </vt:lpstr>
      <vt:lpstr>.Recommendation to solve in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Village Manager</dc:title>
  <dc:creator>Mennatullah Hany</dc:creator>
  <cp:lastModifiedBy>DELL</cp:lastModifiedBy>
  <cp:revision>8</cp:revision>
  <dcterms:created xsi:type="dcterms:W3CDTF">2024-05-18T20:14:55Z</dcterms:created>
  <dcterms:modified xsi:type="dcterms:W3CDTF">2024-05-19T08:55:34Z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