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fr-FR"/>
              <a:t>Modifiez le style du titre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2/13/2022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‹N°›</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2/13/2022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2/13/2022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2/13/2022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fr-FR"/>
              <a:t>Modifiez le style du titre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E5059C3-6A89-4494-99FF-5A4D6FFD50EB}" type="datetimeFigureOut">
              <a:rPr lang="en-US" dirty="0"/>
              <a:t>2/13/2022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fr-FR"/>
              <a:t>Modifiez le style du titre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2/13/2022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fr-FR"/>
              <a:t>Modifiez le style du titre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609285" y="2851331"/>
            <a:ext cx="3893623" cy="307143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666635" y="2851331"/>
            <a:ext cx="3899798" cy="307143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2/13/2022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2/13/2022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2/13/2022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7D525BB-DA17-4BA0-B3C8-3AC3ABC827E6}" type="datetimeFigureOut">
              <a:rPr lang="en-US" dirty="0"/>
              <a:t>2/13/2022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16C4C9A-3960-41CF-A4E9-2A8FB932454B}" type="datetimeFigureOut">
              <a:rPr lang="en-US" dirty="0"/>
              <a:t>2/13/2022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2/13/2022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‹N°›</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techterms.com/definition/query" TargetMode="External"/><Relationship Id="rId3" Type="http://schemas.openxmlformats.org/officeDocument/2006/relationships/hyperlink" Target="https://techterms.com/definition/relational_database" TargetMode="External"/><Relationship Id="rId7" Type="http://schemas.openxmlformats.org/officeDocument/2006/relationships/hyperlink" Target="https://techterms.com/definition/table" TargetMode="External"/><Relationship Id="rId2" Type="http://schemas.openxmlformats.org/officeDocument/2006/relationships/hyperlink" Target="https://techterms.com/definition/dbms" TargetMode="External"/><Relationship Id="rId1" Type="http://schemas.openxmlformats.org/officeDocument/2006/relationships/slideLayout" Target="../slideLayouts/slideLayout2.xml"/><Relationship Id="rId6" Type="http://schemas.openxmlformats.org/officeDocument/2006/relationships/hyperlink" Target="https://techterms.com/definition/column" TargetMode="External"/><Relationship Id="rId5" Type="http://schemas.openxmlformats.org/officeDocument/2006/relationships/hyperlink" Target="https://techterms.com/definition/row" TargetMode="External"/><Relationship Id="rId4" Type="http://schemas.openxmlformats.org/officeDocument/2006/relationships/hyperlink" Target="https://techterms.com/definition/database" TargetMode="External"/><Relationship Id="rId9" Type="http://schemas.openxmlformats.org/officeDocument/2006/relationships/hyperlink" Target="https://techterms.com/definition/program"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ev.mysql.com/doc/" TargetMode="External"/><Relationship Id="rId7" Type="http://schemas.openxmlformats.org/officeDocument/2006/relationships/hyperlink" Target="https://www.heidisql.com/" TargetMode="External"/><Relationship Id="rId2" Type="http://schemas.openxmlformats.org/officeDocument/2006/relationships/hyperlink" Target="https://db-engines.com/en/" TargetMode="External"/><Relationship Id="rId1" Type="http://schemas.openxmlformats.org/officeDocument/2006/relationships/slideLayout" Target="../slideLayouts/slideLayout2.xml"/><Relationship Id="rId6" Type="http://schemas.openxmlformats.org/officeDocument/2006/relationships/hyperlink" Target="https://dbeaver.io/" TargetMode="External"/><Relationship Id="rId5" Type="http://schemas.openxmlformats.org/officeDocument/2006/relationships/hyperlink" Target="https://www.phpmyadmin.net/" TargetMode="External"/><Relationship Id="rId4" Type="http://schemas.openxmlformats.org/officeDocument/2006/relationships/hyperlink" Target="https://forums.mysql.co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Multiversion_concurrency_control" TargetMode="External"/><Relationship Id="rId2" Type="http://schemas.openxmlformats.org/officeDocument/2006/relationships/hyperlink" Target="https://en.wikipedia.org/wiki/Object_database" TargetMode="External"/><Relationship Id="rId1" Type="http://schemas.openxmlformats.org/officeDocument/2006/relationships/slideLayout" Target="../slideLayouts/slideLayout2.xml"/><Relationship Id="rId5" Type="http://schemas.openxmlformats.org/officeDocument/2006/relationships/hyperlink" Target="https://github.com/paxa/postbird" TargetMode="External"/><Relationship Id="rId4" Type="http://schemas.openxmlformats.org/officeDocument/2006/relationships/hyperlink" Target="https://www.pgadmin.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B80B9B-E194-4108-A3BC-7C0F1C343EC9}"/>
              </a:ext>
            </a:extLst>
          </p:cNvPr>
          <p:cNvSpPr>
            <a:spLocks noGrp="1"/>
          </p:cNvSpPr>
          <p:nvPr>
            <p:ph type="ctrTitle"/>
          </p:nvPr>
        </p:nvSpPr>
        <p:spPr/>
        <p:txBody>
          <a:bodyPr/>
          <a:lstStyle/>
          <a:p>
            <a:r>
              <a:rPr lang="fr-FR" i="1" dirty="0">
                <a:solidFill>
                  <a:schemeClr val="tx2">
                    <a:lumMod val="50000"/>
                  </a:schemeClr>
                </a:solidFill>
              </a:rPr>
              <a:t>Introduction to </a:t>
            </a:r>
            <a:r>
              <a:rPr lang="fr-FR" i="1" dirty="0" err="1">
                <a:solidFill>
                  <a:schemeClr val="tx2">
                    <a:lumMod val="50000"/>
                  </a:schemeClr>
                </a:solidFill>
              </a:rPr>
              <a:t>databases</a:t>
            </a:r>
            <a:endParaRPr lang="fr-FR" i="1" dirty="0">
              <a:solidFill>
                <a:schemeClr val="tx2">
                  <a:lumMod val="50000"/>
                </a:schemeClr>
              </a:solidFill>
            </a:endParaRPr>
          </a:p>
        </p:txBody>
      </p:sp>
      <p:sp>
        <p:nvSpPr>
          <p:cNvPr id="3" name="Sous-titre 2">
            <a:extLst>
              <a:ext uri="{FF2B5EF4-FFF2-40B4-BE49-F238E27FC236}">
                <a16:creationId xmlns:a16="http://schemas.microsoft.com/office/drawing/2014/main" id="{A0F36B02-E59C-4F66-ABE8-1DD566E170C3}"/>
              </a:ext>
            </a:extLst>
          </p:cNvPr>
          <p:cNvSpPr>
            <a:spLocks noGrp="1"/>
          </p:cNvSpPr>
          <p:nvPr>
            <p:ph type="subTitle" idx="1"/>
          </p:nvPr>
        </p:nvSpPr>
        <p:spPr/>
        <p:txBody>
          <a:bodyPr/>
          <a:lstStyle/>
          <a:p>
            <a:r>
              <a:rPr lang="fr-FR" sz="2400" b="1" i="1" dirty="0">
                <a:solidFill>
                  <a:schemeClr val="tx2">
                    <a:lumMod val="90000"/>
                  </a:schemeClr>
                </a:solidFill>
              </a:rPr>
              <a:t>Checkpoint</a:t>
            </a:r>
            <a:r>
              <a:rPr lang="fr-FR" b="1" i="1" dirty="0"/>
              <a:t> </a:t>
            </a:r>
          </a:p>
        </p:txBody>
      </p:sp>
    </p:spTree>
    <p:extLst>
      <p:ext uri="{BB962C8B-B14F-4D97-AF65-F5344CB8AC3E}">
        <p14:creationId xmlns:p14="http://schemas.microsoft.com/office/powerpoint/2010/main" val="14695437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91D17F-3AF8-48E9-9901-59CFE80C2D6B}"/>
              </a:ext>
            </a:extLst>
          </p:cNvPr>
          <p:cNvSpPr>
            <a:spLocks noGrp="1"/>
          </p:cNvSpPr>
          <p:nvPr>
            <p:ph type="title"/>
          </p:nvPr>
        </p:nvSpPr>
        <p:spPr/>
        <p:txBody>
          <a:bodyPr/>
          <a:lstStyle/>
          <a:p>
            <a:r>
              <a:rPr lang="fr-FR" i="1" dirty="0">
                <a:solidFill>
                  <a:schemeClr val="tx2">
                    <a:lumMod val="90000"/>
                  </a:schemeClr>
                </a:solidFill>
                <a:effectLst/>
                <a:latin typeface="Montserrat" panose="020B0604020202020204" pitchFamily="2" charset="0"/>
              </a:rPr>
              <a:t>relationnel RDBMS</a:t>
            </a:r>
            <a:endParaRPr lang="fr-FR" i="1" dirty="0">
              <a:solidFill>
                <a:schemeClr val="tx2">
                  <a:lumMod val="90000"/>
                </a:schemeClr>
              </a:solidFill>
            </a:endParaRPr>
          </a:p>
        </p:txBody>
      </p:sp>
      <p:sp>
        <p:nvSpPr>
          <p:cNvPr id="3" name="Espace réservé du contenu 2">
            <a:extLst>
              <a:ext uri="{FF2B5EF4-FFF2-40B4-BE49-F238E27FC236}">
                <a16:creationId xmlns:a16="http://schemas.microsoft.com/office/drawing/2014/main" id="{71008993-CD11-4489-9C8B-40903302F407}"/>
              </a:ext>
            </a:extLst>
          </p:cNvPr>
          <p:cNvSpPr>
            <a:spLocks noGrp="1"/>
          </p:cNvSpPr>
          <p:nvPr>
            <p:ph idx="1"/>
          </p:nvPr>
        </p:nvSpPr>
        <p:spPr>
          <a:xfrm>
            <a:off x="2692703" y="1606858"/>
            <a:ext cx="7796540" cy="4620639"/>
          </a:xfrm>
        </p:spPr>
        <p:txBody>
          <a:bodyPr>
            <a:normAutofit/>
          </a:bodyPr>
          <a:lstStyle/>
          <a:p>
            <a:pPr algn="l"/>
            <a:r>
              <a:rPr lang="en-US" sz="1600" dirty="0">
                <a:solidFill>
                  <a:schemeClr val="tx2">
                    <a:lumMod val="75000"/>
                  </a:schemeClr>
                </a:solidFill>
                <a:effectLst/>
                <a:latin typeface="system-ui"/>
              </a:rPr>
              <a:t>Stands for "Relational Database Management System." An RDBMS is a </a:t>
            </a:r>
            <a:r>
              <a:rPr lang="en-US" sz="1600" u="none" strike="noStrike" dirty="0">
                <a:solidFill>
                  <a:schemeClr val="tx2">
                    <a:lumMod val="75000"/>
                  </a:schemeClr>
                </a:solidFill>
                <a:effectLst/>
                <a:latin typeface="system-ui"/>
                <a:hlinkClick r:id="rId2">
                  <a:extLst>
                    <a:ext uri="{A12FA001-AC4F-418D-AE19-62706E023703}">
                      <ahyp:hlinkClr xmlns:ahyp="http://schemas.microsoft.com/office/drawing/2018/hyperlinkcolor" val="tx"/>
                    </a:ext>
                  </a:extLst>
                </a:hlinkClick>
              </a:rPr>
              <a:t>DBMS</a:t>
            </a:r>
            <a:r>
              <a:rPr lang="en-US" sz="1600" dirty="0">
                <a:solidFill>
                  <a:schemeClr val="tx2">
                    <a:lumMod val="75000"/>
                  </a:schemeClr>
                </a:solidFill>
                <a:effectLst/>
                <a:latin typeface="system-ui"/>
              </a:rPr>
              <a:t> designed specifically for </a:t>
            </a:r>
            <a:r>
              <a:rPr lang="en-US" sz="1600" u="none" strike="noStrike" dirty="0">
                <a:solidFill>
                  <a:schemeClr val="tx2">
                    <a:lumMod val="75000"/>
                  </a:schemeClr>
                </a:solidFill>
                <a:effectLst/>
                <a:latin typeface="system-ui"/>
                <a:hlinkClick r:id="rId3">
                  <a:extLst>
                    <a:ext uri="{A12FA001-AC4F-418D-AE19-62706E023703}">
                      <ahyp:hlinkClr xmlns:ahyp="http://schemas.microsoft.com/office/drawing/2018/hyperlinkcolor" val="tx"/>
                    </a:ext>
                  </a:extLst>
                </a:hlinkClick>
              </a:rPr>
              <a:t>relational databases</a:t>
            </a:r>
            <a:r>
              <a:rPr lang="en-US" sz="1600" dirty="0">
                <a:solidFill>
                  <a:schemeClr val="tx2">
                    <a:lumMod val="75000"/>
                  </a:schemeClr>
                </a:solidFill>
                <a:effectLst/>
                <a:latin typeface="system-ui"/>
              </a:rPr>
              <a:t>. Therefore, </a:t>
            </a:r>
            <a:r>
              <a:rPr lang="en-US" sz="1600" dirty="0" err="1">
                <a:solidFill>
                  <a:schemeClr val="tx2">
                    <a:lumMod val="75000"/>
                  </a:schemeClr>
                </a:solidFill>
                <a:effectLst/>
                <a:latin typeface="system-ui"/>
              </a:rPr>
              <a:t>RDBMSes</a:t>
            </a:r>
            <a:r>
              <a:rPr lang="en-US" sz="1600" dirty="0">
                <a:solidFill>
                  <a:schemeClr val="tx2">
                    <a:lumMod val="75000"/>
                  </a:schemeClr>
                </a:solidFill>
                <a:effectLst/>
                <a:latin typeface="system-ui"/>
              </a:rPr>
              <a:t> are a subset of </a:t>
            </a:r>
            <a:r>
              <a:rPr lang="en-US" sz="1600" dirty="0" err="1">
                <a:solidFill>
                  <a:schemeClr val="tx2">
                    <a:lumMod val="75000"/>
                  </a:schemeClr>
                </a:solidFill>
                <a:effectLst/>
                <a:latin typeface="system-ui"/>
              </a:rPr>
              <a:t>DBMSes</a:t>
            </a:r>
            <a:r>
              <a:rPr lang="en-US" sz="1600" dirty="0">
                <a:solidFill>
                  <a:schemeClr val="tx2">
                    <a:lumMod val="75000"/>
                  </a:schemeClr>
                </a:solidFill>
                <a:effectLst/>
                <a:latin typeface="system-ui"/>
              </a:rPr>
              <a:t>.</a:t>
            </a:r>
          </a:p>
          <a:p>
            <a:pPr algn="l"/>
            <a:r>
              <a:rPr lang="en-US" sz="1600" dirty="0">
                <a:solidFill>
                  <a:schemeClr val="tx2">
                    <a:lumMod val="75000"/>
                  </a:schemeClr>
                </a:solidFill>
                <a:effectLst/>
                <a:latin typeface="system-ui"/>
              </a:rPr>
              <a:t>A relational database refers to a </a:t>
            </a:r>
            <a:r>
              <a:rPr lang="en-US" sz="1600" u="none" strike="noStrike" dirty="0">
                <a:solidFill>
                  <a:schemeClr val="tx2">
                    <a:lumMod val="75000"/>
                  </a:schemeClr>
                </a:solidFill>
                <a:effectLst/>
                <a:latin typeface="system-ui"/>
                <a:hlinkClick r:id="rId4">
                  <a:extLst>
                    <a:ext uri="{A12FA001-AC4F-418D-AE19-62706E023703}">
                      <ahyp:hlinkClr xmlns:ahyp="http://schemas.microsoft.com/office/drawing/2018/hyperlinkcolor" val="tx"/>
                    </a:ext>
                  </a:extLst>
                </a:hlinkClick>
              </a:rPr>
              <a:t>database</a:t>
            </a:r>
            <a:r>
              <a:rPr lang="en-US" sz="1600" dirty="0">
                <a:solidFill>
                  <a:schemeClr val="tx2">
                    <a:lumMod val="75000"/>
                  </a:schemeClr>
                </a:solidFill>
                <a:effectLst/>
                <a:latin typeface="system-ui"/>
              </a:rPr>
              <a:t> that stores data in a structured format, using </a:t>
            </a:r>
            <a:r>
              <a:rPr lang="en-US" sz="1600" u="none" strike="noStrike" dirty="0">
                <a:solidFill>
                  <a:schemeClr val="tx2">
                    <a:lumMod val="75000"/>
                  </a:schemeClr>
                </a:solidFill>
                <a:effectLst/>
                <a:latin typeface="system-ui"/>
                <a:hlinkClick r:id="rId5">
                  <a:extLst>
                    <a:ext uri="{A12FA001-AC4F-418D-AE19-62706E023703}">
                      <ahyp:hlinkClr xmlns:ahyp="http://schemas.microsoft.com/office/drawing/2018/hyperlinkcolor" val="tx"/>
                    </a:ext>
                  </a:extLst>
                </a:hlinkClick>
              </a:rPr>
              <a:t>rows</a:t>
            </a:r>
            <a:r>
              <a:rPr lang="en-US" sz="1600" dirty="0">
                <a:solidFill>
                  <a:schemeClr val="tx2">
                    <a:lumMod val="75000"/>
                  </a:schemeClr>
                </a:solidFill>
                <a:effectLst/>
                <a:latin typeface="system-ui"/>
              </a:rPr>
              <a:t> and </a:t>
            </a:r>
            <a:r>
              <a:rPr lang="en-US" sz="1600" u="none" strike="noStrike" dirty="0">
                <a:solidFill>
                  <a:schemeClr val="tx2">
                    <a:lumMod val="75000"/>
                  </a:schemeClr>
                </a:solidFill>
                <a:effectLst/>
                <a:latin typeface="system-ui"/>
                <a:hlinkClick r:id="rId6">
                  <a:extLst>
                    <a:ext uri="{A12FA001-AC4F-418D-AE19-62706E023703}">
                      <ahyp:hlinkClr xmlns:ahyp="http://schemas.microsoft.com/office/drawing/2018/hyperlinkcolor" val="tx"/>
                    </a:ext>
                  </a:extLst>
                </a:hlinkClick>
              </a:rPr>
              <a:t>columns</a:t>
            </a:r>
            <a:r>
              <a:rPr lang="en-US" sz="1600" dirty="0">
                <a:solidFill>
                  <a:schemeClr val="tx2">
                    <a:lumMod val="75000"/>
                  </a:schemeClr>
                </a:solidFill>
                <a:effectLst/>
                <a:latin typeface="system-ui"/>
              </a:rPr>
              <a:t>. This makes it easy to locate and access specific values within the database. It is "relational" because the values within each </a:t>
            </a:r>
            <a:r>
              <a:rPr lang="en-US" sz="1600" u="none" strike="noStrike" dirty="0">
                <a:solidFill>
                  <a:schemeClr val="tx2">
                    <a:lumMod val="75000"/>
                  </a:schemeClr>
                </a:solidFill>
                <a:effectLst/>
                <a:latin typeface="system-ui"/>
                <a:hlinkClick r:id="rId7">
                  <a:extLst>
                    <a:ext uri="{A12FA001-AC4F-418D-AE19-62706E023703}">
                      <ahyp:hlinkClr xmlns:ahyp="http://schemas.microsoft.com/office/drawing/2018/hyperlinkcolor" val="tx"/>
                    </a:ext>
                  </a:extLst>
                </a:hlinkClick>
              </a:rPr>
              <a:t>table</a:t>
            </a:r>
            <a:r>
              <a:rPr lang="en-US" sz="1600" dirty="0">
                <a:solidFill>
                  <a:schemeClr val="tx2">
                    <a:lumMod val="75000"/>
                  </a:schemeClr>
                </a:solidFill>
                <a:effectLst/>
                <a:latin typeface="system-ui"/>
              </a:rPr>
              <a:t> are related to each other. Tables may also be related to other tables. The relational structure makes it possible to run </a:t>
            </a:r>
            <a:r>
              <a:rPr lang="en-US" sz="1600" u="none" strike="noStrike" dirty="0">
                <a:solidFill>
                  <a:schemeClr val="tx2">
                    <a:lumMod val="75000"/>
                  </a:schemeClr>
                </a:solidFill>
                <a:effectLst/>
                <a:latin typeface="system-ui"/>
                <a:hlinkClick r:id="rId8">
                  <a:extLst>
                    <a:ext uri="{A12FA001-AC4F-418D-AE19-62706E023703}">
                      <ahyp:hlinkClr xmlns:ahyp="http://schemas.microsoft.com/office/drawing/2018/hyperlinkcolor" val="tx"/>
                    </a:ext>
                  </a:extLst>
                </a:hlinkClick>
              </a:rPr>
              <a:t>queries</a:t>
            </a:r>
            <a:r>
              <a:rPr lang="en-US" sz="1600" dirty="0">
                <a:solidFill>
                  <a:schemeClr val="tx2">
                    <a:lumMod val="75000"/>
                  </a:schemeClr>
                </a:solidFill>
                <a:effectLst/>
                <a:latin typeface="system-ui"/>
              </a:rPr>
              <a:t> across multiple tables at once.</a:t>
            </a:r>
          </a:p>
          <a:p>
            <a:pPr algn="l"/>
            <a:r>
              <a:rPr lang="en-US" sz="1600" dirty="0">
                <a:solidFill>
                  <a:schemeClr val="tx2">
                    <a:lumMod val="75000"/>
                  </a:schemeClr>
                </a:solidFill>
                <a:effectLst/>
                <a:latin typeface="system-ui"/>
              </a:rPr>
              <a:t>While a relational database describes the type of database an RDMBS manages, the RDBMS refers to the database </a:t>
            </a:r>
            <a:r>
              <a:rPr lang="en-US" sz="1600" u="none" strike="noStrike" dirty="0">
                <a:solidFill>
                  <a:schemeClr val="tx2">
                    <a:lumMod val="75000"/>
                  </a:schemeClr>
                </a:solidFill>
                <a:effectLst/>
                <a:latin typeface="system-ui"/>
                <a:hlinkClick r:id="rId9">
                  <a:extLst>
                    <a:ext uri="{A12FA001-AC4F-418D-AE19-62706E023703}">
                      <ahyp:hlinkClr xmlns:ahyp="http://schemas.microsoft.com/office/drawing/2018/hyperlinkcolor" val="tx"/>
                    </a:ext>
                  </a:extLst>
                </a:hlinkClick>
              </a:rPr>
              <a:t>program</a:t>
            </a:r>
            <a:r>
              <a:rPr lang="en-US" sz="1600" dirty="0">
                <a:solidFill>
                  <a:schemeClr val="tx2">
                    <a:lumMod val="75000"/>
                  </a:schemeClr>
                </a:solidFill>
                <a:effectLst/>
                <a:latin typeface="system-ui"/>
              </a:rPr>
              <a:t> itself. </a:t>
            </a:r>
          </a:p>
          <a:p>
            <a:endParaRPr lang="fr-FR" dirty="0"/>
          </a:p>
        </p:txBody>
      </p:sp>
    </p:spTree>
    <p:extLst>
      <p:ext uri="{BB962C8B-B14F-4D97-AF65-F5344CB8AC3E}">
        <p14:creationId xmlns:p14="http://schemas.microsoft.com/office/powerpoint/2010/main" val="341450405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011105-3D14-4C1B-B892-704929DF72E4}"/>
              </a:ext>
            </a:extLst>
          </p:cNvPr>
          <p:cNvSpPr>
            <a:spLocks noGrp="1"/>
          </p:cNvSpPr>
          <p:nvPr>
            <p:ph type="title"/>
          </p:nvPr>
        </p:nvSpPr>
        <p:spPr/>
        <p:txBody>
          <a:bodyPr/>
          <a:lstStyle/>
          <a:p>
            <a:r>
              <a:rPr lang="en-US" b="1" dirty="0">
                <a:solidFill>
                  <a:schemeClr val="tx2">
                    <a:lumMod val="90000"/>
                  </a:schemeClr>
                </a:solidFill>
                <a:effectLst/>
                <a:latin typeface="WorkSans"/>
              </a:rPr>
              <a:t>MySQL</a:t>
            </a:r>
            <a:br>
              <a:rPr lang="en-US" b="1" i="0" dirty="0">
                <a:solidFill>
                  <a:srgbClr val="000000"/>
                </a:solidFill>
                <a:effectLst/>
                <a:latin typeface="WorkSans"/>
              </a:rPr>
            </a:br>
            <a:endParaRPr lang="fr-FR" dirty="0"/>
          </a:p>
        </p:txBody>
      </p:sp>
      <p:sp>
        <p:nvSpPr>
          <p:cNvPr id="3" name="Espace réservé du contenu 2">
            <a:extLst>
              <a:ext uri="{FF2B5EF4-FFF2-40B4-BE49-F238E27FC236}">
                <a16:creationId xmlns:a16="http://schemas.microsoft.com/office/drawing/2014/main" id="{7EE839AA-CFCC-471D-A9B8-ED4A7A4A047E}"/>
              </a:ext>
            </a:extLst>
          </p:cNvPr>
          <p:cNvSpPr>
            <a:spLocks noGrp="1"/>
          </p:cNvSpPr>
          <p:nvPr>
            <p:ph idx="1"/>
          </p:nvPr>
        </p:nvSpPr>
        <p:spPr>
          <a:xfrm>
            <a:off x="2773599" y="1412240"/>
            <a:ext cx="7796540" cy="4637704"/>
          </a:xfrm>
        </p:spPr>
        <p:txBody>
          <a:bodyPr>
            <a:normAutofit fontScale="47500" lnSpcReduction="20000"/>
          </a:bodyPr>
          <a:lstStyle/>
          <a:p>
            <a:pPr algn="l"/>
            <a:r>
              <a:rPr lang="en-US" sz="3400" b="0" i="1" dirty="0">
                <a:solidFill>
                  <a:schemeClr val="tx2">
                    <a:lumMod val="75000"/>
                  </a:schemeClr>
                </a:solidFill>
                <a:effectLst/>
                <a:latin typeface="WorkSans"/>
              </a:rPr>
              <a:t>According to the </a:t>
            </a:r>
            <a:r>
              <a:rPr lang="en-US" sz="3400" b="0" i="1" u="none" strike="noStrike" dirty="0">
                <a:solidFill>
                  <a:schemeClr val="tx2">
                    <a:lumMod val="75000"/>
                  </a:schemeClr>
                </a:solidFill>
                <a:effectLst/>
                <a:latin typeface="WorkSans"/>
                <a:hlinkClick r:id="rId2">
                  <a:extLst>
                    <a:ext uri="{A12FA001-AC4F-418D-AE19-62706E023703}">
                      <ahyp:hlinkClr xmlns:ahyp="http://schemas.microsoft.com/office/drawing/2018/hyperlinkcolor" val="tx"/>
                    </a:ext>
                  </a:extLst>
                </a:hlinkClick>
              </a:rPr>
              <a:t>DB-Engines Ranking</a:t>
            </a:r>
            <a:r>
              <a:rPr lang="en-US" sz="3400" b="0" i="1" dirty="0">
                <a:solidFill>
                  <a:schemeClr val="tx2">
                    <a:lumMod val="75000"/>
                  </a:schemeClr>
                </a:solidFill>
                <a:effectLst/>
                <a:latin typeface="WorkSans"/>
              </a:rPr>
              <a:t>, MySQL has been the most popular open-source RDBMS since the site began tracking database popularity in 2012. It is a feature-rich product that powers many of the world’s largest websites and applications, including Twitter, Facebook, Netflix, and Spotify. Getting started with MySQL is relatively straightforward, thanks in large part to its </a:t>
            </a:r>
            <a:r>
              <a:rPr lang="en-US" sz="3400" b="0" i="1" u="none" strike="noStrike" dirty="0">
                <a:solidFill>
                  <a:schemeClr val="tx2">
                    <a:lumMod val="75000"/>
                  </a:schemeClr>
                </a:solidFill>
                <a:effectLst/>
                <a:latin typeface="WorkSans"/>
                <a:hlinkClick r:id="rId3">
                  <a:extLst>
                    <a:ext uri="{A12FA001-AC4F-418D-AE19-62706E023703}">
                      <ahyp:hlinkClr xmlns:ahyp="http://schemas.microsoft.com/office/drawing/2018/hyperlinkcolor" val="tx"/>
                    </a:ext>
                  </a:extLst>
                </a:hlinkClick>
              </a:rPr>
              <a:t>exhaustive documentation</a:t>
            </a:r>
            <a:r>
              <a:rPr lang="en-US" sz="3400" b="0" i="1" dirty="0">
                <a:solidFill>
                  <a:schemeClr val="tx2">
                    <a:lumMod val="75000"/>
                  </a:schemeClr>
                </a:solidFill>
                <a:effectLst/>
                <a:latin typeface="WorkSans"/>
              </a:rPr>
              <a:t> and large </a:t>
            </a:r>
            <a:r>
              <a:rPr lang="en-US" sz="3400" b="0" i="1" u="none" strike="noStrike" dirty="0">
                <a:solidFill>
                  <a:schemeClr val="tx2">
                    <a:lumMod val="75000"/>
                  </a:schemeClr>
                </a:solidFill>
                <a:effectLst/>
                <a:latin typeface="WorkSans"/>
                <a:hlinkClick r:id="rId4">
                  <a:extLst>
                    <a:ext uri="{A12FA001-AC4F-418D-AE19-62706E023703}">
                      <ahyp:hlinkClr xmlns:ahyp="http://schemas.microsoft.com/office/drawing/2018/hyperlinkcolor" val="tx"/>
                    </a:ext>
                  </a:extLst>
                </a:hlinkClick>
              </a:rPr>
              <a:t>community of developers</a:t>
            </a:r>
            <a:r>
              <a:rPr lang="en-US" sz="3400" b="0" i="1" dirty="0">
                <a:solidFill>
                  <a:schemeClr val="tx2">
                    <a:lumMod val="75000"/>
                  </a:schemeClr>
                </a:solidFill>
                <a:effectLst/>
                <a:latin typeface="WorkSans"/>
              </a:rPr>
              <a:t>, as well as the abundance of MySQL-related resources online.</a:t>
            </a:r>
          </a:p>
          <a:p>
            <a:pPr algn="l"/>
            <a:r>
              <a:rPr lang="en-US" sz="3400" b="0" i="1" dirty="0">
                <a:solidFill>
                  <a:schemeClr val="tx2">
                    <a:lumMod val="75000"/>
                  </a:schemeClr>
                </a:solidFill>
                <a:effectLst/>
                <a:latin typeface="WorkSans"/>
              </a:rPr>
              <a:t>MySQL was designed for speed and reliability, at the expense of full adherence to standard SQL. The MySQL developers continually work towards closer adherence to standard SQL, but it still lags behind other SQL implementations. It does, however, come with various SQL modes and extensions that bring it closer to compliance. Unlike applications using SQLite, applications using a MySQL database access it through a separate daemon process. Because the server process stands between the database and other applications, it allows for greater control over who has access to the database.</a:t>
            </a:r>
          </a:p>
          <a:p>
            <a:pPr algn="l"/>
            <a:r>
              <a:rPr lang="en-US" sz="3400" b="0" i="1" dirty="0">
                <a:solidFill>
                  <a:schemeClr val="tx2">
                    <a:lumMod val="75000"/>
                  </a:schemeClr>
                </a:solidFill>
                <a:effectLst/>
                <a:latin typeface="WorkSans"/>
              </a:rPr>
              <a:t>MySQL has inspired a wealth of third-party applications, tools, and integrated libraries that extend its functionality and help make it easier to work with. Some of the more widely-used of these third-party tools are </a:t>
            </a:r>
            <a:r>
              <a:rPr lang="en-US" sz="3400" b="0" i="1" u="none" strike="noStrike" dirty="0">
                <a:solidFill>
                  <a:schemeClr val="tx2">
                    <a:lumMod val="75000"/>
                  </a:schemeClr>
                </a:solidFill>
                <a:effectLst/>
                <a:latin typeface="WorkSans"/>
                <a:hlinkClick r:id="rId5">
                  <a:extLst>
                    <a:ext uri="{A12FA001-AC4F-418D-AE19-62706E023703}">
                      <ahyp:hlinkClr xmlns:ahyp="http://schemas.microsoft.com/office/drawing/2018/hyperlinkcolor" val="tx"/>
                    </a:ext>
                  </a:extLst>
                </a:hlinkClick>
              </a:rPr>
              <a:t>phpMyAdmin</a:t>
            </a:r>
            <a:r>
              <a:rPr lang="en-US" sz="3400" b="0" i="1" dirty="0">
                <a:solidFill>
                  <a:schemeClr val="tx2">
                    <a:lumMod val="75000"/>
                  </a:schemeClr>
                </a:solidFill>
                <a:effectLst/>
                <a:latin typeface="WorkSans"/>
              </a:rPr>
              <a:t>, </a:t>
            </a:r>
            <a:r>
              <a:rPr lang="en-US" sz="3400" b="0" i="1" u="none" strike="noStrike" dirty="0" err="1">
                <a:solidFill>
                  <a:schemeClr val="tx2">
                    <a:lumMod val="75000"/>
                  </a:schemeClr>
                </a:solidFill>
                <a:effectLst/>
                <a:latin typeface="WorkSans"/>
                <a:hlinkClick r:id="rId6">
                  <a:extLst>
                    <a:ext uri="{A12FA001-AC4F-418D-AE19-62706E023703}">
                      <ahyp:hlinkClr xmlns:ahyp="http://schemas.microsoft.com/office/drawing/2018/hyperlinkcolor" val="tx"/>
                    </a:ext>
                  </a:extLst>
                </a:hlinkClick>
              </a:rPr>
              <a:t>DBeaver</a:t>
            </a:r>
            <a:r>
              <a:rPr lang="en-US" sz="3400" b="0" i="1" dirty="0">
                <a:solidFill>
                  <a:schemeClr val="tx2">
                    <a:lumMod val="75000"/>
                  </a:schemeClr>
                </a:solidFill>
                <a:effectLst/>
                <a:latin typeface="WorkSans"/>
              </a:rPr>
              <a:t>, and </a:t>
            </a:r>
            <a:r>
              <a:rPr lang="en-US" sz="3400" b="0" i="1" u="none" strike="noStrike" dirty="0" err="1">
                <a:solidFill>
                  <a:schemeClr val="tx2">
                    <a:lumMod val="75000"/>
                  </a:schemeClr>
                </a:solidFill>
                <a:effectLst/>
                <a:latin typeface="WorkSans"/>
                <a:hlinkClick r:id="rId7">
                  <a:extLst>
                    <a:ext uri="{A12FA001-AC4F-418D-AE19-62706E023703}">
                      <ahyp:hlinkClr xmlns:ahyp="http://schemas.microsoft.com/office/drawing/2018/hyperlinkcolor" val="tx"/>
                    </a:ext>
                  </a:extLst>
                </a:hlinkClick>
              </a:rPr>
              <a:t>HeidiSQL</a:t>
            </a:r>
            <a:r>
              <a:rPr lang="en-US" sz="3400" b="0" i="1" dirty="0">
                <a:solidFill>
                  <a:schemeClr val="tx2">
                    <a:lumMod val="75000"/>
                  </a:schemeClr>
                </a:solidFill>
                <a:effectLst/>
                <a:latin typeface="WorkSans"/>
              </a:rPr>
              <a:t>.</a:t>
            </a:r>
          </a:p>
          <a:p>
            <a:endParaRPr lang="fr-FR" dirty="0"/>
          </a:p>
        </p:txBody>
      </p:sp>
    </p:spTree>
    <p:extLst>
      <p:ext uri="{BB962C8B-B14F-4D97-AF65-F5344CB8AC3E}">
        <p14:creationId xmlns:p14="http://schemas.microsoft.com/office/powerpoint/2010/main" val="25010777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EFE8E4-51F6-4445-97A7-F6D9CFA853ED}"/>
              </a:ext>
            </a:extLst>
          </p:cNvPr>
          <p:cNvSpPr>
            <a:spLocks noGrp="1"/>
          </p:cNvSpPr>
          <p:nvPr>
            <p:ph type="title"/>
          </p:nvPr>
        </p:nvSpPr>
        <p:spPr/>
        <p:txBody>
          <a:bodyPr/>
          <a:lstStyle/>
          <a:p>
            <a:r>
              <a:rPr lang="en-US" b="1" i="1" dirty="0">
                <a:solidFill>
                  <a:schemeClr val="tx2">
                    <a:lumMod val="90000"/>
                  </a:schemeClr>
                </a:solidFill>
                <a:effectLst/>
                <a:latin typeface="WorkSans"/>
              </a:rPr>
              <a:t>PostgreSQL</a:t>
            </a:r>
            <a:endParaRPr lang="fr-FR" b="1" i="1" dirty="0">
              <a:solidFill>
                <a:schemeClr val="tx2">
                  <a:lumMod val="90000"/>
                </a:schemeClr>
              </a:solidFill>
            </a:endParaRPr>
          </a:p>
        </p:txBody>
      </p:sp>
      <p:sp>
        <p:nvSpPr>
          <p:cNvPr id="3" name="Espace réservé du contenu 2">
            <a:extLst>
              <a:ext uri="{FF2B5EF4-FFF2-40B4-BE49-F238E27FC236}">
                <a16:creationId xmlns:a16="http://schemas.microsoft.com/office/drawing/2014/main" id="{26543FB2-9901-4EF2-A707-5F3F55CAE157}"/>
              </a:ext>
            </a:extLst>
          </p:cNvPr>
          <p:cNvSpPr>
            <a:spLocks noGrp="1"/>
          </p:cNvSpPr>
          <p:nvPr>
            <p:ph idx="1"/>
          </p:nvPr>
        </p:nvSpPr>
        <p:spPr/>
        <p:txBody>
          <a:bodyPr>
            <a:normAutofit fontScale="25000" lnSpcReduction="20000"/>
          </a:bodyPr>
          <a:lstStyle/>
          <a:p>
            <a:pPr algn="l"/>
            <a:endParaRPr lang="en-US" b="1" i="0" dirty="0">
              <a:solidFill>
                <a:srgbClr val="000000"/>
              </a:solidFill>
              <a:effectLst/>
              <a:latin typeface="WorkSans"/>
            </a:endParaRPr>
          </a:p>
          <a:p>
            <a:pPr algn="l"/>
            <a:r>
              <a:rPr lang="en-US" sz="6400" i="1" dirty="0">
                <a:solidFill>
                  <a:schemeClr val="tx2">
                    <a:lumMod val="75000"/>
                  </a:schemeClr>
                </a:solidFill>
                <a:effectLst/>
                <a:latin typeface="WorkSans"/>
              </a:rPr>
              <a:t>PostgreSQL, also known as Postgres, bills itself as “the most advanced open-source relational database in the world.” It was created with the goal of being highly extensible and standards compliant. PostgreSQL is an object-relational database, meaning that although it’s primarily a relational database it also includes features — like table inheritance and function overloading — that are more often associated with </a:t>
            </a:r>
            <a:r>
              <a:rPr lang="en-US" sz="6400" i="1" u="none" strike="noStrike" dirty="0">
                <a:solidFill>
                  <a:schemeClr val="tx2">
                    <a:lumMod val="75000"/>
                  </a:schemeClr>
                </a:solidFill>
                <a:effectLst/>
                <a:latin typeface="WorkSans"/>
                <a:hlinkClick r:id="rId2">
                  <a:extLst>
                    <a:ext uri="{A12FA001-AC4F-418D-AE19-62706E023703}">
                      <ahyp:hlinkClr xmlns:ahyp="http://schemas.microsoft.com/office/drawing/2018/hyperlinkcolor" val="tx"/>
                    </a:ext>
                  </a:extLst>
                </a:hlinkClick>
              </a:rPr>
              <a:t>object databases</a:t>
            </a:r>
            <a:r>
              <a:rPr lang="en-US" sz="6400" i="1" dirty="0">
                <a:solidFill>
                  <a:schemeClr val="tx2">
                    <a:lumMod val="75000"/>
                  </a:schemeClr>
                </a:solidFill>
                <a:effectLst/>
                <a:latin typeface="WorkSans"/>
              </a:rPr>
              <a:t>.</a:t>
            </a:r>
          </a:p>
          <a:p>
            <a:pPr algn="l"/>
            <a:r>
              <a:rPr lang="en-US" sz="6400" i="1" dirty="0">
                <a:solidFill>
                  <a:schemeClr val="tx2">
                    <a:lumMod val="75000"/>
                  </a:schemeClr>
                </a:solidFill>
                <a:effectLst/>
                <a:latin typeface="WorkSans"/>
              </a:rPr>
              <a:t>Postgres is capable of efficiently handling multiple tasks at the same time, a characteristic known as concurrency. It achieves this without read locks thanks to its implementation of </a:t>
            </a:r>
            <a:r>
              <a:rPr lang="en-US" sz="6400" i="1" u="sng" strike="noStrike" dirty="0">
                <a:solidFill>
                  <a:srgbClr val="B97669"/>
                </a:solidFill>
                <a:effectLst/>
                <a:latin typeface="WorkSans"/>
                <a:hlinkClick r:id="rId3">
                  <a:extLst>
                    <a:ext uri="{A12FA001-AC4F-418D-AE19-62706E023703}">
                      <ahyp:hlinkClr xmlns:ahyp="http://schemas.microsoft.com/office/drawing/2018/hyperlinkcolor" val="tx"/>
                    </a:ext>
                  </a:extLst>
                </a:hlinkClick>
              </a:rPr>
              <a:t>Multiversion</a:t>
            </a:r>
            <a:r>
              <a:rPr lang="en-US" sz="6400" i="1" u="sng" strike="noStrike" dirty="0">
                <a:solidFill>
                  <a:schemeClr val="tx2">
                    <a:lumMod val="75000"/>
                  </a:schemeClr>
                </a:solidFill>
                <a:effectLst/>
                <a:latin typeface="WorkSans"/>
                <a:hlinkClick r:id="rId3">
                  <a:extLst>
                    <a:ext uri="{A12FA001-AC4F-418D-AE19-62706E023703}">
                      <ahyp:hlinkClr xmlns:ahyp="http://schemas.microsoft.com/office/drawing/2018/hyperlinkcolor" val="tx"/>
                    </a:ext>
                  </a:extLst>
                </a:hlinkClick>
              </a:rPr>
              <a:t> Concurrency Control (MVCC)</a:t>
            </a:r>
            <a:r>
              <a:rPr lang="en-US" sz="6400" i="1" u="sng" dirty="0">
                <a:solidFill>
                  <a:schemeClr val="tx2">
                    <a:lumMod val="75000"/>
                  </a:schemeClr>
                </a:solidFill>
                <a:effectLst/>
                <a:latin typeface="WorkSans"/>
              </a:rPr>
              <a:t>, </a:t>
            </a:r>
            <a:r>
              <a:rPr lang="en-US" sz="6400" i="1" dirty="0">
                <a:solidFill>
                  <a:schemeClr val="tx2">
                    <a:lumMod val="75000"/>
                  </a:schemeClr>
                </a:solidFill>
                <a:effectLst/>
                <a:latin typeface="WorkSans"/>
              </a:rPr>
              <a:t>which ensures the atomicity, consistency, isolation, and durability of its transactions, also known as ACID compliance.</a:t>
            </a:r>
          </a:p>
          <a:p>
            <a:pPr algn="l"/>
            <a:r>
              <a:rPr lang="en-US" sz="6400" i="1" dirty="0">
                <a:solidFill>
                  <a:schemeClr val="tx2">
                    <a:lumMod val="75000"/>
                  </a:schemeClr>
                </a:solidFill>
                <a:effectLst/>
                <a:latin typeface="WorkSans"/>
              </a:rPr>
              <a:t>PostgreSQL isn’t as widely used as MySQL, but there are still a number of third-party tools and libraries designed to simplify working with PostgreSQL, including </a:t>
            </a:r>
            <a:r>
              <a:rPr lang="en-US" sz="6400" i="1" u="none" strike="noStrike" dirty="0">
                <a:solidFill>
                  <a:schemeClr val="tx2">
                    <a:lumMod val="75000"/>
                  </a:schemeClr>
                </a:solidFill>
                <a:effectLst/>
                <a:latin typeface="WorkSans"/>
                <a:hlinkClick r:id="rId4">
                  <a:extLst>
                    <a:ext uri="{A12FA001-AC4F-418D-AE19-62706E023703}">
                      <ahyp:hlinkClr xmlns:ahyp="http://schemas.microsoft.com/office/drawing/2018/hyperlinkcolor" val="tx"/>
                    </a:ext>
                  </a:extLst>
                </a:hlinkClick>
              </a:rPr>
              <a:t>pgAdmin</a:t>
            </a:r>
            <a:r>
              <a:rPr lang="en-US" sz="6400" i="1" dirty="0">
                <a:solidFill>
                  <a:schemeClr val="tx2">
                    <a:lumMod val="75000"/>
                  </a:schemeClr>
                </a:solidFill>
                <a:effectLst/>
                <a:latin typeface="WorkSans"/>
              </a:rPr>
              <a:t> and </a:t>
            </a:r>
            <a:r>
              <a:rPr lang="en-US" sz="6400" i="1" u="none" strike="noStrike" dirty="0">
                <a:solidFill>
                  <a:schemeClr val="tx2">
                    <a:lumMod val="75000"/>
                  </a:schemeClr>
                </a:solidFill>
                <a:effectLst/>
                <a:latin typeface="WorkSans"/>
                <a:hlinkClick r:id="rId5">
                  <a:extLst>
                    <a:ext uri="{A12FA001-AC4F-418D-AE19-62706E023703}">
                      <ahyp:hlinkClr xmlns:ahyp="http://schemas.microsoft.com/office/drawing/2018/hyperlinkcolor" val="tx"/>
                    </a:ext>
                  </a:extLst>
                </a:hlinkClick>
              </a:rPr>
              <a:t>Postbird</a:t>
            </a:r>
            <a:r>
              <a:rPr lang="en-US" sz="6400" i="1" dirty="0">
                <a:solidFill>
                  <a:schemeClr val="tx2">
                    <a:lumMod val="75000"/>
                  </a:schemeClr>
                </a:solidFill>
                <a:effectLst/>
                <a:latin typeface="WorkSans"/>
              </a:rPr>
              <a:t>.</a:t>
            </a:r>
          </a:p>
          <a:p>
            <a:endParaRPr lang="fr-FR" dirty="0"/>
          </a:p>
        </p:txBody>
      </p:sp>
    </p:spTree>
    <p:extLst>
      <p:ext uri="{BB962C8B-B14F-4D97-AF65-F5344CB8AC3E}">
        <p14:creationId xmlns:p14="http://schemas.microsoft.com/office/powerpoint/2010/main" val="187284614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AE7571-8D12-4017-A56F-32110888BBC2}"/>
              </a:ext>
            </a:extLst>
          </p:cNvPr>
          <p:cNvSpPr>
            <a:spLocks noGrp="1"/>
          </p:cNvSpPr>
          <p:nvPr>
            <p:ph type="title"/>
          </p:nvPr>
        </p:nvSpPr>
        <p:spPr/>
        <p:txBody>
          <a:bodyPr/>
          <a:lstStyle/>
          <a:p>
            <a:r>
              <a:rPr lang="en-US" b="1" i="1" dirty="0">
                <a:solidFill>
                  <a:schemeClr val="tx2">
                    <a:lumMod val="90000"/>
                  </a:schemeClr>
                </a:solidFill>
                <a:effectLst/>
                <a:latin typeface="-apple-system"/>
              </a:rPr>
              <a:t>SQL Server</a:t>
            </a:r>
            <a:endParaRPr lang="fr-FR" b="1" i="1" dirty="0">
              <a:solidFill>
                <a:schemeClr val="tx2">
                  <a:lumMod val="90000"/>
                </a:schemeClr>
              </a:solidFill>
            </a:endParaRPr>
          </a:p>
        </p:txBody>
      </p:sp>
      <p:sp>
        <p:nvSpPr>
          <p:cNvPr id="3" name="Espace réservé du contenu 2">
            <a:extLst>
              <a:ext uri="{FF2B5EF4-FFF2-40B4-BE49-F238E27FC236}">
                <a16:creationId xmlns:a16="http://schemas.microsoft.com/office/drawing/2014/main" id="{0BAC8128-5AC4-4BF0-BDB4-E8A8DBF7BCBF}"/>
              </a:ext>
            </a:extLst>
          </p:cNvPr>
          <p:cNvSpPr>
            <a:spLocks noGrp="1"/>
          </p:cNvSpPr>
          <p:nvPr>
            <p:ph idx="1"/>
          </p:nvPr>
        </p:nvSpPr>
        <p:spPr/>
        <p:txBody>
          <a:bodyPr/>
          <a:lstStyle/>
          <a:p>
            <a:r>
              <a:rPr lang="en-US" sz="1600" i="1" dirty="0">
                <a:solidFill>
                  <a:schemeClr val="tx2">
                    <a:lumMod val="75000"/>
                  </a:schemeClr>
                </a:solidFill>
                <a:effectLst/>
                <a:latin typeface="-apple-system"/>
              </a:rPr>
              <a:t>SQL Server is a relational database management system (RDBMS) developed and marketed by Microsoft. As a database server, the primary function of the SQL Server is to store and retrieve data used by other applications.</a:t>
            </a:r>
          </a:p>
          <a:p>
            <a:r>
              <a:rPr lang="en-US" sz="1600" i="1" dirty="0">
                <a:solidFill>
                  <a:schemeClr val="tx2">
                    <a:lumMod val="75000"/>
                  </a:schemeClr>
                </a:solidFill>
              </a:rPr>
              <a:t>Robust, feature laden Relational Database Management System.</a:t>
            </a:r>
          </a:p>
          <a:p>
            <a:r>
              <a:rPr lang="en-US" sz="1600" i="1" dirty="0">
                <a:solidFill>
                  <a:schemeClr val="tx2">
                    <a:lumMod val="75000"/>
                  </a:schemeClr>
                </a:solidFill>
              </a:rPr>
              <a:t>Can support the most demanding applications.</a:t>
            </a:r>
          </a:p>
          <a:p>
            <a:r>
              <a:rPr lang="en-US" sz="1600" i="1" dirty="0">
                <a:solidFill>
                  <a:schemeClr val="tx2">
                    <a:lumMod val="75000"/>
                  </a:schemeClr>
                </a:solidFill>
              </a:rPr>
              <a:t>The administrative tools and simple installation make it one of the easiest database servers to configure and deploy.</a:t>
            </a:r>
          </a:p>
          <a:p>
            <a:endParaRPr lang="fr-FR" dirty="0">
              <a:solidFill>
                <a:schemeClr val="tx2">
                  <a:lumMod val="75000"/>
                </a:schemeClr>
              </a:solidFill>
            </a:endParaRPr>
          </a:p>
        </p:txBody>
      </p:sp>
    </p:spTree>
    <p:extLst>
      <p:ext uri="{BB962C8B-B14F-4D97-AF65-F5344CB8AC3E}">
        <p14:creationId xmlns:p14="http://schemas.microsoft.com/office/powerpoint/2010/main" val="125040985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ED7F31-55AB-4773-AAE9-5496A1D7551D}"/>
              </a:ext>
            </a:extLst>
          </p:cNvPr>
          <p:cNvSpPr>
            <a:spLocks noGrp="1"/>
          </p:cNvSpPr>
          <p:nvPr>
            <p:ph type="title"/>
          </p:nvPr>
        </p:nvSpPr>
        <p:spPr/>
        <p:txBody>
          <a:bodyPr/>
          <a:lstStyle/>
          <a:p>
            <a:r>
              <a:rPr lang="en-US" b="1" i="1" dirty="0">
                <a:solidFill>
                  <a:schemeClr val="tx2">
                    <a:lumMod val="90000"/>
                  </a:schemeClr>
                </a:solidFill>
                <a:effectLst/>
                <a:latin typeface="Lato" panose="020B0604020202020204" pitchFamily="34" charset="0"/>
              </a:rPr>
              <a:t>What’s the difference?</a:t>
            </a:r>
            <a:br>
              <a:rPr lang="en-US" b="1" i="0" dirty="0">
                <a:solidFill>
                  <a:schemeClr val="tx2">
                    <a:lumMod val="90000"/>
                  </a:schemeClr>
                </a:solidFill>
                <a:effectLst/>
                <a:latin typeface="Lato" panose="020B0604020202020204" pitchFamily="34" charset="0"/>
              </a:rPr>
            </a:br>
            <a:endParaRPr lang="fr-FR" b="1" dirty="0">
              <a:solidFill>
                <a:schemeClr val="tx2">
                  <a:lumMod val="90000"/>
                </a:schemeClr>
              </a:solidFill>
            </a:endParaRPr>
          </a:p>
        </p:txBody>
      </p:sp>
      <p:sp>
        <p:nvSpPr>
          <p:cNvPr id="3" name="Espace réservé du contenu 2">
            <a:extLst>
              <a:ext uri="{FF2B5EF4-FFF2-40B4-BE49-F238E27FC236}">
                <a16:creationId xmlns:a16="http://schemas.microsoft.com/office/drawing/2014/main" id="{D6CDBBB6-AC77-4EAE-B190-DDA560AAA2E3}"/>
              </a:ext>
            </a:extLst>
          </p:cNvPr>
          <p:cNvSpPr>
            <a:spLocks noGrp="1"/>
          </p:cNvSpPr>
          <p:nvPr>
            <p:ph idx="1"/>
          </p:nvPr>
        </p:nvSpPr>
        <p:spPr/>
        <p:txBody>
          <a:bodyPr>
            <a:normAutofit/>
          </a:bodyPr>
          <a:lstStyle/>
          <a:p>
            <a:pPr algn="l"/>
            <a:r>
              <a:rPr lang="en-US" sz="1600" i="1" dirty="0">
                <a:solidFill>
                  <a:schemeClr val="tx2">
                    <a:lumMod val="75000"/>
                  </a:schemeClr>
                </a:solidFill>
                <a:effectLst/>
                <a:latin typeface="arial" panose="020B0604020202020204" pitchFamily="34" charset="0"/>
              </a:rPr>
              <a:t>Both PostgreSQL and MySQL are time-proven solutions that can compete with enterprise solutions such as Oracle and SQL Server. MySQL has been famous for its ease of use and speed, while PostgreSQL has many more advanced features, which is the reason that PostgreSQL is often described as an open-source version of Oracle.</a:t>
            </a:r>
          </a:p>
          <a:p>
            <a:pPr marL="6160" indent="0">
              <a:buNone/>
            </a:pPr>
            <a:br>
              <a:rPr lang="en-US" dirty="0">
                <a:solidFill>
                  <a:schemeClr val="tx2">
                    <a:lumMod val="75000"/>
                  </a:schemeClr>
                </a:solidFill>
              </a:rPr>
            </a:br>
            <a:endParaRPr lang="fr-FR" dirty="0">
              <a:solidFill>
                <a:schemeClr val="tx2">
                  <a:lumMod val="75000"/>
                </a:schemeClr>
              </a:solidFill>
            </a:endParaRPr>
          </a:p>
        </p:txBody>
      </p:sp>
    </p:spTree>
    <p:extLst>
      <p:ext uri="{BB962C8B-B14F-4D97-AF65-F5344CB8AC3E}">
        <p14:creationId xmlns:p14="http://schemas.microsoft.com/office/powerpoint/2010/main" val="119960118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D251F"/>
      </a:dk2>
      <a:lt2>
        <a:srgbClr val="FAE9C5"/>
      </a:lt2>
      <a:accent1>
        <a:srgbClr val="ED3846"/>
      </a:accent1>
      <a:accent2>
        <a:srgbClr val="F87184"/>
      </a:accent2>
      <a:accent3>
        <a:srgbClr val="EC9DA9"/>
      </a:accent3>
      <a:accent4>
        <a:srgbClr val="ECC190"/>
      </a:accent4>
      <a:accent5>
        <a:srgbClr val="FFB268"/>
      </a:accent5>
      <a:accent6>
        <a:srgbClr val="F98657"/>
      </a:accent6>
      <a:hlink>
        <a:srgbClr val="B97669"/>
      </a:hlink>
      <a:folHlink>
        <a:srgbClr val="9E94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BCCF8060-3FCB-4641-B728-8A589529B13F}"/>
    </a:ext>
  </a:extLst>
</a:theme>
</file>

<file path=docProps/app.xml><?xml version="1.0" encoding="utf-8"?>
<Properties xmlns="http://schemas.openxmlformats.org/officeDocument/2006/extended-properties" xmlns:vt="http://schemas.openxmlformats.org/officeDocument/2006/docPropsVTypes">
  <Template>TM16401375[[fn=Madison]]</Template>
  <TotalTime>202</TotalTime>
  <Words>658</Words>
  <Application>Microsoft Office PowerPoint</Application>
  <PresentationFormat>Grand écran</PresentationFormat>
  <Paragraphs>23</Paragraphs>
  <Slides>6</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6</vt:i4>
      </vt:variant>
    </vt:vector>
  </HeadingPairs>
  <TitlesOfParts>
    <vt:vector size="17" baseType="lpstr">
      <vt:lpstr>-apple-system</vt:lpstr>
      <vt:lpstr>Arial</vt:lpstr>
      <vt:lpstr>Arial</vt:lpstr>
      <vt:lpstr>Lato</vt:lpstr>
      <vt:lpstr>Montserrat</vt:lpstr>
      <vt:lpstr>MS Shell Dlg 2</vt:lpstr>
      <vt:lpstr>system-ui</vt:lpstr>
      <vt:lpstr>Wingdings</vt:lpstr>
      <vt:lpstr>Wingdings 3</vt:lpstr>
      <vt:lpstr>WorkSans</vt:lpstr>
      <vt:lpstr>Madison</vt:lpstr>
      <vt:lpstr>Introduction to databases</vt:lpstr>
      <vt:lpstr>relationnel RDBMS</vt:lpstr>
      <vt:lpstr>MySQL </vt:lpstr>
      <vt:lpstr>PostgreSQL</vt:lpstr>
      <vt:lpstr>SQL Server</vt:lpstr>
      <vt:lpstr>What’s the difference?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databases</dc:title>
  <dc:creator>mEtrOpOliS</dc:creator>
  <cp:lastModifiedBy>mEtrOpOliS</cp:lastModifiedBy>
  <cp:revision>4</cp:revision>
  <dcterms:created xsi:type="dcterms:W3CDTF">2022-02-13T11:29:37Z</dcterms:created>
  <dcterms:modified xsi:type="dcterms:W3CDTF">2022-02-13T14:51:55Z</dcterms:modified>
</cp:coreProperties>
</file>