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5C5B-ACE2-33B0-C2A9-E7B6649D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BEE1D-79DC-BFBB-8B51-54813E991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3A65-0A52-264E-0B52-6C1493D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2F13-1A3D-F96E-FE4E-B4336DEB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ECAC-276F-0A5C-5B08-67FD9BEB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155B-C8EF-E46A-F087-4DB6E961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2760B-F1DE-75B6-8F72-1A2A7B3F7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21E1-19F9-EAD1-0314-4497ABAC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A167-6D28-08F5-7E9E-262E60CE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CBBA-AD16-629D-41D9-425946FC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004D6-10AB-1A9C-2F38-C2BE4D91C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81C3-66D9-E119-04AD-73EFDE6D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F0CB-67C8-3D3A-386F-ED97F859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22E03-F6FE-AF63-5332-C52DC21F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3B17-0826-7E0F-181E-5627AAE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2F4F-2240-DD95-C8B7-2B712EF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9E9B-EE17-7387-7EDE-7B63232D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BC35-11BF-86B6-8EF2-B97363AC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DB7D-C8E5-1513-6CAA-DD027E3A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041A-B04F-9315-770D-53ABCE95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6E8F-4C93-664E-EFEE-C964A556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B670-B532-7964-D38F-4EA89847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64A7-830A-0309-D359-1D70CE95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3B36-3022-48C3-BF1D-27472A92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99DA-87C1-0A53-FFD8-8E4B2A2D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369E-BD58-7535-77FE-687372E3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538F-AB6E-FA52-7ACD-0FDDA2AB2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2619-328A-2220-E741-97103A5E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AD5D-516F-BA88-F300-39B1273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B6E8D-C14E-DDD8-3836-53C1A6C7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D96BC-ACC6-9C61-8E91-0C3E578B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79CE-3CB2-2F39-7504-3A8A3E7A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0B99-A738-55DE-DE5C-B7B22190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11EEF-A8C4-9FC4-AAB2-CDEBFF2F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212B6-0FF8-108B-D9BE-62979CD67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2F0F-72DF-E9BD-4BCE-6A71A374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94A69-3005-6CDA-4F61-E5CDE7F6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25AEC-E6A8-EB4A-A9BC-00066D7B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00A31-3160-A891-7BBF-462F46EE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6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CC2C-235C-1CD8-7A37-BD0F8D82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68B1F-4EB4-183B-FF62-C0349165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5A98D-9612-C50E-8CBD-B5A14E4E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15BEB-BF70-6AA5-38F9-69BBDEA8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CE733-337D-CF6E-199C-8EEDC5C1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4F28C-01B2-5D76-39EE-D4F9EAB1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C3D44-3E41-3EBE-8AF0-438279AD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8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8675-512D-1203-1E33-223C57B8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5B8A-3139-F01D-E7BB-21C23A6E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84CCC-78BE-4C74-E846-00EE4733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A235-3F81-0E07-4B0E-59983CAB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EF73-05D6-A527-C382-8DACA5D8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A50B6-F3FF-7FF7-70C8-BE1C8101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76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A2B3-9001-E5FA-2830-9B835E5E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77988-52B7-57A6-B5F2-24BF3E3B1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BD76-24D2-541B-E00D-C582AE54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D6311-BEA0-B4AF-5E14-AED8B7A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CC13B-2F82-D90E-3383-4717A843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53D5-1469-4D90-8250-BC2D1FC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EF9A8-321F-C6E1-BCB7-0047B8EC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C94D-AF5D-EDEF-6F71-5258FAC4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75C0-E32C-C80F-08AF-13B6EE388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34FAB-A121-4FC7-A282-968F4205400A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AA9F-B5EE-88A9-54C0-C0F7609CC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EE4B-B8A2-A530-FD15-6C2186002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83A6B-F02D-4595-A8BE-CDFE35F5A4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6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A37D-20D8-14B7-6C78-59A5644D2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*</a:t>
            </a:r>
            <a:r>
              <a:rPr lang="en-GB" dirty="0" err="1"/>
              <a:t>DataBridge</a:t>
            </a:r>
            <a:r>
              <a:rPr lang="en-GB" dirty="0"/>
              <a:t> Education*  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4F4F-4922-0726-2587-32BEDC22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/>
          <a:lstStyle/>
          <a:p>
            <a:r>
              <a:rPr lang="en-GB" dirty="0"/>
              <a:t>A Data Warehousing Project</a:t>
            </a:r>
          </a:p>
        </p:txBody>
      </p:sp>
    </p:spTree>
    <p:extLst>
      <p:ext uri="{BB962C8B-B14F-4D97-AF65-F5344CB8AC3E}">
        <p14:creationId xmlns:p14="http://schemas.microsoft.com/office/powerpoint/2010/main" val="289516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51D-CEB4-E69C-F73B-6F92AC84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our work</a:t>
            </a:r>
            <a:br>
              <a:rPr lang="en-US" dirty="0"/>
            </a:br>
            <a:r>
              <a:rPr lang="en-US" dirty="0"/>
              <a:t>create star schema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D1B00F-BB75-A906-9859-58F5A018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71" y="1952625"/>
            <a:ext cx="7873458" cy="4351338"/>
          </a:xfrm>
        </p:spPr>
      </p:pic>
    </p:spTree>
    <p:extLst>
      <p:ext uri="{BB962C8B-B14F-4D97-AF65-F5344CB8AC3E}">
        <p14:creationId xmlns:p14="http://schemas.microsoft.com/office/powerpoint/2010/main" val="212739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E9E5-1E13-5DA7-460A-5FE4641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the part of the data is clean</a:t>
            </a:r>
            <a:endParaRPr lang="en-GB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D2667B9-5104-BCED-DFAB-18DB48C16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73" y="1825625"/>
            <a:ext cx="8482854" cy="4351338"/>
          </a:xfrm>
        </p:spPr>
      </p:pic>
    </p:spTree>
    <p:extLst>
      <p:ext uri="{BB962C8B-B14F-4D97-AF65-F5344CB8AC3E}">
        <p14:creationId xmlns:p14="http://schemas.microsoft.com/office/powerpoint/2010/main" val="146314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8CC7-913E-C670-7728-A9222B74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</a:t>
            </a:r>
            <a:r>
              <a:rPr lang="en-US" dirty="0"/>
              <a:t> process</a:t>
            </a:r>
            <a:br>
              <a:rPr lang="en-US" dirty="0"/>
            </a:br>
            <a:r>
              <a:rPr lang="en-US" dirty="0"/>
              <a:t>fact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CAB04A-97A4-3688-4E87-0239600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68" y="1825625"/>
            <a:ext cx="7709064" cy="4351338"/>
          </a:xfrm>
        </p:spPr>
      </p:pic>
    </p:spTree>
    <p:extLst>
      <p:ext uri="{BB962C8B-B14F-4D97-AF65-F5344CB8AC3E}">
        <p14:creationId xmlns:p14="http://schemas.microsoft.com/office/powerpoint/2010/main" val="188949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07C2-104F-EE65-EE0E-85319481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</a:t>
            </a:r>
            <a:r>
              <a:rPr lang="en-US" dirty="0"/>
              <a:t> :student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B60954-EC10-A87F-2B5C-20C623614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65" y="1825625"/>
            <a:ext cx="8190069" cy="4351338"/>
          </a:xfrm>
        </p:spPr>
      </p:pic>
    </p:spTree>
    <p:extLst>
      <p:ext uri="{BB962C8B-B14F-4D97-AF65-F5344CB8AC3E}">
        <p14:creationId xmlns:p14="http://schemas.microsoft.com/office/powerpoint/2010/main" val="271577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2E06-0CDD-6B01-62C0-C5BF0411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</a:t>
            </a:r>
            <a:r>
              <a:rPr lang="en-US" dirty="0"/>
              <a:t> : time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56E3B3-5A26-5198-73AB-3C24E320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2" y="1825625"/>
            <a:ext cx="8053136" cy="4351338"/>
          </a:xfrm>
        </p:spPr>
      </p:pic>
    </p:spTree>
    <p:extLst>
      <p:ext uri="{BB962C8B-B14F-4D97-AF65-F5344CB8AC3E}">
        <p14:creationId xmlns:p14="http://schemas.microsoft.com/office/powerpoint/2010/main" val="428104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34EB-18F5-8240-E434-0BD4645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Etl:teacher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CE2A2A-091F-4FAA-F342-2DFDB91B1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99" y="1825625"/>
            <a:ext cx="6740801" cy="4351338"/>
          </a:xfrm>
        </p:spPr>
      </p:pic>
    </p:spTree>
    <p:extLst>
      <p:ext uri="{BB962C8B-B14F-4D97-AF65-F5344CB8AC3E}">
        <p14:creationId xmlns:p14="http://schemas.microsoft.com/office/powerpoint/2010/main" val="64645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F839-D109-A874-51E2-17651950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Etl:subjects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750F9A-EEBF-AE24-8BA8-37321CB2D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56" y="1825625"/>
            <a:ext cx="8991888" cy="4351338"/>
          </a:xfrm>
        </p:spPr>
      </p:pic>
    </p:spTree>
    <p:extLst>
      <p:ext uri="{BB962C8B-B14F-4D97-AF65-F5344CB8AC3E}">
        <p14:creationId xmlns:p14="http://schemas.microsoft.com/office/powerpoint/2010/main" val="339964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2757-DC30-FEE5-7170-FF04D0E6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GB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61E6B9D-4BB7-564D-6EE3-0F0F3E37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18" y="1825625"/>
            <a:ext cx="7694564" cy="4351338"/>
          </a:xfrm>
        </p:spPr>
      </p:pic>
    </p:spTree>
    <p:extLst>
      <p:ext uri="{BB962C8B-B14F-4D97-AF65-F5344CB8AC3E}">
        <p14:creationId xmlns:p14="http://schemas.microsoft.com/office/powerpoint/2010/main" val="31995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DC9-7670-C423-FEDC-00E58F3A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GB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333CA77-8B8C-683E-13AA-E499B694D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16" y="1825625"/>
            <a:ext cx="8476567" cy="4351338"/>
          </a:xfrm>
        </p:spPr>
      </p:pic>
    </p:spTree>
    <p:extLst>
      <p:ext uri="{BB962C8B-B14F-4D97-AF65-F5344CB8AC3E}">
        <p14:creationId xmlns:p14="http://schemas.microsoft.com/office/powerpoint/2010/main" val="379571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A2FC-5E3A-B60F-62C6-83653234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1. Count of Student ID by Grade Level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7E608-01A7-98B9-CDBB-BA96B3B5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metric counts the number of students enrolled in each grade level by counting the "Student ID" per grade level.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helps </a:t>
            </a:r>
            <a:r>
              <a:rPr lang="en-GB" dirty="0" err="1"/>
              <a:t>analyze</a:t>
            </a:r>
            <a:r>
              <a:rPr lang="en-GB" dirty="0"/>
              <a:t> student distribution across different grade levels, which can highlight areas that may need more resources or curriculum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55842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9022-6DEA-C7E0-A75A-5771B545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652F-6E46-84DD-BD77-F2609ECD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Development of a data warehousing system for educational data.</a:t>
            </a:r>
          </a:p>
          <a:p>
            <a:r>
              <a:rPr lang="en-GB" dirty="0"/>
              <a:t>- Utilized SQL Server Management Studio (SSMS) and Power BI.</a:t>
            </a:r>
          </a:p>
          <a:p>
            <a:r>
              <a:rPr lang="en-GB" dirty="0"/>
              <a:t>- Focused on ETL processes using SQL Server Integration Services (SSIS).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63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2727-EECC-450B-2BD7-C7B14C8D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2. Count of Student ID by Gender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775D-97D1-82D8-F037-D42EE04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metric counts the number of students based on gender (male/female) by counting the "Student ID" grouped by gender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provides reports on student distribution by gender, useful for </a:t>
            </a:r>
            <a:r>
              <a:rPr lang="en-GB" dirty="0" err="1"/>
              <a:t>analyzing</a:t>
            </a:r>
            <a:r>
              <a:rPr lang="en-GB" dirty="0"/>
              <a:t> performance differences or ensuring balance in classrooms.</a:t>
            </a:r>
          </a:p>
        </p:txBody>
      </p:sp>
    </p:spTree>
    <p:extLst>
      <p:ext uri="{BB962C8B-B14F-4D97-AF65-F5344CB8AC3E}">
        <p14:creationId xmlns:p14="http://schemas.microsoft.com/office/powerpoint/2010/main" val="313895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D496-FD23-5447-273A-82F31C2B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3. Sum of Total Score by Term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F13F-3736-8CD8-E1B1-BAC2365B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sums up the final scores of students for each academic term by aggregating the "Total Score" across different terms.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helps track overall student performance per term, providing insights into academic progress or decline over time.</a:t>
            </a:r>
          </a:p>
        </p:txBody>
      </p:sp>
    </p:spTree>
    <p:extLst>
      <p:ext uri="{BB962C8B-B14F-4D97-AF65-F5344CB8AC3E}">
        <p14:creationId xmlns:p14="http://schemas.microsoft.com/office/powerpoint/2010/main" val="418613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F3C-71BC-077A-EA0F-9090620A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Sum of Total Score by Student Name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4BDB-4A9B-754F-2765-78AE6C3E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metric sums the total scores by student name, providing the total scores each student has achieved.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offers an individual assessment of students' performance over the academic period and can be used in reporting to parents.</a:t>
            </a:r>
          </a:p>
        </p:txBody>
      </p:sp>
    </p:spTree>
    <p:extLst>
      <p:ext uri="{BB962C8B-B14F-4D97-AF65-F5344CB8AC3E}">
        <p14:creationId xmlns:p14="http://schemas.microsoft.com/office/powerpoint/2010/main" val="180153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3D49-95DC-6FC9-3038-67BF0BF3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5. Sum of Total Scores, Average Total Scores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DA2E-D6A8-B274-2B23-E38408A6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includes both the total and average of students' scores. It calculates the sum of scores and then derives the average.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gives an overall view of the academic performance of students and allows for comparison across different time periods or grade levels.</a:t>
            </a:r>
          </a:p>
        </p:txBody>
      </p:sp>
    </p:spTree>
    <p:extLst>
      <p:ext uri="{BB962C8B-B14F-4D97-AF65-F5344CB8AC3E}">
        <p14:creationId xmlns:p14="http://schemas.microsoft.com/office/powerpoint/2010/main" val="335672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48A4-A4CF-2482-E9F9-AD8C2873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6. Sum of Classes Taught Count by Teacher Name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1E79-BCFF-10DC-9586-45F2BA50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sums the number of classes taught by each teacher. It aggregates the "Class Taught Count" for each teacher.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helps assess the workload of each teacher and track the distribution of classes, enabling the management to monitor teacher performance and workload distribution</a:t>
            </a:r>
          </a:p>
        </p:txBody>
      </p:sp>
    </p:spTree>
    <p:extLst>
      <p:ext uri="{BB962C8B-B14F-4D97-AF65-F5344CB8AC3E}">
        <p14:creationId xmlns:p14="http://schemas.microsoft.com/office/powerpoint/2010/main" val="8255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3BDB-18F1-F53D-D686-10B65380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7. Sum of Teacher Rating Average by Teacher Name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CD4C-DE92-60D4-ACCA-67298415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metric calculates the average teacher rating based on the teacher's name. It aggregates and averages the rating scores for each teacher.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provides insights into teaching quality based on ratings from students or administration, aiding in decisions regarding recognition or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76822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12F-0B94-81AD-084A-AF54A3E4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8. Sum of Total Scores by Year, Quarter, Month, and Day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CC08-2B9F-AE67-1686-9C889A9CB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Explanation</a:t>
            </a:r>
            <a:r>
              <a:rPr lang="en-GB" dirty="0"/>
              <a:t>: This sums the total scores based on specific time frames (year, quarter, month, day), aggregating scores for these periods</a:t>
            </a:r>
          </a:p>
          <a:p>
            <a:endParaRPr lang="en-GB" dirty="0"/>
          </a:p>
          <a:p>
            <a:r>
              <a:rPr lang="en-GB" b="1" dirty="0"/>
              <a:t>Benefit</a:t>
            </a:r>
            <a:r>
              <a:rPr lang="en-GB" dirty="0"/>
              <a:t>: It helps understand student performance over different time intervals, offering detailed analysis of academic progress over time (annually, quarterly, monthly, daily).</a:t>
            </a:r>
          </a:p>
        </p:txBody>
      </p:sp>
    </p:spTree>
    <p:extLst>
      <p:ext uri="{BB962C8B-B14F-4D97-AF65-F5344CB8AC3E}">
        <p14:creationId xmlns:p14="http://schemas.microsoft.com/office/powerpoint/2010/main" val="372923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F7A6-60EA-E588-97E2-752BB499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9. Sum of Classes Count by Teacher Name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5F2AE-1535-AD76-6674-E719EF3D6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63"/>
            <a:ext cx="10197663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metric sums the number of classes taught by each teacher.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2000" b="1" dirty="0"/>
              <a:t>Benefit</a:t>
            </a:r>
            <a:r>
              <a:rPr lang="en-GB" sz="2000" dirty="0"/>
              <a:t>: It provides an overview of the teaching workload for each teacher, helping assess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2000" dirty="0"/>
              <a:t>class distribution and resource allocation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5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FB49-39A6-5651-A292-902841EA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DC5-AF3C-FDE8-E359-3FE57CE2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Need for efficient data management in the education sector.</a:t>
            </a:r>
          </a:p>
          <a:p>
            <a:r>
              <a:rPr lang="en-GB" dirty="0"/>
              <a:t>- Traditional databases insufficient for growing data volume.</a:t>
            </a:r>
          </a:p>
          <a:p>
            <a:r>
              <a:rPr lang="en-GB" dirty="0"/>
              <a:t>- Requirement for a data warehouse to support analysis and reporting.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6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C31-ACB8-5967-8BF7-1DF7CAC8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C1ED-429D-5896-9E83-863CEA1F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Create a scalable data warehousing solution.</a:t>
            </a:r>
          </a:p>
          <a:p>
            <a:r>
              <a:rPr lang="en-GB" dirty="0"/>
              <a:t>- Enable complex queries and reporting efficiently.</a:t>
            </a:r>
          </a:p>
          <a:p>
            <a:r>
              <a:rPr lang="en-GB" dirty="0"/>
              <a:t>- Provide insights through Power BI visualizations.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2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F5F2-97F1-51C2-109B-0E5A3311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C29B-7EB9-E756-82D7-DB25FE61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Data Sources: Educational records, attendance, and grades.</a:t>
            </a:r>
          </a:p>
          <a:p>
            <a:r>
              <a:rPr lang="en-GB" dirty="0"/>
              <a:t>- ETL Processes: Managed via SSIS.</a:t>
            </a:r>
          </a:p>
          <a:p>
            <a:r>
              <a:rPr lang="en-GB" dirty="0"/>
              <a:t>- Data Warehouse: SQL Server with star schema.</a:t>
            </a:r>
          </a:p>
          <a:p>
            <a:r>
              <a:rPr lang="en-GB" dirty="0"/>
              <a:t>- BI Layer: Power BI for reporting.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96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4463-F092-839C-E4E5-8EE0A614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11E2-9994-6B39-C3F4-50C0C43D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Created SQL Server database with star schema design.</a:t>
            </a:r>
          </a:p>
          <a:p>
            <a:r>
              <a:rPr lang="en-GB" dirty="0"/>
              <a:t>- Used SSIS for ETL processes to load data.</a:t>
            </a:r>
          </a:p>
          <a:p>
            <a:r>
              <a:rPr lang="en-GB" dirty="0"/>
              <a:t>- Ensured data integrity and consistency.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52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2EA7-D553-6101-FAB8-D4428506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074-BC2E-C048-9878-392013AB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Conducted unit tests on ETL processes.</a:t>
            </a:r>
          </a:p>
          <a:p>
            <a:r>
              <a:rPr lang="en-GB" dirty="0"/>
              <a:t>- Assessed query performance for responsiveness.</a:t>
            </a:r>
          </a:p>
          <a:p>
            <a:r>
              <a:rPr lang="en-GB" dirty="0"/>
              <a:t>- Engaged users for acceptance testing.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42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3E9C-2922-A46A-EFAD-849852C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B077-CEFB-053B-D865-C5493688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Improve scalability for larger datasets.</a:t>
            </a:r>
          </a:p>
          <a:p>
            <a:r>
              <a:rPr lang="en-GB" dirty="0"/>
              <a:t>- Incorporate advanced analytics and machine learning.</a:t>
            </a:r>
          </a:p>
          <a:p>
            <a:r>
              <a:rPr lang="en-GB" dirty="0"/>
              <a:t>- Enhance user interface based on feedback.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67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FC5A-E126-2E12-E305-5DBB508C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03C-4AD9-600A-E2E5-3551E9D9A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Successfully established a data warehousing system for education.</a:t>
            </a:r>
          </a:p>
          <a:p>
            <a:r>
              <a:rPr lang="en-GB" dirty="0"/>
              <a:t>- Achieved efficient reporting and data integrity.</a:t>
            </a:r>
          </a:p>
          <a:p>
            <a:r>
              <a:rPr lang="en-GB" dirty="0"/>
              <a:t>- Provided actionable insights through Power BI.</a:t>
            </a:r>
          </a:p>
        </p:txBody>
      </p:sp>
    </p:spTree>
    <p:extLst>
      <p:ext uri="{BB962C8B-B14F-4D97-AF65-F5344CB8AC3E}">
        <p14:creationId xmlns:p14="http://schemas.microsoft.com/office/powerpoint/2010/main" val="191757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823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*DataBridge Education*   </vt:lpstr>
      <vt:lpstr>Project Overview </vt:lpstr>
      <vt:lpstr>Problem Domain</vt:lpstr>
      <vt:lpstr>Project Objectives</vt:lpstr>
      <vt:lpstr>System Architecture </vt:lpstr>
      <vt:lpstr>Implementation Overview</vt:lpstr>
      <vt:lpstr>Validation</vt:lpstr>
      <vt:lpstr>Future Work</vt:lpstr>
      <vt:lpstr>Conclusion</vt:lpstr>
      <vt:lpstr>Parts of our work create star schema</vt:lpstr>
      <vt:lpstr>Check if the part of the data is clean</vt:lpstr>
      <vt:lpstr>Etl process fact</vt:lpstr>
      <vt:lpstr>Etl :student</vt:lpstr>
      <vt:lpstr>Etl : time</vt:lpstr>
      <vt:lpstr>Etl:teacher</vt:lpstr>
      <vt:lpstr>Etl:subjects</vt:lpstr>
      <vt:lpstr>Power bi</vt:lpstr>
      <vt:lpstr>Power bi</vt:lpstr>
      <vt:lpstr>1. Count of Student ID by Grade Level </vt:lpstr>
      <vt:lpstr>2. Count of Student ID by Gender </vt:lpstr>
      <vt:lpstr>3. Sum of Total Score by Term </vt:lpstr>
      <vt:lpstr>4. Sum of Total Score by Student Name </vt:lpstr>
      <vt:lpstr>5. Sum of Total Scores, Average Total Scores </vt:lpstr>
      <vt:lpstr>6. Sum of Classes Taught Count by Teacher Name </vt:lpstr>
      <vt:lpstr>7. Sum of Teacher Rating Average by Teacher Name </vt:lpstr>
      <vt:lpstr>8. Sum of Total Scores by Year, Quarter, Month, and Day </vt:lpstr>
      <vt:lpstr>9. Sum of Classes Count by Teacher Name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somaiamohammedboraiey</dc:creator>
  <cp:lastModifiedBy>somaiamohammedboraiey</cp:lastModifiedBy>
  <cp:revision>2</cp:revision>
  <dcterms:created xsi:type="dcterms:W3CDTF">2024-10-12T17:55:05Z</dcterms:created>
  <dcterms:modified xsi:type="dcterms:W3CDTF">2024-10-12T21:25:40Z</dcterms:modified>
</cp:coreProperties>
</file>