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766F-5DC5-BC46-3F3B-225E8A24C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44049-66BF-1BF4-A1BD-608F2A06B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02EB-80DB-57DC-3AE6-15808B30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C5504-393C-4ECB-470C-97BD7865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79C8-AB2D-38A8-DCC7-5F9865CD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52A2-ECB5-F1BC-E595-E9463A9B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7BD5-3AC1-2359-0D28-134290FC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6E423-6C8D-12EC-6C48-3E37C2EE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007C-8DC2-B1DA-9BC0-1CFE04FB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E5F5-6F12-C510-8097-7876ACEC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AC5AC-7AA1-39B1-97AB-049B98B11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FA353-2D40-A4A1-4AF8-B3677F5AA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2E6B-49DC-1BE9-6045-DC6C4F5A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E3CD-A19E-3B6C-38EB-DD965D02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A035-A832-4943-4E24-1FD26F4B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3500-96A1-FF22-CD69-478CF0A9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9D2-C9EB-56A5-E6A9-F7E031B5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0540-A949-6785-CF96-464F8C68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3538-A542-FD97-1F75-769CBDD1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4055-D039-08D3-65A1-EE3D9970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1ED1-3290-75AE-992A-614562C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4A9D-A018-EC23-62EB-5991AEF7C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9003C-2EE3-DB7F-1CC4-F22D5FA3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4522-F5F0-E12D-FE97-5FBEE6EC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073D-D515-BD07-BD1E-75DA8D5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3A7C-8D13-3410-2109-FBDC740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DD46-DB13-A22B-32A7-CE903EFDE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E6D6-7CD2-CB6F-A806-4A23AD766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C0816-08D9-118D-F197-5532D709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EE9D1-D6F4-E8DF-FB4E-6C2E9EE1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64293-627A-D4DD-9C07-A14548D5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57AA-18BE-AC79-3686-A7EB0AED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160D-A672-E76E-E2A4-3E11B474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E55AA-9107-DF6A-A7FF-5439FDF5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A6ABE-7F0B-DD80-5CFE-83EA1BF74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FBB5-DD17-E7C4-1CA8-0A849B7BD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D60F6-D05E-AFCD-9E87-1CB28ADC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4B6EF-B887-36AC-55FD-2E1F6F7A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236EE-7701-E590-3E07-3BA05BEC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7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3579-57E6-7F69-9FEC-BCDE959C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19BDD-FE87-2207-479E-8842C73D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5DAAC-43EB-7F1C-3CDD-C36EE147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3949E-23D3-C2DE-AE23-400B3D35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0AEDC-8983-1D9F-176A-729F0F46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8138A-8012-9F55-AA65-4FBE6776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9BE3C-106A-8342-E56B-CF73ADAB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9E0C-F476-00C8-E593-9AD67FAC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6A62-0A36-798E-4EBE-80125FD4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C3C8F-0FB3-319D-2167-FDADFE64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FD36-9F23-EAF2-3AF9-602309EF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C5F1-5B06-F4E8-9DAB-15680550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6B77-3988-22B1-E84F-ED1D840A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88D6-86E3-E54B-D99F-C1D619CA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465F5-78D5-EC16-444C-908AB906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ACC73-EA3E-8873-EFE6-3D1646D4E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BB75A-E11C-8FA0-6406-B9524757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D885-D529-03CC-402D-3ABEAAEE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B4AA-9C68-C04B-F09F-5666CDE1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0D117-366F-6E72-AEB9-EF293B18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5C00A-CF05-5B70-E48B-E8456843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B853-F675-AA02-737E-317F51312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5F10-E7A0-4D00-B878-53939FD453FC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7364-FB33-10D0-AEBA-4350136A6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391E-EF59-F82F-ED57-E819302F5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980B-E71D-43F2-B2C7-783EFB1E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7B142-E58C-3FC8-609F-3E1A663B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Non- recursive merge sort </a:t>
            </a:r>
          </a:p>
        </p:txBody>
      </p:sp>
      <p:sp>
        <p:nvSpPr>
          <p:cNvPr id="48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80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7B142-E58C-3FC8-609F-3E1A663B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10B3CF-0DC9-0D5C-970D-86AC676E9B91}"/>
              </a:ext>
            </a:extLst>
          </p:cNvPr>
          <p:cNvSpPr txBox="1"/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</a:rPr>
              <a:t>The problem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</a:rPr>
              <a:t>The strategy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</a:rPr>
              <a:t>The algorithm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</a:rPr>
              <a:t>The implementation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bg1"/>
                </a:solidFill>
                <a:effectLst/>
              </a:rPr>
              <a:t>The analysis 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29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C53CD-2F95-EC90-0308-E09C52B3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8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bg1">
                    <a:alpha val="60000"/>
                  </a:schemeClr>
                </a:solidFill>
              </a:rPr>
              <a:t>What is merge sort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DC2A-918B-207B-DEB2-93953541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pPr marL="342900" lvl="0" indent="-342900" rtl="0">
              <a:spcBef>
                <a:spcPts val="113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spc="-5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It is a divide-and-conquer algorithm,  it breaks down the problem into smaller sub-problems and then solves them to get the final solution.</a:t>
            </a:r>
            <a:endParaRPr lang="en-US" sz="20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137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spc="-5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Merge sort divides an array into two halves, recursively sorts each half, and then merges the sorted halves.</a:t>
            </a:r>
            <a:endParaRPr lang="en-US" sz="2000" kern="1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137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spc="-5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The process continues until the entire array is sorted. 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318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01BC-C379-4C0E-A178-388CB633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Bottom-up merge sort 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FAF7-A470-3279-C8CA-67BE9774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000" b="1" i="0" dirty="0">
                <a:effectLst/>
              </a:rPr>
              <a:t>Non-recursive merge sort is a sorting algorithm that organizes elements in a list by repeatedly merging sublists to produce new sorted sublists until there is only one sublist remaining, which is the sorted list. It is a bottom-up approach that eliminates the need for recursive function calls.</a:t>
            </a:r>
          </a:p>
          <a:p>
            <a:pPr marL="0" indent="0">
              <a:buNone/>
            </a:pPr>
            <a:endParaRPr lang="en-GB" b="1" i="0" dirty="0">
              <a:effectLst/>
            </a:endParaRPr>
          </a:p>
          <a:p>
            <a:r>
              <a:rPr lang="en-US" sz="2200" b="1" kern="0" dirty="0">
                <a:effectLst/>
                <a:latin typeface="Ralewa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iterative algorithm is better  because of its speed and memory saving.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93558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B2E70-BB05-A845-B475-B95E3C620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47401"/>
              </p:ext>
            </p:extLst>
          </p:nvPr>
        </p:nvGraphicFramePr>
        <p:xfrm>
          <a:off x="2011680" y="366666"/>
          <a:ext cx="6922010" cy="58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68">
                  <a:extLst>
                    <a:ext uri="{9D8B030D-6E8A-4147-A177-3AD203B41FA5}">
                      <a16:colId xmlns:a16="http://schemas.microsoft.com/office/drawing/2014/main" val="3211356560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639245771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1745274137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697160441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1315029691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2185450266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1075013184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2805121025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3520281742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2006057098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2976990040"/>
                    </a:ext>
                  </a:extLst>
                </a:gridCol>
                <a:gridCol w="573822">
                  <a:extLst>
                    <a:ext uri="{9D8B030D-6E8A-4147-A177-3AD203B41FA5}">
                      <a16:colId xmlns:a16="http://schemas.microsoft.com/office/drawing/2014/main" val="315091807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416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695A08-FC16-06C9-617F-6C0C3E4599EA}"/>
              </a:ext>
            </a:extLst>
          </p:cNvPr>
          <p:cNvSpPr txBox="1"/>
          <p:nvPr/>
        </p:nvSpPr>
        <p:spPr>
          <a:xfrm>
            <a:off x="1295019" y="1081906"/>
            <a:ext cx="863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Merge into pairs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AE65FD-4E8C-8431-8FFB-15F746286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47597"/>
              </p:ext>
            </p:extLst>
          </p:nvPr>
        </p:nvGraphicFramePr>
        <p:xfrm>
          <a:off x="255095" y="1894594"/>
          <a:ext cx="12689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92">
                  <a:extLst>
                    <a:ext uri="{9D8B030D-6E8A-4147-A177-3AD203B41FA5}">
                      <a16:colId xmlns:a16="http://schemas.microsoft.com/office/drawing/2014/main" val="1124204709"/>
                    </a:ext>
                  </a:extLst>
                </a:gridCol>
                <a:gridCol w="634492">
                  <a:extLst>
                    <a:ext uri="{9D8B030D-6E8A-4147-A177-3AD203B41FA5}">
                      <a16:colId xmlns:a16="http://schemas.microsoft.com/office/drawing/2014/main" val="2974081057"/>
                    </a:ext>
                  </a:extLst>
                </a:gridCol>
              </a:tblGrid>
              <a:tr h="33631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057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991B90-67DC-7BD0-C154-74C3AEC0D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402"/>
              </p:ext>
            </p:extLst>
          </p:nvPr>
        </p:nvGraphicFramePr>
        <p:xfrm>
          <a:off x="1980885" y="1889923"/>
          <a:ext cx="11673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1124204709"/>
                    </a:ext>
                  </a:extLst>
                </a:gridCol>
                <a:gridCol w="649224">
                  <a:extLst>
                    <a:ext uri="{9D8B030D-6E8A-4147-A177-3AD203B41FA5}">
                      <a16:colId xmlns:a16="http://schemas.microsoft.com/office/drawing/2014/main" val="29740810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057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30D656-D9AA-B036-FB8B-782E0517C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32551"/>
              </p:ext>
            </p:extLst>
          </p:nvPr>
        </p:nvGraphicFramePr>
        <p:xfrm>
          <a:off x="3742818" y="1889923"/>
          <a:ext cx="11186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08">
                  <a:extLst>
                    <a:ext uri="{9D8B030D-6E8A-4147-A177-3AD203B41FA5}">
                      <a16:colId xmlns:a16="http://schemas.microsoft.com/office/drawing/2014/main" val="1124204709"/>
                    </a:ext>
                  </a:extLst>
                </a:gridCol>
                <a:gridCol w="559308">
                  <a:extLst>
                    <a:ext uri="{9D8B030D-6E8A-4147-A177-3AD203B41FA5}">
                      <a16:colId xmlns:a16="http://schemas.microsoft.com/office/drawing/2014/main" val="2974081057"/>
                    </a:ext>
                  </a:extLst>
                </a:gridCol>
              </a:tblGrid>
              <a:tr h="1575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057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62F5D9-399A-C7BC-3C1E-276E4E4A8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36354"/>
              </p:ext>
            </p:extLst>
          </p:nvPr>
        </p:nvGraphicFramePr>
        <p:xfrm>
          <a:off x="5626227" y="1898511"/>
          <a:ext cx="12689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92">
                  <a:extLst>
                    <a:ext uri="{9D8B030D-6E8A-4147-A177-3AD203B41FA5}">
                      <a16:colId xmlns:a16="http://schemas.microsoft.com/office/drawing/2014/main" val="1124204709"/>
                    </a:ext>
                  </a:extLst>
                </a:gridCol>
                <a:gridCol w="634492">
                  <a:extLst>
                    <a:ext uri="{9D8B030D-6E8A-4147-A177-3AD203B41FA5}">
                      <a16:colId xmlns:a16="http://schemas.microsoft.com/office/drawing/2014/main" val="2974081057"/>
                    </a:ext>
                  </a:extLst>
                </a:gridCol>
              </a:tblGrid>
              <a:tr h="33631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0574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5FD67C-5597-A4EE-C924-E900637E0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76282"/>
              </p:ext>
            </p:extLst>
          </p:nvPr>
        </p:nvGraphicFramePr>
        <p:xfrm>
          <a:off x="7664706" y="1889923"/>
          <a:ext cx="12689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92">
                  <a:extLst>
                    <a:ext uri="{9D8B030D-6E8A-4147-A177-3AD203B41FA5}">
                      <a16:colId xmlns:a16="http://schemas.microsoft.com/office/drawing/2014/main" val="1124204709"/>
                    </a:ext>
                  </a:extLst>
                </a:gridCol>
                <a:gridCol w="634492">
                  <a:extLst>
                    <a:ext uri="{9D8B030D-6E8A-4147-A177-3AD203B41FA5}">
                      <a16:colId xmlns:a16="http://schemas.microsoft.com/office/drawing/2014/main" val="297408105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057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6931AB9-203F-36FD-7BB9-3D42AE4C5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21088"/>
              </p:ext>
            </p:extLst>
          </p:nvPr>
        </p:nvGraphicFramePr>
        <p:xfrm>
          <a:off x="9808529" y="1901934"/>
          <a:ext cx="12689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92">
                  <a:extLst>
                    <a:ext uri="{9D8B030D-6E8A-4147-A177-3AD203B41FA5}">
                      <a16:colId xmlns:a16="http://schemas.microsoft.com/office/drawing/2014/main" val="1124204709"/>
                    </a:ext>
                  </a:extLst>
                </a:gridCol>
                <a:gridCol w="634492">
                  <a:extLst>
                    <a:ext uri="{9D8B030D-6E8A-4147-A177-3AD203B41FA5}">
                      <a16:colId xmlns:a16="http://schemas.microsoft.com/office/drawing/2014/main" val="2974081057"/>
                    </a:ext>
                  </a:extLst>
                </a:gridCol>
              </a:tblGrid>
              <a:tr h="33631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057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A8AD79-460B-CE41-C5BA-6ACA1D466440}"/>
              </a:ext>
            </a:extLst>
          </p:cNvPr>
          <p:cNvSpPr txBox="1"/>
          <p:nvPr/>
        </p:nvSpPr>
        <p:spPr>
          <a:xfrm>
            <a:off x="1639443" y="2488615"/>
            <a:ext cx="794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Merge into fours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57E892-6D31-46ED-7106-AE3713681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62914"/>
              </p:ext>
            </p:extLst>
          </p:nvPr>
        </p:nvGraphicFramePr>
        <p:xfrm>
          <a:off x="325187" y="3069674"/>
          <a:ext cx="33113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49">
                  <a:extLst>
                    <a:ext uri="{9D8B030D-6E8A-4147-A177-3AD203B41FA5}">
                      <a16:colId xmlns:a16="http://schemas.microsoft.com/office/drawing/2014/main" val="295956208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3345459795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787592575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12650654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135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02FAD3-B801-9E42-45FC-3CE346471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29015"/>
              </p:ext>
            </p:extLst>
          </p:nvPr>
        </p:nvGraphicFramePr>
        <p:xfrm>
          <a:off x="4134294" y="3061887"/>
          <a:ext cx="33113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49">
                  <a:extLst>
                    <a:ext uri="{9D8B030D-6E8A-4147-A177-3AD203B41FA5}">
                      <a16:colId xmlns:a16="http://schemas.microsoft.com/office/drawing/2014/main" val="295956208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3345459795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787592575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1265065432"/>
                    </a:ext>
                  </a:extLst>
                </a:gridCol>
              </a:tblGrid>
              <a:tr h="2573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135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3EC6D0C-A152-544F-E75A-3BC92BA7E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62891"/>
              </p:ext>
            </p:extLst>
          </p:nvPr>
        </p:nvGraphicFramePr>
        <p:xfrm>
          <a:off x="7943401" y="3053299"/>
          <a:ext cx="33113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49">
                  <a:extLst>
                    <a:ext uri="{9D8B030D-6E8A-4147-A177-3AD203B41FA5}">
                      <a16:colId xmlns:a16="http://schemas.microsoft.com/office/drawing/2014/main" val="295956208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3345459795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787592575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12650654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1352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223D98A-AA92-3724-0E90-99DE5FD1DC93}"/>
              </a:ext>
            </a:extLst>
          </p:cNvPr>
          <p:cNvSpPr txBox="1"/>
          <p:nvPr/>
        </p:nvSpPr>
        <p:spPr>
          <a:xfrm>
            <a:off x="1818448" y="3557009"/>
            <a:ext cx="794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Merge into eights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B741D02-DB0E-D399-FBF9-3908B0E53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02416"/>
              </p:ext>
            </p:extLst>
          </p:nvPr>
        </p:nvGraphicFramePr>
        <p:xfrm>
          <a:off x="171198" y="4304573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69302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713071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3251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9183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13262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50800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94715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469872"/>
                    </a:ext>
                  </a:extLst>
                </a:gridCol>
              </a:tblGrid>
              <a:tr h="2968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6192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373AFB-717C-D299-9444-3A4035AE6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71564"/>
              </p:ext>
            </p:extLst>
          </p:nvPr>
        </p:nvGraphicFramePr>
        <p:xfrm>
          <a:off x="8408798" y="4304573"/>
          <a:ext cx="33113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49">
                  <a:extLst>
                    <a:ext uri="{9D8B030D-6E8A-4147-A177-3AD203B41FA5}">
                      <a16:colId xmlns:a16="http://schemas.microsoft.com/office/drawing/2014/main" val="295956208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3345459795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787592575"/>
                    </a:ext>
                  </a:extLst>
                </a:gridCol>
                <a:gridCol w="827849">
                  <a:extLst>
                    <a:ext uri="{9D8B030D-6E8A-4147-A177-3AD203B41FA5}">
                      <a16:colId xmlns:a16="http://schemas.microsoft.com/office/drawing/2014/main" val="12650654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1352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6B61FD-4A60-A116-E941-4A5BC1E1DA1C}"/>
              </a:ext>
            </a:extLst>
          </p:cNvPr>
          <p:cNvSpPr txBox="1"/>
          <p:nvPr/>
        </p:nvSpPr>
        <p:spPr>
          <a:xfrm>
            <a:off x="2893763" y="4883607"/>
            <a:ext cx="60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Final merge 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26943A0-E181-0449-65E6-44E24E04D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09255"/>
              </p:ext>
            </p:extLst>
          </p:nvPr>
        </p:nvGraphicFramePr>
        <p:xfrm>
          <a:off x="502920" y="5753607"/>
          <a:ext cx="10954512" cy="3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76">
                  <a:extLst>
                    <a:ext uri="{9D8B030D-6E8A-4147-A177-3AD203B41FA5}">
                      <a16:colId xmlns:a16="http://schemas.microsoft.com/office/drawing/2014/main" val="473089805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2211490373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3673144555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3879060000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1425295897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3351894316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533904360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3596914513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2038849130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913934519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862895954"/>
                    </a:ext>
                  </a:extLst>
                </a:gridCol>
                <a:gridCol w="912876">
                  <a:extLst>
                    <a:ext uri="{9D8B030D-6E8A-4147-A177-3AD203B41FA5}">
                      <a16:colId xmlns:a16="http://schemas.microsoft.com/office/drawing/2014/main" val="3071813522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32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3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FBACE2-E5D2-ECE1-50EB-7FB46F82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7" t="25333" r="28500" b="2370"/>
          <a:stretch/>
        </p:blipFill>
        <p:spPr>
          <a:xfrm>
            <a:off x="684159" y="365760"/>
            <a:ext cx="8755497" cy="63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093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3ED68-AA37-827D-9790-001DEEB3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8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>
                <a:solidFill>
                  <a:schemeClr val="bg1">
                    <a:alpha val="60000"/>
                  </a:schemeClr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AF5A-0A41-03AB-8D2D-5FD44987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GB" sz="2000" b="0" i="0" dirty="0">
                <a:solidFill>
                  <a:schemeClr val="bg1"/>
                </a:solidFill>
                <a:effectLst/>
                <a:latin typeface="Söhne"/>
              </a:rPr>
              <a:t>The time complexity of non-recursive merge sort is  O(n log n), where n is the number of elements to be sorted. </a:t>
            </a:r>
          </a:p>
          <a:p>
            <a:pPr marL="0" indent="0">
              <a:buNone/>
            </a:pPr>
            <a:endParaRPr lang="en-GB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GB" sz="2000" b="0" i="0" dirty="0">
                <a:solidFill>
                  <a:schemeClr val="bg1"/>
                </a:solidFill>
                <a:effectLst/>
                <a:latin typeface="Söhne"/>
              </a:rPr>
              <a:t>Non-recursive merge sort is stable; it preserves the input order of equal elements in the sorted output.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736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258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Raleway</vt:lpstr>
      <vt:lpstr>Söhne</vt:lpstr>
      <vt:lpstr>Symbol</vt:lpstr>
      <vt:lpstr>Office Theme</vt:lpstr>
      <vt:lpstr>Non- recursive merge sort </vt:lpstr>
      <vt:lpstr> </vt:lpstr>
      <vt:lpstr>What is merge sort ?</vt:lpstr>
      <vt:lpstr>Bottom-up merge sort </vt:lpstr>
      <vt:lpstr>PowerPoint Presentation</vt:lpstr>
      <vt:lpstr>PowerPoint Presentation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 recursive merge sort </dc:title>
  <dc:creator>ghadeer eladawy</dc:creator>
  <cp:lastModifiedBy>ghadeer eladawy</cp:lastModifiedBy>
  <cp:revision>2</cp:revision>
  <dcterms:created xsi:type="dcterms:W3CDTF">2023-12-31T00:03:08Z</dcterms:created>
  <dcterms:modified xsi:type="dcterms:W3CDTF">2023-12-31T13:14:11Z</dcterms:modified>
</cp:coreProperties>
</file>