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7" r:id="rId3"/>
    <p:sldId id="260" r:id="rId4"/>
    <p:sldId id="304" r:id="rId5"/>
    <p:sldId id="302" r:id="rId6"/>
    <p:sldId id="301" r:id="rId7"/>
    <p:sldId id="299" r:id="rId8"/>
    <p:sldId id="303" r:id="rId9"/>
    <p:sldId id="305" r:id="rId10"/>
  </p:sldIdLst>
  <p:sldSz cx="9144000" cy="5143500" type="screen16x9"/>
  <p:notesSz cx="6858000" cy="9144000"/>
  <p:embeddedFontLst>
    <p:embeddedFont>
      <p:font typeface="Aharoni" panose="02010803020104030203" pitchFamily="2" charset="-79"/>
      <p:bold r:id="rId12"/>
    </p:embeddedFont>
    <p:embeddedFont>
      <p:font typeface="Andalus" panose="02020603050405020304" pitchFamily="18" charset="-78"/>
      <p:regular r:id="rId13"/>
    </p:embeddedFont>
    <p:embeddedFont>
      <p:font typeface="Exo 2" panose="020B0604020202020204" charset="0"/>
      <p:regular r:id="rId14"/>
      <p:bold r:id="rId15"/>
      <p:italic r:id="rId16"/>
      <p:boldItalic r:id="rId17"/>
    </p:embeddedFont>
    <p:embeddedFont>
      <p:font typeface="Nunito Light" pitchFamily="2" charset="0"/>
      <p:regular r:id="rId18"/>
      <p:italic r:id="rId19"/>
    </p:embeddedFont>
    <p:embeddedFont>
      <p:font typeface="Roboto Condensed Light"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C73662-12FC-4B36-8DF1-76673B6BECE8}">
  <a:tblStyle styleId="{CCC73662-12FC-4B36-8DF1-76673B6BEC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655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7" r:id="rId5"/>
    <p:sldLayoutId id="2147483658"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b="0" dirty="0">
                <a:latin typeface="Aharoni" panose="020B0604020202020204" pitchFamily="2" charset="-79"/>
                <a:cs typeface="Aharoni" panose="020B0604020202020204" pitchFamily="2" charset="-79"/>
              </a:rPr>
              <a:t>MTA turnstile data</a:t>
            </a:r>
            <a:br>
              <a:rPr lang="en-US" b="0" i="0" dirty="0">
                <a:effectLst/>
                <a:latin typeface="Aharoni" panose="020B0604020202020204" pitchFamily="2" charset="-79"/>
                <a:cs typeface="Aharoni" panose="020B0604020202020204" pitchFamily="2" charset="-79"/>
              </a:rPr>
            </a:br>
            <a:r>
              <a:rPr lang="en-US" b="0" i="0" dirty="0">
                <a:effectLst/>
                <a:latin typeface="Aharoni" panose="020B0604020202020204" pitchFamily="2" charset="-79"/>
                <a:cs typeface="Aharoni" panose="020B0604020202020204" pitchFamily="2" charset="-79"/>
              </a:rPr>
              <a:t>vending machines</a:t>
            </a:r>
            <a:endParaRPr dirty="0">
              <a:latin typeface="Aharoni" panose="020B0604020202020204" pitchFamily="2" charset="-79"/>
              <a:cs typeface="Aharoni" panose="020B0604020202020204" pitchFamily="2" charset="-79"/>
            </a:endParaRPr>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870650" y="1690576"/>
            <a:ext cx="6919200" cy="2964223"/>
          </a:xfrm>
          <a:prstGeom prst="rect">
            <a:avLst/>
          </a:prstGeom>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None/>
            </a:pPr>
            <a:r>
              <a:rPr lang="en-US" sz="1800" dirty="0">
                <a:solidFill>
                  <a:schemeClr val="tx1"/>
                </a:solidFill>
                <a:latin typeface="Andalus" panose="02020603050405020304" pitchFamily="18" charset="-78"/>
                <a:cs typeface="Andalus" panose="02020603050405020304" pitchFamily="18" charset="-78"/>
              </a:rPr>
              <a:t>In this project we used the MTA turnstile dataset that was provided by NYC subway to collect  data about stations, total entries and exits and then use them to show the owners of vending machine how many people are in every station and allow them to see the amount of crowded in that stations, also provide a fun and useful machines for games ,books, newspaper and snacks that people can use it while waiting for their trains in these stations.</a:t>
            </a:r>
            <a:endParaRPr sz="1800" dirty="0">
              <a:solidFill>
                <a:schemeClr val="tx1"/>
              </a:solidFill>
              <a:latin typeface="Andalus" panose="02020603050405020304" pitchFamily="18" charset="-78"/>
              <a:cs typeface="Andalus" panose="02020603050405020304" pitchFamily="18" charset="-78"/>
            </a:endParaRPr>
          </a:p>
        </p:txBody>
      </p:sp>
      <p:sp>
        <p:nvSpPr>
          <p:cNvPr id="159" name="Google Shape;159;p34"/>
          <p:cNvSpPr txBox="1">
            <a:spLocks noGrp="1"/>
          </p:cNvSpPr>
          <p:nvPr>
            <p:ph type="ctrTitle"/>
          </p:nvPr>
        </p:nvSpPr>
        <p:spPr>
          <a:xfrm>
            <a:off x="1964850" y="488701"/>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148856" y="1881966"/>
            <a:ext cx="6414769" cy="286642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n-US" sz="1800" dirty="0">
                <a:latin typeface="Andalus" panose="02020603050405020304" pitchFamily="18" charset="-78"/>
                <a:cs typeface="Andalus" panose="02020603050405020304" pitchFamily="18" charset="-78"/>
              </a:rPr>
              <a:t>MTA turnstile data cleaning ,exploring and removing duplicated data.</a:t>
            </a:r>
          </a:p>
          <a:p>
            <a:pPr marL="285750" lvl="0" indent="-285750" algn="l" rtl="0">
              <a:spcBef>
                <a:spcPts val="0"/>
              </a:spcBef>
              <a:spcAft>
                <a:spcPts val="0"/>
              </a:spcAft>
              <a:buFont typeface="Wingdings" panose="05000000000000000000" pitchFamily="2" charset="2"/>
              <a:buChar char="v"/>
            </a:pPr>
            <a:r>
              <a:rPr lang="en-US" sz="1800" dirty="0">
                <a:latin typeface="Andalus" panose="02020603050405020304" pitchFamily="18" charset="-78"/>
                <a:cs typeface="Andalus" panose="02020603050405020304" pitchFamily="18" charset="-78"/>
              </a:rPr>
              <a:t>Selecting subsets of the total data to use the data that we need it which is Entries, Exits ,Date ,Time ,C/A and stations.</a:t>
            </a:r>
          </a:p>
          <a:p>
            <a:pPr marL="285750" lvl="0" indent="-285750" algn="l" rtl="0">
              <a:spcBef>
                <a:spcPts val="0"/>
              </a:spcBef>
              <a:spcAft>
                <a:spcPts val="0"/>
              </a:spcAft>
              <a:buFont typeface="Wingdings" panose="05000000000000000000" pitchFamily="2" charset="2"/>
              <a:buChar char="v"/>
            </a:pPr>
            <a:r>
              <a:rPr lang="en-US" sz="1800" dirty="0">
                <a:latin typeface="Andalus" panose="02020603050405020304" pitchFamily="18" charset="-78"/>
                <a:cs typeface="Andalus" panose="02020603050405020304" pitchFamily="18" charset="-78"/>
              </a:rPr>
              <a:t>Finding peak times to select which station has the greatest number of entries in that time.</a:t>
            </a:r>
          </a:p>
          <a:p>
            <a:pPr marL="285750" lvl="0" indent="-285750" algn="l" rtl="0">
              <a:spcBef>
                <a:spcPts val="0"/>
              </a:spcBef>
              <a:spcAft>
                <a:spcPts val="0"/>
              </a:spcAft>
              <a:buFont typeface="Wingdings" panose="05000000000000000000" pitchFamily="2" charset="2"/>
              <a:buChar char="v"/>
            </a:pPr>
            <a:r>
              <a:rPr lang="en-US" sz="1800" dirty="0">
                <a:latin typeface="Andalus" panose="02020603050405020304" pitchFamily="18" charset="-78"/>
                <a:cs typeface="Andalus" panose="02020603050405020304" pitchFamily="18" charset="-78"/>
              </a:rPr>
              <a:t>Using pandas for selecting top 5 stations to find the total entries to for every station of the top 5.</a:t>
            </a:r>
          </a:p>
          <a:p>
            <a:pPr marL="285750" lvl="0" indent="-285750" algn="l" rtl="0">
              <a:spcBef>
                <a:spcPts val="0"/>
              </a:spcBef>
              <a:spcAft>
                <a:spcPts val="0"/>
              </a:spcAft>
              <a:buFont typeface="Wingdings" panose="05000000000000000000" pitchFamily="2" charset="2"/>
              <a:buChar char="v"/>
            </a:pPr>
            <a:r>
              <a:rPr lang="en-US" sz="1800" dirty="0">
                <a:latin typeface="Andalus" panose="02020603050405020304" pitchFamily="18" charset="-78"/>
                <a:cs typeface="Andalus" panose="02020603050405020304" pitchFamily="18" charset="-78"/>
              </a:rPr>
              <a:t>Visualizing peak time data using (Seaborn), and total entries using (Matplotlib)</a:t>
            </a:r>
            <a:endParaRPr sz="1800" dirty="0">
              <a:latin typeface="Andalus" panose="02020603050405020304" pitchFamily="18" charset="-78"/>
              <a:cs typeface="Andalus" panose="02020603050405020304" pitchFamily="18" charset="-78"/>
            </a:endParaRPr>
          </a:p>
        </p:txBody>
      </p:sp>
      <p:sp>
        <p:nvSpPr>
          <p:cNvPr id="206" name="Google Shape;206;p37"/>
          <p:cNvSpPr txBox="1">
            <a:spLocks noGrp="1"/>
          </p:cNvSpPr>
          <p:nvPr>
            <p:ph type="ctrTitle"/>
          </p:nvPr>
        </p:nvSpPr>
        <p:spPr>
          <a:xfrm>
            <a:off x="1733106" y="202020"/>
            <a:ext cx="6549656" cy="10526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Approach and methodology:</a:t>
            </a:r>
            <a:endParaRPr sz="3600" dirty="0"/>
          </a:p>
        </p:txBody>
      </p:sp>
      <p:cxnSp>
        <p:nvCxnSpPr>
          <p:cNvPr id="207" name="Google Shape;207;p37"/>
          <p:cNvCxnSpPr/>
          <p:nvPr/>
        </p:nvCxnSpPr>
        <p:spPr>
          <a:xfrm>
            <a:off x="4569600" y="376498"/>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0" y="4748389"/>
            <a:ext cx="45744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عنصر نائب للنص 6">
            <a:extLst>
              <a:ext uri="{FF2B5EF4-FFF2-40B4-BE49-F238E27FC236}">
                <a16:creationId xmlns:a16="http://schemas.microsoft.com/office/drawing/2014/main" id="{C9769D35-6A3E-4A8E-A3C1-546373E58A34}"/>
              </a:ext>
            </a:extLst>
          </p:cNvPr>
          <p:cNvSpPr>
            <a:spLocks noGrp="1"/>
          </p:cNvSpPr>
          <p:nvPr>
            <p:ph type="body" idx="1"/>
          </p:nvPr>
        </p:nvSpPr>
        <p:spPr>
          <a:xfrm>
            <a:off x="870650" y="1509822"/>
            <a:ext cx="6919200" cy="3144977"/>
          </a:xfrm>
        </p:spPr>
        <p:txBody>
          <a:bodyPr/>
          <a:lstStyle/>
          <a:p>
            <a:pPr marL="177800" indent="0">
              <a:buNone/>
            </a:pPr>
            <a:r>
              <a:rPr lang="en-US" sz="1800" dirty="0">
                <a:latin typeface="Andalus" panose="02020603050405020304" pitchFamily="18" charset="-78"/>
                <a:cs typeface="Andalus" panose="02020603050405020304" pitchFamily="18" charset="-78"/>
              </a:rPr>
              <a:t>The first step of our project is using pandas to cleaning data and removing duplicated columns and null values. secondly, splitting a data to sub data for the needed data which are entries , exits, time, date ,C/A and stations. After that, we looked for the most crowded stations, and we plot that data by using seaborn. The last step is seeking for select the top five stations by the highest number of entries and exits and we used matplotlib to plot that data to use it as a reference to the economic companies</a:t>
            </a:r>
          </a:p>
          <a:p>
            <a:pPr marL="177800" indent="0">
              <a:buNone/>
            </a:pPr>
            <a:endParaRPr lang="ar-SA" dirty="0"/>
          </a:p>
        </p:txBody>
      </p:sp>
      <p:sp>
        <p:nvSpPr>
          <p:cNvPr id="6" name="عنوان 5">
            <a:extLst>
              <a:ext uri="{FF2B5EF4-FFF2-40B4-BE49-F238E27FC236}">
                <a16:creationId xmlns:a16="http://schemas.microsoft.com/office/drawing/2014/main" id="{088003C2-B9AB-41C4-88EC-C6D09071C384}"/>
              </a:ext>
            </a:extLst>
          </p:cNvPr>
          <p:cNvSpPr>
            <a:spLocks noGrp="1"/>
          </p:cNvSpPr>
          <p:nvPr>
            <p:ph type="ctrTitle"/>
          </p:nvPr>
        </p:nvSpPr>
        <p:spPr/>
        <p:txBody>
          <a:bodyPr/>
          <a:lstStyle/>
          <a:p>
            <a:r>
              <a:rPr lang="en-US" sz="3600" dirty="0"/>
              <a:t>Analysis:</a:t>
            </a:r>
            <a:endParaRPr lang="ar-SA" sz="3600" dirty="0"/>
          </a:p>
        </p:txBody>
      </p:sp>
    </p:spTree>
    <p:extLst>
      <p:ext uri="{BB962C8B-B14F-4D97-AF65-F5344CB8AC3E}">
        <p14:creationId xmlns:p14="http://schemas.microsoft.com/office/powerpoint/2010/main" val="8281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a:extLst>
              <a:ext uri="{FF2B5EF4-FFF2-40B4-BE49-F238E27FC236}">
                <a16:creationId xmlns:a16="http://schemas.microsoft.com/office/drawing/2014/main" id="{B19B1549-018D-4E31-96ED-4763573E15AB}"/>
              </a:ext>
            </a:extLst>
          </p:cNvPr>
          <p:cNvSpPr>
            <a:spLocks noGrp="1"/>
          </p:cNvSpPr>
          <p:nvPr>
            <p:ph type="ctrTitle"/>
          </p:nvPr>
        </p:nvSpPr>
        <p:spPr/>
        <p:txBody>
          <a:bodyPr/>
          <a:lstStyle/>
          <a:p>
            <a:r>
              <a:rPr lang="en-US" dirty="0"/>
              <a:t>Result for the top five stations:</a:t>
            </a:r>
            <a:endParaRPr lang="ar-SA" dirty="0"/>
          </a:p>
        </p:txBody>
      </p:sp>
      <p:pic>
        <p:nvPicPr>
          <p:cNvPr id="5" name="صورة 4">
            <a:extLst>
              <a:ext uri="{FF2B5EF4-FFF2-40B4-BE49-F238E27FC236}">
                <a16:creationId xmlns:a16="http://schemas.microsoft.com/office/drawing/2014/main" id="{EB3F80D9-4F10-496A-845F-5514CB573469}"/>
              </a:ext>
            </a:extLst>
          </p:cNvPr>
          <p:cNvPicPr>
            <a:picLocks noChangeAspect="1"/>
          </p:cNvPicPr>
          <p:nvPr/>
        </p:nvPicPr>
        <p:blipFill>
          <a:blip r:embed="rId2"/>
          <a:stretch>
            <a:fillRect/>
          </a:stretch>
        </p:blipFill>
        <p:spPr>
          <a:xfrm>
            <a:off x="903768" y="1202603"/>
            <a:ext cx="4997302" cy="3805331"/>
          </a:xfrm>
          <a:prstGeom prst="rect">
            <a:avLst/>
          </a:prstGeom>
        </p:spPr>
      </p:pic>
    </p:spTree>
    <p:extLst>
      <p:ext uri="{BB962C8B-B14F-4D97-AF65-F5344CB8AC3E}">
        <p14:creationId xmlns:p14="http://schemas.microsoft.com/office/powerpoint/2010/main" val="79422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وان 4">
            <a:extLst>
              <a:ext uri="{FF2B5EF4-FFF2-40B4-BE49-F238E27FC236}">
                <a16:creationId xmlns:a16="http://schemas.microsoft.com/office/drawing/2014/main" id="{AB0DCB92-E85C-44F0-A585-B95FD40C0086}"/>
              </a:ext>
            </a:extLst>
          </p:cNvPr>
          <p:cNvSpPr>
            <a:spLocks noGrp="1"/>
          </p:cNvSpPr>
          <p:nvPr>
            <p:ph type="ctrTitle"/>
          </p:nvPr>
        </p:nvSpPr>
        <p:spPr>
          <a:xfrm>
            <a:off x="1870489" y="328541"/>
            <a:ext cx="5214300" cy="946200"/>
          </a:xfrm>
        </p:spPr>
        <p:txBody>
          <a:bodyPr/>
          <a:lstStyle/>
          <a:p>
            <a:r>
              <a:rPr lang="en-US" dirty="0"/>
              <a:t>Result for the peak times :</a:t>
            </a:r>
            <a:endParaRPr lang="ar-SA" dirty="0"/>
          </a:p>
        </p:txBody>
      </p:sp>
      <p:pic>
        <p:nvPicPr>
          <p:cNvPr id="7" name="صورة 6">
            <a:extLst>
              <a:ext uri="{FF2B5EF4-FFF2-40B4-BE49-F238E27FC236}">
                <a16:creationId xmlns:a16="http://schemas.microsoft.com/office/drawing/2014/main" id="{5DC1CE2F-0AF6-48A2-B008-2E58A42D3839}"/>
              </a:ext>
            </a:extLst>
          </p:cNvPr>
          <p:cNvPicPr>
            <a:picLocks noChangeAspect="1"/>
          </p:cNvPicPr>
          <p:nvPr/>
        </p:nvPicPr>
        <p:blipFill>
          <a:blip r:embed="rId2"/>
          <a:stretch>
            <a:fillRect/>
          </a:stretch>
        </p:blipFill>
        <p:spPr>
          <a:xfrm>
            <a:off x="4832426" y="1786354"/>
            <a:ext cx="3981965" cy="3028507"/>
          </a:xfrm>
          <a:prstGeom prst="rect">
            <a:avLst/>
          </a:prstGeom>
        </p:spPr>
      </p:pic>
      <p:pic>
        <p:nvPicPr>
          <p:cNvPr id="9" name="صورة 8">
            <a:extLst>
              <a:ext uri="{FF2B5EF4-FFF2-40B4-BE49-F238E27FC236}">
                <a16:creationId xmlns:a16="http://schemas.microsoft.com/office/drawing/2014/main" id="{A6F8208E-7807-4AD5-9A9C-DDF57BA8B1A0}"/>
              </a:ext>
            </a:extLst>
          </p:cNvPr>
          <p:cNvPicPr>
            <a:picLocks noChangeAspect="1"/>
          </p:cNvPicPr>
          <p:nvPr/>
        </p:nvPicPr>
        <p:blipFill>
          <a:blip r:embed="rId3"/>
          <a:stretch>
            <a:fillRect/>
          </a:stretch>
        </p:blipFill>
        <p:spPr>
          <a:xfrm>
            <a:off x="329609" y="1786452"/>
            <a:ext cx="4275621" cy="3028507"/>
          </a:xfrm>
          <a:prstGeom prst="rect">
            <a:avLst/>
          </a:prstGeom>
        </p:spPr>
      </p:pic>
      <p:sp>
        <p:nvSpPr>
          <p:cNvPr id="10" name="مربع نص 9">
            <a:extLst>
              <a:ext uri="{FF2B5EF4-FFF2-40B4-BE49-F238E27FC236}">
                <a16:creationId xmlns:a16="http://schemas.microsoft.com/office/drawing/2014/main" id="{3AD3430F-FC2B-4B6C-996E-57EFDBE48E97}"/>
              </a:ext>
            </a:extLst>
          </p:cNvPr>
          <p:cNvSpPr txBox="1"/>
          <p:nvPr/>
        </p:nvSpPr>
        <p:spPr>
          <a:xfrm>
            <a:off x="329609" y="1447800"/>
            <a:ext cx="4148030" cy="369332"/>
          </a:xfrm>
          <a:prstGeom prst="rect">
            <a:avLst/>
          </a:prstGeom>
          <a:noFill/>
        </p:spPr>
        <p:txBody>
          <a:bodyPr wrap="square" rtlCol="1">
            <a:spAutoFit/>
          </a:bodyPr>
          <a:lstStyle/>
          <a:p>
            <a:r>
              <a:rPr lang="en-US" sz="1800" dirty="0">
                <a:latin typeface="Andalus" panose="02020603050405020304" pitchFamily="18" charset="-78"/>
                <a:cs typeface="Andalus" panose="02020603050405020304" pitchFamily="18" charset="-78"/>
              </a:rPr>
              <a:t>Evening peak time:</a:t>
            </a:r>
            <a:endParaRPr lang="ar-SA" sz="1800" dirty="0">
              <a:latin typeface="Andalus" panose="02020603050405020304" pitchFamily="18" charset="-78"/>
              <a:cs typeface="Andalus" panose="02020603050405020304" pitchFamily="18" charset="-78"/>
            </a:endParaRPr>
          </a:p>
        </p:txBody>
      </p:sp>
      <p:sp>
        <p:nvSpPr>
          <p:cNvPr id="11" name="مربع نص 10">
            <a:extLst>
              <a:ext uri="{FF2B5EF4-FFF2-40B4-BE49-F238E27FC236}">
                <a16:creationId xmlns:a16="http://schemas.microsoft.com/office/drawing/2014/main" id="{C7D7CE12-0124-40F8-AE0C-28BFA9116829}"/>
              </a:ext>
            </a:extLst>
          </p:cNvPr>
          <p:cNvSpPr txBox="1"/>
          <p:nvPr/>
        </p:nvSpPr>
        <p:spPr>
          <a:xfrm>
            <a:off x="4832427" y="1447800"/>
            <a:ext cx="3896904" cy="369332"/>
          </a:xfrm>
          <a:prstGeom prst="rect">
            <a:avLst/>
          </a:prstGeom>
          <a:noFill/>
        </p:spPr>
        <p:txBody>
          <a:bodyPr wrap="square" rtlCol="1">
            <a:spAutoFit/>
          </a:bodyPr>
          <a:lstStyle/>
          <a:p>
            <a:r>
              <a:rPr lang="en-US" sz="1800" dirty="0">
                <a:latin typeface="Andalus" panose="02020603050405020304" pitchFamily="18" charset="-78"/>
                <a:cs typeface="Andalus" panose="02020603050405020304" pitchFamily="18" charset="-78"/>
              </a:rPr>
              <a:t>Morning peak time:</a:t>
            </a:r>
            <a:endParaRPr lang="ar-SA" sz="18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87305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نص 3">
            <a:extLst>
              <a:ext uri="{FF2B5EF4-FFF2-40B4-BE49-F238E27FC236}">
                <a16:creationId xmlns:a16="http://schemas.microsoft.com/office/drawing/2014/main" id="{E3861D4D-2F25-408B-833F-64D63B6FDCB3}"/>
              </a:ext>
            </a:extLst>
          </p:cNvPr>
          <p:cNvSpPr>
            <a:spLocks noGrp="1"/>
          </p:cNvSpPr>
          <p:nvPr>
            <p:ph type="body" idx="1"/>
          </p:nvPr>
        </p:nvSpPr>
        <p:spPr>
          <a:xfrm>
            <a:off x="573519" y="993600"/>
            <a:ext cx="3589200" cy="2153637"/>
          </a:xfrm>
        </p:spPr>
        <p:txBody>
          <a:bodyPr/>
          <a:lstStyle/>
          <a:p>
            <a:pPr marL="0" indent="0" algn="l">
              <a:buNone/>
            </a:pPr>
            <a:r>
              <a:rPr lang="en-US" sz="1600" i="0" dirty="0">
                <a:solidFill>
                  <a:schemeClr val="tx1"/>
                </a:solidFill>
                <a:effectLst/>
                <a:latin typeface="Andalus" panose="02020603050405020304" pitchFamily="18" charset="-78"/>
                <a:cs typeface="Andalus" panose="02020603050405020304" pitchFamily="18" charset="-78"/>
              </a:rPr>
              <a:t>Business and tourism areas:</a:t>
            </a:r>
          </a:p>
          <a:p>
            <a:pPr marL="342900" indent="-342900" algn="l">
              <a:buFont typeface="+mj-lt"/>
              <a:buAutoNum type="arabicPeriod"/>
            </a:pPr>
            <a:r>
              <a:rPr lang="en-US" sz="1600" b="1" dirty="0">
                <a:solidFill>
                  <a:schemeClr val="tx1"/>
                </a:solidFill>
                <a:latin typeface="Andalus" panose="02020603050405020304" pitchFamily="18" charset="-78"/>
                <a:cs typeface="Andalus" panose="02020603050405020304" pitchFamily="18" charset="-78"/>
              </a:rPr>
              <a:t>125 ST</a:t>
            </a:r>
          </a:p>
          <a:p>
            <a:pPr marL="342900" indent="-342900" algn="l">
              <a:buFont typeface="+mj-lt"/>
              <a:buAutoNum type="arabicPeriod"/>
            </a:pPr>
            <a:r>
              <a:rPr lang="en-US" sz="1600" b="1" dirty="0">
                <a:solidFill>
                  <a:schemeClr val="tx1"/>
                </a:solidFill>
                <a:latin typeface="Andalus" panose="02020603050405020304" pitchFamily="18" charset="-78"/>
                <a:cs typeface="Andalus" panose="02020603050405020304" pitchFamily="18" charset="-78"/>
              </a:rPr>
              <a:t>23 ST</a:t>
            </a:r>
          </a:p>
          <a:p>
            <a:pPr marL="342900" indent="-342900">
              <a:buFont typeface="+mj-lt"/>
              <a:buAutoNum type="arabicPeriod"/>
            </a:pPr>
            <a:r>
              <a:rPr lang="en-US" sz="1600" b="1" i="0" dirty="0">
                <a:solidFill>
                  <a:schemeClr val="tx1"/>
                </a:solidFill>
                <a:effectLst/>
                <a:latin typeface="Andalus" panose="02020603050405020304" pitchFamily="18" charset="-78"/>
                <a:cs typeface="Andalus" panose="02020603050405020304" pitchFamily="18" charset="-78"/>
              </a:rPr>
              <a:t>42 ST-PORT AUTH</a:t>
            </a:r>
          </a:p>
          <a:p>
            <a:pPr marL="0" indent="0" algn="l">
              <a:buNone/>
            </a:pPr>
            <a:r>
              <a:rPr lang="en-US" sz="1600" dirty="0">
                <a:solidFill>
                  <a:schemeClr val="tx1"/>
                </a:solidFill>
                <a:latin typeface="Andalus" panose="02020603050405020304" pitchFamily="18" charset="-78"/>
                <a:cs typeface="Andalus" panose="02020603050405020304" pitchFamily="18" charset="-78"/>
              </a:rPr>
              <a:t>Provide a vending machine containing business magazines, books and Newspapers.</a:t>
            </a:r>
            <a:endParaRPr lang="ar-SA" sz="1600" dirty="0">
              <a:solidFill>
                <a:schemeClr val="tx1"/>
              </a:solidFill>
              <a:latin typeface="Andalus" panose="02020603050405020304" pitchFamily="18" charset="-78"/>
              <a:cs typeface="Andalus" panose="02020603050405020304" pitchFamily="18" charset="-78"/>
            </a:endParaRPr>
          </a:p>
          <a:p>
            <a:pPr marL="152400" indent="0">
              <a:buNone/>
            </a:pPr>
            <a:endParaRPr lang="ar-SA" dirty="0"/>
          </a:p>
        </p:txBody>
      </p:sp>
      <p:sp>
        <p:nvSpPr>
          <p:cNvPr id="5" name="عنصر نائب للنص 4">
            <a:extLst>
              <a:ext uri="{FF2B5EF4-FFF2-40B4-BE49-F238E27FC236}">
                <a16:creationId xmlns:a16="http://schemas.microsoft.com/office/drawing/2014/main" id="{9B3ADEE9-CDAA-4355-B421-7714D9492E11}"/>
              </a:ext>
            </a:extLst>
          </p:cNvPr>
          <p:cNvSpPr>
            <a:spLocks noGrp="1"/>
          </p:cNvSpPr>
          <p:nvPr>
            <p:ph type="body" idx="2"/>
          </p:nvPr>
        </p:nvSpPr>
        <p:spPr>
          <a:xfrm>
            <a:off x="467194" y="3300181"/>
            <a:ext cx="3589200" cy="1699437"/>
          </a:xfrm>
        </p:spPr>
        <p:txBody>
          <a:bodyPr/>
          <a:lstStyle/>
          <a:p>
            <a:pPr marL="152400" indent="0">
              <a:buNone/>
            </a:pPr>
            <a:r>
              <a:rPr lang="en-US" sz="1600" b="1" dirty="0">
                <a:latin typeface="Andalus" panose="02020603050405020304" pitchFamily="18" charset="-78"/>
                <a:cs typeface="Andalus" panose="02020603050405020304" pitchFamily="18" charset="-78"/>
              </a:rPr>
              <a:t>Commercial areas:</a:t>
            </a:r>
          </a:p>
          <a:p>
            <a:pPr marL="495300" indent="-342900">
              <a:buFont typeface="+mj-lt"/>
              <a:buAutoNum type="arabicPeriod" startAt="4"/>
            </a:pPr>
            <a:r>
              <a:rPr lang="en-US" sz="1600" b="1" i="0" dirty="0">
                <a:solidFill>
                  <a:srgbClr val="000000"/>
                </a:solidFill>
                <a:effectLst/>
                <a:latin typeface="Andalus" panose="02020603050405020304" pitchFamily="18" charset="-78"/>
                <a:cs typeface="Andalus" panose="02020603050405020304" pitchFamily="18" charset="-78"/>
              </a:rPr>
              <a:t>34 ST-PENN STA</a:t>
            </a:r>
          </a:p>
          <a:p>
            <a:pPr marL="495300" indent="-342900">
              <a:buFont typeface="+mj-lt"/>
              <a:buAutoNum type="arabicPeriod" startAt="4"/>
            </a:pPr>
            <a:r>
              <a:rPr lang="en-US" sz="1600" b="1" i="0" dirty="0">
                <a:solidFill>
                  <a:srgbClr val="000000"/>
                </a:solidFill>
                <a:effectLst/>
                <a:latin typeface="Andalus" panose="02020603050405020304" pitchFamily="18" charset="-78"/>
                <a:cs typeface="Andalus" panose="02020603050405020304" pitchFamily="18" charset="-78"/>
              </a:rPr>
              <a:t>DeKalb Avenue station</a:t>
            </a:r>
          </a:p>
          <a:p>
            <a:pPr marL="152400" indent="0">
              <a:buNone/>
            </a:pPr>
            <a:r>
              <a:rPr lang="en-US" sz="1600" dirty="0">
                <a:solidFill>
                  <a:schemeClr val="tx1"/>
                </a:solidFill>
                <a:latin typeface="Andalus" panose="02020603050405020304" pitchFamily="18" charset="-78"/>
                <a:cs typeface="Andalus" panose="02020603050405020304" pitchFamily="18" charset="-78"/>
              </a:rPr>
              <a:t>vending machine containing Ice cream , Snacks ,Coffee , Games.. </a:t>
            </a:r>
          </a:p>
          <a:p>
            <a:pPr marL="152400" indent="0">
              <a:buNone/>
            </a:pPr>
            <a:endParaRPr lang="en-US" sz="1600" dirty="0">
              <a:solidFill>
                <a:srgbClr val="000000"/>
              </a:solidFill>
              <a:latin typeface="Linux Libertine"/>
              <a:cs typeface="Akhbar MT" pitchFamily="2" charset="-78"/>
            </a:endParaRPr>
          </a:p>
          <a:p>
            <a:pPr marL="152400" indent="0">
              <a:buNone/>
            </a:pPr>
            <a:endParaRPr lang="ar-SA" dirty="0"/>
          </a:p>
        </p:txBody>
      </p:sp>
      <p:sp>
        <p:nvSpPr>
          <p:cNvPr id="3" name="عنوان 2">
            <a:extLst>
              <a:ext uri="{FF2B5EF4-FFF2-40B4-BE49-F238E27FC236}">
                <a16:creationId xmlns:a16="http://schemas.microsoft.com/office/drawing/2014/main" id="{F0860078-31FB-4596-A54C-19296C5D8FE0}"/>
              </a:ext>
            </a:extLst>
          </p:cNvPr>
          <p:cNvSpPr>
            <a:spLocks noGrp="1"/>
          </p:cNvSpPr>
          <p:nvPr>
            <p:ph type="ctrTitle"/>
          </p:nvPr>
        </p:nvSpPr>
        <p:spPr>
          <a:xfrm>
            <a:off x="1964850" y="143882"/>
            <a:ext cx="5214300" cy="946200"/>
          </a:xfrm>
        </p:spPr>
        <p:txBody>
          <a:bodyPr/>
          <a:lstStyle/>
          <a:p>
            <a:r>
              <a:rPr lang="en-US" sz="2800" dirty="0"/>
              <a:t>Recommendations: </a:t>
            </a:r>
            <a:endParaRPr lang="ar-SA" sz="2800" dirty="0"/>
          </a:p>
        </p:txBody>
      </p:sp>
      <p:sp>
        <p:nvSpPr>
          <p:cNvPr id="8" name="مربع نص 7">
            <a:extLst>
              <a:ext uri="{FF2B5EF4-FFF2-40B4-BE49-F238E27FC236}">
                <a16:creationId xmlns:a16="http://schemas.microsoft.com/office/drawing/2014/main" id="{39CAC721-2280-4F2A-8616-44B2D88F7C15}"/>
              </a:ext>
            </a:extLst>
          </p:cNvPr>
          <p:cNvSpPr txBox="1"/>
          <p:nvPr/>
        </p:nvSpPr>
        <p:spPr>
          <a:xfrm>
            <a:off x="5087608" y="1190847"/>
            <a:ext cx="3248318" cy="2277547"/>
          </a:xfrm>
          <a:prstGeom prst="rect">
            <a:avLst/>
          </a:prstGeom>
          <a:noFill/>
        </p:spPr>
        <p:txBody>
          <a:bodyPr wrap="square" rtlCol="1">
            <a:spAutoFit/>
          </a:bodyPr>
          <a:lstStyle/>
          <a:p>
            <a:r>
              <a:rPr lang="en-US" sz="1600" dirty="0">
                <a:latin typeface="Andalus" panose="02020603050405020304" pitchFamily="18" charset="-78"/>
                <a:cs typeface="+mj-cs"/>
              </a:rPr>
              <a:t>Peak times recommendations:</a:t>
            </a:r>
          </a:p>
          <a:p>
            <a:r>
              <a:rPr lang="en-US" sz="1600" b="1" dirty="0">
                <a:latin typeface="Andalus" panose="02020603050405020304" pitchFamily="18" charset="-78"/>
                <a:cs typeface="+mj-cs"/>
              </a:rPr>
              <a:t>S101A  </a:t>
            </a:r>
            <a:r>
              <a:rPr lang="en-US" sz="1600" dirty="0">
                <a:latin typeface="Andalus" panose="02020603050405020304" pitchFamily="18" charset="-78"/>
                <a:cs typeface="+mj-cs"/>
              </a:rPr>
              <a:t>located in the most densely developed neighborhood on Staten Island surrounded by many of colleges and schools so that it need to provide many number of vending machines such as foods, drinks, ice creams and books .</a:t>
            </a:r>
            <a:endParaRPr lang="ar-SA" sz="1600" dirty="0">
              <a:latin typeface="Andalus" panose="02020603050405020304" pitchFamily="18" charset="-78"/>
              <a:cs typeface="+mj-cs"/>
            </a:endParaRPr>
          </a:p>
          <a:p>
            <a:endParaRPr lang="ar-SA" dirty="0"/>
          </a:p>
        </p:txBody>
      </p:sp>
    </p:spTree>
    <p:extLst>
      <p:ext uri="{BB962C8B-B14F-4D97-AF65-F5344CB8AC3E}">
        <p14:creationId xmlns:p14="http://schemas.microsoft.com/office/powerpoint/2010/main" val="111137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THANKS</a:t>
            </a:r>
            <a:endParaRPr dirty="0">
              <a:latin typeface="Aharoni" panose="020B0604020202020204" pitchFamily="2" charset="-79"/>
              <a:cs typeface="Aharoni" panose="020B0604020202020204" pitchFamily="2" charset="-79"/>
            </a:endParaRPr>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extLst>
      <p:ext uri="{BB962C8B-B14F-4D97-AF65-F5344CB8AC3E}">
        <p14:creationId xmlns:p14="http://schemas.microsoft.com/office/powerpoint/2010/main" val="261996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C546687-89F5-4828-BDA8-3A2BF0BE0E0D}"/>
              </a:ext>
            </a:extLst>
          </p:cNvPr>
          <p:cNvSpPr>
            <a:spLocks noGrp="1"/>
          </p:cNvSpPr>
          <p:nvPr>
            <p:ph type="ctrTitle"/>
          </p:nvPr>
        </p:nvSpPr>
        <p:spPr>
          <a:xfrm flipH="1">
            <a:off x="3459890" y="748931"/>
            <a:ext cx="3559800" cy="780600"/>
          </a:xfrm>
        </p:spPr>
        <p:txBody>
          <a:bodyPr/>
          <a:lstStyle/>
          <a:p>
            <a:pPr algn="l"/>
            <a:r>
              <a:rPr lang="en-US" dirty="0"/>
              <a:t>Done by:</a:t>
            </a:r>
            <a:endParaRPr lang="ar-SA" dirty="0"/>
          </a:p>
        </p:txBody>
      </p:sp>
      <p:sp>
        <p:nvSpPr>
          <p:cNvPr id="3" name="عنوان فرعي 2">
            <a:extLst>
              <a:ext uri="{FF2B5EF4-FFF2-40B4-BE49-F238E27FC236}">
                <a16:creationId xmlns:a16="http://schemas.microsoft.com/office/drawing/2014/main" id="{17DE3A88-003C-4B3C-9E7F-5FB4DF41C4D4}"/>
              </a:ext>
            </a:extLst>
          </p:cNvPr>
          <p:cNvSpPr>
            <a:spLocks noGrp="1"/>
          </p:cNvSpPr>
          <p:nvPr>
            <p:ph type="subTitle" idx="1"/>
          </p:nvPr>
        </p:nvSpPr>
        <p:spPr>
          <a:xfrm flipH="1">
            <a:off x="2009552" y="1878717"/>
            <a:ext cx="5295013" cy="875400"/>
          </a:xfrm>
        </p:spPr>
        <p:txBody>
          <a:bodyPr/>
          <a:lstStyle/>
          <a:p>
            <a:pPr marL="152400" indent="0" algn="l"/>
            <a:r>
              <a:rPr lang="en-US" sz="1800" dirty="0">
                <a:effectLst/>
                <a:latin typeface="Times New Roman" panose="02020603050405020304" pitchFamily="18" charset="0"/>
                <a:ea typeface="Times New Roman" panose="02020603050405020304" pitchFamily="18" charset="0"/>
              </a:rPr>
              <a:t>- Alnirah AL Qahtani.     - Ghadah AL Harbi.</a:t>
            </a:r>
          </a:p>
        </p:txBody>
      </p:sp>
    </p:spTree>
    <p:extLst>
      <p:ext uri="{BB962C8B-B14F-4D97-AF65-F5344CB8AC3E}">
        <p14:creationId xmlns:p14="http://schemas.microsoft.com/office/powerpoint/2010/main" val="2654020719"/>
      </p:ext>
    </p:extLst>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424</Words>
  <Application>Microsoft Office PowerPoint</Application>
  <PresentationFormat>عرض على الشاشة (16:9)</PresentationFormat>
  <Paragraphs>30</Paragraphs>
  <Slides>9</Slides>
  <Notes>4</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9</vt:i4>
      </vt:variant>
    </vt:vector>
  </HeadingPairs>
  <TitlesOfParts>
    <vt:vector size="19" baseType="lpstr">
      <vt:lpstr>Andalus</vt:lpstr>
      <vt:lpstr>Roboto Condensed Light</vt:lpstr>
      <vt:lpstr>Exo 2</vt:lpstr>
      <vt:lpstr>Aharoni</vt:lpstr>
      <vt:lpstr>Nunito Light</vt:lpstr>
      <vt:lpstr>Linux Libertine</vt:lpstr>
      <vt:lpstr>Wingdings</vt:lpstr>
      <vt:lpstr>Times New Roman</vt:lpstr>
      <vt:lpstr>Arial</vt:lpstr>
      <vt:lpstr>Tech Newsletter XL by Slidesgo</vt:lpstr>
      <vt:lpstr>MTA turnstile data vending machines</vt:lpstr>
      <vt:lpstr>Introduction..</vt:lpstr>
      <vt:lpstr>Approach and methodology:</vt:lpstr>
      <vt:lpstr>Analysis:</vt:lpstr>
      <vt:lpstr>Result for the top five stations:</vt:lpstr>
      <vt:lpstr>Result for the peak times :</vt:lpstr>
      <vt:lpstr>Recommendations: </vt:lpstr>
      <vt:lpstr>THANKS</vt:lpstr>
      <vt:lpstr>Done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turnstile data vending machine</dc:title>
  <cp:lastModifiedBy>هويا عايض القحطاني - مكتب التعليم في تثليث</cp:lastModifiedBy>
  <cp:revision>5</cp:revision>
  <dcterms:modified xsi:type="dcterms:W3CDTF">2021-10-06T20:23:14Z</dcterms:modified>
</cp:coreProperties>
</file>