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256" r:id="rId2"/>
    <p:sldId id="257" r:id="rId3"/>
    <p:sldId id="258" r:id="rId4"/>
    <p:sldId id="259" r:id="rId5"/>
    <p:sldId id="277" r:id="rId6"/>
    <p:sldId id="279" r:id="rId7"/>
    <p:sldId id="280" r:id="rId8"/>
    <p:sldId id="281" r:id="rId9"/>
    <p:sldId id="282" r:id="rId10"/>
    <p:sldId id="283" r:id="rId11"/>
    <p:sldId id="284" r:id="rId12"/>
    <p:sldId id="285" r:id="rId13"/>
    <p:sldId id="278" r:id="rId14"/>
    <p:sldId id="261" r:id="rId15"/>
    <p:sldId id="262" r:id="rId16"/>
    <p:sldId id="263" r:id="rId17"/>
    <p:sldId id="265" r:id="rId18"/>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78" autoAdjust="0"/>
    <p:restoredTop sz="94660"/>
  </p:normalViewPr>
  <p:slideViewPr>
    <p:cSldViewPr snapToGrid="0">
      <p:cViewPr varScale="1">
        <p:scale>
          <a:sx n="86" d="100"/>
          <a:sy n="86" d="100"/>
        </p:scale>
        <p:origin x="533"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97B3794-B72B-4A43-9821-935379A245BA}" type="datetimeFigureOut">
              <a:rPr lang="ar-SA" smtClean="0"/>
              <a:t>22/08/42</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B528DE9-109D-43E1-86DB-1E78AF7CC15F}" type="slidenum">
              <a:rPr lang="ar-SA" smtClean="0"/>
              <a:t>‹#›</a:t>
            </a:fld>
            <a:endParaRPr lang="ar-SA"/>
          </a:p>
        </p:txBody>
      </p:sp>
    </p:spTree>
    <p:extLst>
      <p:ext uri="{BB962C8B-B14F-4D97-AF65-F5344CB8AC3E}">
        <p14:creationId xmlns:p14="http://schemas.microsoft.com/office/powerpoint/2010/main" val="157795857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7C7CC33-C81A-4F2C-986B-084A7806B15F}"/>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1318D2F8-4C6A-4567-A985-5AE315FD8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0443DBFA-2DEC-4FAB-8B1E-FCEAD97C38B1}"/>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5" name="عنصر نائب للتذييل 4">
            <a:extLst>
              <a:ext uri="{FF2B5EF4-FFF2-40B4-BE49-F238E27FC236}">
                <a16:creationId xmlns:a16="http://schemas.microsoft.com/office/drawing/2014/main" id="{83220476-AABE-4D13-A6F1-822CF0552B14}"/>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60124D26-331A-4C76-AE6A-B775A4ACF1C5}"/>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428438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F3FA8E7-1F3F-4D1F-88F7-0E9D7BDE02DD}"/>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03EFE913-A33B-4104-B16B-40F70FB49959}"/>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A87C0B2C-A849-41E6-A39C-C138DC8F8773}"/>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5" name="عنصر نائب للتذييل 4">
            <a:extLst>
              <a:ext uri="{FF2B5EF4-FFF2-40B4-BE49-F238E27FC236}">
                <a16:creationId xmlns:a16="http://schemas.microsoft.com/office/drawing/2014/main" id="{C5E61125-44DB-4AE5-9505-276F12152B42}"/>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A5518452-D729-46AF-84FA-714D421F8317}"/>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278778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A11CE0FD-279C-4D15-A546-A78CFAC66016}"/>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647E1144-14A3-40E2-B60A-37C8A81F4A18}"/>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0A391803-9808-42AB-B98C-6B1581F19E14}"/>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5" name="عنصر نائب للتذييل 4">
            <a:extLst>
              <a:ext uri="{FF2B5EF4-FFF2-40B4-BE49-F238E27FC236}">
                <a16:creationId xmlns:a16="http://schemas.microsoft.com/office/drawing/2014/main" id="{14001C40-3D1F-4C4F-AD20-71296532DB45}"/>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9D8B09B2-9B1D-43C4-BDC7-6F89648BCE95}"/>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129881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505F55F-2464-4CD7-BE2B-4F46136ED9EA}"/>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20730C32-1836-4B14-8D88-651FF037CFB3}"/>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0A9E57E9-930E-4717-8BBE-880F8C71D280}"/>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5" name="عنصر نائب للتذييل 4">
            <a:extLst>
              <a:ext uri="{FF2B5EF4-FFF2-40B4-BE49-F238E27FC236}">
                <a16:creationId xmlns:a16="http://schemas.microsoft.com/office/drawing/2014/main" id="{C1E836E5-BF23-4DDA-B132-CC13B195FE6D}"/>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117EE328-7B1E-48AA-964D-0141B33AEC50}"/>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36939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5A67C05-30E0-4266-94BF-1E0ED52B7C71}"/>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EA4465ED-FE87-411F-A54F-EF5AA0ECE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49528B88-F59D-4654-995D-6A6BA51C3B6D}"/>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5" name="عنصر نائب للتذييل 4">
            <a:extLst>
              <a:ext uri="{FF2B5EF4-FFF2-40B4-BE49-F238E27FC236}">
                <a16:creationId xmlns:a16="http://schemas.microsoft.com/office/drawing/2014/main" id="{F53A7BBE-51D9-4C0A-AE03-5E7F051473F7}"/>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4C3CA273-C9A7-453D-9A51-3920B38E1E04}"/>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183255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70BBBF-D24B-4D21-A679-D3D7118159AC}"/>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1E06ADDE-54AD-4722-AB67-39DF172264F9}"/>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AE41B0BA-1201-47DB-B094-4B944B6735B4}"/>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5FEF9983-6C1F-4D4E-B9B9-3D1A5076B06D}"/>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6" name="عنصر نائب للتذييل 5">
            <a:extLst>
              <a:ext uri="{FF2B5EF4-FFF2-40B4-BE49-F238E27FC236}">
                <a16:creationId xmlns:a16="http://schemas.microsoft.com/office/drawing/2014/main" id="{2B7727D8-83D1-4F25-81FC-15DE3A6F13D3}"/>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8DCE672C-9E8B-498E-BD4E-7CFE6B5ACCAB}"/>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264172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4D67711-A92A-4DC2-8AAE-6079EDEF96C2}"/>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E48C7857-85ED-4D04-8FA7-35424C0DA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5B22559A-694F-4CF5-AFBF-D96A55DF2CFB}"/>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E7AA1AB4-B89D-4EDE-BBFD-83BF68046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6CCF96D8-285E-4827-8BC3-2B359F11925C}"/>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3B949CF8-A672-4191-87B0-DC419F2F61AF}"/>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8" name="عنصر نائب للتذييل 7">
            <a:extLst>
              <a:ext uri="{FF2B5EF4-FFF2-40B4-BE49-F238E27FC236}">
                <a16:creationId xmlns:a16="http://schemas.microsoft.com/office/drawing/2014/main" id="{3FFF8DAD-EC35-4E1E-8E19-5E8072DC6D86}"/>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A95B8F21-3B3C-40F7-9FF0-0CD09FE240B9}"/>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392671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5DFA794-FE18-4019-B9D8-F14F70E59EF8}"/>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BC90D179-C578-459B-A593-AC796310CCBC}"/>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4" name="عنصر نائب للتذييل 3">
            <a:extLst>
              <a:ext uri="{FF2B5EF4-FFF2-40B4-BE49-F238E27FC236}">
                <a16:creationId xmlns:a16="http://schemas.microsoft.com/office/drawing/2014/main" id="{55DE0ABC-4901-4F3F-8728-DF6E18E546D7}"/>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F7C23564-8AB7-4B3F-A4C9-339D9AD4DB93}"/>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183296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34CB9B61-9AE5-4C68-9921-C48DB2E22411}"/>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3" name="عنصر نائب للتذييل 2">
            <a:extLst>
              <a:ext uri="{FF2B5EF4-FFF2-40B4-BE49-F238E27FC236}">
                <a16:creationId xmlns:a16="http://schemas.microsoft.com/office/drawing/2014/main" id="{6EF09503-3F05-47A1-9CEC-670DB42D8902}"/>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148FAB2E-B132-4655-A620-A248ECDDC3C2}"/>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216649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274266E-E7E0-4455-82F5-D053982C5016}"/>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99D9DFB1-CB7F-4764-B83B-025739725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80FBA4B8-294C-49EF-8589-62051CCC4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C5EED0A0-B671-4CA1-8270-031E4761210B}"/>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6" name="عنصر نائب للتذييل 5">
            <a:extLst>
              <a:ext uri="{FF2B5EF4-FFF2-40B4-BE49-F238E27FC236}">
                <a16:creationId xmlns:a16="http://schemas.microsoft.com/office/drawing/2014/main" id="{D9B387C9-9164-4EA6-997D-E6D13FEBC339}"/>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02CC4B6F-52E5-490C-B6D6-48684B3C8AC8}"/>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30964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56C8DFA-9CDC-4DBA-9486-DB635B75323F}"/>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06AFB9C4-D12B-40AC-A75D-88228BA47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D57E5C82-591E-4EA1-9116-1E541145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102FD66B-FF54-4456-9ED7-3F125AE4E363}"/>
              </a:ext>
            </a:extLst>
          </p:cNvPr>
          <p:cNvSpPr>
            <a:spLocks noGrp="1"/>
          </p:cNvSpPr>
          <p:nvPr>
            <p:ph type="dt" sz="half" idx="10"/>
          </p:nvPr>
        </p:nvSpPr>
        <p:spPr/>
        <p:txBody>
          <a:bodyPr/>
          <a:lstStyle/>
          <a:p>
            <a:fld id="{EB6CEA1C-8AAC-4926-9A6B-8A7AA2F451C9}" type="datetimeFigureOut">
              <a:rPr lang="ar-SA" smtClean="0"/>
              <a:t>22/08/42</a:t>
            </a:fld>
            <a:endParaRPr lang="ar-SA"/>
          </a:p>
        </p:txBody>
      </p:sp>
      <p:sp>
        <p:nvSpPr>
          <p:cNvPr id="6" name="عنصر نائب للتذييل 5">
            <a:extLst>
              <a:ext uri="{FF2B5EF4-FFF2-40B4-BE49-F238E27FC236}">
                <a16:creationId xmlns:a16="http://schemas.microsoft.com/office/drawing/2014/main" id="{FEDF16C3-47E9-4CE3-A997-43F69978C510}"/>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1F64E6AC-804D-474B-81FE-59F66D68B4F0}"/>
              </a:ext>
            </a:extLst>
          </p:cNvPr>
          <p:cNvSpPr>
            <a:spLocks noGrp="1"/>
          </p:cNvSpPr>
          <p:nvPr>
            <p:ph type="sldNum" sz="quarter" idx="12"/>
          </p:nvPr>
        </p:nvSpPr>
        <p:spPr/>
        <p:txBody>
          <a:bodyPr/>
          <a:lstStyle/>
          <a:p>
            <a:fld id="{CBD55086-3998-4931-8ABC-A94252C44CD6}" type="slidenum">
              <a:rPr lang="ar-SA" smtClean="0"/>
              <a:t>‹#›</a:t>
            </a:fld>
            <a:endParaRPr lang="ar-SA"/>
          </a:p>
        </p:txBody>
      </p:sp>
    </p:spTree>
    <p:extLst>
      <p:ext uri="{BB962C8B-B14F-4D97-AF65-F5344CB8AC3E}">
        <p14:creationId xmlns:p14="http://schemas.microsoft.com/office/powerpoint/2010/main" val="278033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1007FA53-E72C-4709-B456-569F66D933D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8F01F6FD-360E-4DD4-A83B-7CD2E7A7907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685048B3-3AF6-4E81-8ACA-B412E9D57DD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B6CEA1C-8AAC-4926-9A6B-8A7AA2F451C9}" type="datetimeFigureOut">
              <a:rPr lang="ar-SA" smtClean="0"/>
              <a:t>22/08/42</a:t>
            </a:fld>
            <a:endParaRPr lang="ar-SA"/>
          </a:p>
        </p:txBody>
      </p:sp>
      <p:sp>
        <p:nvSpPr>
          <p:cNvPr id="5" name="عنصر نائب للتذييل 4">
            <a:extLst>
              <a:ext uri="{FF2B5EF4-FFF2-40B4-BE49-F238E27FC236}">
                <a16:creationId xmlns:a16="http://schemas.microsoft.com/office/drawing/2014/main" id="{4495D4D6-BDB4-4C5F-A62C-D87C1E9E8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0FB415E6-E43A-4D67-872A-D71070E2F75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BD55086-3998-4931-8ABC-A94252C44CD6}" type="slidenum">
              <a:rPr lang="ar-SA" smtClean="0"/>
              <a:t>‹#›</a:t>
            </a:fld>
            <a:endParaRPr lang="ar-SA"/>
          </a:p>
        </p:txBody>
      </p:sp>
    </p:spTree>
    <p:extLst>
      <p:ext uri="{BB962C8B-B14F-4D97-AF65-F5344CB8AC3E}">
        <p14:creationId xmlns:p14="http://schemas.microsoft.com/office/powerpoint/2010/main" val="1861616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descr="صورة تحتوي على قميص&#10;&#10;تم إنشاء الوصف تلقائياً">
            <a:extLst>
              <a:ext uri="{FF2B5EF4-FFF2-40B4-BE49-F238E27FC236}">
                <a16:creationId xmlns:a16="http://schemas.microsoft.com/office/drawing/2014/main" id="{53F0FFA9-FF4F-4857-8AEB-3F603583F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4" y="366852"/>
            <a:ext cx="1906344" cy="991880"/>
          </a:xfrm>
          <a:prstGeom prst="rect">
            <a:avLst/>
          </a:prstGeom>
        </p:spPr>
      </p:pic>
      <p:pic>
        <p:nvPicPr>
          <p:cNvPr id="7" name="صورة 6" descr="صورة تحتوي على علامة, طعام, رسم&#10;&#10;تم إنشاء الوصف تلقائياً">
            <a:extLst>
              <a:ext uri="{FF2B5EF4-FFF2-40B4-BE49-F238E27FC236}">
                <a16:creationId xmlns:a16="http://schemas.microsoft.com/office/drawing/2014/main" id="{AE22FD64-6713-43CF-8CB0-D5E6540E2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718" y="520288"/>
            <a:ext cx="2737282" cy="624160"/>
          </a:xfrm>
          <a:prstGeom prst="rect">
            <a:avLst/>
          </a:prstGeom>
        </p:spPr>
      </p:pic>
      <p:sp>
        <p:nvSpPr>
          <p:cNvPr id="10" name="مربع نص 9">
            <a:extLst>
              <a:ext uri="{FF2B5EF4-FFF2-40B4-BE49-F238E27FC236}">
                <a16:creationId xmlns:a16="http://schemas.microsoft.com/office/drawing/2014/main" id="{B3E1E9FE-E85C-4094-9AC4-AD46E61FB22B}"/>
              </a:ext>
            </a:extLst>
          </p:cNvPr>
          <p:cNvSpPr txBox="1"/>
          <p:nvPr/>
        </p:nvSpPr>
        <p:spPr>
          <a:xfrm>
            <a:off x="3048697" y="430045"/>
            <a:ext cx="6219590" cy="792781"/>
          </a:xfrm>
          <a:prstGeom prst="rect">
            <a:avLst/>
          </a:prstGeom>
          <a:noFill/>
        </p:spPr>
        <p:txBody>
          <a:bodyPr wrap="square">
            <a:spAutoFit/>
          </a:bodyPr>
          <a:lstStyle/>
          <a:p>
            <a:pPr marL="342900" marR="209550" indent="-228600" algn="ctr">
              <a:lnSpc>
                <a:spcPct val="150000"/>
              </a:lnSpc>
              <a:spcBef>
                <a:spcPts val="0"/>
              </a:spcBef>
              <a:spcAft>
                <a:spcPts val="0"/>
              </a:spcAft>
            </a:pPr>
            <a:r>
              <a:rPr lang="en-US" sz="1600" dirty="0">
                <a:solidFill>
                  <a:schemeClr val="accent1">
                    <a:lumMod val="75000"/>
                  </a:schemeClr>
                </a:solidFill>
                <a:effectLst/>
                <a:latin typeface="+mj-lt"/>
                <a:ea typeface="Times New Roman" panose="02020603050405020304" pitchFamily="18" charset="0"/>
              </a:rPr>
              <a:t>Princess Nora </a:t>
            </a:r>
            <a:r>
              <a:rPr lang="en-US" sz="1600" dirty="0" err="1">
                <a:solidFill>
                  <a:schemeClr val="accent1">
                    <a:lumMod val="75000"/>
                  </a:schemeClr>
                </a:solidFill>
                <a:latin typeface="+mj-lt"/>
                <a:ea typeface="Times New Roman" panose="02020603050405020304" pitchFamily="18" charset="0"/>
              </a:rPr>
              <a:t>b</a:t>
            </a:r>
            <a:r>
              <a:rPr lang="en-US" sz="1600" dirty="0" err="1">
                <a:solidFill>
                  <a:schemeClr val="accent1">
                    <a:lumMod val="75000"/>
                  </a:schemeClr>
                </a:solidFill>
                <a:effectLst/>
                <a:latin typeface="+mj-lt"/>
                <a:ea typeface="Times New Roman" panose="02020603050405020304" pitchFamily="18" charset="0"/>
              </a:rPr>
              <a:t>int</a:t>
            </a:r>
            <a:r>
              <a:rPr lang="en-US" sz="1600" dirty="0">
                <a:solidFill>
                  <a:schemeClr val="accent1">
                    <a:lumMod val="75000"/>
                  </a:schemeClr>
                </a:solidFill>
                <a:effectLst/>
                <a:latin typeface="+mj-lt"/>
                <a:ea typeface="Times New Roman" panose="02020603050405020304" pitchFamily="18" charset="0"/>
              </a:rPr>
              <a:t> Abdulrahman University </a:t>
            </a:r>
          </a:p>
          <a:p>
            <a:pPr marL="342900" marR="209550" indent="-228600" algn="ctr">
              <a:lnSpc>
                <a:spcPct val="150000"/>
              </a:lnSpc>
              <a:spcBef>
                <a:spcPts val="0"/>
              </a:spcBef>
              <a:spcAft>
                <a:spcPts val="0"/>
              </a:spcAft>
            </a:pPr>
            <a:r>
              <a:rPr lang="en-US" sz="1600" dirty="0">
                <a:solidFill>
                  <a:schemeClr val="accent1">
                    <a:lumMod val="75000"/>
                  </a:schemeClr>
                </a:solidFill>
                <a:effectLst/>
                <a:latin typeface="+mj-lt"/>
                <a:ea typeface="Times New Roman" panose="02020603050405020304" pitchFamily="18" charset="0"/>
              </a:rPr>
              <a:t>College of Computer and Information Sciences </a:t>
            </a:r>
          </a:p>
        </p:txBody>
      </p:sp>
      <p:pic>
        <p:nvPicPr>
          <p:cNvPr id="11" name="Google Shape;88;p1" descr="A picture containing icon&#10;&#10;Description automatically generated">
            <a:extLst>
              <a:ext uri="{FF2B5EF4-FFF2-40B4-BE49-F238E27FC236}">
                <a16:creationId xmlns:a16="http://schemas.microsoft.com/office/drawing/2014/main" id="{C62DF949-26AF-454B-B50B-9AE95A1A23CF}"/>
              </a:ext>
            </a:extLst>
          </p:cNvPr>
          <p:cNvPicPr preferRelativeResize="0"/>
          <p:nvPr/>
        </p:nvPicPr>
        <p:blipFill rotWithShape="1">
          <a:blip r:embed="rId4">
            <a:alphaModFix/>
          </a:blip>
          <a:srcRect t="1765"/>
          <a:stretch/>
        </p:blipFill>
        <p:spPr>
          <a:xfrm>
            <a:off x="0" y="2007240"/>
            <a:ext cx="12191980" cy="6837649"/>
          </a:xfrm>
          <a:prstGeom prst="rect">
            <a:avLst/>
          </a:prstGeom>
          <a:noFill/>
          <a:ln>
            <a:noFill/>
          </a:ln>
        </p:spPr>
      </p:pic>
      <p:sp>
        <p:nvSpPr>
          <p:cNvPr id="13" name="مربع نص 12">
            <a:extLst>
              <a:ext uri="{FF2B5EF4-FFF2-40B4-BE49-F238E27FC236}">
                <a16:creationId xmlns:a16="http://schemas.microsoft.com/office/drawing/2014/main" id="{B8EA6C5A-F8C8-465A-9B1E-9060598FA9A9}"/>
              </a:ext>
            </a:extLst>
          </p:cNvPr>
          <p:cNvSpPr txBox="1"/>
          <p:nvPr/>
        </p:nvSpPr>
        <p:spPr>
          <a:xfrm>
            <a:off x="2813979" y="2601904"/>
            <a:ext cx="6094602" cy="1077218"/>
          </a:xfrm>
          <a:prstGeom prst="rect">
            <a:avLst/>
          </a:prstGeom>
          <a:noFill/>
        </p:spPr>
        <p:txBody>
          <a:bodyPr wrap="square">
            <a:spAutoFit/>
          </a:bodyPr>
          <a:lstStyle/>
          <a:p>
            <a:pPr marL="342900" marR="209550" indent="-228600" algn="ctr" rtl="0">
              <a:spcBef>
                <a:spcPts val="0"/>
              </a:spcBef>
              <a:spcAft>
                <a:spcPts val="0"/>
              </a:spcAft>
            </a:pPr>
            <a:r>
              <a:rPr lang="en-US" sz="3200" dirty="0">
                <a:solidFill>
                  <a:schemeClr val="accent1">
                    <a:lumMod val="75000"/>
                  </a:schemeClr>
                </a:solidFill>
                <a:effectLst/>
                <a:latin typeface="+mj-lt"/>
                <a:ea typeface="Times New Roman" panose="02020603050405020304" pitchFamily="18" charset="0"/>
              </a:rPr>
              <a:t>COOP final presentation</a:t>
            </a:r>
          </a:p>
          <a:p>
            <a:pPr marL="342900" marR="209550" indent="-228600" algn="ctr" rtl="0">
              <a:spcBef>
                <a:spcPts val="0"/>
              </a:spcBef>
              <a:spcAft>
                <a:spcPts val="0"/>
              </a:spcAft>
            </a:pPr>
            <a:r>
              <a:rPr lang="en-US" sz="3200" dirty="0">
                <a:solidFill>
                  <a:schemeClr val="accent1">
                    <a:lumMod val="75000"/>
                  </a:schemeClr>
                </a:solidFill>
                <a:effectLst/>
                <a:latin typeface="+mj-lt"/>
                <a:ea typeface="Times New Roman" panose="02020603050405020304" pitchFamily="18" charset="0"/>
              </a:rPr>
              <a:t>  </a:t>
            </a:r>
          </a:p>
        </p:txBody>
      </p:sp>
      <p:sp>
        <p:nvSpPr>
          <p:cNvPr id="14" name="مربع نص 13">
            <a:extLst>
              <a:ext uri="{FF2B5EF4-FFF2-40B4-BE49-F238E27FC236}">
                <a16:creationId xmlns:a16="http://schemas.microsoft.com/office/drawing/2014/main" id="{67F88DE5-944A-44A0-9026-E59C9B6D7AE6}"/>
              </a:ext>
            </a:extLst>
          </p:cNvPr>
          <p:cNvSpPr txBox="1"/>
          <p:nvPr/>
        </p:nvSpPr>
        <p:spPr>
          <a:xfrm>
            <a:off x="1691951" y="3429000"/>
            <a:ext cx="8338657" cy="2031325"/>
          </a:xfrm>
          <a:prstGeom prst="rect">
            <a:avLst/>
          </a:prstGeom>
          <a:noFill/>
        </p:spPr>
        <p:txBody>
          <a:bodyPr wrap="square" rtlCol="1">
            <a:spAutoFit/>
          </a:bodyPr>
          <a:lstStyle/>
          <a:p>
            <a:pPr algn="ctr" rtl="0"/>
            <a:endParaRPr lang="en-US" dirty="0">
              <a:solidFill>
                <a:schemeClr val="accent1">
                  <a:lumMod val="75000"/>
                </a:schemeClr>
              </a:solidFill>
              <a:latin typeface="+mj-lt"/>
            </a:endParaRPr>
          </a:p>
          <a:p>
            <a:pPr algn="ctr" rtl="0"/>
            <a:r>
              <a:rPr lang="en-US" dirty="0">
                <a:solidFill>
                  <a:schemeClr val="accent1">
                    <a:lumMod val="75000"/>
                  </a:schemeClr>
                </a:solidFill>
                <a:latin typeface="+mj-lt"/>
              </a:rPr>
              <a:t>Ghadah Alharbi</a:t>
            </a:r>
          </a:p>
          <a:p>
            <a:pPr algn="ctr" rtl="0"/>
            <a:r>
              <a:rPr lang="en-US" dirty="0">
                <a:solidFill>
                  <a:schemeClr val="accent1">
                    <a:lumMod val="75000"/>
                  </a:schemeClr>
                </a:solidFill>
                <a:latin typeface="+mj-lt"/>
              </a:rPr>
              <a:t>438001976</a:t>
            </a:r>
          </a:p>
          <a:p>
            <a:pPr algn="ctr" rtl="0"/>
            <a:endParaRPr lang="en-US" dirty="0">
              <a:solidFill>
                <a:schemeClr val="accent1">
                  <a:lumMod val="75000"/>
                </a:schemeClr>
              </a:solidFill>
              <a:latin typeface="+mj-lt"/>
            </a:endParaRPr>
          </a:p>
          <a:p>
            <a:pPr algn="ctr" rtl="0"/>
            <a:endParaRPr lang="en-US" dirty="0">
              <a:solidFill>
                <a:schemeClr val="accent1">
                  <a:lumMod val="75000"/>
                </a:schemeClr>
              </a:solidFill>
              <a:latin typeface="+mj-lt"/>
            </a:endParaRPr>
          </a:p>
          <a:p>
            <a:pPr algn="ctr" rtl="0"/>
            <a:r>
              <a:rPr lang="en-US" dirty="0">
                <a:solidFill>
                  <a:schemeClr val="accent1">
                    <a:lumMod val="75000"/>
                  </a:schemeClr>
                </a:solidFill>
                <a:latin typeface="+mj-lt"/>
              </a:rPr>
              <a:t>King Fahd Medical City (KFMC)</a:t>
            </a:r>
          </a:p>
          <a:p>
            <a:pPr algn="ctr" rtl="0"/>
            <a:endParaRPr lang="ar-SA" dirty="0">
              <a:solidFill>
                <a:schemeClr val="accent1">
                  <a:lumMod val="75000"/>
                </a:schemeClr>
              </a:solidFill>
              <a:latin typeface="+mj-lt"/>
            </a:endParaRPr>
          </a:p>
        </p:txBody>
      </p:sp>
      <p:pic>
        <p:nvPicPr>
          <p:cNvPr id="15" name="صورة 14">
            <a:extLst>
              <a:ext uri="{FF2B5EF4-FFF2-40B4-BE49-F238E27FC236}">
                <a16:creationId xmlns:a16="http://schemas.microsoft.com/office/drawing/2014/main" id="{6CA0F7B5-CCC4-4D11-B4D5-C85BBD7C3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7784" y="3045041"/>
            <a:ext cx="2054776" cy="2151349"/>
          </a:xfrm>
          <a:prstGeom prst="rect">
            <a:avLst/>
          </a:prstGeom>
        </p:spPr>
      </p:pic>
      <p:cxnSp>
        <p:nvCxnSpPr>
          <p:cNvPr id="16" name="رابط مستقيم 15">
            <a:extLst>
              <a:ext uri="{FF2B5EF4-FFF2-40B4-BE49-F238E27FC236}">
                <a16:creationId xmlns:a16="http://schemas.microsoft.com/office/drawing/2014/main" id="{2081A6C2-6496-4DE9-BFCD-8F02670AF4F1}"/>
              </a:ext>
            </a:extLst>
          </p:cNvPr>
          <p:cNvCxnSpPr>
            <a:cxnSpLocks/>
          </p:cNvCxnSpPr>
          <p:nvPr/>
        </p:nvCxnSpPr>
        <p:spPr>
          <a:xfrm>
            <a:off x="679101" y="1853803"/>
            <a:ext cx="10397456" cy="0"/>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84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832FAEC-F02A-42D2-97C3-DD8ADEF92E65}"/>
              </a:ext>
            </a:extLst>
          </p:cNvPr>
          <p:cNvSpPr>
            <a:spLocks noGrp="1"/>
          </p:cNvSpPr>
          <p:nvPr>
            <p:ph type="title"/>
          </p:nvPr>
        </p:nvSpPr>
        <p:spPr/>
        <p:txBody>
          <a:bodyPr>
            <a:normAutofit/>
          </a:bodyPr>
          <a:lstStyle/>
          <a:p>
            <a:pPr algn="ctr"/>
            <a:r>
              <a:rPr lang="en-US" sz="2400" dirty="0">
                <a:solidFill>
                  <a:schemeClr val="accent1">
                    <a:lumMod val="50000"/>
                  </a:schemeClr>
                </a:solidFill>
                <a:effectLst/>
                <a:ea typeface="Calibri" panose="020F0502020204030204" pitchFamily="34" charset="0"/>
              </a:rPr>
              <a:t>5.Intern attendance page</a:t>
            </a:r>
            <a:br>
              <a:rPr lang="en-US" sz="2400" dirty="0">
                <a:solidFill>
                  <a:schemeClr val="accent1">
                    <a:lumMod val="50000"/>
                  </a:schemeClr>
                </a:solidFill>
                <a:effectLst/>
                <a:ea typeface="Calibri" panose="020F0502020204030204" pitchFamily="34" charset="0"/>
              </a:rPr>
            </a:br>
            <a:r>
              <a:rPr lang="en-US" sz="2400" dirty="0">
                <a:solidFill>
                  <a:schemeClr val="accent1">
                    <a:lumMod val="50000"/>
                  </a:schemeClr>
                </a:solidFill>
                <a:effectLst/>
                <a:ea typeface="Calibri" panose="020F0502020204030204" pitchFamily="34" charset="0"/>
              </a:rPr>
              <a:t> </a:t>
            </a:r>
            <a:endParaRPr lang="ar-SA" sz="5400" dirty="0">
              <a:solidFill>
                <a:schemeClr val="accent1">
                  <a:lumMod val="50000"/>
                </a:schemeClr>
              </a:solidFill>
            </a:endParaRPr>
          </a:p>
        </p:txBody>
      </p:sp>
      <p:pic>
        <p:nvPicPr>
          <p:cNvPr id="5" name="عنصر نائب للمحتوى 4">
            <a:extLst>
              <a:ext uri="{FF2B5EF4-FFF2-40B4-BE49-F238E27FC236}">
                <a16:creationId xmlns:a16="http://schemas.microsoft.com/office/drawing/2014/main" id="{B299D206-57EB-407D-80CB-54C63D882F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a:prstGeom prst="rect">
            <a:avLst/>
          </a:prstGeom>
          <a:ln>
            <a:noFill/>
          </a:ln>
          <a:effectLst>
            <a:outerShdw blurRad="292100" dist="139700" dir="2700000" algn="tl" rotWithShape="0">
              <a:srgbClr val="333333">
                <a:alpha val="65000"/>
              </a:srgbClr>
            </a:outerShdw>
          </a:effectLst>
        </p:spPr>
      </p:pic>
      <p:cxnSp>
        <p:nvCxnSpPr>
          <p:cNvPr id="6" name="رابط مستقيم 5">
            <a:extLst>
              <a:ext uri="{FF2B5EF4-FFF2-40B4-BE49-F238E27FC236}">
                <a16:creationId xmlns:a16="http://schemas.microsoft.com/office/drawing/2014/main" id="{3CE521C5-216A-4AC0-B158-E9DD34F76596}"/>
              </a:ext>
            </a:extLst>
          </p:cNvPr>
          <p:cNvCxnSpPr>
            <a:cxnSpLocks/>
          </p:cNvCxnSpPr>
          <p:nvPr/>
        </p:nvCxnSpPr>
        <p:spPr>
          <a:xfrm>
            <a:off x="838200" y="1390784"/>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751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359398-9070-4A0B-A5EB-44BBC59467A9}"/>
              </a:ext>
            </a:extLst>
          </p:cNvPr>
          <p:cNvSpPr>
            <a:spLocks noGrp="1"/>
          </p:cNvSpPr>
          <p:nvPr>
            <p:ph type="title"/>
          </p:nvPr>
        </p:nvSpPr>
        <p:spPr/>
        <p:txBody>
          <a:bodyPr>
            <a:normAutofit/>
          </a:bodyPr>
          <a:lstStyle/>
          <a:p>
            <a:pPr algn="ctr"/>
            <a:r>
              <a:rPr lang="en-US" sz="2400" b="1" dirty="0">
                <a:solidFill>
                  <a:schemeClr val="accent1">
                    <a:lumMod val="50000"/>
                  </a:schemeClr>
                </a:solidFill>
                <a:ea typeface="Calibri" panose="020F0502020204030204" pitchFamily="34" charset="0"/>
              </a:rPr>
              <a:t>6.I</a:t>
            </a:r>
            <a:r>
              <a:rPr lang="en-US" sz="2400" b="1" dirty="0">
                <a:solidFill>
                  <a:schemeClr val="accent1">
                    <a:lumMod val="50000"/>
                  </a:schemeClr>
                </a:solidFill>
                <a:effectLst/>
                <a:ea typeface="Calibri" panose="020F0502020204030204" pitchFamily="34" charset="0"/>
              </a:rPr>
              <a:t>ntern templates page</a:t>
            </a:r>
            <a:br>
              <a:rPr lang="en-US" sz="2400" b="1" dirty="0">
                <a:solidFill>
                  <a:schemeClr val="accent1">
                    <a:lumMod val="50000"/>
                  </a:schemeClr>
                </a:solidFill>
                <a:effectLst/>
                <a:ea typeface="Calibri" panose="020F0502020204030204" pitchFamily="34" charset="0"/>
              </a:rPr>
            </a:br>
            <a:r>
              <a:rPr lang="en-US" sz="2400" b="1" dirty="0">
                <a:solidFill>
                  <a:schemeClr val="accent1">
                    <a:lumMod val="50000"/>
                  </a:schemeClr>
                </a:solidFill>
                <a:effectLst/>
                <a:ea typeface="Calibri" panose="020F0502020204030204" pitchFamily="34" charset="0"/>
              </a:rPr>
              <a:t> </a:t>
            </a:r>
            <a:endParaRPr lang="ar-SA" sz="5400" b="1" dirty="0">
              <a:solidFill>
                <a:schemeClr val="accent1">
                  <a:lumMod val="50000"/>
                </a:schemeClr>
              </a:solidFill>
            </a:endParaRPr>
          </a:p>
        </p:txBody>
      </p:sp>
      <p:pic>
        <p:nvPicPr>
          <p:cNvPr id="5" name="عنصر نائب للمحتوى 4">
            <a:extLst>
              <a:ext uri="{FF2B5EF4-FFF2-40B4-BE49-F238E27FC236}">
                <a16:creationId xmlns:a16="http://schemas.microsoft.com/office/drawing/2014/main" id="{1FF10F9E-9CAE-40AC-9AFA-4C8E335A1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a:prstGeom prst="rect">
            <a:avLst/>
          </a:prstGeom>
          <a:ln>
            <a:noFill/>
          </a:ln>
          <a:effectLst>
            <a:outerShdw blurRad="292100" dist="139700" dir="2700000" algn="tl" rotWithShape="0">
              <a:srgbClr val="333333">
                <a:alpha val="65000"/>
              </a:srgbClr>
            </a:outerShdw>
          </a:effectLst>
        </p:spPr>
      </p:pic>
      <p:cxnSp>
        <p:nvCxnSpPr>
          <p:cNvPr id="6" name="رابط مستقيم 5">
            <a:extLst>
              <a:ext uri="{FF2B5EF4-FFF2-40B4-BE49-F238E27FC236}">
                <a16:creationId xmlns:a16="http://schemas.microsoft.com/office/drawing/2014/main" id="{4BFD0A57-88B3-4F18-9D91-77ABD6E9A25D}"/>
              </a:ext>
            </a:extLst>
          </p:cNvPr>
          <p:cNvCxnSpPr>
            <a:cxnSpLocks/>
          </p:cNvCxnSpPr>
          <p:nvPr/>
        </p:nvCxnSpPr>
        <p:spPr>
          <a:xfrm>
            <a:off x="838200" y="1390784"/>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09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9139041-97B9-459B-8FCC-F71D057B6C15}"/>
              </a:ext>
            </a:extLst>
          </p:cNvPr>
          <p:cNvSpPr>
            <a:spLocks noGrp="1"/>
          </p:cNvSpPr>
          <p:nvPr>
            <p:ph type="title"/>
          </p:nvPr>
        </p:nvSpPr>
        <p:spPr/>
        <p:txBody>
          <a:bodyPr>
            <a:normAutofit/>
          </a:bodyPr>
          <a:lstStyle/>
          <a:p>
            <a:pPr algn="ctr"/>
            <a:r>
              <a:rPr lang="en-US" sz="2400" b="1" dirty="0">
                <a:solidFill>
                  <a:schemeClr val="accent1">
                    <a:lumMod val="50000"/>
                  </a:schemeClr>
                </a:solidFill>
                <a:effectLst/>
                <a:ea typeface="Calibri" panose="020F0502020204030204" pitchFamily="34" charset="0"/>
              </a:rPr>
              <a:t>7.Sending Email page</a:t>
            </a:r>
            <a:br>
              <a:rPr lang="en-US" sz="2400" b="1" dirty="0">
                <a:solidFill>
                  <a:schemeClr val="accent1">
                    <a:lumMod val="50000"/>
                  </a:schemeClr>
                </a:solidFill>
                <a:effectLst/>
                <a:ea typeface="Calibri" panose="020F0502020204030204" pitchFamily="34" charset="0"/>
              </a:rPr>
            </a:br>
            <a:r>
              <a:rPr lang="en-US" sz="2400" b="1" dirty="0">
                <a:solidFill>
                  <a:schemeClr val="accent1">
                    <a:lumMod val="50000"/>
                  </a:schemeClr>
                </a:solidFill>
                <a:effectLst/>
                <a:ea typeface="Calibri" panose="020F0502020204030204" pitchFamily="34" charset="0"/>
              </a:rPr>
              <a:t> </a:t>
            </a:r>
            <a:endParaRPr lang="ar-SA" sz="5400" b="1" dirty="0">
              <a:solidFill>
                <a:schemeClr val="accent1">
                  <a:lumMod val="50000"/>
                </a:schemeClr>
              </a:solidFill>
            </a:endParaRPr>
          </a:p>
        </p:txBody>
      </p:sp>
      <p:pic>
        <p:nvPicPr>
          <p:cNvPr id="5" name="عنصر نائب للمحتوى 4">
            <a:extLst>
              <a:ext uri="{FF2B5EF4-FFF2-40B4-BE49-F238E27FC236}">
                <a16:creationId xmlns:a16="http://schemas.microsoft.com/office/drawing/2014/main" id="{91BF74E3-1D6F-458D-ACFB-3C97F9034B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a:prstGeom prst="rect">
            <a:avLst/>
          </a:prstGeom>
          <a:ln>
            <a:noFill/>
          </a:ln>
          <a:effectLst>
            <a:outerShdw blurRad="292100" dist="139700" dir="2700000" algn="tl" rotWithShape="0">
              <a:srgbClr val="333333">
                <a:alpha val="65000"/>
              </a:srgbClr>
            </a:outerShdw>
          </a:effectLst>
        </p:spPr>
      </p:pic>
      <p:cxnSp>
        <p:nvCxnSpPr>
          <p:cNvPr id="6" name="رابط مستقيم 5">
            <a:extLst>
              <a:ext uri="{FF2B5EF4-FFF2-40B4-BE49-F238E27FC236}">
                <a16:creationId xmlns:a16="http://schemas.microsoft.com/office/drawing/2014/main" id="{C4769106-3E58-487C-B4AD-B484FA4596D0}"/>
              </a:ext>
            </a:extLst>
          </p:cNvPr>
          <p:cNvCxnSpPr>
            <a:cxnSpLocks/>
          </p:cNvCxnSpPr>
          <p:nvPr/>
        </p:nvCxnSpPr>
        <p:spPr>
          <a:xfrm>
            <a:off x="838200" y="1390784"/>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37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CFE8FC5-07C8-4CD0-B1AB-4EC987C10BA6}"/>
              </a:ext>
            </a:extLst>
          </p:cNvPr>
          <p:cNvSpPr>
            <a:spLocks noGrp="1"/>
          </p:cNvSpPr>
          <p:nvPr>
            <p:ph type="title"/>
          </p:nvPr>
        </p:nvSpPr>
        <p:spPr>
          <a:xfrm>
            <a:off x="838200" y="0"/>
            <a:ext cx="10515600" cy="1325563"/>
          </a:xfrm>
        </p:spPr>
        <p:txBody>
          <a:bodyPr/>
          <a:lstStyle/>
          <a:p>
            <a:pPr algn="l"/>
            <a:r>
              <a:rPr lang="en-US" dirty="0">
                <a:solidFill>
                  <a:schemeClr val="accent1">
                    <a:lumMod val="75000"/>
                  </a:schemeClr>
                </a:solidFill>
              </a:rPr>
              <a:t>   </a:t>
            </a:r>
            <a:r>
              <a:rPr lang="en-US" sz="4400" dirty="0">
                <a:solidFill>
                  <a:schemeClr val="accent1">
                    <a:lumMod val="75000"/>
                  </a:schemeClr>
                </a:solidFill>
              </a:rPr>
              <a:t>Accomplished tasks</a:t>
            </a:r>
            <a:endParaRPr lang="ar-SA" dirty="0">
              <a:solidFill>
                <a:schemeClr val="accent1">
                  <a:lumMod val="75000"/>
                </a:schemeClr>
              </a:solidFill>
            </a:endParaRPr>
          </a:p>
        </p:txBody>
      </p:sp>
      <p:grpSp>
        <p:nvGrpSpPr>
          <p:cNvPr id="4" name="Google Shape;406;p36">
            <a:extLst>
              <a:ext uri="{FF2B5EF4-FFF2-40B4-BE49-F238E27FC236}">
                <a16:creationId xmlns:a16="http://schemas.microsoft.com/office/drawing/2014/main" id="{697712C2-28CD-4AE9-8481-74EA833CC47D}"/>
              </a:ext>
            </a:extLst>
          </p:cNvPr>
          <p:cNvGrpSpPr/>
          <p:nvPr/>
        </p:nvGrpSpPr>
        <p:grpSpPr>
          <a:xfrm rot="16200000">
            <a:off x="821730" y="414744"/>
            <a:ext cx="436316" cy="403374"/>
            <a:chOff x="2594050" y="1631825"/>
            <a:chExt cx="439625" cy="439625"/>
          </a:xfrm>
        </p:grpSpPr>
        <p:sp>
          <p:nvSpPr>
            <p:cNvPr id="5" name="Google Shape;407;p36">
              <a:extLst>
                <a:ext uri="{FF2B5EF4-FFF2-40B4-BE49-F238E27FC236}">
                  <a16:creationId xmlns:a16="http://schemas.microsoft.com/office/drawing/2014/main" id="{654B7B7B-4C87-45D0-9353-AB0ED210512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Aldhabi" panose="01000000000000000000" pitchFamily="2" charset="-78"/>
                <a:cs typeface="Aldhabi" panose="01000000000000000000" pitchFamily="2" charset="-78"/>
              </a:endParaRPr>
            </a:p>
          </p:txBody>
        </p:sp>
        <p:sp>
          <p:nvSpPr>
            <p:cNvPr id="6" name="Google Shape;408;p36">
              <a:extLst>
                <a:ext uri="{FF2B5EF4-FFF2-40B4-BE49-F238E27FC236}">
                  <a16:creationId xmlns:a16="http://schemas.microsoft.com/office/drawing/2014/main" id="{20FF8D0E-7772-4B70-97D2-48CF6193402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7" name="Google Shape;409;p36">
              <a:extLst>
                <a:ext uri="{FF2B5EF4-FFF2-40B4-BE49-F238E27FC236}">
                  <a16:creationId xmlns:a16="http://schemas.microsoft.com/office/drawing/2014/main" id="{06C1B5E8-CA5C-476E-8E80-AACFBFDC077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cxnSp>
        <p:nvCxnSpPr>
          <p:cNvPr id="3" name="رابط مستقيم 2">
            <a:extLst>
              <a:ext uri="{FF2B5EF4-FFF2-40B4-BE49-F238E27FC236}">
                <a16:creationId xmlns:a16="http://schemas.microsoft.com/office/drawing/2014/main" id="{4A48240B-C193-478C-8016-5B06378F3D30}"/>
              </a:ext>
            </a:extLst>
          </p:cNvPr>
          <p:cNvCxnSpPr>
            <a:cxnSpLocks/>
          </p:cNvCxnSpPr>
          <p:nvPr/>
        </p:nvCxnSpPr>
        <p:spPr>
          <a:xfrm>
            <a:off x="838200" y="1472064"/>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مربع نص 8">
            <a:extLst>
              <a:ext uri="{FF2B5EF4-FFF2-40B4-BE49-F238E27FC236}">
                <a16:creationId xmlns:a16="http://schemas.microsoft.com/office/drawing/2014/main" id="{4ACD829D-A96B-4BE4-9C86-7F87AC8096FC}"/>
              </a:ext>
            </a:extLst>
          </p:cNvPr>
          <p:cNvSpPr txBox="1"/>
          <p:nvPr/>
        </p:nvSpPr>
        <p:spPr>
          <a:xfrm>
            <a:off x="1178448" y="1979720"/>
            <a:ext cx="3982832" cy="3139321"/>
          </a:xfrm>
          <a:prstGeom prst="rect">
            <a:avLst/>
          </a:prstGeom>
          <a:noFill/>
        </p:spPr>
        <p:txBody>
          <a:bodyPr wrap="square" rtlCol="1">
            <a:spAutoFit/>
          </a:bodyPr>
          <a:lstStyle/>
          <a:p>
            <a:pPr algn="l">
              <a:lnSpc>
                <a:spcPct val="200000"/>
              </a:lnSpc>
            </a:pPr>
            <a:r>
              <a:rPr lang="en-US" sz="1800" b="1" u="sng" dirty="0">
                <a:solidFill>
                  <a:schemeClr val="accent1">
                    <a:lumMod val="75000"/>
                  </a:schemeClr>
                </a:solidFill>
                <a:effectLst/>
                <a:latin typeface="+mj-lt"/>
                <a:ea typeface="Times New Roman" panose="02020603050405020304" pitchFamily="18" charset="0"/>
                <a:cs typeface="Times New Roman" panose="02020603050405020304" pitchFamily="18" charset="0"/>
              </a:rPr>
              <a:t>Create Sign Up page in ASP.NET MVC</a:t>
            </a:r>
            <a:endParaRPr lang="en-US" sz="1800" b="1" u="sng" dirty="0">
              <a:solidFill>
                <a:schemeClr val="accent1">
                  <a:lumMod val="75000"/>
                </a:schemeClr>
              </a:solidFill>
              <a:effectLst/>
              <a:latin typeface="+mj-lt"/>
              <a:ea typeface="Times New Roman" panose="02020603050405020304" pitchFamily="18" charset="0"/>
            </a:endParaRPr>
          </a:p>
          <a:p>
            <a:pPr algn="l">
              <a:lnSpc>
                <a:spcPct val="200000"/>
              </a:lnSpc>
            </a:pPr>
            <a:r>
              <a:rPr lang="en-US" sz="1800" b="1" dirty="0">
                <a:solidFill>
                  <a:schemeClr val="accent1">
                    <a:lumMod val="75000"/>
                  </a:schemeClr>
                </a:solidFill>
                <a:effectLst/>
                <a:latin typeface="+mj-lt"/>
                <a:ea typeface="Times New Roman" panose="02020603050405020304" pitchFamily="18" charset="0"/>
                <a:cs typeface="Times New Roman" panose="02020603050405020304" pitchFamily="18" charset="0"/>
              </a:rPr>
              <a:t>MVC is a design pattern used to decouple user-interface (view), data (model), and application logic (controller). This pattern helps to achieve separation of concerns.</a:t>
            </a:r>
            <a:endParaRPr lang="en-US" sz="1800" b="1" dirty="0">
              <a:solidFill>
                <a:schemeClr val="accent1">
                  <a:lumMod val="75000"/>
                </a:schemeClr>
              </a:solidFill>
              <a:effectLst/>
              <a:latin typeface="+mj-lt"/>
              <a:ea typeface="Times New Roman" panose="02020603050405020304" pitchFamily="18" charset="0"/>
            </a:endParaRPr>
          </a:p>
          <a:p>
            <a:pPr algn="l"/>
            <a:endParaRPr lang="ar-SA" dirty="0"/>
          </a:p>
        </p:txBody>
      </p:sp>
      <p:sp>
        <p:nvSpPr>
          <p:cNvPr id="10" name="مستطيل 9">
            <a:extLst>
              <a:ext uri="{FF2B5EF4-FFF2-40B4-BE49-F238E27FC236}">
                <a16:creationId xmlns:a16="http://schemas.microsoft.com/office/drawing/2014/main" id="{3248DCC7-192E-4C2D-B9E4-D23E6AC160F9}"/>
              </a:ext>
            </a:extLst>
          </p:cNvPr>
          <p:cNvSpPr/>
          <p:nvPr/>
        </p:nvSpPr>
        <p:spPr>
          <a:xfrm>
            <a:off x="6725920" y="1832475"/>
            <a:ext cx="3982832" cy="3633594"/>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ar-SA" dirty="0"/>
          </a:p>
        </p:txBody>
      </p:sp>
    </p:spTree>
    <p:extLst>
      <p:ext uri="{BB962C8B-B14F-4D97-AF65-F5344CB8AC3E}">
        <p14:creationId xmlns:p14="http://schemas.microsoft.com/office/powerpoint/2010/main" val="46637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CFE8FC5-07C8-4CD0-B1AB-4EC987C10BA6}"/>
              </a:ext>
            </a:extLst>
          </p:cNvPr>
          <p:cNvSpPr>
            <a:spLocks noGrp="1"/>
          </p:cNvSpPr>
          <p:nvPr>
            <p:ph type="title"/>
          </p:nvPr>
        </p:nvSpPr>
        <p:spPr/>
        <p:txBody>
          <a:bodyPr/>
          <a:lstStyle/>
          <a:p>
            <a:pPr algn="l"/>
            <a:r>
              <a:rPr lang="en-US" dirty="0">
                <a:solidFill>
                  <a:schemeClr val="accent1">
                    <a:lumMod val="75000"/>
                  </a:schemeClr>
                </a:solidFill>
              </a:rPr>
              <a:t>   </a:t>
            </a:r>
            <a:r>
              <a:rPr lang="en-US" sz="4400" dirty="0">
                <a:solidFill>
                  <a:schemeClr val="accent1">
                    <a:lumMod val="75000"/>
                  </a:schemeClr>
                </a:solidFill>
              </a:rPr>
              <a:t>Problems and difficulties</a:t>
            </a:r>
            <a:endParaRPr lang="ar-SA" dirty="0">
              <a:solidFill>
                <a:schemeClr val="accent1">
                  <a:lumMod val="75000"/>
                </a:schemeClr>
              </a:solidFill>
            </a:endParaRPr>
          </a:p>
        </p:txBody>
      </p:sp>
      <p:grpSp>
        <p:nvGrpSpPr>
          <p:cNvPr id="4" name="Google Shape;406;p36">
            <a:extLst>
              <a:ext uri="{FF2B5EF4-FFF2-40B4-BE49-F238E27FC236}">
                <a16:creationId xmlns:a16="http://schemas.microsoft.com/office/drawing/2014/main" id="{697712C2-28CD-4AE9-8481-74EA833CC47D}"/>
              </a:ext>
            </a:extLst>
          </p:cNvPr>
          <p:cNvGrpSpPr/>
          <p:nvPr/>
        </p:nvGrpSpPr>
        <p:grpSpPr>
          <a:xfrm rot="16200000">
            <a:off x="821730" y="779869"/>
            <a:ext cx="436316" cy="403374"/>
            <a:chOff x="2594050" y="1631825"/>
            <a:chExt cx="439625" cy="439625"/>
          </a:xfrm>
        </p:grpSpPr>
        <p:sp>
          <p:nvSpPr>
            <p:cNvPr id="5" name="Google Shape;407;p36">
              <a:extLst>
                <a:ext uri="{FF2B5EF4-FFF2-40B4-BE49-F238E27FC236}">
                  <a16:creationId xmlns:a16="http://schemas.microsoft.com/office/drawing/2014/main" id="{654B7B7B-4C87-45D0-9353-AB0ED210512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Aldhabi" panose="01000000000000000000" pitchFamily="2" charset="-78"/>
                <a:cs typeface="Aldhabi" panose="01000000000000000000" pitchFamily="2" charset="-78"/>
              </a:endParaRPr>
            </a:p>
          </p:txBody>
        </p:sp>
        <p:sp>
          <p:nvSpPr>
            <p:cNvPr id="6" name="Google Shape;408;p36">
              <a:extLst>
                <a:ext uri="{FF2B5EF4-FFF2-40B4-BE49-F238E27FC236}">
                  <a16:creationId xmlns:a16="http://schemas.microsoft.com/office/drawing/2014/main" id="{20FF8D0E-7772-4B70-97D2-48CF6193402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7" name="Google Shape;409;p36">
              <a:extLst>
                <a:ext uri="{FF2B5EF4-FFF2-40B4-BE49-F238E27FC236}">
                  <a16:creationId xmlns:a16="http://schemas.microsoft.com/office/drawing/2014/main" id="{06C1B5E8-CA5C-476E-8E80-AACFBFDC077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sp>
        <p:nvSpPr>
          <p:cNvPr id="10" name="مربع نص 9">
            <a:extLst>
              <a:ext uri="{FF2B5EF4-FFF2-40B4-BE49-F238E27FC236}">
                <a16:creationId xmlns:a16="http://schemas.microsoft.com/office/drawing/2014/main" id="{C7B2D803-49E3-4D23-9C1F-4C00B7F8F5A7}"/>
              </a:ext>
            </a:extLst>
          </p:cNvPr>
          <p:cNvSpPr txBox="1"/>
          <p:nvPr/>
        </p:nvSpPr>
        <p:spPr>
          <a:xfrm>
            <a:off x="1241575" y="1847543"/>
            <a:ext cx="10112225" cy="1772537"/>
          </a:xfrm>
          <a:prstGeom prst="rect">
            <a:avLst/>
          </a:prstGeom>
          <a:noFill/>
        </p:spPr>
        <p:txBody>
          <a:bodyPr wrap="square">
            <a:spAutoFit/>
          </a:bodyPr>
          <a:lstStyle/>
          <a:p>
            <a:pPr marL="0" marR="0" algn="l">
              <a:lnSpc>
                <a:spcPct val="200000"/>
              </a:lnSpc>
              <a:spcBef>
                <a:spcPts val="0"/>
              </a:spcBef>
              <a:spcAft>
                <a:spcPts val="800"/>
              </a:spcAft>
              <a:tabLst>
                <a:tab pos="2637155" algn="ctr"/>
                <a:tab pos="5274310" algn="r"/>
                <a:tab pos="2042160" algn="l"/>
                <a:tab pos="2637155" algn="ctr"/>
                <a:tab pos="5274310" algn="r"/>
              </a:tabLst>
            </a:pPr>
            <a:r>
              <a:rPr lang="en-US" sz="1800" b="1" dirty="0">
                <a:solidFill>
                  <a:schemeClr val="accent1">
                    <a:lumMod val="75000"/>
                  </a:schemeClr>
                </a:solidFill>
                <a:effectLst/>
                <a:latin typeface="+mj-lt"/>
                <a:ea typeface="Times New Roman" panose="02020603050405020304" pitchFamily="18" charset="0"/>
              </a:rPr>
              <a:t>Telecommuting was the major difficulty during the training program if I have any questions or </a:t>
            </a:r>
          </a:p>
          <a:p>
            <a:pPr marL="0" marR="0" algn="l">
              <a:lnSpc>
                <a:spcPct val="200000"/>
              </a:lnSpc>
              <a:spcBef>
                <a:spcPts val="0"/>
              </a:spcBef>
              <a:spcAft>
                <a:spcPts val="800"/>
              </a:spcAft>
              <a:tabLst>
                <a:tab pos="2637155" algn="ctr"/>
                <a:tab pos="5274310" algn="r"/>
                <a:tab pos="2042160" algn="l"/>
                <a:tab pos="2637155" algn="ctr"/>
                <a:tab pos="5274310" algn="r"/>
              </a:tabLst>
            </a:pPr>
            <a:r>
              <a:rPr lang="en-US" sz="1800" b="1" dirty="0">
                <a:solidFill>
                  <a:schemeClr val="accent1">
                    <a:lumMod val="75000"/>
                  </a:schemeClr>
                </a:solidFill>
                <a:effectLst/>
                <a:latin typeface="+mj-lt"/>
                <a:ea typeface="Times New Roman" panose="02020603050405020304" pitchFamily="18" charset="0"/>
              </a:rPr>
              <a:t>     need feedback about something.  Also, some difficulties during resolve the assigned problems need direct explanation.</a:t>
            </a:r>
          </a:p>
        </p:txBody>
      </p:sp>
      <p:cxnSp>
        <p:nvCxnSpPr>
          <p:cNvPr id="3" name="رابط مستقيم 2">
            <a:extLst>
              <a:ext uri="{FF2B5EF4-FFF2-40B4-BE49-F238E27FC236}">
                <a16:creationId xmlns:a16="http://schemas.microsoft.com/office/drawing/2014/main" id="{32798F4C-CFE0-43DF-A969-847281E78E94}"/>
              </a:ext>
            </a:extLst>
          </p:cNvPr>
          <p:cNvCxnSpPr>
            <a:cxnSpLocks/>
          </p:cNvCxnSpPr>
          <p:nvPr/>
        </p:nvCxnSpPr>
        <p:spPr>
          <a:xfrm>
            <a:off x="838899" y="1551963"/>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533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CFE8FC5-07C8-4CD0-B1AB-4EC987C10BA6}"/>
              </a:ext>
            </a:extLst>
          </p:cNvPr>
          <p:cNvSpPr>
            <a:spLocks noGrp="1"/>
          </p:cNvSpPr>
          <p:nvPr>
            <p:ph type="title"/>
          </p:nvPr>
        </p:nvSpPr>
        <p:spPr/>
        <p:txBody>
          <a:bodyPr/>
          <a:lstStyle/>
          <a:p>
            <a:pPr algn="l"/>
            <a:r>
              <a:rPr lang="en-US" dirty="0">
                <a:solidFill>
                  <a:schemeClr val="accent1">
                    <a:lumMod val="75000"/>
                  </a:schemeClr>
                </a:solidFill>
              </a:rPr>
              <a:t>   </a:t>
            </a:r>
            <a:r>
              <a:rPr lang="en-US" sz="4400" dirty="0">
                <a:solidFill>
                  <a:schemeClr val="accent1">
                    <a:lumMod val="75000"/>
                  </a:schemeClr>
                </a:solidFill>
              </a:rPr>
              <a:t>Implemented solutions</a:t>
            </a:r>
            <a:endParaRPr lang="ar-SA" dirty="0">
              <a:solidFill>
                <a:schemeClr val="accent1">
                  <a:lumMod val="75000"/>
                </a:schemeClr>
              </a:solidFill>
            </a:endParaRPr>
          </a:p>
        </p:txBody>
      </p:sp>
      <p:grpSp>
        <p:nvGrpSpPr>
          <p:cNvPr id="4" name="Google Shape;406;p36">
            <a:extLst>
              <a:ext uri="{FF2B5EF4-FFF2-40B4-BE49-F238E27FC236}">
                <a16:creationId xmlns:a16="http://schemas.microsoft.com/office/drawing/2014/main" id="{697712C2-28CD-4AE9-8481-74EA833CC47D}"/>
              </a:ext>
            </a:extLst>
          </p:cNvPr>
          <p:cNvGrpSpPr/>
          <p:nvPr/>
        </p:nvGrpSpPr>
        <p:grpSpPr>
          <a:xfrm rot="16200000">
            <a:off x="821730" y="779869"/>
            <a:ext cx="436316" cy="403374"/>
            <a:chOff x="2594050" y="1631825"/>
            <a:chExt cx="439625" cy="439625"/>
          </a:xfrm>
        </p:grpSpPr>
        <p:sp>
          <p:nvSpPr>
            <p:cNvPr id="5" name="Google Shape;407;p36">
              <a:extLst>
                <a:ext uri="{FF2B5EF4-FFF2-40B4-BE49-F238E27FC236}">
                  <a16:creationId xmlns:a16="http://schemas.microsoft.com/office/drawing/2014/main" id="{654B7B7B-4C87-45D0-9353-AB0ED210512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Aldhabi" panose="01000000000000000000" pitchFamily="2" charset="-78"/>
                <a:cs typeface="Aldhabi" panose="01000000000000000000" pitchFamily="2" charset="-78"/>
              </a:endParaRPr>
            </a:p>
          </p:txBody>
        </p:sp>
        <p:sp>
          <p:nvSpPr>
            <p:cNvPr id="6" name="Google Shape;408;p36">
              <a:extLst>
                <a:ext uri="{FF2B5EF4-FFF2-40B4-BE49-F238E27FC236}">
                  <a16:creationId xmlns:a16="http://schemas.microsoft.com/office/drawing/2014/main" id="{20FF8D0E-7772-4B70-97D2-48CF6193402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7" name="Google Shape;409;p36">
              <a:extLst>
                <a:ext uri="{FF2B5EF4-FFF2-40B4-BE49-F238E27FC236}">
                  <a16:creationId xmlns:a16="http://schemas.microsoft.com/office/drawing/2014/main" id="{06C1B5E8-CA5C-476E-8E80-AACFBFDC077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sp>
        <p:nvSpPr>
          <p:cNvPr id="3" name="مربع نص 2">
            <a:extLst>
              <a:ext uri="{FF2B5EF4-FFF2-40B4-BE49-F238E27FC236}">
                <a16:creationId xmlns:a16="http://schemas.microsoft.com/office/drawing/2014/main" id="{356DF31E-FCC7-4983-B07F-2C549B27FCC0}"/>
              </a:ext>
            </a:extLst>
          </p:cNvPr>
          <p:cNvSpPr txBox="1"/>
          <p:nvPr/>
        </p:nvSpPr>
        <p:spPr>
          <a:xfrm>
            <a:off x="1241575" y="1847543"/>
            <a:ext cx="10112225" cy="1669944"/>
          </a:xfrm>
          <a:prstGeom prst="rect">
            <a:avLst/>
          </a:prstGeom>
          <a:noFill/>
        </p:spPr>
        <p:txBody>
          <a:bodyPr wrap="square">
            <a:spAutoFit/>
          </a:bodyPr>
          <a:lstStyle/>
          <a:p>
            <a:pPr marL="0" marR="0" algn="l">
              <a:lnSpc>
                <a:spcPct val="200000"/>
              </a:lnSpc>
              <a:spcBef>
                <a:spcPts val="0"/>
              </a:spcBef>
              <a:spcAft>
                <a:spcPts val="800"/>
              </a:spcAft>
              <a:tabLst>
                <a:tab pos="2637155" algn="ctr"/>
                <a:tab pos="5274310" algn="r"/>
                <a:tab pos="2042160" algn="l"/>
                <a:tab pos="2637155" algn="ctr"/>
                <a:tab pos="5274310" algn="r"/>
              </a:tabLst>
            </a:pPr>
            <a:r>
              <a:rPr lang="en-US" sz="1800" b="1" dirty="0">
                <a:solidFill>
                  <a:schemeClr val="accent1">
                    <a:lumMod val="75000"/>
                  </a:schemeClr>
                </a:solidFill>
                <a:effectLst/>
                <a:latin typeface="+mj-lt"/>
                <a:ea typeface="Times New Roman" panose="02020603050405020304" pitchFamily="18" charset="0"/>
              </a:rPr>
              <a:t> I have tried to search and learn on my own, to solve the issue, this was an advantage to me during each meeting. It helped me get more understanding when the supervisor explaining the issue. Also, I learned how to search and learn effectively.</a:t>
            </a:r>
            <a:r>
              <a:rPr lang="ar-SA" sz="1800" b="1" dirty="0">
                <a:solidFill>
                  <a:schemeClr val="accent1">
                    <a:lumMod val="75000"/>
                  </a:schemeClr>
                </a:solidFill>
                <a:effectLst/>
                <a:latin typeface="+mj-lt"/>
                <a:ea typeface="Times New Roman" panose="02020603050405020304" pitchFamily="18" charset="0"/>
              </a:rPr>
              <a:t>  </a:t>
            </a:r>
            <a:endParaRPr lang="en-US" sz="1600" dirty="0">
              <a:solidFill>
                <a:schemeClr val="accent1">
                  <a:lumMod val="75000"/>
                </a:schemeClr>
              </a:solidFill>
              <a:effectLst/>
              <a:latin typeface="+mj-lt"/>
              <a:ea typeface="Times New Roman" panose="02020603050405020304" pitchFamily="18" charset="0"/>
            </a:endParaRPr>
          </a:p>
        </p:txBody>
      </p:sp>
      <p:cxnSp>
        <p:nvCxnSpPr>
          <p:cNvPr id="9" name="رابط مستقيم 8">
            <a:extLst>
              <a:ext uri="{FF2B5EF4-FFF2-40B4-BE49-F238E27FC236}">
                <a16:creationId xmlns:a16="http://schemas.microsoft.com/office/drawing/2014/main" id="{57B499B2-77DA-40A4-A49F-401F427DA7EA}"/>
              </a:ext>
            </a:extLst>
          </p:cNvPr>
          <p:cNvCxnSpPr>
            <a:cxnSpLocks/>
          </p:cNvCxnSpPr>
          <p:nvPr/>
        </p:nvCxnSpPr>
        <p:spPr>
          <a:xfrm>
            <a:off x="838899" y="1551963"/>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794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CFE8FC5-07C8-4CD0-B1AB-4EC987C10BA6}"/>
              </a:ext>
            </a:extLst>
          </p:cNvPr>
          <p:cNvSpPr>
            <a:spLocks noGrp="1"/>
          </p:cNvSpPr>
          <p:nvPr>
            <p:ph type="title"/>
          </p:nvPr>
        </p:nvSpPr>
        <p:spPr/>
        <p:txBody>
          <a:bodyPr/>
          <a:lstStyle/>
          <a:p>
            <a:pPr algn="l"/>
            <a:r>
              <a:rPr lang="en-US" dirty="0">
                <a:solidFill>
                  <a:schemeClr val="accent1">
                    <a:lumMod val="75000"/>
                  </a:schemeClr>
                </a:solidFill>
              </a:rPr>
              <a:t>   </a:t>
            </a:r>
            <a:r>
              <a:rPr lang="en-US" sz="4400" dirty="0">
                <a:solidFill>
                  <a:schemeClr val="accent1">
                    <a:lumMod val="75000"/>
                  </a:schemeClr>
                </a:solidFill>
              </a:rPr>
              <a:t>Skills and learnt techniques</a:t>
            </a:r>
            <a:endParaRPr lang="ar-SA" dirty="0">
              <a:solidFill>
                <a:schemeClr val="accent1">
                  <a:lumMod val="75000"/>
                </a:schemeClr>
              </a:solidFill>
            </a:endParaRPr>
          </a:p>
        </p:txBody>
      </p:sp>
      <p:grpSp>
        <p:nvGrpSpPr>
          <p:cNvPr id="4" name="Google Shape;406;p36">
            <a:extLst>
              <a:ext uri="{FF2B5EF4-FFF2-40B4-BE49-F238E27FC236}">
                <a16:creationId xmlns:a16="http://schemas.microsoft.com/office/drawing/2014/main" id="{697712C2-28CD-4AE9-8481-74EA833CC47D}"/>
              </a:ext>
            </a:extLst>
          </p:cNvPr>
          <p:cNvGrpSpPr/>
          <p:nvPr/>
        </p:nvGrpSpPr>
        <p:grpSpPr>
          <a:xfrm rot="16200000">
            <a:off x="821730" y="779869"/>
            <a:ext cx="436316" cy="403374"/>
            <a:chOff x="2594050" y="1631825"/>
            <a:chExt cx="439625" cy="439625"/>
          </a:xfrm>
        </p:grpSpPr>
        <p:sp>
          <p:nvSpPr>
            <p:cNvPr id="5" name="Google Shape;407;p36">
              <a:extLst>
                <a:ext uri="{FF2B5EF4-FFF2-40B4-BE49-F238E27FC236}">
                  <a16:creationId xmlns:a16="http://schemas.microsoft.com/office/drawing/2014/main" id="{654B7B7B-4C87-45D0-9353-AB0ED210512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Aldhabi" panose="01000000000000000000" pitchFamily="2" charset="-78"/>
                <a:cs typeface="Aldhabi" panose="01000000000000000000" pitchFamily="2" charset="-78"/>
              </a:endParaRPr>
            </a:p>
          </p:txBody>
        </p:sp>
        <p:sp>
          <p:nvSpPr>
            <p:cNvPr id="6" name="Google Shape;408;p36">
              <a:extLst>
                <a:ext uri="{FF2B5EF4-FFF2-40B4-BE49-F238E27FC236}">
                  <a16:creationId xmlns:a16="http://schemas.microsoft.com/office/drawing/2014/main" id="{20FF8D0E-7772-4B70-97D2-48CF6193402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7" name="Google Shape;409;p36">
              <a:extLst>
                <a:ext uri="{FF2B5EF4-FFF2-40B4-BE49-F238E27FC236}">
                  <a16:creationId xmlns:a16="http://schemas.microsoft.com/office/drawing/2014/main" id="{06C1B5E8-CA5C-476E-8E80-AACFBFDC077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sp>
        <p:nvSpPr>
          <p:cNvPr id="10" name="مربع نص 9">
            <a:extLst>
              <a:ext uri="{FF2B5EF4-FFF2-40B4-BE49-F238E27FC236}">
                <a16:creationId xmlns:a16="http://schemas.microsoft.com/office/drawing/2014/main" id="{8AF0B6D8-6048-4D3F-97B4-7737F6DD01B3}"/>
              </a:ext>
            </a:extLst>
          </p:cNvPr>
          <p:cNvSpPr txBox="1"/>
          <p:nvPr/>
        </p:nvSpPr>
        <p:spPr>
          <a:xfrm>
            <a:off x="1241575" y="1690688"/>
            <a:ext cx="10112225" cy="3844899"/>
          </a:xfrm>
          <a:prstGeom prst="rect">
            <a:avLst/>
          </a:prstGeom>
          <a:noFill/>
        </p:spPr>
        <p:txBody>
          <a:bodyPr wrap="square">
            <a:spAutoFit/>
          </a:bodyPr>
          <a:lstStyle/>
          <a:p>
            <a:pPr marL="342900" marR="0" lvl="0" indent="-342900" algn="l" rtl="0">
              <a:lnSpc>
                <a:spcPct val="200000"/>
              </a:lnSpc>
              <a:spcBef>
                <a:spcPts val="0"/>
              </a:spcBef>
              <a:spcAft>
                <a:spcPts val="800"/>
              </a:spcAft>
              <a:buFont typeface="Symbol" panose="05050102010706020507" pitchFamily="18" charset="2"/>
              <a:buChar char=""/>
            </a:pPr>
            <a:r>
              <a:rPr lang="en-US" sz="1800" b="1" dirty="0">
                <a:solidFill>
                  <a:schemeClr val="accent1">
                    <a:lumMod val="75000"/>
                  </a:schemeClr>
                </a:solidFill>
                <a:effectLst/>
                <a:latin typeface="+mj-lt"/>
                <a:ea typeface="Calibri" panose="020F0502020204030204" pitchFamily="34" charset="0"/>
                <a:cs typeface="Arial" panose="020B0604020202020204" pitchFamily="34" charset="0"/>
              </a:rPr>
              <a:t>	Build a web project.  </a:t>
            </a:r>
            <a:endParaRPr lang="en-US" b="1" dirty="0">
              <a:solidFill>
                <a:schemeClr val="accent1">
                  <a:lumMod val="75000"/>
                </a:schemeClr>
              </a:solidFill>
              <a:latin typeface="+mj-lt"/>
              <a:ea typeface="Calibri" panose="020F0502020204030204" pitchFamily="34" charset="0"/>
              <a:cs typeface="Arial" panose="020B0604020202020204" pitchFamily="34" charset="0"/>
            </a:endParaRPr>
          </a:p>
          <a:p>
            <a:pPr marL="342900" marR="0" lvl="0" indent="-342900" algn="l" rtl="0">
              <a:lnSpc>
                <a:spcPct val="200000"/>
              </a:lnSpc>
              <a:spcBef>
                <a:spcPts val="0"/>
              </a:spcBef>
              <a:spcAft>
                <a:spcPts val="800"/>
              </a:spcAft>
              <a:buFont typeface="Symbol" panose="05050102010706020507" pitchFamily="18" charset="2"/>
              <a:buChar char=""/>
            </a:pPr>
            <a:r>
              <a:rPr lang="en-US" sz="1800" b="1" dirty="0">
                <a:solidFill>
                  <a:schemeClr val="accent1">
                    <a:lumMod val="75000"/>
                  </a:schemeClr>
                </a:solidFill>
                <a:effectLst/>
                <a:latin typeface="+mj-lt"/>
                <a:ea typeface="Calibri" panose="020F0502020204030204" pitchFamily="34" charset="0"/>
                <a:cs typeface="Arial" panose="020B0604020202020204" pitchFamily="34" charset="0"/>
              </a:rPr>
              <a:t>	Deal with different web-application framework, ASP.NET Web Forms and ASP.NET MVC.</a:t>
            </a:r>
          </a:p>
          <a:p>
            <a:pPr marL="342900" marR="0" lvl="0" indent="-342900" algn="l" rtl="0">
              <a:lnSpc>
                <a:spcPct val="200000"/>
              </a:lnSpc>
              <a:spcBef>
                <a:spcPts val="0"/>
              </a:spcBef>
              <a:spcAft>
                <a:spcPts val="800"/>
              </a:spcAft>
              <a:buFont typeface="Symbol" panose="05050102010706020507" pitchFamily="18" charset="2"/>
              <a:buChar char=""/>
            </a:pPr>
            <a:r>
              <a:rPr lang="en-US" sz="1800" b="1" dirty="0">
                <a:solidFill>
                  <a:schemeClr val="accent1">
                    <a:lumMod val="75000"/>
                  </a:schemeClr>
                </a:solidFill>
                <a:effectLst/>
                <a:latin typeface="+mj-lt"/>
                <a:ea typeface="Calibri" panose="020F0502020204030204" pitchFamily="34" charset="0"/>
                <a:cs typeface="Arial" panose="020B0604020202020204" pitchFamily="34" charset="0"/>
              </a:rPr>
              <a:t>	Deal with SQL server management and CRUD operation.</a:t>
            </a:r>
          </a:p>
          <a:p>
            <a:pPr marL="342900" marR="0" lvl="0" indent="-342900" algn="l" rtl="0">
              <a:lnSpc>
                <a:spcPct val="200000"/>
              </a:lnSpc>
              <a:spcBef>
                <a:spcPts val="0"/>
              </a:spcBef>
              <a:spcAft>
                <a:spcPts val="800"/>
              </a:spcAft>
              <a:buFont typeface="Symbol" panose="05050102010706020507" pitchFamily="18" charset="2"/>
              <a:buChar char=""/>
            </a:pPr>
            <a:r>
              <a:rPr lang="en-US" sz="1800" b="1" dirty="0">
                <a:solidFill>
                  <a:schemeClr val="accent1">
                    <a:lumMod val="75000"/>
                  </a:schemeClr>
                </a:solidFill>
                <a:effectLst/>
                <a:latin typeface="+mj-lt"/>
                <a:ea typeface="Calibri" panose="020F0502020204030204" pitchFamily="34" charset="0"/>
                <a:cs typeface="Arial" panose="020B0604020202020204" pitchFamily="34" charset="0"/>
              </a:rPr>
              <a:t>	Teamwork skill. </a:t>
            </a:r>
          </a:p>
          <a:p>
            <a:pPr marL="342900" marR="0" lvl="0" indent="-342900" algn="l" rtl="0">
              <a:lnSpc>
                <a:spcPct val="200000"/>
              </a:lnSpc>
              <a:spcBef>
                <a:spcPts val="0"/>
              </a:spcBef>
              <a:spcAft>
                <a:spcPts val="800"/>
              </a:spcAft>
              <a:buFont typeface="Symbol" panose="05050102010706020507" pitchFamily="18" charset="2"/>
              <a:buChar char=""/>
            </a:pPr>
            <a:r>
              <a:rPr lang="en-US" sz="1800" b="1" dirty="0">
                <a:solidFill>
                  <a:schemeClr val="accent1">
                    <a:lumMod val="75000"/>
                  </a:schemeClr>
                </a:solidFill>
                <a:effectLst/>
                <a:latin typeface="+mj-lt"/>
                <a:ea typeface="Calibri" panose="020F0502020204030204" pitchFamily="34" charset="0"/>
                <a:cs typeface="Arial" panose="020B0604020202020204" pitchFamily="34" charset="0"/>
              </a:rPr>
              <a:t>	Self-learning skill </a:t>
            </a:r>
          </a:p>
          <a:p>
            <a:pPr marL="342900" marR="0" lvl="0" indent="-342900" algn="l" rtl="0">
              <a:lnSpc>
                <a:spcPct val="200000"/>
              </a:lnSpc>
              <a:spcBef>
                <a:spcPts val="0"/>
              </a:spcBef>
              <a:spcAft>
                <a:spcPts val="800"/>
              </a:spcAft>
              <a:buFont typeface="Symbol" panose="05050102010706020507" pitchFamily="18" charset="2"/>
              <a:buChar char=""/>
            </a:pPr>
            <a:r>
              <a:rPr lang="en-US" sz="1800" b="1" dirty="0">
                <a:solidFill>
                  <a:schemeClr val="accent1">
                    <a:lumMod val="75000"/>
                  </a:schemeClr>
                </a:solidFill>
                <a:effectLst/>
                <a:latin typeface="+mj-lt"/>
                <a:ea typeface="Calibri" panose="020F0502020204030204" pitchFamily="34" charset="0"/>
                <a:cs typeface="Arial" panose="020B0604020202020204" pitchFamily="34" charset="0"/>
              </a:rPr>
              <a:t>	Time management skill</a:t>
            </a:r>
          </a:p>
        </p:txBody>
      </p:sp>
      <p:cxnSp>
        <p:nvCxnSpPr>
          <p:cNvPr id="9" name="رابط مستقيم 8">
            <a:extLst>
              <a:ext uri="{FF2B5EF4-FFF2-40B4-BE49-F238E27FC236}">
                <a16:creationId xmlns:a16="http://schemas.microsoft.com/office/drawing/2014/main" id="{1027B3C5-379E-460E-B169-55372236B9D0}"/>
              </a:ext>
            </a:extLst>
          </p:cNvPr>
          <p:cNvCxnSpPr>
            <a:cxnSpLocks/>
          </p:cNvCxnSpPr>
          <p:nvPr/>
        </p:nvCxnSpPr>
        <p:spPr>
          <a:xfrm>
            <a:off x="838899" y="1551963"/>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38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CFE8FC5-07C8-4CD0-B1AB-4EC987C10BA6}"/>
              </a:ext>
            </a:extLst>
          </p:cNvPr>
          <p:cNvSpPr>
            <a:spLocks noGrp="1"/>
          </p:cNvSpPr>
          <p:nvPr>
            <p:ph type="title"/>
          </p:nvPr>
        </p:nvSpPr>
        <p:spPr>
          <a:xfrm>
            <a:off x="211472" y="2932157"/>
            <a:ext cx="10515600" cy="2092849"/>
          </a:xfrm>
        </p:spPr>
        <p:txBody>
          <a:bodyPr>
            <a:normAutofit fontScale="90000"/>
          </a:bodyPr>
          <a:lstStyle/>
          <a:p>
            <a:pPr algn="l"/>
            <a:r>
              <a:rPr lang="en-US" sz="6000" b="1" dirty="0">
                <a:solidFill>
                  <a:schemeClr val="accent1">
                    <a:lumMod val="75000"/>
                  </a:schemeClr>
                </a:solidFill>
                <a:latin typeface="Roboto Slab" panose="020B0604020202020204" charset="0"/>
                <a:ea typeface="Roboto Slab" panose="020B0604020202020204" charset="0"/>
              </a:rPr>
              <a:t>   Thank you</a:t>
            </a:r>
            <a:br>
              <a:rPr lang="en-US" sz="6000" b="1" dirty="0">
                <a:solidFill>
                  <a:schemeClr val="accent1">
                    <a:lumMod val="75000"/>
                  </a:schemeClr>
                </a:solidFill>
                <a:latin typeface="Roboto Slab" panose="020B0604020202020204" charset="0"/>
                <a:ea typeface="Roboto Slab" panose="020B0604020202020204" charset="0"/>
              </a:rPr>
            </a:br>
            <a:br>
              <a:rPr lang="ar-SA" sz="6000" b="1" dirty="0">
                <a:solidFill>
                  <a:schemeClr val="accent1">
                    <a:lumMod val="75000"/>
                  </a:schemeClr>
                </a:solidFill>
                <a:latin typeface="Roboto Slab" panose="020B0604020202020204" charset="0"/>
                <a:ea typeface="Roboto Slab" panose="020B0604020202020204" charset="0"/>
              </a:rPr>
            </a:br>
            <a:r>
              <a:rPr lang="en-US" sz="6000" b="1" dirty="0">
                <a:solidFill>
                  <a:schemeClr val="accent1">
                    <a:lumMod val="75000"/>
                  </a:schemeClr>
                </a:solidFill>
                <a:latin typeface="Roboto Slab" panose="020B0604020202020204" charset="0"/>
                <a:ea typeface="Roboto Slab" panose="020B0604020202020204" charset="0"/>
              </a:rPr>
              <a:t> </a:t>
            </a:r>
            <a:endParaRPr lang="ar-SA" sz="6000" b="1" dirty="0">
              <a:solidFill>
                <a:schemeClr val="accent1">
                  <a:lumMod val="75000"/>
                </a:schemeClr>
              </a:solidFill>
              <a:latin typeface="Roboto Slab" panose="020B0604020202020204" charset="0"/>
              <a:ea typeface="Roboto Slab" panose="020B0604020202020204" charset="0"/>
            </a:endParaRPr>
          </a:p>
        </p:txBody>
      </p:sp>
      <p:cxnSp>
        <p:nvCxnSpPr>
          <p:cNvPr id="8" name="رابط مستقيم 7">
            <a:extLst>
              <a:ext uri="{FF2B5EF4-FFF2-40B4-BE49-F238E27FC236}">
                <a16:creationId xmlns:a16="http://schemas.microsoft.com/office/drawing/2014/main" id="{5EE56BAD-74B4-4ADD-828F-54587990DD44}"/>
              </a:ext>
            </a:extLst>
          </p:cNvPr>
          <p:cNvCxnSpPr>
            <a:cxnSpLocks/>
          </p:cNvCxnSpPr>
          <p:nvPr/>
        </p:nvCxnSpPr>
        <p:spPr>
          <a:xfrm>
            <a:off x="897272" y="3988683"/>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عنوان 1">
            <a:extLst>
              <a:ext uri="{FF2B5EF4-FFF2-40B4-BE49-F238E27FC236}">
                <a16:creationId xmlns:a16="http://schemas.microsoft.com/office/drawing/2014/main" id="{2CAD8D5D-D901-48FC-B70A-62B9F500F812}"/>
              </a:ext>
            </a:extLst>
          </p:cNvPr>
          <p:cNvSpPr txBox="1">
            <a:spLocks/>
          </p:cNvSpPr>
          <p:nvPr/>
        </p:nvSpPr>
        <p:spPr>
          <a:xfrm>
            <a:off x="897272" y="3449929"/>
            <a:ext cx="2414839" cy="564164"/>
          </a:xfrm>
          <a:prstGeom prst="rect">
            <a:avLst/>
          </a:prstGeom>
        </p:spPr>
        <p:txBody>
          <a:bodyPr vert="horz" lIns="91440" tIns="45720" rIns="91440" bIns="45720" rtlCol="1" anchor="ctr">
            <a:normAutofit fontScale="97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endParaRPr lang="ar-SA" sz="1800" dirty="0">
              <a:solidFill>
                <a:schemeClr val="accent1">
                  <a:lumMod val="75000"/>
                </a:schemeClr>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416556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1">
            <a:extLst>
              <a:ext uri="{FF2B5EF4-FFF2-40B4-BE49-F238E27FC236}">
                <a16:creationId xmlns:a16="http://schemas.microsoft.com/office/drawing/2014/main" id="{B9AD9BAE-D9F7-4FD9-B44B-F03B9FFE46A8}"/>
              </a:ext>
            </a:extLst>
          </p:cNvPr>
          <p:cNvSpPr>
            <a:spLocks noGrp="1"/>
          </p:cNvSpPr>
          <p:nvPr>
            <p:ph type="title"/>
          </p:nvPr>
        </p:nvSpPr>
        <p:spPr>
          <a:xfrm>
            <a:off x="720755" y="721555"/>
            <a:ext cx="10515600" cy="5414890"/>
          </a:xfrm>
        </p:spPr>
        <p:txBody>
          <a:bodyPr>
            <a:normAutofit fontScale="90000"/>
          </a:bodyPr>
          <a:lstStyle/>
          <a:p>
            <a:pPr algn="l">
              <a:lnSpc>
                <a:spcPct val="150000"/>
              </a:lnSpc>
            </a:pPr>
            <a:r>
              <a:rPr lang="en-US" sz="5300" dirty="0">
                <a:solidFill>
                  <a:schemeClr val="accent1">
                    <a:lumMod val="75000"/>
                  </a:schemeClr>
                </a:solidFill>
              </a:rPr>
              <a:t>Outline:</a:t>
            </a:r>
            <a:br>
              <a:rPr lang="en-US" dirty="0">
                <a:solidFill>
                  <a:schemeClr val="accent1">
                    <a:lumMod val="75000"/>
                  </a:schemeClr>
                </a:solidFill>
              </a:rPr>
            </a:br>
            <a:r>
              <a:rPr lang="en-US" dirty="0">
                <a:solidFill>
                  <a:schemeClr val="accent1">
                    <a:lumMod val="75000"/>
                  </a:schemeClr>
                </a:solidFill>
              </a:rPr>
              <a:t>    </a:t>
            </a:r>
            <a:r>
              <a:rPr lang="en-US" sz="3200" dirty="0">
                <a:solidFill>
                  <a:schemeClr val="accent1">
                    <a:lumMod val="75000"/>
                  </a:schemeClr>
                </a:solidFill>
              </a:rPr>
              <a:t>Department structure</a:t>
            </a:r>
            <a:br>
              <a:rPr lang="en-US" sz="3200" dirty="0">
                <a:solidFill>
                  <a:schemeClr val="accent1">
                    <a:lumMod val="75000"/>
                  </a:schemeClr>
                </a:solidFill>
              </a:rPr>
            </a:br>
            <a:r>
              <a:rPr lang="en-US" sz="3200" dirty="0">
                <a:solidFill>
                  <a:schemeClr val="accent1">
                    <a:lumMod val="75000"/>
                  </a:schemeClr>
                </a:solidFill>
              </a:rPr>
              <a:t>     Role and responsibility </a:t>
            </a:r>
            <a:br>
              <a:rPr lang="en-US" sz="3200" dirty="0">
                <a:solidFill>
                  <a:schemeClr val="accent1">
                    <a:lumMod val="75000"/>
                  </a:schemeClr>
                </a:solidFill>
              </a:rPr>
            </a:br>
            <a:r>
              <a:rPr lang="en-US" sz="3200" dirty="0">
                <a:solidFill>
                  <a:schemeClr val="accent1">
                    <a:lumMod val="75000"/>
                  </a:schemeClr>
                </a:solidFill>
              </a:rPr>
              <a:t>     Accomplished tasks</a:t>
            </a:r>
            <a:br>
              <a:rPr lang="en-US" sz="3200" dirty="0">
                <a:solidFill>
                  <a:schemeClr val="accent1">
                    <a:lumMod val="75000"/>
                  </a:schemeClr>
                </a:solidFill>
              </a:rPr>
            </a:br>
            <a:r>
              <a:rPr lang="en-US" sz="3200" dirty="0">
                <a:solidFill>
                  <a:schemeClr val="accent1">
                    <a:lumMod val="75000"/>
                  </a:schemeClr>
                </a:solidFill>
              </a:rPr>
              <a:t>     Problems and difficulties</a:t>
            </a:r>
            <a:br>
              <a:rPr lang="en-US" sz="3200" dirty="0">
                <a:solidFill>
                  <a:schemeClr val="accent1">
                    <a:lumMod val="75000"/>
                  </a:schemeClr>
                </a:solidFill>
              </a:rPr>
            </a:br>
            <a:r>
              <a:rPr lang="en-US" sz="3200" dirty="0">
                <a:solidFill>
                  <a:schemeClr val="accent1">
                    <a:lumMod val="75000"/>
                  </a:schemeClr>
                </a:solidFill>
              </a:rPr>
              <a:t>     Implemented solutions</a:t>
            </a:r>
            <a:br>
              <a:rPr lang="en-US" sz="3200" dirty="0">
                <a:solidFill>
                  <a:schemeClr val="accent1">
                    <a:lumMod val="75000"/>
                  </a:schemeClr>
                </a:solidFill>
              </a:rPr>
            </a:br>
            <a:r>
              <a:rPr lang="en-US" sz="3200" dirty="0">
                <a:solidFill>
                  <a:schemeClr val="accent1">
                    <a:lumMod val="75000"/>
                  </a:schemeClr>
                </a:solidFill>
              </a:rPr>
              <a:t>     Skills and learnt techniques</a:t>
            </a:r>
            <a:br>
              <a:rPr lang="en-US" dirty="0">
                <a:solidFill>
                  <a:schemeClr val="accent1">
                    <a:lumMod val="75000"/>
                  </a:schemeClr>
                </a:solidFill>
              </a:rPr>
            </a:br>
            <a:endParaRPr lang="ar-SA" dirty="0">
              <a:solidFill>
                <a:schemeClr val="accent1">
                  <a:lumMod val="75000"/>
                </a:schemeClr>
              </a:solidFill>
            </a:endParaRPr>
          </a:p>
        </p:txBody>
      </p:sp>
      <p:cxnSp>
        <p:nvCxnSpPr>
          <p:cNvPr id="6" name="رابط مستقيم 5">
            <a:extLst>
              <a:ext uri="{FF2B5EF4-FFF2-40B4-BE49-F238E27FC236}">
                <a16:creationId xmlns:a16="http://schemas.microsoft.com/office/drawing/2014/main" id="{F19FCED3-CD6A-40A9-8528-8C7B31038E9B}"/>
              </a:ext>
            </a:extLst>
          </p:cNvPr>
          <p:cNvCxnSpPr>
            <a:cxnSpLocks/>
          </p:cNvCxnSpPr>
          <p:nvPr/>
        </p:nvCxnSpPr>
        <p:spPr>
          <a:xfrm>
            <a:off x="838899" y="1551963"/>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8" name="Google Shape;406;p36">
            <a:extLst>
              <a:ext uri="{FF2B5EF4-FFF2-40B4-BE49-F238E27FC236}">
                <a16:creationId xmlns:a16="http://schemas.microsoft.com/office/drawing/2014/main" id="{D1EAFD08-B368-4053-AA33-0AFB36658734}"/>
              </a:ext>
            </a:extLst>
          </p:cNvPr>
          <p:cNvGrpSpPr/>
          <p:nvPr/>
        </p:nvGrpSpPr>
        <p:grpSpPr>
          <a:xfrm rot="16200000">
            <a:off x="817061" y="2545892"/>
            <a:ext cx="344741" cy="301065"/>
            <a:chOff x="2594050" y="1631825"/>
            <a:chExt cx="439625" cy="439625"/>
          </a:xfrm>
        </p:grpSpPr>
        <p:sp>
          <p:nvSpPr>
            <p:cNvPr id="39" name="Google Shape;407;p36">
              <a:extLst>
                <a:ext uri="{FF2B5EF4-FFF2-40B4-BE49-F238E27FC236}">
                  <a16:creationId xmlns:a16="http://schemas.microsoft.com/office/drawing/2014/main" id="{ACB3DA11-2105-4B06-8864-EE96EFA8E14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40" name="Google Shape;408;p36">
              <a:extLst>
                <a:ext uri="{FF2B5EF4-FFF2-40B4-BE49-F238E27FC236}">
                  <a16:creationId xmlns:a16="http://schemas.microsoft.com/office/drawing/2014/main" id="{AAC9052E-8097-41AC-8076-FAE75A88E065}"/>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41" name="Google Shape;409;p36">
              <a:extLst>
                <a:ext uri="{FF2B5EF4-FFF2-40B4-BE49-F238E27FC236}">
                  <a16:creationId xmlns:a16="http://schemas.microsoft.com/office/drawing/2014/main" id="{5D3F48E4-B5F9-4E98-95C0-14FBD92AF408}"/>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grpSp>
        <p:nvGrpSpPr>
          <p:cNvPr id="46" name="Google Shape;406;p36">
            <a:extLst>
              <a:ext uri="{FF2B5EF4-FFF2-40B4-BE49-F238E27FC236}">
                <a16:creationId xmlns:a16="http://schemas.microsoft.com/office/drawing/2014/main" id="{4ACF7E49-0584-4F74-B194-A4AA6D041C14}"/>
              </a:ext>
            </a:extLst>
          </p:cNvPr>
          <p:cNvGrpSpPr/>
          <p:nvPr/>
        </p:nvGrpSpPr>
        <p:grpSpPr>
          <a:xfrm rot="16200000">
            <a:off x="832699" y="1800637"/>
            <a:ext cx="344741" cy="301065"/>
            <a:chOff x="2594050" y="1631825"/>
            <a:chExt cx="439625" cy="439625"/>
          </a:xfrm>
        </p:grpSpPr>
        <p:sp>
          <p:nvSpPr>
            <p:cNvPr id="47" name="Google Shape;407;p36">
              <a:extLst>
                <a:ext uri="{FF2B5EF4-FFF2-40B4-BE49-F238E27FC236}">
                  <a16:creationId xmlns:a16="http://schemas.microsoft.com/office/drawing/2014/main" id="{9B8E621D-B941-4827-92D7-9875200E7B0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48" name="Google Shape;408;p36">
              <a:extLst>
                <a:ext uri="{FF2B5EF4-FFF2-40B4-BE49-F238E27FC236}">
                  <a16:creationId xmlns:a16="http://schemas.microsoft.com/office/drawing/2014/main" id="{7DDA93A2-E0AA-443B-BF6F-4774D9B1596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49" name="Google Shape;409;p36">
              <a:extLst>
                <a:ext uri="{FF2B5EF4-FFF2-40B4-BE49-F238E27FC236}">
                  <a16:creationId xmlns:a16="http://schemas.microsoft.com/office/drawing/2014/main" id="{240A9566-F29C-4377-9492-ED9A7BA6CBC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grpSp>
        <p:nvGrpSpPr>
          <p:cNvPr id="50" name="Google Shape;406;p36">
            <a:extLst>
              <a:ext uri="{FF2B5EF4-FFF2-40B4-BE49-F238E27FC236}">
                <a16:creationId xmlns:a16="http://schemas.microsoft.com/office/drawing/2014/main" id="{FE492858-B3F2-445F-96E4-DF7476DA25C2}"/>
              </a:ext>
            </a:extLst>
          </p:cNvPr>
          <p:cNvGrpSpPr/>
          <p:nvPr/>
        </p:nvGrpSpPr>
        <p:grpSpPr>
          <a:xfrm rot="16200000">
            <a:off x="817060" y="3217193"/>
            <a:ext cx="344741" cy="301065"/>
            <a:chOff x="2594050" y="1631825"/>
            <a:chExt cx="439625" cy="439625"/>
          </a:xfrm>
        </p:grpSpPr>
        <p:sp>
          <p:nvSpPr>
            <p:cNvPr id="51" name="Google Shape;407;p36">
              <a:extLst>
                <a:ext uri="{FF2B5EF4-FFF2-40B4-BE49-F238E27FC236}">
                  <a16:creationId xmlns:a16="http://schemas.microsoft.com/office/drawing/2014/main" id="{8F73A8FD-6BF8-455D-93B4-7D49E50D06F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52" name="Google Shape;408;p36">
              <a:extLst>
                <a:ext uri="{FF2B5EF4-FFF2-40B4-BE49-F238E27FC236}">
                  <a16:creationId xmlns:a16="http://schemas.microsoft.com/office/drawing/2014/main" id="{0D7E9ECB-EBEC-4B4A-B234-91E38B81B2C3}"/>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53" name="Google Shape;409;p36">
              <a:extLst>
                <a:ext uri="{FF2B5EF4-FFF2-40B4-BE49-F238E27FC236}">
                  <a16:creationId xmlns:a16="http://schemas.microsoft.com/office/drawing/2014/main" id="{789596C7-4455-40D1-84DD-23B71140368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grpSp>
        <p:nvGrpSpPr>
          <p:cNvPr id="54" name="Google Shape;406;p36">
            <a:extLst>
              <a:ext uri="{FF2B5EF4-FFF2-40B4-BE49-F238E27FC236}">
                <a16:creationId xmlns:a16="http://schemas.microsoft.com/office/drawing/2014/main" id="{3DBF66AB-70C7-4637-AAD9-7BBB8AA0C279}"/>
              </a:ext>
            </a:extLst>
          </p:cNvPr>
          <p:cNvGrpSpPr/>
          <p:nvPr/>
        </p:nvGrpSpPr>
        <p:grpSpPr>
          <a:xfrm rot="16200000">
            <a:off x="817060" y="3915081"/>
            <a:ext cx="344741" cy="301065"/>
            <a:chOff x="2594050" y="1631825"/>
            <a:chExt cx="439625" cy="439625"/>
          </a:xfrm>
        </p:grpSpPr>
        <p:sp>
          <p:nvSpPr>
            <p:cNvPr id="55" name="Google Shape;407;p36">
              <a:extLst>
                <a:ext uri="{FF2B5EF4-FFF2-40B4-BE49-F238E27FC236}">
                  <a16:creationId xmlns:a16="http://schemas.microsoft.com/office/drawing/2014/main" id="{7417EF11-D033-49FC-AE4D-48318E1AC28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56" name="Google Shape;408;p36">
              <a:extLst>
                <a:ext uri="{FF2B5EF4-FFF2-40B4-BE49-F238E27FC236}">
                  <a16:creationId xmlns:a16="http://schemas.microsoft.com/office/drawing/2014/main" id="{F82DD953-DA40-4268-8842-9FEFEDFFF737}"/>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57" name="Google Shape;409;p36">
              <a:extLst>
                <a:ext uri="{FF2B5EF4-FFF2-40B4-BE49-F238E27FC236}">
                  <a16:creationId xmlns:a16="http://schemas.microsoft.com/office/drawing/2014/main" id="{633DFE19-C2E5-4048-AB99-7F10F5A6A20A}"/>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grpSp>
        <p:nvGrpSpPr>
          <p:cNvPr id="58" name="Google Shape;406;p36">
            <a:extLst>
              <a:ext uri="{FF2B5EF4-FFF2-40B4-BE49-F238E27FC236}">
                <a16:creationId xmlns:a16="http://schemas.microsoft.com/office/drawing/2014/main" id="{B6E397C9-394D-42D5-9097-9CD79DE9587C}"/>
              </a:ext>
            </a:extLst>
          </p:cNvPr>
          <p:cNvGrpSpPr/>
          <p:nvPr/>
        </p:nvGrpSpPr>
        <p:grpSpPr>
          <a:xfrm rot="16200000">
            <a:off x="817060" y="4551114"/>
            <a:ext cx="344741" cy="301065"/>
            <a:chOff x="2594050" y="1631825"/>
            <a:chExt cx="439625" cy="439625"/>
          </a:xfrm>
        </p:grpSpPr>
        <p:sp>
          <p:nvSpPr>
            <p:cNvPr id="59" name="Google Shape;407;p36">
              <a:extLst>
                <a:ext uri="{FF2B5EF4-FFF2-40B4-BE49-F238E27FC236}">
                  <a16:creationId xmlns:a16="http://schemas.microsoft.com/office/drawing/2014/main" id="{13487A53-3866-415D-857E-718129AC2443}"/>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60" name="Google Shape;408;p36">
              <a:extLst>
                <a:ext uri="{FF2B5EF4-FFF2-40B4-BE49-F238E27FC236}">
                  <a16:creationId xmlns:a16="http://schemas.microsoft.com/office/drawing/2014/main" id="{EE69E0A5-952C-4967-8B5A-76129CA73389}"/>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61" name="Google Shape;409;p36">
              <a:extLst>
                <a:ext uri="{FF2B5EF4-FFF2-40B4-BE49-F238E27FC236}">
                  <a16:creationId xmlns:a16="http://schemas.microsoft.com/office/drawing/2014/main" id="{EF4AEFD1-6AA5-40FE-9642-2A18137D838A}"/>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grpSp>
        <p:nvGrpSpPr>
          <p:cNvPr id="62" name="Google Shape;406;p36">
            <a:extLst>
              <a:ext uri="{FF2B5EF4-FFF2-40B4-BE49-F238E27FC236}">
                <a16:creationId xmlns:a16="http://schemas.microsoft.com/office/drawing/2014/main" id="{C22CC438-1706-4171-B088-4AB865280E7A}"/>
              </a:ext>
            </a:extLst>
          </p:cNvPr>
          <p:cNvGrpSpPr/>
          <p:nvPr/>
        </p:nvGrpSpPr>
        <p:grpSpPr>
          <a:xfrm rot="16200000">
            <a:off x="838743" y="5211956"/>
            <a:ext cx="344741" cy="301065"/>
            <a:chOff x="2594050" y="1631825"/>
            <a:chExt cx="439625" cy="439625"/>
          </a:xfrm>
        </p:grpSpPr>
        <p:sp>
          <p:nvSpPr>
            <p:cNvPr id="63" name="Google Shape;407;p36">
              <a:extLst>
                <a:ext uri="{FF2B5EF4-FFF2-40B4-BE49-F238E27FC236}">
                  <a16:creationId xmlns:a16="http://schemas.microsoft.com/office/drawing/2014/main" id="{DE55AF89-BE0E-40F6-8CE5-297710C99289}"/>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64" name="Google Shape;408;p36">
              <a:extLst>
                <a:ext uri="{FF2B5EF4-FFF2-40B4-BE49-F238E27FC236}">
                  <a16:creationId xmlns:a16="http://schemas.microsoft.com/office/drawing/2014/main" id="{EF99F32C-C374-4820-9A0F-1E622581B417}"/>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65" name="Google Shape;409;p36">
              <a:extLst>
                <a:ext uri="{FF2B5EF4-FFF2-40B4-BE49-F238E27FC236}">
                  <a16:creationId xmlns:a16="http://schemas.microsoft.com/office/drawing/2014/main" id="{9B2BA2D5-FDBA-4B61-A07D-309083BC183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spTree>
    <p:extLst>
      <p:ext uri="{BB962C8B-B14F-4D97-AF65-F5344CB8AC3E}">
        <p14:creationId xmlns:p14="http://schemas.microsoft.com/office/powerpoint/2010/main" val="7862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CFE8FC5-07C8-4CD0-B1AB-4EC987C10BA6}"/>
              </a:ext>
            </a:extLst>
          </p:cNvPr>
          <p:cNvSpPr>
            <a:spLocks noGrp="1"/>
          </p:cNvSpPr>
          <p:nvPr>
            <p:ph type="title"/>
          </p:nvPr>
        </p:nvSpPr>
        <p:spPr/>
        <p:txBody>
          <a:bodyPr/>
          <a:lstStyle/>
          <a:p>
            <a:pPr algn="l"/>
            <a:r>
              <a:rPr lang="en-US" dirty="0">
                <a:solidFill>
                  <a:schemeClr val="accent1">
                    <a:lumMod val="75000"/>
                  </a:schemeClr>
                </a:solidFill>
              </a:rPr>
              <a:t>   </a:t>
            </a:r>
            <a:r>
              <a:rPr lang="en-US" sz="4400" dirty="0">
                <a:solidFill>
                  <a:schemeClr val="accent1">
                    <a:lumMod val="75000"/>
                  </a:schemeClr>
                </a:solidFill>
              </a:rPr>
              <a:t>Department structure</a:t>
            </a:r>
            <a:endParaRPr lang="ar-SA" dirty="0">
              <a:solidFill>
                <a:schemeClr val="accent1">
                  <a:lumMod val="75000"/>
                </a:schemeClr>
              </a:solidFill>
            </a:endParaRPr>
          </a:p>
        </p:txBody>
      </p:sp>
      <p:grpSp>
        <p:nvGrpSpPr>
          <p:cNvPr id="4" name="Google Shape;406;p36">
            <a:extLst>
              <a:ext uri="{FF2B5EF4-FFF2-40B4-BE49-F238E27FC236}">
                <a16:creationId xmlns:a16="http://schemas.microsoft.com/office/drawing/2014/main" id="{697712C2-28CD-4AE9-8481-74EA833CC47D}"/>
              </a:ext>
            </a:extLst>
          </p:cNvPr>
          <p:cNvGrpSpPr/>
          <p:nvPr/>
        </p:nvGrpSpPr>
        <p:grpSpPr>
          <a:xfrm rot="16200000">
            <a:off x="821730" y="779869"/>
            <a:ext cx="436316" cy="403374"/>
            <a:chOff x="2594050" y="1631825"/>
            <a:chExt cx="439625" cy="439625"/>
          </a:xfrm>
        </p:grpSpPr>
        <p:sp>
          <p:nvSpPr>
            <p:cNvPr id="5" name="Google Shape;407;p36">
              <a:extLst>
                <a:ext uri="{FF2B5EF4-FFF2-40B4-BE49-F238E27FC236}">
                  <a16:creationId xmlns:a16="http://schemas.microsoft.com/office/drawing/2014/main" id="{654B7B7B-4C87-45D0-9353-AB0ED210512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Aldhabi" panose="01000000000000000000" pitchFamily="2" charset="-78"/>
                <a:cs typeface="Aldhabi" panose="01000000000000000000" pitchFamily="2" charset="-78"/>
              </a:endParaRPr>
            </a:p>
          </p:txBody>
        </p:sp>
        <p:sp>
          <p:nvSpPr>
            <p:cNvPr id="6" name="Google Shape;408;p36">
              <a:extLst>
                <a:ext uri="{FF2B5EF4-FFF2-40B4-BE49-F238E27FC236}">
                  <a16:creationId xmlns:a16="http://schemas.microsoft.com/office/drawing/2014/main" id="{20FF8D0E-7772-4B70-97D2-48CF6193402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7" name="Google Shape;409;p36">
              <a:extLst>
                <a:ext uri="{FF2B5EF4-FFF2-40B4-BE49-F238E27FC236}">
                  <a16:creationId xmlns:a16="http://schemas.microsoft.com/office/drawing/2014/main" id="{06C1B5E8-CA5C-476E-8E80-AACFBFDC077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cxnSp>
        <p:nvCxnSpPr>
          <p:cNvPr id="16" name="رابط مستقيم 15">
            <a:extLst>
              <a:ext uri="{FF2B5EF4-FFF2-40B4-BE49-F238E27FC236}">
                <a16:creationId xmlns:a16="http://schemas.microsoft.com/office/drawing/2014/main" id="{2075DA10-FEB5-4C7E-A83D-A2A1202CD635}"/>
              </a:ext>
            </a:extLst>
          </p:cNvPr>
          <p:cNvCxnSpPr>
            <a:cxnSpLocks/>
          </p:cNvCxnSpPr>
          <p:nvPr/>
        </p:nvCxnSpPr>
        <p:spPr>
          <a:xfrm>
            <a:off x="838899" y="1551963"/>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9BA9240F-2DF8-489E-8B4C-9CCE7D03BE18}"/>
              </a:ext>
            </a:extLst>
          </p:cNvPr>
          <p:cNvSpPr>
            <a:spLocks noChangeArrowheads="1"/>
          </p:cNvSpPr>
          <p:nvPr/>
        </p:nvSpPr>
        <p:spPr bwMode="auto">
          <a:xfrm>
            <a:off x="838200" y="3658764"/>
            <a:ext cx="74752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r-SA" i="0" u="none" strike="noStrike" cap="none" normalizeH="0" baseline="0" dirty="0">
              <a:ln>
                <a:noFill/>
              </a:ln>
              <a:solidFill>
                <a:schemeClr val="accent1">
                  <a:lumMod val="75000"/>
                </a:schemeClr>
              </a:solidFill>
              <a:effectLst/>
              <a:latin typeface="+mj-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r-SA" i="0" u="none" strike="noStrike" cap="none" normalizeH="0" baseline="0" dirty="0">
              <a:ln>
                <a:noFill/>
              </a:ln>
              <a:solidFill>
                <a:schemeClr val="accent1">
                  <a:lumMod val="75000"/>
                </a:schemeClr>
              </a:solidFill>
              <a:effectLst/>
              <a:latin typeface="+mj-lt"/>
              <a:ea typeface="Times New Roman" panose="02020603050405020304" pitchFamily="18" charset="0"/>
              <a:cs typeface="Times New Roman" panose="02020603050405020304" pitchFamily="18" charset="0"/>
            </a:endParaRPr>
          </a:p>
        </p:txBody>
      </p:sp>
      <p:pic>
        <p:nvPicPr>
          <p:cNvPr id="12" name="صورة 11">
            <a:extLst>
              <a:ext uri="{FF2B5EF4-FFF2-40B4-BE49-F238E27FC236}">
                <a16:creationId xmlns:a16="http://schemas.microsoft.com/office/drawing/2014/main" id="{38E6CC67-2108-4F07-B664-500FC164D018}"/>
              </a:ext>
            </a:extLst>
          </p:cNvPr>
          <p:cNvPicPr>
            <a:picLocks noChangeAspect="1"/>
          </p:cNvPicPr>
          <p:nvPr/>
        </p:nvPicPr>
        <p:blipFill rotWithShape="1">
          <a:blip r:embed="rId2">
            <a:extLst>
              <a:ext uri="{28A0092B-C50C-407E-A947-70E740481C1C}">
                <a14:useLocalDpi xmlns:a14="http://schemas.microsoft.com/office/drawing/2010/main" val="0"/>
              </a:ext>
            </a:extLst>
          </a:blip>
          <a:srcRect l="-42" b="36781"/>
          <a:stretch/>
        </p:blipFill>
        <p:spPr>
          <a:xfrm>
            <a:off x="5061198" y="1919174"/>
            <a:ext cx="6938503" cy="3112129"/>
          </a:xfrm>
          <a:prstGeom prst="rect">
            <a:avLst/>
          </a:prstGeom>
        </p:spPr>
      </p:pic>
      <p:sp>
        <p:nvSpPr>
          <p:cNvPr id="13" name="مربع نص 12">
            <a:extLst>
              <a:ext uri="{FF2B5EF4-FFF2-40B4-BE49-F238E27FC236}">
                <a16:creationId xmlns:a16="http://schemas.microsoft.com/office/drawing/2014/main" id="{141C8739-D24E-424B-8C7E-8071A4D292DA}"/>
              </a:ext>
            </a:extLst>
          </p:cNvPr>
          <p:cNvSpPr txBox="1"/>
          <p:nvPr/>
        </p:nvSpPr>
        <p:spPr>
          <a:xfrm>
            <a:off x="698326" y="2415861"/>
            <a:ext cx="3877519" cy="923330"/>
          </a:xfrm>
          <a:prstGeom prst="rect">
            <a:avLst/>
          </a:prstGeom>
          <a:noFill/>
        </p:spPr>
        <p:txBody>
          <a:bodyPr wrap="square" rtlCol="1">
            <a:spAutoFit/>
          </a:bodyPr>
          <a:lstStyle/>
          <a:p>
            <a:r>
              <a:rPr lang="en-US" dirty="0">
                <a:solidFill>
                  <a:schemeClr val="accent1">
                    <a:lumMod val="75000"/>
                  </a:schemeClr>
                </a:solidFill>
                <a:latin typeface="+mj-lt"/>
              </a:rPr>
              <a:t>my training program was in Executive Administration of information technology</a:t>
            </a:r>
            <a:endParaRPr lang="ar-SA" dirty="0">
              <a:solidFill>
                <a:schemeClr val="accent1">
                  <a:lumMod val="75000"/>
                </a:schemeClr>
              </a:solidFill>
              <a:latin typeface="+mj-lt"/>
            </a:endParaRPr>
          </a:p>
        </p:txBody>
      </p:sp>
    </p:spTree>
    <p:extLst>
      <p:ext uri="{BB962C8B-B14F-4D97-AF65-F5344CB8AC3E}">
        <p14:creationId xmlns:p14="http://schemas.microsoft.com/office/powerpoint/2010/main" val="235877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CFE8FC5-07C8-4CD0-B1AB-4EC987C10BA6}"/>
              </a:ext>
            </a:extLst>
          </p:cNvPr>
          <p:cNvSpPr>
            <a:spLocks noGrp="1"/>
          </p:cNvSpPr>
          <p:nvPr>
            <p:ph type="title"/>
          </p:nvPr>
        </p:nvSpPr>
        <p:spPr/>
        <p:txBody>
          <a:bodyPr/>
          <a:lstStyle/>
          <a:p>
            <a:pPr algn="l"/>
            <a:r>
              <a:rPr lang="en-US" dirty="0">
                <a:solidFill>
                  <a:schemeClr val="accent1">
                    <a:lumMod val="75000"/>
                  </a:schemeClr>
                </a:solidFill>
              </a:rPr>
              <a:t>   </a:t>
            </a:r>
            <a:r>
              <a:rPr lang="en-US" sz="4400" dirty="0">
                <a:solidFill>
                  <a:schemeClr val="accent1">
                    <a:lumMod val="75000"/>
                  </a:schemeClr>
                </a:solidFill>
              </a:rPr>
              <a:t>Role and responsibility</a:t>
            </a:r>
            <a:endParaRPr lang="ar-SA" dirty="0">
              <a:solidFill>
                <a:schemeClr val="accent1">
                  <a:lumMod val="75000"/>
                </a:schemeClr>
              </a:solidFill>
            </a:endParaRPr>
          </a:p>
        </p:txBody>
      </p:sp>
      <p:grpSp>
        <p:nvGrpSpPr>
          <p:cNvPr id="4" name="Google Shape;406;p36">
            <a:extLst>
              <a:ext uri="{FF2B5EF4-FFF2-40B4-BE49-F238E27FC236}">
                <a16:creationId xmlns:a16="http://schemas.microsoft.com/office/drawing/2014/main" id="{697712C2-28CD-4AE9-8481-74EA833CC47D}"/>
              </a:ext>
            </a:extLst>
          </p:cNvPr>
          <p:cNvGrpSpPr/>
          <p:nvPr/>
        </p:nvGrpSpPr>
        <p:grpSpPr>
          <a:xfrm rot="16200000">
            <a:off x="821730" y="779869"/>
            <a:ext cx="436316" cy="403374"/>
            <a:chOff x="2594050" y="1631825"/>
            <a:chExt cx="439625" cy="439625"/>
          </a:xfrm>
        </p:grpSpPr>
        <p:sp>
          <p:nvSpPr>
            <p:cNvPr id="5" name="Google Shape;407;p36">
              <a:extLst>
                <a:ext uri="{FF2B5EF4-FFF2-40B4-BE49-F238E27FC236}">
                  <a16:creationId xmlns:a16="http://schemas.microsoft.com/office/drawing/2014/main" id="{654B7B7B-4C87-45D0-9353-AB0ED210512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Aldhabi" panose="01000000000000000000" pitchFamily="2" charset="-78"/>
                <a:cs typeface="Aldhabi" panose="01000000000000000000" pitchFamily="2" charset="-78"/>
              </a:endParaRPr>
            </a:p>
          </p:txBody>
        </p:sp>
        <p:sp>
          <p:nvSpPr>
            <p:cNvPr id="6" name="Google Shape;408;p36">
              <a:extLst>
                <a:ext uri="{FF2B5EF4-FFF2-40B4-BE49-F238E27FC236}">
                  <a16:creationId xmlns:a16="http://schemas.microsoft.com/office/drawing/2014/main" id="{20FF8D0E-7772-4B70-97D2-48CF6193402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7" name="Google Shape;409;p36">
              <a:extLst>
                <a:ext uri="{FF2B5EF4-FFF2-40B4-BE49-F238E27FC236}">
                  <a16:creationId xmlns:a16="http://schemas.microsoft.com/office/drawing/2014/main" id="{06C1B5E8-CA5C-476E-8E80-AACFBFDC077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sp>
        <p:nvSpPr>
          <p:cNvPr id="8" name="مربع نص 7">
            <a:extLst>
              <a:ext uri="{FF2B5EF4-FFF2-40B4-BE49-F238E27FC236}">
                <a16:creationId xmlns:a16="http://schemas.microsoft.com/office/drawing/2014/main" id="{7C9FCFA6-F85A-4EE4-9214-913145E01A74}"/>
              </a:ext>
            </a:extLst>
          </p:cNvPr>
          <p:cNvSpPr txBox="1"/>
          <p:nvPr/>
        </p:nvSpPr>
        <p:spPr>
          <a:xfrm>
            <a:off x="1155258" y="1847543"/>
            <a:ext cx="10320882" cy="2229265"/>
          </a:xfrm>
          <a:prstGeom prst="rect">
            <a:avLst/>
          </a:prstGeom>
          <a:noFill/>
        </p:spPr>
        <p:txBody>
          <a:bodyPr wrap="square">
            <a:spAutoFit/>
          </a:bodyPr>
          <a:lstStyle/>
          <a:p>
            <a:pPr algn="l">
              <a:lnSpc>
                <a:spcPct val="200000"/>
              </a:lnSpc>
            </a:pPr>
            <a:r>
              <a:rPr lang="en-US" sz="1800" dirty="0">
                <a:solidFill>
                  <a:schemeClr val="accent1">
                    <a:lumMod val="75000"/>
                  </a:schemeClr>
                </a:solidFill>
                <a:effectLst/>
                <a:latin typeface="+mj-lt"/>
                <a:ea typeface="Times New Roman" panose="02020603050405020304" pitchFamily="18" charset="0"/>
              </a:rPr>
              <a:t> </a:t>
            </a:r>
            <a:r>
              <a:rPr lang="en-US" sz="1800" b="1" dirty="0">
                <a:solidFill>
                  <a:schemeClr val="accent1">
                    <a:lumMod val="75000"/>
                  </a:schemeClr>
                </a:solidFill>
                <a:effectLst/>
                <a:latin typeface="+mj-lt"/>
                <a:ea typeface="Times New Roman" panose="02020603050405020304" pitchFamily="18" charset="0"/>
              </a:rPr>
              <a:t>I have worked as a trainee student in </a:t>
            </a:r>
            <a:r>
              <a:rPr lang="en-US" dirty="0">
                <a:solidFill>
                  <a:schemeClr val="accent1">
                    <a:lumMod val="75000"/>
                  </a:schemeClr>
                </a:solidFill>
                <a:latin typeface="+mj-lt"/>
              </a:rPr>
              <a:t>Executive Administration of information technology</a:t>
            </a:r>
            <a:endParaRPr lang="ar-SA" dirty="0">
              <a:solidFill>
                <a:schemeClr val="accent1">
                  <a:lumMod val="75000"/>
                </a:schemeClr>
              </a:solidFill>
              <a:latin typeface="+mj-lt"/>
            </a:endParaRPr>
          </a:p>
          <a:p>
            <a:pPr algn="l">
              <a:lnSpc>
                <a:spcPct val="200000"/>
              </a:lnSpc>
            </a:pPr>
            <a:r>
              <a:rPr lang="en-US" sz="1800" b="1" dirty="0">
                <a:solidFill>
                  <a:schemeClr val="accent1">
                    <a:lumMod val="75000"/>
                  </a:schemeClr>
                </a:solidFill>
                <a:effectLst/>
                <a:latin typeface="+mj-lt"/>
                <a:ea typeface="Times New Roman" panose="02020603050405020304" pitchFamily="18" charset="0"/>
              </a:rPr>
              <a:t>under the supervision of Dr. Ali AL Hussein, I had the responsibility of attending every weekly </a:t>
            </a:r>
          </a:p>
          <a:p>
            <a:pPr algn="l">
              <a:lnSpc>
                <a:spcPct val="200000"/>
              </a:lnSpc>
            </a:pPr>
            <a:r>
              <a:rPr lang="en-US" sz="1800" b="1" dirty="0">
                <a:solidFill>
                  <a:schemeClr val="accent1">
                    <a:lumMod val="75000"/>
                  </a:schemeClr>
                </a:solidFill>
                <a:effectLst/>
                <a:latin typeface="+mj-lt"/>
                <a:ea typeface="Times New Roman" panose="02020603050405020304" pitchFamily="18" charset="0"/>
              </a:rPr>
              <a:t>      meeting and perform all the tasks discussed in it on time.</a:t>
            </a:r>
          </a:p>
          <a:p>
            <a:pPr algn="l">
              <a:lnSpc>
                <a:spcPct val="200000"/>
              </a:lnSpc>
            </a:pPr>
            <a:r>
              <a:rPr lang="en-US" sz="1800" b="1" dirty="0">
                <a:solidFill>
                  <a:schemeClr val="accent1">
                    <a:lumMod val="75000"/>
                  </a:schemeClr>
                </a:solidFill>
                <a:effectLst/>
                <a:latin typeface="+mj-lt"/>
                <a:ea typeface="Times New Roman" panose="02020603050405020304" pitchFamily="18" charset="0"/>
              </a:rPr>
              <a:t>      I also had the responsibility of representing PNU well and follow the professional ethics.</a:t>
            </a:r>
            <a:endParaRPr lang="en-US" sz="1800" b="1" dirty="0">
              <a:solidFill>
                <a:schemeClr val="accent1">
                  <a:lumMod val="75000"/>
                </a:schemeClr>
              </a:solidFill>
              <a:effectLst/>
              <a:latin typeface="Times New Roman" panose="02020603050405020304" pitchFamily="18" charset="0"/>
              <a:ea typeface="Times New Roman" panose="02020603050405020304" pitchFamily="18" charset="0"/>
            </a:endParaRPr>
          </a:p>
        </p:txBody>
      </p:sp>
      <p:cxnSp>
        <p:nvCxnSpPr>
          <p:cNvPr id="3" name="رابط مستقيم 2">
            <a:extLst>
              <a:ext uri="{FF2B5EF4-FFF2-40B4-BE49-F238E27FC236}">
                <a16:creationId xmlns:a16="http://schemas.microsoft.com/office/drawing/2014/main" id="{F53D64A1-8503-49C8-B575-AA78F01441E0}"/>
              </a:ext>
            </a:extLst>
          </p:cNvPr>
          <p:cNvCxnSpPr>
            <a:cxnSpLocks/>
          </p:cNvCxnSpPr>
          <p:nvPr/>
        </p:nvCxnSpPr>
        <p:spPr>
          <a:xfrm>
            <a:off x="838899" y="1551963"/>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73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CFE8FC5-07C8-4CD0-B1AB-4EC987C10BA6}"/>
              </a:ext>
            </a:extLst>
          </p:cNvPr>
          <p:cNvSpPr>
            <a:spLocks noGrp="1"/>
          </p:cNvSpPr>
          <p:nvPr>
            <p:ph type="title"/>
          </p:nvPr>
        </p:nvSpPr>
        <p:spPr>
          <a:xfrm>
            <a:off x="838200" y="0"/>
            <a:ext cx="10515600" cy="1325563"/>
          </a:xfrm>
        </p:spPr>
        <p:txBody>
          <a:bodyPr/>
          <a:lstStyle/>
          <a:p>
            <a:pPr algn="l"/>
            <a:r>
              <a:rPr lang="en-US" dirty="0">
                <a:solidFill>
                  <a:schemeClr val="accent1">
                    <a:lumMod val="75000"/>
                  </a:schemeClr>
                </a:solidFill>
              </a:rPr>
              <a:t>   </a:t>
            </a:r>
            <a:r>
              <a:rPr lang="en-US" sz="4400" dirty="0">
                <a:solidFill>
                  <a:schemeClr val="accent1">
                    <a:lumMod val="75000"/>
                  </a:schemeClr>
                </a:solidFill>
              </a:rPr>
              <a:t>Accomplished tasks</a:t>
            </a:r>
            <a:endParaRPr lang="ar-SA" dirty="0">
              <a:solidFill>
                <a:schemeClr val="accent1">
                  <a:lumMod val="75000"/>
                </a:schemeClr>
              </a:solidFill>
            </a:endParaRPr>
          </a:p>
        </p:txBody>
      </p:sp>
      <p:grpSp>
        <p:nvGrpSpPr>
          <p:cNvPr id="4" name="Google Shape;406;p36">
            <a:extLst>
              <a:ext uri="{FF2B5EF4-FFF2-40B4-BE49-F238E27FC236}">
                <a16:creationId xmlns:a16="http://schemas.microsoft.com/office/drawing/2014/main" id="{697712C2-28CD-4AE9-8481-74EA833CC47D}"/>
              </a:ext>
            </a:extLst>
          </p:cNvPr>
          <p:cNvGrpSpPr/>
          <p:nvPr/>
        </p:nvGrpSpPr>
        <p:grpSpPr>
          <a:xfrm rot="16200000">
            <a:off x="821730" y="414744"/>
            <a:ext cx="436316" cy="403374"/>
            <a:chOff x="2594050" y="1631825"/>
            <a:chExt cx="439625" cy="439625"/>
          </a:xfrm>
        </p:grpSpPr>
        <p:sp>
          <p:nvSpPr>
            <p:cNvPr id="5" name="Google Shape;407;p36">
              <a:extLst>
                <a:ext uri="{FF2B5EF4-FFF2-40B4-BE49-F238E27FC236}">
                  <a16:creationId xmlns:a16="http://schemas.microsoft.com/office/drawing/2014/main" id="{654B7B7B-4C87-45D0-9353-AB0ED210512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Aldhabi" panose="01000000000000000000" pitchFamily="2" charset="-78"/>
                <a:cs typeface="Aldhabi" panose="01000000000000000000" pitchFamily="2" charset="-78"/>
              </a:endParaRPr>
            </a:p>
          </p:txBody>
        </p:sp>
        <p:sp>
          <p:nvSpPr>
            <p:cNvPr id="6" name="Google Shape;408;p36">
              <a:extLst>
                <a:ext uri="{FF2B5EF4-FFF2-40B4-BE49-F238E27FC236}">
                  <a16:creationId xmlns:a16="http://schemas.microsoft.com/office/drawing/2014/main" id="{20FF8D0E-7772-4B70-97D2-48CF6193402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sp>
          <p:nvSpPr>
            <p:cNvPr id="7" name="Google Shape;409;p36">
              <a:extLst>
                <a:ext uri="{FF2B5EF4-FFF2-40B4-BE49-F238E27FC236}">
                  <a16:creationId xmlns:a16="http://schemas.microsoft.com/office/drawing/2014/main" id="{06C1B5E8-CA5C-476E-8E80-AACFBFDC077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ldhabi" panose="01000000000000000000" pitchFamily="2" charset="-78"/>
                <a:cs typeface="Aldhabi" panose="01000000000000000000" pitchFamily="2" charset="-78"/>
              </a:endParaRPr>
            </a:p>
          </p:txBody>
        </p:sp>
      </p:grpSp>
      <p:cxnSp>
        <p:nvCxnSpPr>
          <p:cNvPr id="3" name="رابط مستقيم 2">
            <a:extLst>
              <a:ext uri="{FF2B5EF4-FFF2-40B4-BE49-F238E27FC236}">
                <a16:creationId xmlns:a16="http://schemas.microsoft.com/office/drawing/2014/main" id="{4A48240B-C193-478C-8016-5B06378F3D30}"/>
              </a:ext>
            </a:extLst>
          </p:cNvPr>
          <p:cNvCxnSpPr>
            <a:cxnSpLocks/>
          </p:cNvCxnSpPr>
          <p:nvPr/>
        </p:nvCxnSpPr>
        <p:spPr>
          <a:xfrm>
            <a:off x="838200" y="1472064"/>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مربع نص 8">
            <a:extLst>
              <a:ext uri="{FF2B5EF4-FFF2-40B4-BE49-F238E27FC236}">
                <a16:creationId xmlns:a16="http://schemas.microsoft.com/office/drawing/2014/main" id="{4ACD829D-A96B-4BE4-9C86-7F87AC8096FC}"/>
              </a:ext>
            </a:extLst>
          </p:cNvPr>
          <p:cNvSpPr txBox="1"/>
          <p:nvPr/>
        </p:nvSpPr>
        <p:spPr>
          <a:xfrm>
            <a:off x="1178448" y="1979720"/>
            <a:ext cx="9359346" cy="3139321"/>
          </a:xfrm>
          <a:prstGeom prst="rect">
            <a:avLst/>
          </a:prstGeom>
          <a:noFill/>
        </p:spPr>
        <p:txBody>
          <a:bodyPr wrap="square" rtlCol="1">
            <a:spAutoFit/>
          </a:bodyPr>
          <a:lstStyle/>
          <a:p>
            <a:pPr algn="l">
              <a:lnSpc>
                <a:spcPct val="200000"/>
              </a:lnSpc>
            </a:pPr>
            <a:r>
              <a:rPr lang="en-US" sz="1800" b="1" u="sng" dirty="0">
                <a:solidFill>
                  <a:schemeClr val="accent1">
                    <a:lumMod val="75000"/>
                  </a:schemeClr>
                </a:solidFill>
                <a:effectLst/>
                <a:latin typeface="+mj-lt"/>
                <a:ea typeface="Times New Roman" panose="02020603050405020304" pitchFamily="18" charset="0"/>
                <a:cs typeface="Times New Roman" panose="02020603050405020304" pitchFamily="18" charset="0"/>
              </a:rPr>
              <a:t>The final project in ASP.NET Web Forms </a:t>
            </a:r>
            <a:endParaRPr lang="en-US" sz="1800" b="1" u="sng" dirty="0">
              <a:solidFill>
                <a:schemeClr val="accent1">
                  <a:lumMod val="75000"/>
                </a:schemeClr>
              </a:solidFill>
              <a:effectLst/>
              <a:latin typeface="+mj-lt"/>
              <a:ea typeface="Times New Roman" panose="02020603050405020304" pitchFamily="18" charset="0"/>
            </a:endParaRPr>
          </a:p>
          <a:p>
            <a:pPr algn="l">
              <a:lnSpc>
                <a:spcPct val="200000"/>
              </a:lnSpc>
            </a:pPr>
            <a:r>
              <a:rPr lang="en-US" sz="1800" b="1" dirty="0">
                <a:solidFill>
                  <a:schemeClr val="accent1">
                    <a:lumMod val="75000"/>
                  </a:schemeClr>
                </a:solidFill>
                <a:effectLst/>
                <a:latin typeface="+mj-lt"/>
                <a:ea typeface="Times New Roman" panose="02020603050405020304" pitchFamily="18" charset="0"/>
                <a:cs typeface="Times New Roman" panose="02020603050405020304" pitchFamily="18" charset="0"/>
              </a:rPr>
              <a:t>This final project objective was to create a web site that has the following features.</a:t>
            </a:r>
            <a:endParaRPr lang="en-US" sz="1800" b="1" dirty="0">
              <a:solidFill>
                <a:schemeClr val="accent1">
                  <a:lumMod val="75000"/>
                </a:schemeClr>
              </a:solidFill>
              <a:effectLst/>
              <a:latin typeface="+mj-lt"/>
              <a:ea typeface="Times New Roman" panose="02020603050405020304" pitchFamily="18" charset="0"/>
            </a:endParaRPr>
          </a:p>
          <a:p>
            <a:pPr algn="l">
              <a:lnSpc>
                <a:spcPct val="200000"/>
              </a:lnSpc>
            </a:pPr>
            <a:r>
              <a:rPr lang="en-US" sz="1800" b="1" dirty="0">
                <a:solidFill>
                  <a:schemeClr val="accent1">
                    <a:lumMod val="75000"/>
                  </a:schemeClr>
                </a:solidFill>
                <a:effectLst/>
                <a:latin typeface="+mj-lt"/>
                <a:ea typeface="Times New Roman" panose="02020603050405020304" pitchFamily="18" charset="0"/>
                <a:cs typeface="Times New Roman" panose="02020603050405020304" pitchFamily="18" charset="0"/>
              </a:rPr>
              <a:t>Apply CRUD operation, Develop Registration Input Form and Grid View, Develop Course Input Form and Grid View, Import Attendance Data from Excel to Database, Create Templates and automate printing report, Use Email Notification in a web, Apply site security.</a:t>
            </a:r>
            <a:endParaRPr lang="en-US" sz="1800" b="1" dirty="0">
              <a:solidFill>
                <a:schemeClr val="accent1">
                  <a:lumMod val="75000"/>
                </a:schemeClr>
              </a:solidFill>
              <a:effectLst/>
              <a:latin typeface="+mj-lt"/>
              <a:ea typeface="Times New Roman" panose="02020603050405020304" pitchFamily="18" charset="0"/>
            </a:endParaRPr>
          </a:p>
          <a:p>
            <a:pPr algn="l"/>
            <a:endParaRPr lang="ar-SA" dirty="0"/>
          </a:p>
        </p:txBody>
      </p:sp>
    </p:spTree>
    <p:extLst>
      <p:ext uri="{BB962C8B-B14F-4D97-AF65-F5344CB8AC3E}">
        <p14:creationId xmlns:p14="http://schemas.microsoft.com/office/powerpoint/2010/main" val="281485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7B085EE-56A1-4175-9DE0-4D8A9D497AA1}"/>
              </a:ext>
            </a:extLst>
          </p:cNvPr>
          <p:cNvSpPr>
            <a:spLocks noGrp="1"/>
          </p:cNvSpPr>
          <p:nvPr>
            <p:ph type="title"/>
          </p:nvPr>
        </p:nvSpPr>
        <p:spPr/>
        <p:txBody>
          <a:bodyPr/>
          <a:lstStyle/>
          <a:p>
            <a:pPr algn="ctr"/>
            <a:r>
              <a:rPr lang="en-US" sz="1800" b="1" dirty="0">
                <a:effectLst/>
                <a:latin typeface="Arial" panose="020B0604020202020204" pitchFamily="34" charset="0"/>
                <a:ea typeface="Calibri" panose="020F0502020204030204" pitchFamily="34" charset="0"/>
              </a:rPr>
              <a:t> </a:t>
            </a:r>
            <a:r>
              <a:rPr lang="en-US" sz="2400" b="1" dirty="0">
                <a:solidFill>
                  <a:schemeClr val="accent1">
                    <a:lumMod val="50000"/>
                  </a:schemeClr>
                </a:solidFill>
                <a:latin typeface="Arial" panose="020B0604020202020204" pitchFamily="34" charset="0"/>
                <a:ea typeface="Calibri" panose="020F0502020204030204" pitchFamily="34" charset="0"/>
              </a:rPr>
              <a:t>1.I</a:t>
            </a:r>
            <a:r>
              <a:rPr lang="en-US" sz="2400" b="1" dirty="0">
                <a:solidFill>
                  <a:schemeClr val="accent1">
                    <a:lumMod val="50000"/>
                  </a:schemeClr>
                </a:solidFill>
                <a:effectLst/>
                <a:ea typeface="Calibri" panose="020F0502020204030204" pitchFamily="34" charset="0"/>
              </a:rPr>
              <a:t>ntern welcome page</a:t>
            </a:r>
            <a:br>
              <a:rPr lang="en-US" sz="2400" b="1" dirty="0">
                <a:solidFill>
                  <a:schemeClr val="accent1">
                    <a:lumMod val="50000"/>
                  </a:schemeClr>
                </a:solidFill>
                <a:effectLst/>
                <a:ea typeface="Calibri" panose="020F0502020204030204" pitchFamily="34" charset="0"/>
              </a:rPr>
            </a:br>
            <a:r>
              <a:rPr lang="en-US" sz="2400" b="1" dirty="0">
                <a:solidFill>
                  <a:schemeClr val="accent1">
                    <a:lumMod val="50000"/>
                  </a:schemeClr>
                </a:solidFill>
                <a:effectLst/>
                <a:ea typeface="Calibri" panose="020F0502020204030204" pitchFamily="34" charset="0"/>
              </a:rPr>
              <a:t> </a:t>
            </a:r>
            <a:endParaRPr lang="ar-SA" b="1" dirty="0">
              <a:solidFill>
                <a:schemeClr val="accent1">
                  <a:lumMod val="50000"/>
                </a:schemeClr>
              </a:solidFill>
            </a:endParaRPr>
          </a:p>
        </p:txBody>
      </p:sp>
      <p:pic>
        <p:nvPicPr>
          <p:cNvPr id="5" name="عنصر نائب للمحتوى 4" descr="صورة تحتوي على نص&#10;&#10;تم إنشاء الوصف تلقائياً">
            <a:extLst>
              <a:ext uri="{FF2B5EF4-FFF2-40B4-BE49-F238E27FC236}">
                <a16:creationId xmlns:a16="http://schemas.microsoft.com/office/drawing/2014/main" id="{F6C0FB84-F03E-4052-AB98-151EE7F1E2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080" y="1795145"/>
            <a:ext cx="7355840" cy="4351338"/>
          </a:xfrm>
          <a:prstGeom prst="rect">
            <a:avLst/>
          </a:prstGeom>
          <a:ln>
            <a:noFill/>
          </a:ln>
          <a:effectLst>
            <a:outerShdw blurRad="292100" dist="139700" dir="2700000" algn="tl" rotWithShape="0">
              <a:srgbClr val="333333">
                <a:alpha val="65000"/>
              </a:srgbClr>
            </a:outerShdw>
          </a:effectLst>
        </p:spPr>
      </p:pic>
      <p:cxnSp>
        <p:nvCxnSpPr>
          <p:cNvPr id="6" name="رابط مستقيم 5">
            <a:extLst>
              <a:ext uri="{FF2B5EF4-FFF2-40B4-BE49-F238E27FC236}">
                <a16:creationId xmlns:a16="http://schemas.microsoft.com/office/drawing/2014/main" id="{7145E83C-B058-44D2-BB98-53BB02CE4320}"/>
              </a:ext>
            </a:extLst>
          </p:cNvPr>
          <p:cNvCxnSpPr>
            <a:cxnSpLocks/>
          </p:cNvCxnSpPr>
          <p:nvPr/>
        </p:nvCxnSpPr>
        <p:spPr>
          <a:xfrm>
            <a:off x="838200" y="1472064"/>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5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427BD95-340A-4C83-A655-9E996233EEAB}"/>
              </a:ext>
            </a:extLst>
          </p:cNvPr>
          <p:cNvSpPr>
            <a:spLocks noGrp="1"/>
          </p:cNvSpPr>
          <p:nvPr>
            <p:ph type="title"/>
          </p:nvPr>
        </p:nvSpPr>
        <p:spPr/>
        <p:txBody>
          <a:bodyPr>
            <a:normAutofit/>
          </a:bodyPr>
          <a:lstStyle/>
          <a:p>
            <a:pPr algn="ctr"/>
            <a:r>
              <a:rPr lang="en-US" sz="2800" b="1" dirty="0">
                <a:solidFill>
                  <a:schemeClr val="accent1">
                    <a:lumMod val="50000"/>
                  </a:schemeClr>
                </a:solidFill>
                <a:effectLst/>
                <a:ea typeface="Calibri" panose="020F0502020204030204" pitchFamily="34" charset="0"/>
              </a:rPr>
              <a:t>2.Contact page</a:t>
            </a:r>
            <a:br>
              <a:rPr lang="en-US" sz="2400" b="1" dirty="0">
                <a:solidFill>
                  <a:schemeClr val="accent1">
                    <a:lumMod val="50000"/>
                  </a:schemeClr>
                </a:solidFill>
                <a:effectLst/>
                <a:ea typeface="Calibri" panose="020F0502020204030204" pitchFamily="34" charset="0"/>
              </a:rPr>
            </a:br>
            <a:r>
              <a:rPr lang="en-US" sz="2400" b="1" dirty="0">
                <a:solidFill>
                  <a:schemeClr val="accent1">
                    <a:lumMod val="50000"/>
                  </a:schemeClr>
                </a:solidFill>
                <a:effectLst/>
                <a:ea typeface="Calibri" panose="020F0502020204030204" pitchFamily="34" charset="0"/>
              </a:rPr>
              <a:t> </a:t>
            </a:r>
            <a:endParaRPr lang="ar-SA" sz="5400" b="1" dirty="0">
              <a:solidFill>
                <a:schemeClr val="accent1">
                  <a:lumMod val="50000"/>
                </a:schemeClr>
              </a:solidFill>
            </a:endParaRPr>
          </a:p>
        </p:txBody>
      </p:sp>
      <p:pic>
        <p:nvPicPr>
          <p:cNvPr id="5" name="عنصر نائب للمحتوى 4" descr="صورة تحتوي على نص&#10;&#10;تم إنشاء الوصف تلقائياً">
            <a:extLst>
              <a:ext uri="{FF2B5EF4-FFF2-40B4-BE49-F238E27FC236}">
                <a16:creationId xmlns:a16="http://schemas.microsoft.com/office/drawing/2014/main" id="{AAF32164-5199-40E6-85A9-205197CE3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a:prstGeom prst="rect">
            <a:avLst/>
          </a:prstGeom>
          <a:ln>
            <a:noFill/>
          </a:ln>
          <a:effectLst>
            <a:outerShdw blurRad="292100" dist="139700" dir="2700000" algn="tl" rotWithShape="0">
              <a:srgbClr val="333333">
                <a:alpha val="65000"/>
              </a:srgbClr>
            </a:outerShdw>
          </a:effectLst>
        </p:spPr>
      </p:pic>
      <p:cxnSp>
        <p:nvCxnSpPr>
          <p:cNvPr id="6" name="رابط مستقيم 5">
            <a:extLst>
              <a:ext uri="{FF2B5EF4-FFF2-40B4-BE49-F238E27FC236}">
                <a16:creationId xmlns:a16="http://schemas.microsoft.com/office/drawing/2014/main" id="{BC3DCA7E-E24E-45D2-BE7F-846B2B79494A}"/>
              </a:ext>
            </a:extLst>
          </p:cNvPr>
          <p:cNvCxnSpPr>
            <a:cxnSpLocks/>
          </p:cNvCxnSpPr>
          <p:nvPr/>
        </p:nvCxnSpPr>
        <p:spPr>
          <a:xfrm>
            <a:off x="838200" y="1390784"/>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54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307772F-111E-4745-B744-CF888FDA909F}"/>
              </a:ext>
            </a:extLst>
          </p:cNvPr>
          <p:cNvSpPr>
            <a:spLocks noGrp="1"/>
          </p:cNvSpPr>
          <p:nvPr>
            <p:ph type="title"/>
          </p:nvPr>
        </p:nvSpPr>
        <p:spPr/>
        <p:txBody>
          <a:bodyPr>
            <a:normAutofit/>
          </a:bodyPr>
          <a:lstStyle/>
          <a:p>
            <a:pPr algn="ctr"/>
            <a:r>
              <a:rPr lang="en-US" sz="2400" b="1" dirty="0">
                <a:solidFill>
                  <a:schemeClr val="accent1">
                    <a:lumMod val="50000"/>
                  </a:schemeClr>
                </a:solidFill>
                <a:effectLst/>
                <a:ea typeface="Calibri" panose="020F0502020204030204" pitchFamily="34" charset="0"/>
              </a:rPr>
              <a:t>3.Intern registration page </a:t>
            </a:r>
            <a:br>
              <a:rPr lang="en-US" sz="2000" b="1" dirty="0">
                <a:solidFill>
                  <a:schemeClr val="accent1">
                    <a:lumMod val="50000"/>
                  </a:schemeClr>
                </a:solidFill>
                <a:effectLst/>
                <a:ea typeface="Calibri" panose="020F0502020204030204" pitchFamily="34" charset="0"/>
              </a:rPr>
            </a:br>
            <a:endParaRPr lang="ar-SA" sz="4800" b="1" dirty="0">
              <a:solidFill>
                <a:schemeClr val="accent1">
                  <a:lumMod val="50000"/>
                </a:schemeClr>
              </a:solidFill>
            </a:endParaRPr>
          </a:p>
        </p:txBody>
      </p:sp>
      <p:pic>
        <p:nvPicPr>
          <p:cNvPr id="6" name="عنصر نائب للمحتوى 5">
            <a:extLst>
              <a:ext uri="{FF2B5EF4-FFF2-40B4-BE49-F238E27FC236}">
                <a16:creationId xmlns:a16="http://schemas.microsoft.com/office/drawing/2014/main" id="{490DBB63-A5F2-4435-BB29-28CE3DD07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a:prstGeom prst="rect">
            <a:avLst/>
          </a:prstGeom>
          <a:ln>
            <a:noFill/>
          </a:ln>
          <a:effectLst>
            <a:outerShdw blurRad="292100" dist="139700" dir="2700000" algn="tl" rotWithShape="0">
              <a:srgbClr val="333333">
                <a:alpha val="65000"/>
              </a:srgbClr>
            </a:outerShdw>
          </a:effectLst>
        </p:spPr>
      </p:pic>
      <p:cxnSp>
        <p:nvCxnSpPr>
          <p:cNvPr id="4" name="رابط مستقيم 3">
            <a:extLst>
              <a:ext uri="{FF2B5EF4-FFF2-40B4-BE49-F238E27FC236}">
                <a16:creationId xmlns:a16="http://schemas.microsoft.com/office/drawing/2014/main" id="{C8E2B368-B25A-46CC-A176-F5607C62DDBF}"/>
              </a:ext>
            </a:extLst>
          </p:cNvPr>
          <p:cNvCxnSpPr>
            <a:cxnSpLocks/>
          </p:cNvCxnSpPr>
          <p:nvPr/>
        </p:nvCxnSpPr>
        <p:spPr>
          <a:xfrm>
            <a:off x="838200" y="1339984"/>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89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E1393DC-D17B-4407-9523-A6EE0528FC29}"/>
              </a:ext>
            </a:extLst>
          </p:cNvPr>
          <p:cNvSpPr>
            <a:spLocks noGrp="1"/>
          </p:cNvSpPr>
          <p:nvPr>
            <p:ph type="title"/>
          </p:nvPr>
        </p:nvSpPr>
        <p:spPr/>
        <p:txBody>
          <a:bodyPr>
            <a:normAutofit/>
          </a:bodyPr>
          <a:lstStyle/>
          <a:p>
            <a:pPr algn="ctr"/>
            <a:r>
              <a:rPr lang="en-US" sz="2400" b="1" dirty="0">
                <a:solidFill>
                  <a:schemeClr val="accent1">
                    <a:lumMod val="50000"/>
                  </a:schemeClr>
                </a:solidFill>
                <a:effectLst/>
                <a:ea typeface="Calibri" panose="020F0502020204030204" pitchFamily="34" charset="0"/>
              </a:rPr>
              <a:t>4.Courses page</a:t>
            </a:r>
            <a:br>
              <a:rPr lang="en-US" sz="2400" b="1" dirty="0">
                <a:solidFill>
                  <a:schemeClr val="accent1">
                    <a:lumMod val="50000"/>
                  </a:schemeClr>
                </a:solidFill>
                <a:effectLst/>
                <a:ea typeface="Calibri" panose="020F0502020204030204" pitchFamily="34" charset="0"/>
              </a:rPr>
            </a:br>
            <a:r>
              <a:rPr lang="en-US" sz="2400" b="1" dirty="0">
                <a:solidFill>
                  <a:schemeClr val="accent1">
                    <a:lumMod val="50000"/>
                  </a:schemeClr>
                </a:solidFill>
                <a:effectLst/>
                <a:ea typeface="Calibri" panose="020F0502020204030204" pitchFamily="34" charset="0"/>
              </a:rPr>
              <a:t> </a:t>
            </a:r>
            <a:endParaRPr lang="ar-SA" sz="5400" b="1" dirty="0">
              <a:solidFill>
                <a:schemeClr val="accent1">
                  <a:lumMod val="50000"/>
                </a:schemeClr>
              </a:solidFill>
            </a:endParaRPr>
          </a:p>
        </p:txBody>
      </p:sp>
      <p:pic>
        <p:nvPicPr>
          <p:cNvPr id="5" name="عنصر نائب للمحتوى 4">
            <a:extLst>
              <a:ext uri="{FF2B5EF4-FFF2-40B4-BE49-F238E27FC236}">
                <a16:creationId xmlns:a16="http://schemas.microsoft.com/office/drawing/2014/main" id="{1E1BB7E2-1467-40FB-ACB8-D309167328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a:prstGeom prst="rect">
            <a:avLst/>
          </a:prstGeom>
          <a:ln>
            <a:noFill/>
          </a:ln>
          <a:effectLst>
            <a:outerShdw blurRad="292100" dist="139700" dir="2700000" algn="tl" rotWithShape="0">
              <a:srgbClr val="333333">
                <a:alpha val="65000"/>
              </a:srgbClr>
            </a:outerShdw>
          </a:effectLst>
        </p:spPr>
      </p:pic>
      <p:cxnSp>
        <p:nvCxnSpPr>
          <p:cNvPr id="6" name="رابط مستقيم 5">
            <a:extLst>
              <a:ext uri="{FF2B5EF4-FFF2-40B4-BE49-F238E27FC236}">
                <a16:creationId xmlns:a16="http://schemas.microsoft.com/office/drawing/2014/main" id="{7424A9DC-CA48-4165-B2BD-1A65E9D77F29}"/>
              </a:ext>
            </a:extLst>
          </p:cNvPr>
          <p:cNvCxnSpPr>
            <a:cxnSpLocks/>
          </p:cNvCxnSpPr>
          <p:nvPr/>
        </p:nvCxnSpPr>
        <p:spPr>
          <a:xfrm>
            <a:off x="838200" y="1390784"/>
            <a:ext cx="1039745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581102"/>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7459</TotalTime>
  <Words>446</Words>
  <Application>Microsoft Office PowerPoint</Application>
  <PresentationFormat>شاشة عريضة</PresentationFormat>
  <Paragraphs>45</Paragraphs>
  <Slides>17</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17</vt:i4>
      </vt:variant>
    </vt:vector>
  </HeadingPairs>
  <TitlesOfParts>
    <vt:vector size="25" baseType="lpstr">
      <vt:lpstr>Aldhabi</vt:lpstr>
      <vt:lpstr>Arial</vt:lpstr>
      <vt:lpstr>Calibri</vt:lpstr>
      <vt:lpstr>Calibri Light</vt:lpstr>
      <vt:lpstr>Roboto Slab</vt:lpstr>
      <vt:lpstr>Symbol</vt:lpstr>
      <vt:lpstr>Times New Roman</vt:lpstr>
      <vt:lpstr>نسق Office</vt:lpstr>
      <vt:lpstr>عرض تقديمي في PowerPoint</vt:lpstr>
      <vt:lpstr>Outline:     Department structure      Role and responsibility       Accomplished tasks      Problems and difficulties      Implemented solutions      Skills and learnt techniques </vt:lpstr>
      <vt:lpstr>   Department structure</vt:lpstr>
      <vt:lpstr>   Role and responsibility</vt:lpstr>
      <vt:lpstr>   Accomplished tasks</vt:lpstr>
      <vt:lpstr> 1.Intern welcome page  </vt:lpstr>
      <vt:lpstr>2.Contact page  </vt:lpstr>
      <vt:lpstr>3.Intern registration page  </vt:lpstr>
      <vt:lpstr>4.Courses page  </vt:lpstr>
      <vt:lpstr>5.Intern attendance page  </vt:lpstr>
      <vt:lpstr>6.Intern templates page  </vt:lpstr>
      <vt:lpstr>7.Sending Email page  </vt:lpstr>
      <vt:lpstr>   Accomplished tasks</vt:lpstr>
      <vt:lpstr>   Problems and difficulties</vt:lpstr>
      <vt:lpstr>   Implemented solutions</vt:lpstr>
      <vt:lpstr>   Skills and learnt techniques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Hayfa Saud</dc:creator>
  <cp:lastModifiedBy>غاده بنت مزعل بن مظحي الفريدي الحربي</cp:lastModifiedBy>
  <cp:revision>49</cp:revision>
  <dcterms:created xsi:type="dcterms:W3CDTF">2020-07-14T20:56:49Z</dcterms:created>
  <dcterms:modified xsi:type="dcterms:W3CDTF">2021-04-04T08:51:20Z</dcterms:modified>
</cp:coreProperties>
</file>