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62850" cx="10693400"/>
  <p:notesSz cx="10693400" cy="7562850"/>
  <p:embeddedFontLst>
    <p:embeddedFont>
      <p:font typeface="Montserrat ExtraBold"/>
      <p:bold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jTmfsQphLDAS1mFxJA+fn2YTm3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MontserratExtraBold-bold.fntdata"/><Relationship Id="rId8" Type="http://schemas.openxmlformats.org/officeDocument/2006/relationships/font" Target="fonts/MontserratExtra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:notes"/>
          <p:cNvSpPr txBox="1"/>
          <p:nvPr>
            <p:ph idx="1" type="body"/>
          </p:nvPr>
        </p:nvSpPr>
        <p:spPr>
          <a:xfrm>
            <a:off x="1069325" y="3592350"/>
            <a:ext cx="8554700" cy="34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3" name="Google Shape;43;p1:notes"/>
          <p:cNvSpPr/>
          <p:nvPr>
            <p:ph idx="2" type="sldImg"/>
          </p:nvPr>
        </p:nvSpPr>
        <p:spPr>
          <a:xfrm>
            <a:off x="1782575" y="567200"/>
            <a:ext cx="7129275" cy="2836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subTitle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400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/>
          <p:nvPr/>
        </p:nvSpPr>
        <p:spPr>
          <a:xfrm>
            <a:off x="3557638" y="-6337"/>
            <a:ext cx="12700" cy="7573009"/>
          </a:xfrm>
          <a:custGeom>
            <a:rect b="b" l="l" r="r" t="t"/>
            <a:pathLst>
              <a:path extrusionOk="0" h="7573009" w="12700">
                <a:moveTo>
                  <a:pt x="12700" y="7566342"/>
                </a:moveTo>
                <a:lnTo>
                  <a:pt x="10845" y="7561859"/>
                </a:lnTo>
                <a:lnTo>
                  <a:pt x="6350" y="7560005"/>
                </a:lnTo>
                <a:lnTo>
                  <a:pt x="1866" y="7561859"/>
                </a:lnTo>
                <a:lnTo>
                  <a:pt x="0" y="7566342"/>
                </a:lnTo>
                <a:lnTo>
                  <a:pt x="1866" y="7570825"/>
                </a:lnTo>
                <a:lnTo>
                  <a:pt x="6350" y="7572692"/>
                </a:lnTo>
                <a:lnTo>
                  <a:pt x="10845" y="7570825"/>
                </a:lnTo>
                <a:lnTo>
                  <a:pt x="12700" y="7566342"/>
                </a:lnTo>
                <a:close/>
              </a:path>
              <a:path extrusionOk="0" h="7573009" w="12700">
                <a:moveTo>
                  <a:pt x="12700" y="6350"/>
                </a:moveTo>
                <a:lnTo>
                  <a:pt x="10845" y="1854"/>
                </a:lnTo>
                <a:lnTo>
                  <a:pt x="6350" y="0"/>
                </a:lnTo>
                <a:lnTo>
                  <a:pt x="1866" y="1854"/>
                </a:lnTo>
                <a:lnTo>
                  <a:pt x="0" y="6350"/>
                </a:lnTo>
                <a:lnTo>
                  <a:pt x="1866" y="10833"/>
                </a:lnTo>
                <a:lnTo>
                  <a:pt x="6350" y="12700"/>
                </a:lnTo>
                <a:lnTo>
                  <a:pt x="10845" y="10833"/>
                </a:lnTo>
                <a:lnTo>
                  <a:pt x="12700" y="635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3"/>
          <p:cNvSpPr/>
          <p:nvPr/>
        </p:nvSpPr>
        <p:spPr>
          <a:xfrm>
            <a:off x="7121639" y="-6337"/>
            <a:ext cx="12700" cy="7573009"/>
          </a:xfrm>
          <a:custGeom>
            <a:rect b="b" l="l" r="r" t="t"/>
            <a:pathLst>
              <a:path extrusionOk="0" h="7573009" w="12700">
                <a:moveTo>
                  <a:pt x="12700" y="7566342"/>
                </a:moveTo>
                <a:lnTo>
                  <a:pt x="10845" y="7561859"/>
                </a:lnTo>
                <a:lnTo>
                  <a:pt x="6350" y="7560005"/>
                </a:lnTo>
                <a:lnTo>
                  <a:pt x="1866" y="7561859"/>
                </a:lnTo>
                <a:lnTo>
                  <a:pt x="0" y="7566342"/>
                </a:lnTo>
                <a:lnTo>
                  <a:pt x="1866" y="7570825"/>
                </a:lnTo>
                <a:lnTo>
                  <a:pt x="6350" y="7572692"/>
                </a:lnTo>
                <a:lnTo>
                  <a:pt x="10845" y="7570825"/>
                </a:lnTo>
                <a:lnTo>
                  <a:pt x="12700" y="7566342"/>
                </a:lnTo>
                <a:close/>
              </a:path>
              <a:path extrusionOk="0" h="7573009" w="12700">
                <a:moveTo>
                  <a:pt x="12700" y="6350"/>
                </a:moveTo>
                <a:lnTo>
                  <a:pt x="10845" y="1854"/>
                </a:lnTo>
                <a:lnTo>
                  <a:pt x="6350" y="0"/>
                </a:lnTo>
                <a:lnTo>
                  <a:pt x="1866" y="1854"/>
                </a:lnTo>
                <a:lnTo>
                  <a:pt x="0" y="6350"/>
                </a:lnTo>
                <a:lnTo>
                  <a:pt x="1866" y="10833"/>
                </a:lnTo>
                <a:lnTo>
                  <a:pt x="6350" y="12700"/>
                </a:lnTo>
                <a:lnTo>
                  <a:pt x="10845" y="10833"/>
                </a:lnTo>
                <a:lnTo>
                  <a:pt x="12700" y="6350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3"/>
          <p:cNvSpPr txBox="1"/>
          <p:nvPr>
            <p:ph type="title"/>
          </p:nvPr>
        </p:nvSpPr>
        <p:spPr>
          <a:xfrm>
            <a:off x="7423556" y="140969"/>
            <a:ext cx="3039745" cy="1520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400" u="none" cap="none" strike="noStrike">
                <a:solidFill>
                  <a:srgbClr val="6D6E7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"/>
          <p:cNvSpPr txBox="1"/>
          <p:nvPr>
            <p:ph idx="1" type="body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3"/>
          <p:cNvSpPr txBox="1"/>
          <p:nvPr>
            <p:ph idx="11" type="ft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"/>
          <p:cNvSpPr txBox="1"/>
          <p:nvPr>
            <p:ph idx="10" type="dt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2" type="sldNum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"/>
          <p:cNvSpPr/>
          <p:nvPr/>
        </p:nvSpPr>
        <p:spPr>
          <a:xfrm>
            <a:off x="0" y="-58743"/>
            <a:ext cx="6794500" cy="1965003"/>
          </a:xfrm>
          <a:custGeom>
            <a:rect b="b" l="l" r="r" t="t"/>
            <a:pathLst>
              <a:path extrusionOk="0" h="2808604" w="3021329">
                <a:moveTo>
                  <a:pt x="2877007" y="0"/>
                </a:moveTo>
                <a:lnTo>
                  <a:pt x="144005" y="0"/>
                </a:lnTo>
                <a:lnTo>
                  <a:pt x="98490" y="7340"/>
                </a:lnTo>
                <a:lnTo>
                  <a:pt x="58959" y="27782"/>
                </a:lnTo>
                <a:lnTo>
                  <a:pt x="27785" y="58954"/>
                </a:lnTo>
                <a:lnTo>
                  <a:pt x="7341" y="98485"/>
                </a:lnTo>
                <a:lnTo>
                  <a:pt x="0" y="144005"/>
                </a:lnTo>
                <a:lnTo>
                  <a:pt x="0" y="2664002"/>
                </a:lnTo>
                <a:lnTo>
                  <a:pt x="7341" y="2709516"/>
                </a:lnTo>
                <a:lnTo>
                  <a:pt x="27785" y="2749044"/>
                </a:lnTo>
                <a:lnTo>
                  <a:pt x="58959" y="2780213"/>
                </a:lnTo>
                <a:lnTo>
                  <a:pt x="98490" y="2800654"/>
                </a:lnTo>
                <a:lnTo>
                  <a:pt x="144005" y="2807995"/>
                </a:lnTo>
                <a:lnTo>
                  <a:pt x="2877007" y="2807995"/>
                </a:lnTo>
                <a:lnTo>
                  <a:pt x="2922520" y="2800654"/>
                </a:lnTo>
                <a:lnTo>
                  <a:pt x="2962048" y="2780213"/>
                </a:lnTo>
                <a:lnTo>
                  <a:pt x="2993218" y="2749044"/>
                </a:lnTo>
                <a:lnTo>
                  <a:pt x="3013659" y="2709516"/>
                </a:lnTo>
                <a:lnTo>
                  <a:pt x="3020999" y="2664002"/>
                </a:lnTo>
                <a:lnTo>
                  <a:pt x="3020999" y="144005"/>
                </a:lnTo>
                <a:lnTo>
                  <a:pt x="3013659" y="98485"/>
                </a:lnTo>
                <a:lnTo>
                  <a:pt x="2993218" y="58954"/>
                </a:lnTo>
                <a:lnTo>
                  <a:pt x="2962048" y="27782"/>
                </a:lnTo>
                <a:lnTo>
                  <a:pt x="2922520" y="7340"/>
                </a:lnTo>
                <a:lnTo>
                  <a:pt x="287700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Google Shape;46;p1"/>
          <p:cNvPicPr preferRelativeResize="0"/>
          <p:nvPr/>
        </p:nvPicPr>
        <p:blipFill rotWithShape="1">
          <a:blip r:embed="rId3">
            <a:alphaModFix amt="35000"/>
          </a:blip>
          <a:srcRect b="0" l="0" r="0" t="0"/>
          <a:stretch/>
        </p:blipFill>
        <p:spPr>
          <a:xfrm>
            <a:off x="-251268" y="352425"/>
            <a:ext cx="1447800" cy="144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1"/>
          <p:cNvSpPr txBox="1"/>
          <p:nvPr/>
        </p:nvSpPr>
        <p:spPr>
          <a:xfrm>
            <a:off x="3433705" y="2436912"/>
            <a:ext cx="276379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Faire la différence entre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grimper en tête </a:t>
            </a:r>
            <a:b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 grimper en moulinette.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Quels sont les éléments de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chaîne d’assurage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(baudrier, encordement, corde, dégaines, relais, mousqueton, frein, assureur).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Faire la différence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entre un mousqueton </a:t>
            </a:r>
            <a:b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vis, une dégaine et un relais.</a:t>
            </a:r>
            <a:endParaRPr b="1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M’échauffer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avant ma séance. 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Mettre et ajuster </a:t>
            </a: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 baudrier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(ceinture ventrale, point d’encordement, pontet).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M’encorder en faisant un double nœud de huit.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Faire </a:t>
            </a: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systématiquement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double vérification avec  mon·ma binôme avant de  démarrer une voie 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mousqueton de l’assureur bien verrouillé.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assureur dans le bon sens.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double nœud de 8 passé dans les 2 pontets du baudrier.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nœud d’arrêt derrière de nœud de 8.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Préparer/vérifier la corde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pour qu’elle file bien.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Lover la corde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 mur, en fin de séance.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197500" y="2495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6578500" y="2495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 txBox="1"/>
          <p:nvPr/>
        </p:nvSpPr>
        <p:spPr>
          <a:xfrm>
            <a:off x="7045960" y="581025"/>
            <a:ext cx="2854784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QUAND JE GRIMPE, </a:t>
            </a:r>
            <a:r>
              <a:rPr b="0" i="0" lang="fr-FR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JE SAIS… </a:t>
            </a:r>
            <a:endParaRPr b="0" i="0" sz="900" u="none" cap="none" strike="noStrike">
              <a:solidFill>
                <a:schemeClr val="lt1"/>
              </a:solidFill>
              <a:highlight>
                <a:srgbClr val="8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 txBox="1"/>
          <p:nvPr/>
        </p:nvSpPr>
        <p:spPr>
          <a:xfrm>
            <a:off x="7045961" y="885825"/>
            <a:ext cx="2763795" cy="24288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tête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passer la corde dans les dégaines </a:t>
            </a:r>
            <a:b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le bon sens.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7305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tête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passer la corde dans les dégaines </a:t>
            </a:r>
            <a:b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dans le bon ordre </a:t>
            </a: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(pas de yo-yo)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tête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passer la corde dans les 2 </a:t>
            </a:r>
            <a:b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mousquetons du relais.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Communiquer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avec mon·ma binôme (départ, avale, du mou, sec, descente...).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Enlever la corde des dégaines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descendant pour laisser une moul’fly.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Bonus : </a:t>
            </a:r>
            <a: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tête, effectuer un petit vol </a:t>
            </a:r>
            <a:br>
              <a:rPr b="0" i="0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1" lang="fr-FR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(même pas peur !).</a:t>
            </a:r>
            <a:endParaRPr b="0" i="0" sz="1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 txBox="1"/>
          <p:nvPr/>
        </p:nvSpPr>
        <p:spPr>
          <a:xfrm>
            <a:off x="7028083" y="3682573"/>
            <a:ext cx="273821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QUAND J’ASSURE, </a:t>
            </a:r>
            <a:r>
              <a:rPr b="0" i="0" lang="fr-FR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JE SAIS…</a:t>
            </a:r>
            <a:endParaRPr b="0" i="0" sz="1600" u="none" cap="none" strike="noStrike">
              <a:solidFill>
                <a:schemeClr val="lt1"/>
              </a:solidFill>
              <a:highlight>
                <a:srgbClr val="808080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 txBox="1"/>
          <p:nvPr/>
        </p:nvSpPr>
        <p:spPr>
          <a:xfrm>
            <a:off x="7027072" y="4009881"/>
            <a:ext cx="2873672" cy="3429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3714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Parer le·la grimpeur·euse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avant la 1</a:t>
            </a:r>
            <a:r>
              <a:rPr b="0" baseline="3000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dégaine.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7147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Assurer en moulinette, en 5 temps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avec un système d’assurage sans freinage assisté.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2987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Contrôler la descente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 son·sa binôme sans laisser filer la corde.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Assurer en tête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avec un système d’assurage </a:t>
            </a:r>
            <a:b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sans freinage assisté.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 placer correctement pour assurer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en prenant en compte le risque de retour au sol / de collision (près du mur et sur le côté jusqu’à la 3</a:t>
            </a:r>
            <a:r>
              <a:rPr b="0" baseline="3000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dégaine).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Manœuvrer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pour donner rapidement du mou </a:t>
            </a:r>
            <a:b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 avaler rapidement la corde.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Assurer une chute en tête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(au-dessus de la 3</a:t>
            </a:r>
            <a:r>
              <a:rPr b="0" baseline="3000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dégaine, dans le dévers).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Réagir rapidement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aux demandes de mon·ma binôme (« du mou », « du sec »…).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3537551" y="2114108"/>
            <a:ext cx="2236987" cy="2590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fr-FR" sz="1600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AU SOL, JE SAIS…</a:t>
            </a:r>
            <a:endParaRPr/>
          </a:p>
        </p:txBody>
      </p:sp>
      <p:sp>
        <p:nvSpPr>
          <p:cNvPr id="55" name="Google Shape;55;p1"/>
          <p:cNvSpPr txBox="1"/>
          <p:nvPr/>
        </p:nvSpPr>
        <p:spPr>
          <a:xfrm rot="-3360000">
            <a:off x="6105368" y="2019605"/>
            <a:ext cx="612411" cy="143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bosser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 txBox="1"/>
          <p:nvPr/>
        </p:nvSpPr>
        <p:spPr>
          <a:xfrm rot="-3360000">
            <a:off x="6409830" y="2003750"/>
            <a:ext cx="710588" cy="143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Acquis !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 txBox="1"/>
          <p:nvPr/>
        </p:nvSpPr>
        <p:spPr>
          <a:xfrm rot="-3360000">
            <a:off x="9853237" y="368046"/>
            <a:ext cx="612411" cy="143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À bosser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 txBox="1"/>
          <p:nvPr/>
        </p:nvSpPr>
        <p:spPr>
          <a:xfrm rot="-3360000">
            <a:off x="10182410" y="301982"/>
            <a:ext cx="758587" cy="14305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Acquis !</a:t>
            </a:r>
            <a:endParaRPr b="1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 txBox="1"/>
          <p:nvPr/>
        </p:nvSpPr>
        <p:spPr>
          <a:xfrm>
            <a:off x="114250" y="3582425"/>
            <a:ext cx="29511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777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fr-FR" sz="1600" u="none" cap="none" strike="noStrike">
                <a:solidFill>
                  <a:schemeClr val="lt1"/>
                </a:solidFill>
                <a:highlight>
                  <a:srgbClr val="808080"/>
                </a:highlight>
                <a:latin typeface="Calibri"/>
                <a:ea typeface="Calibri"/>
                <a:cs typeface="Calibri"/>
                <a:sym typeface="Calibri"/>
              </a:rPr>
              <a:t>SÉCURITÉ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305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 m’a expliqué (et j’ai bien compris) :</a:t>
            </a:r>
            <a:endParaRPr b="1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508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principe de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responsabilité collective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b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je fais attention aux autres, je préviens le·la référent·e en cas d’anomalie.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3937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notion de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couloir de chute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(de son·sa binôme et des grimpeur·euse·s voisin·e·s)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876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Qu’il ne fallait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jamais mettre ses doigts dans les ancrages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ni grimper avec des bagues.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15684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danger de mettre son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pied derrière la corde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tête.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1517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L’impact du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différentiel de poids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dans l’assurage.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2159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risque de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vol au moment où je passe la corde dans la dégaine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28892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Qu’il fallait être attentif à la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longueur de corde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et faire un 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noeud au bout </a:t>
            </a:r>
            <a:r>
              <a:rPr b="0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 cas de doute.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136422" y="4288087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136422" y="4832980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36422" y="5255221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36422" y="5855642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136422" y="6273589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136422" y="6635577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136422" y="7076830"/>
            <a:ext cx="180289" cy="180289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6197500" y="2876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/>
          <p:nvPr/>
        </p:nvSpPr>
        <p:spPr>
          <a:xfrm>
            <a:off x="6578500" y="2876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6197500" y="37143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6578500" y="37143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6197500" y="4019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6578500" y="4019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6197500" y="43365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6565900" y="43239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6197500" y="47049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"/>
          <p:cNvSpPr/>
          <p:nvPr/>
        </p:nvSpPr>
        <p:spPr>
          <a:xfrm>
            <a:off x="6578500" y="47049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"/>
          <p:cNvSpPr/>
          <p:nvPr/>
        </p:nvSpPr>
        <p:spPr>
          <a:xfrm>
            <a:off x="6197500" y="56319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"/>
          <p:cNvSpPr/>
          <p:nvPr/>
        </p:nvSpPr>
        <p:spPr>
          <a:xfrm>
            <a:off x="6578500" y="56319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"/>
          <p:cNvSpPr/>
          <p:nvPr/>
        </p:nvSpPr>
        <p:spPr>
          <a:xfrm>
            <a:off x="6197500" y="59367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"/>
          <p:cNvSpPr/>
          <p:nvPr/>
        </p:nvSpPr>
        <p:spPr>
          <a:xfrm>
            <a:off x="6578500" y="59367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/>
          <p:nvPr/>
        </p:nvSpPr>
        <p:spPr>
          <a:xfrm>
            <a:off x="6197500" y="62415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"/>
          <p:cNvSpPr/>
          <p:nvPr/>
        </p:nvSpPr>
        <p:spPr>
          <a:xfrm>
            <a:off x="6578500" y="62415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6197500" y="65337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6578500" y="65337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197500" y="6851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6578500" y="6851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6197500" y="7232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6578500" y="7232108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9931300" y="8858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10312300" y="8858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9931300" y="13430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312300" y="13430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9931300" y="17366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10312300" y="17366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9931300" y="21938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0312300" y="21938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9931300" y="25874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"/>
          <p:cNvSpPr/>
          <p:nvPr/>
        </p:nvSpPr>
        <p:spPr>
          <a:xfrm>
            <a:off x="10299700" y="25622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9931300" y="30320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10312300" y="303202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"/>
          <p:cNvSpPr/>
          <p:nvPr/>
        </p:nvSpPr>
        <p:spPr>
          <a:xfrm>
            <a:off x="9931300" y="40774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>
            <a:off x="10312300" y="40774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>
            <a:off x="9931300" y="44445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>
            <a:off x="10312300" y="44445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>
            <a:off x="9931300" y="4824331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>
            <a:off x="10312300" y="4824331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9931300" y="52827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/>
          <p:nvPr/>
        </p:nvSpPr>
        <p:spPr>
          <a:xfrm>
            <a:off x="10312300" y="52827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"/>
          <p:cNvSpPr/>
          <p:nvPr/>
        </p:nvSpPr>
        <p:spPr>
          <a:xfrm>
            <a:off x="9931300" y="56763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/>
          <p:nvPr/>
        </p:nvSpPr>
        <p:spPr>
          <a:xfrm>
            <a:off x="10312300" y="56763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9931300" y="62872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"/>
          <p:cNvSpPr/>
          <p:nvPr/>
        </p:nvSpPr>
        <p:spPr>
          <a:xfrm>
            <a:off x="10312300" y="62872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"/>
          <p:cNvSpPr/>
          <p:nvPr/>
        </p:nvSpPr>
        <p:spPr>
          <a:xfrm>
            <a:off x="9931300" y="67318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"/>
          <p:cNvSpPr/>
          <p:nvPr/>
        </p:nvSpPr>
        <p:spPr>
          <a:xfrm>
            <a:off x="10312300" y="6731815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"/>
          <p:cNvSpPr/>
          <p:nvPr/>
        </p:nvSpPr>
        <p:spPr>
          <a:xfrm>
            <a:off x="9918700" y="71115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"/>
          <p:cNvSpPr/>
          <p:nvPr/>
        </p:nvSpPr>
        <p:spPr>
          <a:xfrm>
            <a:off x="10299700" y="7111573"/>
            <a:ext cx="216000" cy="216000"/>
          </a:xfrm>
          <a:custGeom>
            <a:rect b="b" l="l" r="r" t="t"/>
            <a:pathLst>
              <a:path extrusionOk="0" h="264159" w="264160">
                <a:moveTo>
                  <a:pt x="132003" y="263994"/>
                </a:moveTo>
                <a:lnTo>
                  <a:pt x="173725" y="257265"/>
                </a:lnTo>
                <a:lnTo>
                  <a:pt x="209961" y="238527"/>
                </a:lnTo>
                <a:lnTo>
                  <a:pt x="238536" y="209953"/>
                </a:lnTo>
                <a:lnTo>
                  <a:pt x="257277" y="173717"/>
                </a:lnTo>
                <a:lnTo>
                  <a:pt x="264007" y="131991"/>
                </a:lnTo>
                <a:lnTo>
                  <a:pt x="257277" y="90271"/>
                </a:lnTo>
                <a:lnTo>
                  <a:pt x="238536" y="54038"/>
                </a:lnTo>
                <a:lnTo>
                  <a:pt x="209961" y="25466"/>
                </a:lnTo>
                <a:lnTo>
                  <a:pt x="173725" y="6728"/>
                </a:lnTo>
                <a:lnTo>
                  <a:pt x="132003" y="0"/>
                </a:lnTo>
                <a:lnTo>
                  <a:pt x="90282" y="6728"/>
                </a:lnTo>
                <a:lnTo>
                  <a:pt x="54046" y="25466"/>
                </a:lnTo>
                <a:lnTo>
                  <a:pt x="25470" y="54038"/>
                </a:lnTo>
                <a:lnTo>
                  <a:pt x="6730" y="90271"/>
                </a:lnTo>
                <a:lnTo>
                  <a:pt x="0" y="131991"/>
                </a:lnTo>
                <a:lnTo>
                  <a:pt x="6730" y="173717"/>
                </a:lnTo>
                <a:lnTo>
                  <a:pt x="25470" y="209953"/>
                </a:lnTo>
                <a:lnTo>
                  <a:pt x="54046" y="238527"/>
                </a:lnTo>
                <a:lnTo>
                  <a:pt x="90282" y="257265"/>
                </a:lnTo>
                <a:lnTo>
                  <a:pt x="132003" y="263994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"/>
          <p:cNvSpPr txBox="1"/>
          <p:nvPr/>
        </p:nvSpPr>
        <p:spPr>
          <a:xfrm>
            <a:off x="153447" y="47625"/>
            <a:ext cx="39498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1900">
            <a:spAutoFit/>
          </a:bodyPr>
          <a:lstStyle/>
          <a:p>
            <a:pPr indent="0" lvl="0" marL="12700" marR="5080" rtl="0" algn="l">
              <a:lnSpc>
                <a:spcPct val="943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fr-FR" sz="1900" u="none" cap="none" strike="noStrike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PASSEPORT AUTONOMIE SAE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/>
          <p:nvPr/>
        </p:nvSpPr>
        <p:spPr>
          <a:xfrm>
            <a:off x="-1" y="1952625"/>
            <a:ext cx="3312161" cy="1612641"/>
          </a:xfrm>
          <a:custGeom>
            <a:rect b="b" l="l" r="r" t="t"/>
            <a:pathLst>
              <a:path extrusionOk="0" h="2808604" w="3021329">
                <a:moveTo>
                  <a:pt x="2877007" y="0"/>
                </a:moveTo>
                <a:lnTo>
                  <a:pt x="144005" y="0"/>
                </a:lnTo>
                <a:lnTo>
                  <a:pt x="98490" y="7340"/>
                </a:lnTo>
                <a:lnTo>
                  <a:pt x="58959" y="27782"/>
                </a:lnTo>
                <a:lnTo>
                  <a:pt x="27785" y="58954"/>
                </a:lnTo>
                <a:lnTo>
                  <a:pt x="7341" y="98485"/>
                </a:lnTo>
                <a:lnTo>
                  <a:pt x="0" y="144005"/>
                </a:lnTo>
                <a:lnTo>
                  <a:pt x="0" y="2664002"/>
                </a:lnTo>
                <a:lnTo>
                  <a:pt x="7341" y="2709516"/>
                </a:lnTo>
                <a:lnTo>
                  <a:pt x="27785" y="2749044"/>
                </a:lnTo>
                <a:lnTo>
                  <a:pt x="58959" y="2780213"/>
                </a:lnTo>
                <a:lnTo>
                  <a:pt x="98490" y="2800654"/>
                </a:lnTo>
                <a:lnTo>
                  <a:pt x="144005" y="2807995"/>
                </a:lnTo>
                <a:lnTo>
                  <a:pt x="2877007" y="2807995"/>
                </a:lnTo>
                <a:lnTo>
                  <a:pt x="2922520" y="2800654"/>
                </a:lnTo>
                <a:lnTo>
                  <a:pt x="2962048" y="2780213"/>
                </a:lnTo>
                <a:lnTo>
                  <a:pt x="2993218" y="2749044"/>
                </a:lnTo>
                <a:lnTo>
                  <a:pt x="3013659" y="2709516"/>
                </a:lnTo>
                <a:lnTo>
                  <a:pt x="3020999" y="2664002"/>
                </a:lnTo>
                <a:lnTo>
                  <a:pt x="3020999" y="144005"/>
                </a:lnTo>
                <a:lnTo>
                  <a:pt x="3013659" y="98485"/>
                </a:lnTo>
                <a:lnTo>
                  <a:pt x="2993218" y="58954"/>
                </a:lnTo>
                <a:lnTo>
                  <a:pt x="2962048" y="27782"/>
                </a:lnTo>
                <a:lnTo>
                  <a:pt x="2922520" y="7340"/>
                </a:lnTo>
                <a:lnTo>
                  <a:pt x="2877007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1308100" y="464706"/>
            <a:ext cx="2655321" cy="12593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Nom 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Prénom 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Déjà grimpeur.se en tête ?     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fr-FR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r>
              <a:rPr b="0" i="0" lang="fr-FR" sz="14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Oui              Non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"/>
          <p:cNvSpPr/>
          <p:nvPr/>
        </p:nvSpPr>
        <p:spPr>
          <a:xfrm>
            <a:off x="1384300" y="1495425"/>
            <a:ext cx="198159" cy="198159"/>
          </a:xfrm>
          <a:prstGeom prst="ellipse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"/>
          <p:cNvSpPr/>
          <p:nvPr/>
        </p:nvSpPr>
        <p:spPr>
          <a:xfrm>
            <a:off x="2070100" y="1495425"/>
            <a:ext cx="198159" cy="198159"/>
          </a:xfrm>
          <a:prstGeom prst="ellipse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4051300" y="123825"/>
            <a:ext cx="2667000" cy="16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Formateurs·ices :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S1 : ________________________</a:t>
            </a:r>
            <a:endParaRPr b="0" i="0" sz="1200" u="none" cap="none" strike="noStrike">
              <a:solidFill>
                <a:srgbClr val="BFBFB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S2 : ________________________</a:t>
            </a:r>
            <a:endParaRPr b="0" i="0" sz="120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S3 : ________________________</a:t>
            </a:r>
            <a:endParaRPr b="0" i="0" sz="120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S4 : ________________________</a:t>
            </a:r>
            <a:endParaRPr b="0" i="0" sz="120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fr-FR" sz="12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S5 : ________________________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152991" y="2035960"/>
            <a:ext cx="3136200" cy="14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6975">
            <a:spAutoFit/>
          </a:bodyPr>
          <a:lstStyle/>
          <a:p>
            <a:pPr indent="0" lvl="0" marL="12700" marR="368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Validé le : </a:t>
            </a:r>
            <a:r>
              <a:rPr b="0" i="0" lang="fr-FR" sz="11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___________________</a:t>
            </a:r>
            <a:endParaRPr b="1" i="0" sz="1100" u="none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6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par : </a:t>
            </a:r>
            <a:r>
              <a:rPr b="0" i="0" lang="fr-FR" sz="1100" u="none" cap="none" strike="noStrike">
                <a:solidFill>
                  <a:srgbClr val="231F20"/>
                </a:solidFill>
                <a:latin typeface="Calibri"/>
                <a:ea typeface="Calibri"/>
                <a:cs typeface="Calibri"/>
                <a:sym typeface="Calibri"/>
              </a:rPr>
              <a:t>________________________</a:t>
            </a:r>
            <a:endParaRPr b="1" i="0" sz="1100" u="sng" cap="none" strike="noStrike">
              <a:solidFill>
                <a:srgbClr val="231F2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61950" marR="36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b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Le·la formateur·rice m’a remis mon </a:t>
            </a:r>
            <a:b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porte-licence grimpo6,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361950" marR="3683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et a noté dans le tableau de suivi que je suis </a:t>
            </a:r>
            <a:r>
              <a:rPr b="1" i="1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autonome</a:t>
            </a:r>
            <a:r>
              <a:rPr b="1" i="0" lang="fr-FR" sz="1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"/>
          <p:cNvSpPr/>
          <p:nvPr/>
        </p:nvSpPr>
        <p:spPr>
          <a:xfrm>
            <a:off x="241300" y="2813315"/>
            <a:ext cx="198159" cy="198159"/>
          </a:xfrm>
          <a:prstGeom prst="ellipse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"/>
          <p:cNvSpPr/>
          <p:nvPr/>
        </p:nvSpPr>
        <p:spPr>
          <a:xfrm>
            <a:off x="249251" y="3210217"/>
            <a:ext cx="198159" cy="198159"/>
          </a:xfrm>
          <a:prstGeom prst="ellipse">
            <a:avLst/>
          </a:prstGeom>
          <a:noFill/>
          <a:ln cap="flat" cmpd="sng" w="25400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2025-07-04T11:20:29Z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2024-09-05T00:00:00Z</vt:filetime>
  </property>
  <property fmtid="{D5CDD505-2E9C-101B-9397-08002B2CF9AE}" pid="3" name="Creator">
    <vt:lpwstr>Adobe InDesign 19.5 (Windows)</vt:lpwstr>
  </property>
  <property fmtid="{D5CDD505-2E9C-101B-9397-08002B2CF9AE}" pid="4" name="LastSaved">
    <vt:filetime>2025-07-04T00:00:00Z</vt:filetime>
  </property>
  <property fmtid="{D5CDD505-2E9C-101B-9397-08002B2CF9AE}" pid="5" name="Producer">
    <vt:lpwstr>Adobe PDF Library 17.0</vt:lpwstr>
  </property>
</Properties>
</file>