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7562850" cx="10693400"/>
  <p:notesSz cx="10693400" cy="7562850"/>
  <p:embeddedFontLst>
    <p:embeddedFont>
      <p:font typeface="Montserrat ExtraBold"/>
      <p:bold r:id="rId7"/>
      <p:boldItalic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9" roundtripDataSignature="AMtx7mjU9W2ttT2ZS5xlRgqcwg346ex2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ExtraBold-bold.fntdata"/><Relationship Id="rId8" Type="http://schemas.openxmlformats.org/officeDocument/2006/relationships/font" Target="fonts/Montserrat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7423556" y="140969"/>
            <a:ext cx="3039745" cy="152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>
                <a:solidFill>
                  <a:srgbClr val="6D6E7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>
                <a:solidFill>
                  <a:srgbClr val="6D6E7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423556" y="140969"/>
            <a:ext cx="3039745" cy="152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>
                <a:solidFill>
                  <a:srgbClr val="6D6E7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7423556" y="140969"/>
            <a:ext cx="3039745" cy="152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>
                <a:solidFill>
                  <a:srgbClr val="6D6E7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3557638" y="-6337"/>
            <a:ext cx="12700" cy="7573009"/>
          </a:xfrm>
          <a:custGeom>
            <a:rect b="b" l="l" r="r" t="t"/>
            <a:pathLst>
              <a:path extrusionOk="0" h="7573009" w="12700">
                <a:moveTo>
                  <a:pt x="12700" y="7566342"/>
                </a:moveTo>
                <a:lnTo>
                  <a:pt x="10845" y="7561859"/>
                </a:lnTo>
                <a:lnTo>
                  <a:pt x="6350" y="7560005"/>
                </a:lnTo>
                <a:lnTo>
                  <a:pt x="1866" y="7561859"/>
                </a:lnTo>
                <a:lnTo>
                  <a:pt x="0" y="7566342"/>
                </a:lnTo>
                <a:lnTo>
                  <a:pt x="1866" y="7570825"/>
                </a:lnTo>
                <a:lnTo>
                  <a:pt x="6350" y="7572692"/>
                </a:lnTo>
                <a:lnTo>
                  <a:pt x="10845" y="7570825"/>
                </a:lnTo>
                <a:lnTo>
                  <a:pt x="12700" y="7566342"/>
                </a:lnTo>
                <a:close/>
              </a:path>
              <a:path extrusionOk="0" h="7573009" w="12700">
                <a:moveTo>
                  <a:pt x="12700" y="6350"/>
                </a:moveTo>
                <a:lnTo>
                  <a:pt x="10845" y="1854"/>
                </a:lnTo>
                <a:lnTo>
                  <a:pt x="6350" y="0"/>
                </a:lnTo>
                <a:lnTo>
                  <a:pt x="1866" y="1854"/>
                </a:lnTo>
                <a:lnTo>
                  <a:pt x="0" y="6350"/>
                </a:lnTo>
                <a:lnTo>
                  <a:pt x="1866" y="10833"/>
                </a:lnTo>
                <a:lnTo>
                  <a:pt x="6350" y="12700"/>
                </a:lnTo>
                <a:lnTo>
                  <a:pt x="10845" y="10833"/>
                </a:lnTo>
                <a:lnTo>
                  <a:pt x="12700" y="635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7121639" y="-6337"/>
            <a:ext cx="12700" cy="7573009"/>
          </a:xfrm>
          <a:custGeom>
            <a:rect b="b" l="l" r="r" t="t"/>
            <a:pathLst>
              <a:path extrusionOk="0" h="7573009" w="12700">
                <a:moveTo>
                  <a:pt x="12700" y="7566342"/>
                </a:moveTo>
                <a:lnTo>
                  <a:pt x="10845" y="7561859"/>
                </a:lnTo>
                <a:lnTo>
                  <a:pt x="6350" y="7560005"/>
                </a:lnTo>
                <a:lnTo>
                  <a:pt x="1866" y="7561859"/>
                </a:lnTo>
                <a:lnTo>
                  <a:pt x="0" y="7566342"/>
                </a:lnTo>
                <a:lnTo>
                  <a:pt x="1866" y="7570825"/>
                </a:lnTo>
                <a:lnTo>
                  <a:pt x="6350" y="7572692"/>
                </a:lnTo>
                <a:lnTo>
                  <a:pt x="10845" y="7570825"/>
                </a:lnTo>
                <a:lnTo>
                  <a:pt x="12700" y="7566342"/>
                </a:lnTo>
                <a:close/>
              </a:path>
              <a:path extrusionOk="0" h="7573009" w="12700">
                <a:moveTo>
                  <a:pt x="12700" y="6350"/>
                </a:moveTo>
                <a:lnTo>
                  <a:pt x="10845" y="1854"/>
                </a:lnTo>
                <a:lnTo>
                  <a:pt x="6350" y="0"/>
                </a:lnTo>
                <a:lnTo>
                  <a:pt x="1866" y="1854"/>
                </a:lnTo>
                <a:lnTo>
                  <a:pt x="0" y="6350"/>
                </a:lnTo>
                <a:lnTo>
                  <a:pt x="1866" y="10833"/>
                </a:lnTo>
                <a:lnTo>
                  <a:pt x="6350" y="12700"/>
                </a:lnTo>
                <a:lnTo>
                  <a:pt x="10845" y="10833"/>
                </a:lnTo>
                <a:lnTo>
                  <a:pt x="12700" y="635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3"/>
          <p:cNvSpPr txBox="1"/>
          <p:nvPr>
            <p:ph type="title"/>
          </p:nvPr>
        </p:nvSpPr>
        <p:spPr>
          <a:xfrm>
            <a:off x="7423556" y="140969"/>
            <a:ext cx="3039745" cy="152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400" u="none" cap="none" strike="noStrike">
                <a:solidFill>
                  <a:srgbClr val="6D6E7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type="title"/>
          </p:nvPr>
        </p:nvSpPr>
        <p:spPr>
          <a:xfrm>
            <a:off x="3839909" y="2986340"/>
            <a:ext cx="223698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600">
                <a:solidFill>
                  <a:schemeClr val="lt1"/>
                </a:solidFill>
                <a:highlight>
                  <a:srgbClr val="808080"/>
                </a:highlight>
                <a:latin typeface="Calibri"/>
                <a:ea typeface="Calibri"/>
                <a:cs typeface="Calibri"/>
                <a:sym typeface="Calibri"/>
              </a:rPr>
              <a:t>Quand je grimpe, </a:t>
            </a:r>
            <a:r>
              <a:rPr b="0" lang="fr-FR" sz="1600">
                <a:solidFill>
                  <a:schemeClr val="lt1"/>
                </a:solidFill>
                <a:highlight>
                  <a:srgbClr val="808080"/>
                </a:highlight>
                <a:latin typeface="Calibri"/>
                <a:ea typeface="Calibri"/>
                <a:cs typeface="Calibri"/>
                <a:sym typeface="Calibri"/>
              </a:rPr>
              <a:t>je sais…</a:t>
            </a:r>
            <a:endParaRPr b="0" sz="1600">
              <a:solidFill>
                <a:schemeClr val="lt1"/>
              </a:solidFill>
              <a:highlight>
                <a:srgbClr val="80808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2"/>
          <p:cNvGrpSpPr/>
          <p:nvPr/>
        </p:nvGrpSpPr>
        <p:grpSpPr>
          <a:xfrm>
            <a:off x="-139694" y="-109732"/>
            <a:ext cx="10832944" cy="2502554"/>
            <a:chOff x="-363124" y="-58743"/>
            <a:chExt cx="10166051" cy="2238621"/>
          </a:xfrm>
        </p:grpSpPr>
        <p:sp>
          <p:nvSpPr>
            <p:cNvPr id="47" name="Google Shape;47;p2"/>
            <p:cNvSpPr/>
            <p:nvPr/>
          </p:nvSpPr>
          <p:spPr>
            <a:xfrm>
              <a:off x="-251268" y="-58743"/>
              <a:ext cx="10054195" cy="2238621"/>
            </a:xfrm>
            <a:custGeom>
              <a:rect b="b" l="l" r="r" t="t"/>
              <a:pathLst>
                <a:path extrusionOk="0" h="2808604" w="3021329">
                  <a:moveTo>
                    <a:pt x="2877007" y="0"/>
                  </a:moveTo>
                  <a:lnTo>
                    <a:pt x="144005" y="0"/>
                  </a:lnTo>
                  <a:lnTo>
                    <a:pt x="98490" y="7340"/>
                  </a:lnTo>
                  <a:lnTo>
                    <a:pt x="58959" y="27782"/>
                  </a:lnTo>
                  <a:lnTo>
                    <a:pt x="27785" y="58954"/>
                  </a:lnTo>
                  <a:lnTo>
                    <a:pt x="7341" y="98485"/>
                  </a:lnTo>
                  <a:lnTo>
                    <a:pt x="0" y="144005"/>
                  </a:lnTo>
                  <a:lnTo>
                    <a:pt x="0" y="2664002"/>
                  </a:lnTo>
                  <a:lnTo>
                    <a:pt x="7341" y="2709516"/>
                  </a:lnTo>
                  <a:lnTo>
                    <a:pt x="27785" y="2749044"/>
                  </a:lnTo>
                  <a:lnTo>
                    <a:pt x="58959" y="2780213"/>
                  </a:lnTo>
                  <a:lnTo>
                    <a:pt x="98490" y="2800654"/>
                  </a:lnTo>
                  <a:lnTo>
                    <a:pt x="144005" y="2807995"/>
                  </a:lnTo>
                  <a:lnTo>
                    <a:pt x="2877007" y="2807995"/>
                  </a:lnTo>
                  <a:lnTo>
                    <a:pt x="2922520" y="2800654"/>
                  </a:lnTo>
                  <a:lnTo>
                    <a:pt x="2962048" y="2780213"/>
                  </a:lnTo>
                  <a:lnTo>
                    <a:pt x="2993218" y="2749044"/>
                  </a:lnTo>
                  <a:lnTo>
                    <a:pt x="3013659" y="2709516"/>
                  </a:lnTo>
                  <a:lnTo>
                    <a:pt x="3020999" y="2664002"/>
                  </a:lnTo>
                  <a:lnTo>
                    <a:pt x="3020999" y="144005"/>
                  </a:lnTo>
                  <a:lnTo>
                    <a:pt x="3013659" y="98485"/>
                  </a:lnTo>
                  <a:lnTo>
                    <a:pt x="2993218" y="58954"/>
                  </a:lnTo>
                  <a:lnTo>
                    <a:pt x="2962048" y="27782"/>
                  </a:lnTo>
                  <a:lnTo>
                    <a:pt x="2922520" y="7340"/>
                  </a:lnTo>
                  <a:lnTo>
                    <a:pt x="287700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" name="Google Shape;48;p2"/>
            <p:cNvPicPr preferRelativeResize="0"/>
            <p:nvPr/>
          </p:nvPicPr>
          <p:blipFill rotWithShape="1">
            <a:blip r:embed="rId3">
              <a:alphaModFix amt="35000"/>
            </a:blip>
            <a:srcRect b="0" l="0" r="0" t="0"/>
            <a:stretch/>
          </p:blipFill>
          <p:spPr>
            <a:xfrm>
              <a:off x="-363124" y="611018"/>
              <a:ext cx="1447800" cy="144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49;p2"/>
            <p:cNvSpPr txBox="1"/>
            <p:nvPr/>
          </p:nvSpPr>
          <p:spPr>
            <a:xfrm>
              <a:off x="29966" y="146881"/>
              <a:ext cx="6532800" cy="4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41900">
              <a:spAutoFit/>
            </a:bodyPr>
            <a:lstStyle/>
            <a:p>
              <a:pPr indent="0" lvl="0" marL="12700" marR="5080" rtl="0" algn="l">
                <a:lnSpc>
                  <a:spcPct val="943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fr-FR" sz="1600" u="none" cap="none" strike="noStrike">
                  <a:solidFill>
                    <a:schemeClr val="dk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PASSEPORT SECURITE SAE - Encadrement de mineurs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12700" marR="5080" rtl="0" algn="l">
                <a:lnSpc>
                  <a:spcPct val="94300"/>
                </a:lnSpc>
                <a:spcBef>
                  <a:spcPts val="33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1" lang="fr-F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 encadrant en SAE est capable de garantir la sécurité d</a:t>
              </a:r>
              <a:r>
                <a:rPr b="1" i="1" lang="fr-F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’un binôme en situation d’apprentissage.</a:t>
              </a:r>
              <a:endParaRPr b="1" i="0" sz="16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50" name="Google Shape;50;p2"/>
            <p:cNvSpPr txBox="1"/>
            <p:nvPr/>
          </p:nvSpPr>
          <p:spPr>
            <a:xfrm>
              <a:off x="1308100" y="769506"/>
              <a:ext cx="2655300" cy="11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rgbClr val="231F20"/>
                  </a:solidFill>
                  <a:latin typeface="Calibri"/>
                  <a:ea typeface="Calibri"/>
                  <a:cs typeface="Calibri"/>
                  <a:sym typeface="Calibri"/>
                </a:rPr>
                <a:t>Nom :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127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rgbClr val="231F20"/>
                  </a:solidFill>
                  <a:latin typeface="Calibri"/>
                  <a:ea typeface="Calibri"/>
                  <a:cs typeface="Calibri"/>
                  <a:sym typeface="Calibri"/>
                </a:rPr>
                <a:t>Prénom :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127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rgbClr val="231F20"/>
                  </a:solidFill>
                  <a:latin typeface="Calibri"/>
                  <a:ea typeface="Calibri"/>
                  <a:cs typeface="Calibri"/>
                  <a:sym typeface="Calibri"/>
                </a:rPr>
                <a:t>Déjà grimpeur.se en tête ?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1270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rgbClr val="231F20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r>
                <a:rPr b="0" i="0" lang="fr-FR" sz="1400" u="none" cap="none" strike="noStrike">
                  <a:solidFill>
                    <a:srgbClr val="231F20"/>
                  </a:solidFill>
                  <a:latin typeface="Calibri"/>
                  <a:ea typeface="Calibri"/>
                  <a:cs typeface="Calibri"/>
                  <a:sym typeface="Calibri"/>
                </a:rPr>
                <a:t>Oui              Non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47619" y="1696653"/>
              <a:ext cx="198159" cy="198159"/>
            </a:xfrm>
            <a:prstGeom prst="ellipse">
              <a:avLst/>
            </a:prstGeom>
            <a:noFill/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004072" y="1695053"/>
              <a:ext cx="198159" cy="198159"/>
            </a:xfrm>
            <a:prstGeom prst="ellipse">
              <a:avLst/>
            </a:prstGeom>
            <a:noFill/>
            <a:ln cap="flat" cmpd="sng" w="254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 txBox="1"/>
            <p:nvPr/>
          </p:nvSpPr>
          <p:spPr>
            <a:xfrm>
              <a:off x="3945756" y="739850"/>
              <a:ext cx="2667000" cy="11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46975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rgbClr val="231F20"/>
                  </a:solidFill>
                  <a:latin typeface="Calibri"/>
                  <a:ea typeface="Calibri"/>
                  <a:cs typeface="Calibri"/>
                  <a:sym typeface="Calibri"/>
                </a:rPr>
                <a:t>Formateurs·ices :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12700" marR="508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-FR" sz="1200" u="none" cap="none" strike="noStrike">
                  <a:solidFill>
                    <a:srgbClr val="231F20"/>
                  </a:solidFill>
                  <a:latin typeface="Calibri"/>
                  <a:ea typeface="Calibri"/>
                  <a:cs typeface="Calibri"/>
                  <a:sym typeface="Calibri"/>
                </a:rPr>
                <a:t>S1 : ______________________</a:t>
              </a:r>
              <a:endParaRPr b="0" i="0" sz="1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12700" marR="508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-FR" sz="1200" u="none" cap="none" strike="noStrike">
                  <a:solidFill>
                    <a:srgbClr val="231F20"/>
                  </a:solidFill>
                  <a:latin typeface="Calibri"/>
                  <a:ea typeface="Calibri"/>
                  <a:cs typeface="Calibri"/>
                  <a:sym typeface="Calibri"/>
                </a:rPr>
                <a:t>S2 : ______________________</a:t>
              </a:r>
              <a:endParaRPr b="0" i="0" sz="12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12700" marR="508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-FR" sz="1200" u="none" cap="none" strike="noStrike">
                  <a:solidFill>
                    <a:srgbClr val="231F20"/>
                  </a:solidFill>
                  <a:latin typeface="Calibri"/>
                  <a:ea typeface="Calibri"/>
                  <a:cs typeface="Calibri"/>
                  <a:sym typeface="Calibri"/>
                </a:rPr>
                <a:t>S3 : ______________________</a:t>
              </a:r>
              <a:endParaRPr b="0" i="0" sz="12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 txBox="1"/>
            <p:nvPr/>
          </p:nvSpPr>
          <p:spPr>
            <a:xfrm>
              <a:off x="6779662" y="1013012"/>
              <a:ext cx="2831100" cy="59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46975">
              <a:spAutoFit/>
            </a:bodyPr>
            <a:lstStyle/>
            <a:p>
              <a:pPr indent="0" lvl="0" marL="12700" marR="3683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rgbClr val="231F20"/>
                  </a:solidFill>
                  <a:latin typeface="Calibri"/>
                  <a:ea typeface="Calibri"/>
                  <a:cs typeface="Calibri"/>
                  <a:sym typeface="Calibri"/>
                </a:rPr>
                <a:t>Validé le : </a:t>
              </a:r>
              <a:r>
                <a:rPr b="0" i="0" lang="fr-FR" sz="1200" u="none" cap="none" strike="noStrike">
                  <a:solidFill>
                    <a:srgbClr val="231F20"/>
                  </a:solidFill>
                  <a:latin typeface="Calibri"/>
                  <a:ea typeface="Calibri"/>
                  <a:cs typeface="Calibri"/>
                  <a:sym typeface="Calibri"/>
                </a:rPr>
                <a:t>____________________</a:t>
              </a:r>
              <a:endParaRPr b="1" i="0" sz="14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12700" marR="3683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-FR" sz="1400" u="none" cap="none" strike="noStrike">
                  <a:solidFill>
                    <a:srgbClr val="231F20"/>
                  </a:solidFill>
                  <a:latin typeface="Calibri"/>
                  <a:ea typeface="Calibri"/>
                  <a:cs typeface="Calibri"/>
                  <a:sym typeface="Calibri"/>
                </a:rPr>
                <a:t>par : </a:t>
              </a:r>
              <a:r>
                <a:rPr b="0" i="0" lang="fr-FR" sz="1200" u="none" cap="none" strike="noStrike">
                  <a:solidFill>
                    <a:srgbClr val="231F20"/>
                  </a:solidFill>
                  <a:latin typeface="Calibri"/>
                  <a:ea typeface="Calibri"/>
                  <a:cs typeface="Calibri"/>
                  <a:sym typeface="Calibri"/>
                </a:rPr>
                <a:t>_________________________</a:t>
              </a:r>
              <a:endParaRPr b="1" i="0" sz="1400" u="sng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293647" y="2779766"/>
            <a:ext cx="3360752" cy="4111998"/>
            <a:chOff x="165099" y="3264727"/>
            <a:chExt cx="3360752" cy="4111998"/>
          </a:xfrm>
        </p:grpSpPr>
        <p:sp>
          <p:nvSpPr>
            <p:cNvPr id="56" name="Google Shape;56;p2"/>
            <p:cNvSpPr txBox="1"/>
            <p:nvPr/>
          </p:nvSpPr>
          <p:spPr>
            <a:xfrm>
              <a:off x="165099" y="3384607"/>
              <a:ext cx="2812995" cy="39921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977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600" u="none" cap="none" strike="noStrike">
                  <a:solidFill>
                    <a:schemeClr val="lt1"/>
                  </a:solidFill>
                  <a:highlight>
                    <a:srgbClr val="808080"/>
                  </a:highlight>
                  <a:latin typeface="Calibri"/>
                  <a:ea typeface="Calibri"/>
                  <a:cs typeface="Calibri"/>
                  <a:sym typeface="Calibri"/>
                </a:rPr>
                <a:t>Mes connaissances </a:t>
              </a:r>
              <a:br>
                <a:rPr b="1" i="0" lang="fr-FR" sz="1600" u="none" cap="none" strike="noStrike">
                  <a:solidFill>
                    <a:schemeClr val="lt1"/>
                  </a:solidFill>
                  <a:highlight>
                    <a:srgbClr val="808080"/>
                  </a:highlight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i="0" lang="fr-FR" sz="1600" u="none" cap="none" strike="noStrike">
                  <a:solidFill>
                    <a:schemeClr val="lt1"/>
                  </a:solidFill>
                  <a:highlight>
                    <a:srgbClr val="808080"/>
                  </a:highlight>
                  <a:latin typeface="Calibri"/>
                  <a:ea typeface="Calibri"/>
                  <a:cs typeface="Calibri"/>
                  <a:sym typeface="Calibri"/>
                </a:rPr>
                <a:t>sportives générales :</a:t>
              </a:r>
              <a:endParaRPr b="1" i="0" sz="16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connais les techniques d’échauffement </a:t>
              </a:r>
              <a:b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et suis capable d’animer un groupe.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fais la différence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entre grimper en tête </a:t>
              </a:r>
              <a:b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et grimper en moulinette.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connais la hauteur limite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grimpable</a:t>
              </a: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b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sans la corde.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connais la chaîne d’assurage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 baudrier, encordement, corde, dégaines, relais, mousqueton, frein, assureur.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600" u="none" cap="none" strike="noStrike">
                  <a:solidFill>
                    <a:schemeClr val="lt1"/>
                  </a:solidFill>
                  <a:highlight>
                    <a:srgbClr val="808080"/>
                  </a:highlight>
                  <a:latin typeface="Calibri"/>
                  <a:ea typeface="Calibri"/>
                  <a:cs typeface="Calibri"/>
                  <a:sym typeface="Calibri"/>
                </a:rPr>
                <a:t>Mes connaissances du matériel :</a:t>
              </a:r>
              <a:endParaRPr b="1" i="0" sz="16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sais mettre un baudrier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(ceinture </a:t>
              </a:r>
              <a:b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ventrale, point d’encordement, pontet).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fais la différence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entre un mousqueton </a:t>
              </a:r>
              <a:b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à vis, une dégaine et un relais.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sais dérouler / lover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une corde.</a:t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675732" y="4070323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52704" y="4070323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 txBox="1"/>
            <p:nvPr/>
          </p:nvSpPr>
          <p:spPr>
            <a:xfrm rot="-3360000">
              <a:off x="2608119" y="3543605"/>
              <a:ext cx="612411" cy="143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À bosser</a:t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 txBox="1"/>
            <p:nvPr/>
          </p:nvSpPr>
          <p:spPr>
            <a:xfrm rot="-3360000">
              <a:off x="2912581" y="3527750"/>
              <a:ext cx="710588" cy="143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Acquis !</a:t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675732" y="4487768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952704" y="4487768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675732" y="4913172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52704" y="4913172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5732" y="5448547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952704" y="5448547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675732" y="6380176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952704" y="6380176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675732" y="6826123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952704" y="6826123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675732" y="7129598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952704" y="7129598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3747415" y="2567068"/>
            <a:ext cx="3328947" cy="4158396"/>
            <a:chOff x="3594100" y="3052029"/>
            <a:chExt cx="3328947" cy="4158396"/>
          </a:xfrm>
        </p:grpSpPr>
        <p:sp>
          <p:nvSpPr>
            <p:cNvPr id="74" name="Google Shape;74;p2"/>
            <p:cNvSpPr txBox="1"/>
            <p:nvPr/>
          </p:nvSpPr>
          <p:spPr>
            <a:xfrm>
              <a:off x="3594100" y="3794105"/>
              <a:ext cx="2628000" cy="341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vérifie l’encordement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 nœud de 8 </a:t>
              </a:r>
              <a:b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avec nœud d’arrêt.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vérifie le système d'assurage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du partenaire assureur.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sais amortir une chute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avant la 1</a:t>
              </a:r>
              <a:r>
                <a:rPr b="0" baseline="3000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ère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dégaine avec retour au sol.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vérifie le placement de la corde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dans </a:t>
              </a:r>
              <a:b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la dégaine.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vérifie le mou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au moment de mousquetonner. 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me place en </a:t>
              </a: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position de moindre </a:t>
              </a:r>
              <a:b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effort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pour mousquetonner.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vérifie que </a:t>
              </a: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 me coince pas ses pieds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derrière la corde.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vérifie que </a:t>
              </a: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ne fais pas  de yoyo </a:t>
              </a:r>
              <a:b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avec la corde.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116696" y="3891693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93668" y="3891693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 txBox="1"/>
            <p:nvPr/>
          </p:nvSpPr>
          <p:spPr>
            <a:xfrm rot="-3360000">
              <a:off x="6049083" y="3350375"/>
              <a:ext cx="612411" cy="143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À bosser</a:t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116696" y="4261803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393668" y="4261803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116696" y="4702738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393668" y="4702738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116696" y="5107954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393668" y="5107954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 txBox="1"/>
            <p:nvPr/>
          </p:nvSpPr>
          <p:spPr>
            <a:xfrm rot="-3360000">
              <a:off x="6309777" y="3315052"/>
              <a:ext cx="710588" cy="143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Acquis !</a:t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09418" y="5541301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386390" y="5541301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116696" y="5940194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393668" y="5940194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116696" y="6366901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393668" y="6366901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116696" y="6776403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393668" y="6776403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2"/>
          <p:cNvGrpSpPr/>
          <p:nvPr/>
        </p:nvGrpSpPr>
        <p:grpSpPr>
          <a:xfrm>
            <a:off x="7215255" y="2506702"/>
            <a:ext cx="3429639" cy="4875439"/>
            <a:chOff x="7099300" y="2485957"/>
            <a:chExt cx="3429639" cy="4875439"/>
          </a:xfrm>
        </p:grpSpPr>
        <p:sp>
          <p:nvSpPr>
            <p:cNvPr id="94" name="Google Shape;94;p2"/>
            <p:cNvSpPr txBox="1"/>
            <p:nvPr/>
          </p:nvSpPr>
          <p:spPr>
            <a:xfrm>
              <a:off x="7100311" y="2943225"/>
              <a:ext cx="2738217" cy="2590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508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fr-FR" sz="1600" u="none" cap="none" strike="noStrike">
                  <a:solidFill>
                    <a:schemeClr val="lt1"/>
                  </a:solidFill>
                  <a:highlight>
                    <a:srgbClr val="808080"/>
                  </a:highlight>
                  <a:latin typeface="Calibri"/>
                  <a:ea typeface="Calibri"/>
                  <a:cs typeface="Calibri"/>
                  <a:sym typeface="Calibri"/>
                </a:rPr>
                <a:t>Quand j’assure, </a:t>
              </a:r>
              <a:r>
                <a:rPr b="0" i="0" lang="fr-FR" sz="1600" u="none" cap="none" strike="noStrike">
                  <a:solidFill>
                    <a:schemeClr val="lt1"/>
                  </a:solidFill>
                  <a:highlight>
                    <a:srgbClr val="808080"/>
                  </a:highlight>
                  <a:latin typeface="Calibri"/>
                  <a:ea typeface="Calibri"/>
                  <a:cs typeface="Calibri"/>
                  <a:sym typeface="Calibri"/>
                </a:rPr>
                <a:t>je sais…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7099300" y="3270533"/>
              <a:ext cx="2628000" cy="40908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vérifie le nœud d’arrêt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(double « 8 ») </a:t>
              </a:r>
              <a:b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en bout du brin assureur.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sais délimiter les couloirs de chute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et alerter les cordées voisines.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sais me placer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à correcte distance du mur (latéralement et en profondeur).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sais contre-assurer en anticipant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b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 </a:t>
              </a: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JAMAIS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lâcher le brin inférieur.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suis vigilant au risque de retour au sol </a:t>
              </a:r>
              <a:b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du grimpeur jusqu'à la 3</a:t>
              </a:r>
              <a:r>
                <a:rPr b="0" baseline="3000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ème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dégaine.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J'observe le grimpeur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pendant toute sa progression.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contrôle en permanence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la longueur du mou.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sais prendre sec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 grimpeur dans le système de l’assureur.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sais contre-assurer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une chute du </a:t>
              </a:r>
              <a:b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grimpeur (sous la dégaine).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 contrôle la descente </a:t>
              </a: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du grimpeur sans </a:t>
              </a:r>
              <a:b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à coup et en vérifiant le brin inférieur.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697378" y="3317738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0006154" y="3317738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 rot="-3360000">
              <a:off x="9629765" y="2776420"/>
              <a:ext cx="612411" cy="143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À bosser</a:t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697378" y="3687848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0006154" y="3687848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697378" y="4128783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0006154" y="4128783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697378" y="4533999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0006154" y="4533999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 rot="-3359681">
              <a:off x="9904597" y="2743225"/>
              <a:ext cx="710748" cy="169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-FR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Acquis !</a:t>
              </a:r>
              <a:endParaRPr b="1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9690100" y="4967346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9998876" y="4967346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9697378" y="5366239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0006154" y="5366239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9697378" y="5792946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0006154" y="5792946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697378" y="6202448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006154" y="6202448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706675" y="6605466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0015451" y="6605466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9706675" y="7014968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015451" y="7014968"/>
              <a:ext cx="216000" cy="216000"/>
            </a:xfrm>
            <a:custGeom>
              <a:rect b="b" l="l" r="r" t="t"/>
              <a:pathLst>
                <a:path extrusionOk="0" h="264159" w="264160">
                  <a:moveTo>
                    <a:pt x="132003" y="263994"/>
                  </a:moveTo>
                  <a:lnTo>
                    <a:pt x="173725" y="257265"/>
                  </a:lnTo>
                  <a:lnTo>
                    <a:pt x="209961" y="238527"/>
                  </a:lnTo>
                  <a:lnTo>
                    <a:pt x="238536" y="209953"/>
                  </a:lnTo>
                  <a:lnTo>
                    <a:pt x="257277" y="173717"/>
                  </a:lnTo>
                  <a:lnTo>
                    <a:pt x="264007" y="131991"/>
                  </a:lnTo>
                  <a:lnTo>
                    <a:pt x="257277" y="90271"/>
                  </a:lnTo>
                  <a:lnTo>
                    <a:pt x="238536" y="54038"/>
                  </a:lnTo>
                  <a:lnTo>
                    <a:pt x="209961" y="25466"/>
                  </a:lnTo>
                  <a:lnTo>
                    <a:pt x="173725" y="6728"/>
                  </a:lnTo>
                  <a:lnTo>
                    <a:pt x="132003" y="0"/>
                  </a:lnTo>
                  <a:lnTo>
                    <a:pt x="90282" y="6728"/>
                  </a:lnTo>
                  <a:lnTo>
                    <a:pt x="54046" y="25466"/>
                  </a:lnTo>
                  <a:lnTo>
                    <a:pt x="25470" y="54038"/>
                  </a:lnTo>
                  <a:lnTo>
                    <a:pt x="6730" y="90271"/>
                  </a:lnTo>
                  <a:lnTo>
                    <a:pt x="0" y="131991"/>
                  </a:lnTo>
                  <a:lnTo>
                    <a:pt x="6730" y="173717"/>
                  </a:lnTo>
                  <a:lnTo>
                    <a:pt x="25470" y="209953"/>
                  </a:lnTo>
                  <a:lnTo>
                    <a:pt x="54046" y="238527"/>
                  </a:lnTo>
                  <a:lnTo>
                    <a:pt x="90282" y="257265"/>
                  </a:lnTo>
                  <a:lnTo>
                    <a:pt x="132003" y="263994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2025-07-04T11:20:29Z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2024-09-05T00:00:00Z</vt:filetime>
  </property>
  <property fmtid="{D5CDD505-2E9C-101B-9397-08002B2CF9AE}" pid="3" name="Creator">
    <vt:lpwstr>Adobe InDesign 19.5 (Windows)</vt:lpwstr>
  </property>
  <property fmtid="{D5CDD505-2E9C-101B-9397-08002B2CF9AE}" pid="4" name="LastSaved">
    <vt:filetime>2025-07-04T00:00:00Z</vt:filetime>
  </property>
  <property fmtid="{D5CDD505-2E9C-101B-9397-08002B2CF9AE}" pid="5" name="Producer">
    <vt:lpwstr>Adobe PDF Library 17.0</vt:lpwstr>
  </property>
</Properties>
</file>