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65" r:id="rId4"/>
    <p:sldId id="259" r:id="rId5"/>
    <p:sldId id="266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7706B-1022-4C31-B016-BAB6C1CBB0C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AC9272-E5FA-409B-81DE-A848BC97C04A}">
      <dgm:prSet/>
      <dgm:spPr/>
      <dgm:t>
        <a:bodyPr/>
        <a:lstStyle/>
        <a:p>
          <a:r>
            <a:rPr lang="en-US"/>
            <a:t>word2-google-news-300</a:t>
          </a:r>
        </a:p>
      </dgm:t>
    </dgm:pt>
    <dgm:pt modelId="{E978FFBF-4963-445E-A974-83210512208D}" type="parTrans" cxnId="{8A5FBAB3-10C2-4986-A80D-30C8D3FD7453}">
      <dgm:prSet/>
      <dgm:spPr/>
      <dgm:t>
        <a:bodyPr/>
        <a:lstStyle/>
        <a:p>
          <a:endParaRPr lang="en-US"/>
        </a:p>
      </dgm:t>
    </dgm:pt>
    <dgm:pt modelId="{42F5B685-205A-4934-8358-BAFCD2592E0C}" type="sibTrans" cxnId="{8A5FBAB3-10C2-4986-A80D-30C8D3FD7453}">
      <dgm:prSet/>
      <dgm:spPr/>
      <dgm:t>
        <a:bodyPr/>
        <a:lstStyle/>
        <a:p>
          <a:endParaRPr lang="en-US"/>
        </a:p>
      </dgm:t>
    </dgm:pt>
    <dgm:pt modelId="{5ADDB2C2-F6F3-464A-ACE9-85437B856905}">
      <dgm:prSet/>
      <dgm:spPr/>
      <dgm:t>
        <a:bodyPr/>
        <a:lstStyle/>
        <a:p>
          <a:r>
            <a:rPr lang="en-US"/>
            <a:t>glove-wiki-gigaword-50</a:t>
          </a:r>
        </a:p>
      </dgm:t>
    </dgm:pt>
    <dgm:pt modelId="{38F59F46-730E-4943-8B97-C1405F2C4E9E}" type="parTrans" cxnId="{D4EA0F63-B25B-4944-851B-B4BCE7F7C00B}">
      <dgm:prSet/>
      <dgm:spPr/>
      <dgm:t>
        <a:bodyPr/>
        <a:lstStyle/>
        <a:p>
          <a:endParaRPr lang="en-US"/>
        </a:p>
      </dgm:t>
    </dgm:pt>
    <dgm:pt modelId="{88E48D42-CE30-41A4-867D-9F78CAA08A46}" type="sibTrans" cxnId="{D4EA0F63-B25B-4944-851B-B4BCE7F7C00B}">
      <dgm:prSet/>
      <dgm:spPr/>
      <dgm:t>
        <a:bodyPr/>
        <a:lstStyle/>
        <a:p>
          <a:endParaRPr lang="en-US"/>
        </a:p>
      </dgm:t>
    </dgm:pt>
    <dgm:pt modelId="{B4E60EEC-D96C-487F-A9F1-74CA58414BC5}">
      <dgm:prSet/>
      <dgm:spPr/>
      <dgm:t>
        <a:bodyPr/>
        <a:lstStyle/>
        <a:p>
          <a:r>
            <a:rPr lang="en-US"/>
            <a:t>glove-twitter-50  </a:t>
          </a:r>
        </a:p>
      </dgm:t>
    </dgm:pt>
    <dgm:pt modelId="{2520E47B-7F1A-42C0-BC4D-098F054E717C}" type="parTrans" cxnId="{4A47FF16-D381-469F-A58A-A4B400A45794}">
      <dgm:prSet/>
      <dgm:spPr/>
      <dgm:t>
        <a:bodyPr/>
        <a:lstStyle/>
        <a:p>
          <a:endParaRPr lang="en-US"/>
        </a:p>
      </dgm:t>
    </dgm:pt>
    <dgm:pt modelId="{BE7501FA-D64E-4358-9752-9684235E8E75}" type="sibTrans" cxnId="{4A47FF16-D381-469F-A58A-A4B400A45794}">
      <dgm:prSet/>
      <dgm:spPr/>
      <dgm:t>
        <a:bodyPr/>
        <a:lstStyle/>
        <a:p>
          <a:endParaRPr lang="en-US"/>
        </a:p>
      </dgm:t>
    </dgm:pt>
    <dgm:pt modelId="{676EE5AF-1A19-4A11-9907-EE7B879F13A7}">
      <dgm:prSet/>
      <dgm:spPr/>
      <dgm:t>
        <a:bodyPr/>
        <a:lstStyle/>
        <a:p>
          <a:r>
            <a:rPr lang="en-US"/>
            <a:t>glove-twitter-100</a:t>
          </a:r>
        </a:p>
      </dgm:t>
    </dgm:pt>
    <dgm:pt modelId="{C0439E4E-6D0B-4016-BBB9-0C61AD7B7B80}" type="parTrans" cxnId="{3AAD46BD-4200-47E5-8EAD-7A5B92864AEB}">
      <dgm:prSet/>
      <dgm:spPr/>
      <dgm:t>
        <a:bodyPr/>
        <a:lstStyle/>
        <a:p>
          <a:endParaRPr lang="en-US"/>
        </a:p>
      </dgm:t>
    </dgm:pt>
    <dgm:pt modelId="{60CC62BA-EB54-4BAA-BC52-F69A0198E446}" type="sibTrans" cxnId="{3AAD46BD-4200-47E5-8EAD-7A5B92864AEB}">
      <dgm:prSet/>
      <dgm:spPr/>
      <dgm:t>
        <a:bodyPr/>
        <a:lstStyle/>
        <a:p>
          <a:endParaRPr lang="en-US"/>
        </a:p>
      </dgm:t>
    </dgm:pt>
    <dgm:pt modelId="{77CD4430-BA20-48C3-8BAB-83829E9E9073}">
      <dgm:prSet/>
      <dgm:spPr/>
      <dgm:t>
        <a:bodyPr/>
        <a:lstStyle/>
        <a:p>
          <a:r>
            <a:rPr lang="en-US"/>
            <a:t>glove-twitter-200</a:t>
          </a:r>
        </a:p>
      </dgm:t>
    </dgm:pt>
    <dgm:pt modelId="{473508EF-415F-4BEA-9906-E8583AC80B45}" type="parTrans" cxnId="{D8474CD7-8A04-45E4-9DBA-2CB47434847D}">
      <dgm:prSet/>
      <dgm:spPr/>
      <dgm:t>
        <a:bodyPr/>
        <a:lstStyle/>
        <a:p>
          <a:endParaRPr lang="en-US"/>
        </a:p>
      </dgm:t>
    </dgm:pt>
    <dgm:pt modelId="{39213431-BE73-443B-B034-683089DDEA0A}" type="sibTrans" cxnId="{D8474CD7-8A04-45E4-9DBA-2CB47434847D}">
      <dgm:prSet/>
      <dgm:spPr/>
      <dgm:t>
        <a:bodyPr/>
        <a:lstStyle/>
        <a:p>
          <a:endParaRPr lang="en-US"/>
        </a:p>
      </dgm:t>
    </dgm:pt>
    <dgm:pt modelId="{19D85963-33FC-4DB4-BE30-BBF06E13BDE3}" type="pres">
      <dgm:prSet presAssocID="{98C7706B-1022-4C31-B016-BAB6C1CBB0CA}" presName="linear" presStyleCnt="0">
        <dgm:presLayoutVars>
          <dgm:dir/>
          <dgm:animLvl val="lvl"/>
          <dgm:resizeHandles val="exact"/>
        </dgm:presLayoutVars>
      </dgm:prSet>
      <dgm:spPr/>
    </dgm:pt>
    <dgm:pt modelId="{B2BDAD0C-2871-4041-8EFB-23FABD57A964}" type="pres">
      <dgm:prSet presAssocID="{00AC9272-E5FA-409B-81DE-A848BC97C04A}" presName="parentLin" presStyleCnt="0"/>
      <dgm:spPr/>
    </dgm:pt>
    <dgm:pt modelId="{30D77EEA-E642-46DC-B168-9451E39BF173}" type="pres">
      <dgm:prSet presAssocID="{00AC9272-E5FA-409B-81DE-A848BC97C04A}" presName="parentLeftMargin" presStyleLbl="node1" presStyleIdx="0" presStyleCnt="5"/>
      <dgm:spPr/>
    </dgm:pt>
    <dgm:pt modelId="{ABFE1192-8DAD-472B-940B-7AD1A5A7FC61}" type="pres">
      <dgm:prSet presAssocID="{00AC9272-E5FA-409B-81DE-A848BC97C0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0F76E-61DF-4EFE-9120-F662ADED9197}" type="pres">
      <dgm:prSet presAssocID="{00AC9272-E5FA-409B-81DE-A848BC97C04A}" presName="negativeSpace" presStyleCnt="0"/>
      <dgm:spPr/>
    </dgm:pt>
    <dgm:pt modelId="{A932440B-0475-4648-A8AF-792D93544ADE}" type="pres">
      <dgm:prSet presAssocID="{00AC9272-E5FA-409B-81DE-A848BC97C04A}" presName="childText" presStyleLbl="conFgAcc1" presStyleIdx="0" presStyleCnt="5">
        <dgm:presLayoutVars>
          <dgm:bulletEnabled val="1"/>
        </dgm:presLayoutVars>
      </dgm:prSet>
      <dgm:spPr/>
    </dgm:pt>
    <dgm:pt modelId="{ADDC3E76-9E0E-4406-8A92-F68817DBD09B}" type="pres">
      <dgm:prSet presAssocID="{42F5B685-205A-4934-8358-BAFCD2592E0C}" presName="spaceBetweenRectangles" presStyleCnt="0"/>
      <dgm:spPr/>
    </dgm:pt>
    <dgm:pt modelId="{C34829E3-6498-4450-8F1B-FA54C0F756BD}" type="pres">
      <dgm:prSet presAssocID="{5ADDB2C2-F6F3-464A-ACE9-85437B856905}" presName="parentLin" presStyleCnt="0"/>
      <dgm:spPr/>
    </dgm:pt>
    <dgm:pt modelId="{6BA2B454-C9D6-4B75-93F1-D9A697445E14}" type="pres">
      <dgm:prSet presAssocID="{5ADDB2C2-F6F3-464A-ACE9-85437B856905}" presName="parentLeftMargin" presStyleLbl="node1" presStyleIdx="0" presStyleCnt="5"/>
      <dgm:spPr/>
    </dgm:pt>
    <dgm:pt modelId="{E4F7259A-8B85-412E-B462-771D101CD263}" type="pres">
      <dgm:prSet presAssocID="{5ADDB2C2-F6F3-464A-ACE9-85437B8569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015A3E-66D1-42FF-9FE6-A06DA461658D}" type="pres">
      <dgm:prSet presAssocID="{5ADDB2C2-F6F3-464A-ACE9-85437B856905}" presName="negativeSpace" presStyleCnt="0"/>
      <dgm:spPr/>
    </dgm:pt>
    <dgm:pt modelId="{90A9DC24-873E-41DA-9743-1DEC1CA6C560}" type="pres">
      <dgm:prSet presAssocID="{5ADDB2C2-F6F3-464A-ACE9-85437B856905}" presName="childText" presStyleLbl="conFgAcc1" presStyleIdx="1" presStyleCnt="5">
        <dgm:presLayoutVars>
          <dgm:bulletEnabled val="1"/>
        </dgm:presLayoutVars>
      </dgm:prSet>
      <dgm:spPr/>
    </dgm:pt>
    <dgm:pt modelId="{5E7BB689-57ED-4038-AD0E-A443BDD47CF0}" type="pres">
      <dgm:prSet presAssocID="{88E48D42-CE30-41A4-867D-9F78CAA08A46}" presName="spaceBetweenRectangles" presStyleCnt="0"/>
      <dgm:spPr/>
    </dgm:pt>
    <dgm:pt modelId="{5F28FFFD-F957-4BE5-A1E1-0885F88A30A5}" type="pres">
      <dgm:prSet presAssocID="{B4E60EEC-D96C-487F-A9F1-74CA58414BC5}" presName="parentLin" presStyleCnt="0"/>
      <dgm:spPr/>
    </dgm:pt>
    <dgm:pt modelId="{BE38C780-18D5-441B-9D73-CB4B1D51E340}" type="pres">
      <dgm:prSet presAssocID="{B4E60EEC-D96C-487F-A9F1-74CA58414BC5}" presName="parentLeftMargin" presStyleLbl="node1" presStyleIdx="1" presStyleCnt="5"/>
      <dgm:spPr/>
    </dgm:pt>
    <dgm:pt modelId="{CB8131CE-F7B5-43F2-BF61-5A8E6892C473}" type="pres">
      <dgm:prSet presAssocID="{B4E60EEC-D96C-487F-A9F1-74CA58414B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A11DF5A-22AB-4504-9EE4-A27676105972}" type="pres">
      <dgm:prSet presAssocID="{B4E60EEC-D96C-487F-A9F1-74CA58414BC5}" presName="negativeSpace" presStyleCnt="0"/>
      <dgm:spPr/>
    </dgm:pt>
    <dgm:pt modelId="{0E70C48D-B927-4ABA-8963-9812C0382760}" type="pres">
      <dgm:prSet presAssocID="{B4E60EEC-D96C-487F-A9F1-74CA58414BC5}" presName="childText" presStyleLbl="conFgAcc1" presStyleIdx="2" presStyleCnt="5">
        <dgm:presLayoutVars>
          <dgm:bulletEnabled val="1"/>
        </dgm:presLayoutVars>
      </dgm:prSet>
      <dgm:spPr/>
    </dgm:pt>
    <dgm:pt modelId="{DB981542-3F55-41B2-8576-BEB2CD697020}" type="pres">
      <dgm:prSet presAssocID="{BE7501FA-D64E-4358-9752-9684235E8E75}" presName="spaceBetweenRectangles" presStyleCnt="0"/>
      <dgm:spPr/>
    </dgm:pt>
    <dgm:pt modelId="{52CCAC4D-D194-4A05-B372-8BA53B44CF78}" type="pres">
      <dgm:prSet presAssocID="{676EE5AF-1A19-4A11-9907-EE7B879F13A7}" presName="parentLin" presStyleCnt="0"/>
      <dgm:spPr/>
    </dgm:pt>
    <dgm:pt modelId="{0C37DB7F-DB95-4BCE-A6C4-AF910FA7DB5C}" type="pres">
      <dgm:prSet presAssocID="{676EE5AF-1A19-4A11-9907-EE7B879F13A7}" presName="parentLeftMargin" presStyleLbl="node1" presStyleIdx="2" presStyleCnt="5"/>
      <dgm:spPr/>
    </dgm:pt>
    <dgm:pt modelId="{308797DD-5629-4C5E-828E-9E6724A7FC5F}" type="pres">
      <dgm:prSet presAssocID="{676EE5AF-1A19-4A11-9907-EE7B879F13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1A5F48-6C1A-4A3C-946F-ED4BBD22C506}" type="pres">
      <dgm:prSet presAssocID="{676EE5AF-1A19-4A11-9907-EE7B879F13A7}" presName="negativeSpace" presStyleCnt="0"/>
      <dgm:spPr/>
    </dgm:pt>
    <dgm:pt modelId="{D935EE59-5F68-4DBB-8860-68D24ED109FF}" type="pres">
      <dgm:prSet presAssocID="{676EE5AF-1A19-4A11-9907-EE7B879F13A7}" presName="childText" presStyleLbl="conFgAcc1" presStyleIdx="3" presStyleCnt="5">
        <dgm:presLayoutVars>
          <dgm:bulletEnabled val="1"/>
        </dgm:presLayoutVars>
      </dgm:prSet>
      <dgm:spPr/>
    </dgm:pt>
    <dgm:pt modelId="{D3DEE91F-FBC9-42E4-8C96-B1AAAA11457B}" type="pres">
      <dgm:prSet presAssocID="{60CC62BA-EB54-4BAA-BC52-F69A0198E446}" presName="spaceBetweenRectangles" presStyleCnt="0"/>
      <dgm:spPr/>
    </dgm:pt>
    <dgm:pt modelId="{6BC5243D-5A12-4761-B770-CBB74A80DE35}" type="pres">
      <dgm:prSet presAssocID="{77CD4430-BA20-48C3-8BAB-83829E9E9073}" presName="parentLin" presStyleCnt="0"/>
      <dgm:spPr/>
    </dgm:pt>
    <dgm:pt modelId="{23579882-D9D6-4D44-905A-DFDA9BFCB3B8}" type="pres">
      <dgm:prSet presAssocID="{77CD4430-BA20-48C3-8BAB-83829E9E9073}" presName="parentLeftMargin" presStyleLbl="node1" presStyleIdx="3" presStyleCnt="5"/>
      <dgm:spPr/>
    </dgm:pt>
    <dgm:pt modelId="{22BE2CD9-51A4-4042-9337-34965CE593E2}" type="pres">
      <dgm:prSet presAssocID="{77CD4430-BA20-48C3-8BAB-83829E9E907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C4BD6D-4DA6-4FF1-AB89-FD3088A78F7F}" type="pres">
      <dgm:prSet presAssocID="{77CD4430-BA20-48C3-8BAB-83829E9E9073}" presName="negativeSpace" presStyleCnt="0"/>
      <dgm:spPr/>
    </dgm:pt>
    <dgm:pt modelId="{0CC5B2BB-76BC-444B-8AA4-BC96E53A0E1A}" type="pres">
      <dgm:prSet presAssocID="{77CD4430-BA20-48C3-8BAB-83829E9E907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7AE00D-9E3B-4492-943B-1D897001AF6B}" type="presOf" srcId="{676EE5AF-1A19-4A11-9907-EE7B879F13A7}" destId="{308797DD-5629-4C5E-828E-9E6724A7FC5F}" srcOrd="1" destOrd="0" presId="urn:microsoft.com/office/officeart/2005/8/layout/list1"/>
    <dgm:cxn modelId="{892BC00E-2924-42C6-AD28-B29558175E35}" type="presOf" srcId="{98C7706B-1022-4C31-B016-BAB6C1CBB0CA}" destId="{19D85963-33FC-4DB4-BE30-BBF06E13BDE3}" srcOrd="0" destOrd="0" presId="urn:microsoft.com/office/officeart/2005/8/layout/list1"/>
    <dgm:cxn modelId="{4A47FF16-D381-469F-A58A-A4B400A45794}" srcId="{98C7706B-1022-4C31-B016-BAB6C1CBB0CA}" destId="{B4E60EEC-D96C-487F-A9F1-74CA58414BC5}" srcOrd="2" destOrd="0" parTransId="{2520E47B-7F1A-42C0-BC4D-098F054E717C}" sibTransId="{BE7501FA-D64E-4358-9752-9684235E8E75}"/>
    <dgm:cxn modelId="{258CE21C-3CA8-4627-BF19-A07737946BC4}" type="presOf" srcId="{5ADDB2C2-F6F3-464A-ACE9-85437B856905}" destId="{6BA2B454-C9D6-4B75-93F1-D9A697445E14}" srcOrd="0" destOrd="0" presId="urn:microsoft.com/office/officeart/2005/8/layout/list1"/>
    <dgm:cxn modelId="{023A703F-A0F8-4057-8C20-97AB9E76CC16}" type="presOf" srcId="{B4E60EEC-D96C-487F-A9F1-74CA58414BC5}" destId="{BE38C780-18D5-441B-9D73-CB4B1D51E340}" srcOrd="0" destOrd="0" presId="urn:microsoft.com/office/officeart/2005/8/layout/list1"/>
    <dgm:cxn modelId="{E7D0AB3F-7786-45CD-A7AF-C3CEC499C5F8}" type="presOf" srcId="{00AC9272-E5FA-409B-81DE-A848BC97C04A}" destId="{30D77EEA-E642-46DC-B168-9451E39BF173}" srcOrd="0" destOrd="0" presId="urn:microsoft.com/office/officeart/2005/8/layout/list1"/>
    <dgm:cxn modelId="{47643A40-B5EE-40EF-8B4D-DA458A78905E}" type="presOf" srcId="{B4E60EEC-D96C-487F-A9F1-74CA58414BC5}" destId="{CB8131CE-F7B5-43F2-BF61-5A8E6892C473}" srcOrd="1" destOrd="0" presId="urn:microsoft.com/office/officeart/2005/8/layout/list1"/>
    <dgm:cxn modelId="{34A77D42-824C-40A9-AFA3-4F4A6D5E50F4}" type="presOf" srcId="{00AC9272-E5FA-409B-81DE-A848BC97C04A}" destId="{ABFE1192-8DAD-472B-940B-7AD1A5A7FC61}" srcOrd="1" destOrd="0" presId="urn:microsoft.com/office/officeart/2005/8/layout/list1"/>
    <dgm:cxn modelId="{D4EA0F63-B25B-4944-851B-B4BCE7F7C00B}" srcId="{98C7706B-1022-4C31-B016-BAB6C1CBB0CA}" destId="{5ADDB2C2-F6F3-464A-ACE9-85437B856905}" srcOrd="1" destOrd="0" parTransId="{38F59F46-730E-4943-8B97-C1405F2C4E9E}" sibTransId="{88E48D42-CE30-41A4-867D-9F78CAA08A46}"/>
    <dgm:cxn modelId="{6DF19752-8413-4B82-9A50-75B893CF7E51}" type="presOf" srcId="{77CD4430-BA20-48C3-8BAB-83829E9E9073}" destId="{22BE2CD9-51A4-4042-9337-34965CE593E2}" srcOrd="1" destOrd="0" presId="urn:microsoft.com/office/officeart/2005/8/layout/list1"/>
    <dgm:cxn modelId="{8A5FBAB3-10C2-4986-A80D-30C8D3FD7453}" srcId="{98C7706B-1022-4C31-B016-BAB6C1CBB0CA}" destId="{00AC9272-E5FA-409B-81DE-A848BC97C04A}" srcOrd="0" destOrd="0" parTransId="{E978FFBF-4963-445E-A974-83210512208D}" sibTransId="{42F5B685-205A-4934-8358-BAFCD2592E0C}"/>
    <dgm:cxn modelId="{D2C482BC-807A-480E-A686-9F5CF27D01DD}" type="presOf" srcId="{5ADDB2C2-F6F3-464A-ACE9-85437B856905}" destId="{E4F7259A-8B85-412E-B462-771D101CD263}" srcOrd="1" destOrd="0" presId="urn:microsoft.com/office/officeart/2005/8/layout/list1"/>
    <dgm:cxn modelId="{3AAD46BD-4200-47E5-8EAD-7A5B92864AEB}" srcId="{98C7706B-1022-4C31-B016-BAB6C1CBB0CA}" destId="{676EE5AF-1A19-4A11-9907-EE7B879F13A7}" srcOrd="3" destOrd="0" parTransId="{C0439E4E-6D0B-4016-BBB9-0C61AD7B7B80}" sibTransId="{60CC62BA-EB54-4BAA-BC52-F69A0198E446}"/>
    <dgm:cxn modelId="{D8474CD7-8A04-45E4-9DBA-2CB47434847D}" srcId="{98C7706B-1022-4C31-B016-BAB6C1CBB0CA}" destId="{77CD4430-BA20-48C3-8BAB-83829E9E9073}" srcOrd="4" destOrd="0" parTransId="{473508EF-415F-4BEA-9906-E8583AC80B45}" sibTransId="{39213431-BE73-443B-B034-683089DDEA0A}"/>
    <dgm:cxn modelId="{EFE345E1-D395-43AB-965B-6688E71EF200}" type="presOf" srcId="{676EE5AF-1A19-4A11-9907-EE7B879F13A7}" destId="{0C37DB7F-DB95-4BCE-A6C4-AF910FA7DB5C}" srcOrd="0" destOrd="0" presId="urn:microsoft.com/office/officeart/2005/8/layout/list1"/>
    <dgm:cxn modelId="{743D70E7-6BEE-4C51-B23E-CBAD332F8824}" type="presOf" srcId="{77CD4430-BA20-48C3-8BAB-83829E9E9073}" destId="{23579882-D9D6-4D44-905A-DFDA9BFCB3B8}" srcOrd="0" destOrd="0" presId="urn:microsoft.com/office/officeart/2005/8/layout/list1"/>
    <dgm:cxn modelId="{8FA63C30-8DF8-4EC7-BD5F-B5E3BB3D2F80}" type="presParOf" srcId="{19D85963-33FC-4DB4-BE30-BBF06E13BDE3}" destId="{B2BDAD0C-2871-4041-8EFB-23FABD57A964}" srcOrd="0" destOrd="0" presId="urn:microsoft.com/office/officeart/2005/8/layout/list1"/>
    <dgm:cxn modelId="{DE186F8A-A587-47F9-A113-E147974A8E4E}" type="presParOf" srcId="{B2BDAD0C-2871-4041-8EFB-23FABD57A964}" destId="{30D77EEA-E642-46DC-B168-9451E39BF173}" srcOrd="0" destOrd="0" presId="urn:microsoft.com/office/officeart/2005/8/layout/list1"/>
    <dgm:cxn modelId="{3CDFDF65-9119-4DF3-8343-745C7370EE0B}" type="presParOf" srcId="{B2BDAD0C-2871-4041-8EFB-23FABD57A964}" destId="{ABFE1192-8DAD-472B-940B-7AD1A5A7FC61}" srcOrd="1" destOrd="0" presId="urn:microsoft.com/office/officeart/2005/8/layout/list1"/>
    <dgm:cxn modelId="{8E521E9D-07E1-475C-8813-CD753FD7DCED}" type="presParOf" srcId="{19D85963-33FC-4DB4-BE30-BBF06E13BDE3}" destId="{AB30F76E-61DF-4EFE-9120-F662ADED9197}" srcOrd="1" destOrd="0" presId="urn:microsoft.com/office/officeart/2005/8/layout/list1"/>
    <dgm:cxn modelId="{A1455844-7146-4819-93F7-2A3B7408D494}" type="presParOf" srcId="{19D85963-33FC-4DB4-BE30-BBF06E13BDE3}" destId="{A932440B-0475-4648-A8AF-792D93544ADE}" srcOrd="2" destOrd="0" presId="urn:microsoft.com/office/officeart/2005/8/layout/list1"/>
    <dgm:cxn modelId="{F4E574A2-632B-45D4-A110-55BAF899BA87}" type="presParOf" srcId="{19D85963-33FC-4DB4-BE30-BBF06E13BDE3}" destId="{ADDC3E76-9E0E-4406-8A92-F68817DBD09B}" srcOrd="3" destOrd="0" presId="urn:microsoft.com/office/officeart/2005/8/layout/list1"/>
    <dgm:cxn modelId="{B8CCD7B2-9CB9-48B1-9E09-ED97C4939076}" type="presParOf" srcId="{19D85963-33FC-4DB4-BE30-BBF06E13BDE3}" destId="{C34829E3-6498-4450-8F1B-FA54C0F756BD}" srcOrd="4" destOrd="0" presId="urn:microsoft.com/office/officeart/2005/8/layout/list1"/>
    <dgm:cxn modelId="{08730381-4248-4D78-A0DD-52DFDFE5918C}" type="presParOf" srcId="{C34829E3-6498-4450-8F1B-FA54C0F756BD}" destId="{6BA2B454-C9D6-4B75-93F1-D9A697445E14}" srcOrd="0" destOrd="0" presId="urn:microsoft.com/office/officeart/2005/8/layout/list1"/>
    <dgm:cxn modelId="{2226EF5A-8F82-4845-9FD3-2EA0F5D2D7D1}" type="presParOf" srcId="{C34829E3-6498-4450-8F1B-FA54C0F756BD}" destId="{E4F7259A-8B85-412E-B462-771D101CD263}" srcOrd="1" destOrd="0" presId="urn:microsoft.com/office/officeart/2005/8/layout/list1"/>
    <dgm:cxn modelId="{1A85D580-2296-4EA4-875F-7358C408627D}" type="presParOf" srcId="{19D85963-33FC-4DB4-BE30-BBF06E13BDE3}" destId="{6A015A3E-66D1-42FF-9FE6-A06DA461658D}" srcOrd="5" destOrd="0" presId="urn:microsoft.com/office/officeart/2005/8/layout/list1"/>
    <dgm:cxn modelId="{BA28CFEB-F027-4D1B-B880-261F2B3773B5}" type="presParOf" srcId="{19D85963-33FC-4DB4-BE30-BBF06E13BDE3}" destId="{90A9DC24-873E-41DA-9743-1DEC1CA6C560}" srcOrd="6" destOrd="0" presId="urn:microsoft.com/office/officeart/2005/8/layout/list1"/>
    <dgm:cxn modelId="{8C58F5E2-FE56-4FB1-AF95-AF125740DECA}" type="presParOf" srcId="{19D85963-33FC-4DB4-BE30-BBF06E13BDE3}" destId="{5E7BB689-57ED-4038-AD0E-A443BDD47CF0}" srcOrd="7" destOrd="0" presId="urn:microsoft.com/office/officeart/2005/8/layout/list1"/>
    <dgm:cxn modelId="{892F38C8-63AB-4359-BDA4-2C167C51F01E}" type="presParOf" srcId="{19D85963-33FC-4DB4-BE30-BBF06E13BDE3}" destId="{5F28FFFD-F957-4BE5-A1E1-0885F88A30A5}" srcOrd="8" destOrd="0" presId="urn:microsoft.com/office/officeart/2005/8/layout/list1"/>
    <dgm:cxn modelId="{BA94C151-E473-4EEB-98E3-FBA4D735FB4C}" type="presParOf" srcId="{5F28FFFD-F957-4BE5-A1E1-0885F88A30A5}" destId="{BE38C780-18D5-441B-9D73-CB4B1D51E340}" srcOrd="0" destOrd="0" presId="urn:microsoft.com/office/officeart/2005/8/layout/list1"/>
    <dgm:cxn modelId="{3969A42A-6AD9-4554-8F7B-11FB69A565E2}" type="presParOf" srcId="{5F28FFFD-F957-4BE5-A1E1-0885F88A30A5}" destId="{CB8131CE-F7B5-43F2-BF61-5A8E6892C473}" srcOrd="1" destOrd="0" presId="urn:microsoft.com/office/officeart/2005/8/layout/list1"/>
    <dgm:cxn modelId="{05249B56-6518-42BD-998D-7D76D78A14F3}" type="presParOf" srcId="{19D85963-33FC-4DB4-BE30-BBF06E13BDE3}" destId="{AA11DF5A-22AB-4504-9EE4-A27676105972}" srcOrd="9" destOrd="0" presId="urn:microsoft.com/office/officeart/2005/8/layout/list1"/>
    <dgm:cxn modelId="{3B09E1A2-08B0-4447-B183-C5199986DB78}" type="presParOf" srcId="{19D85963-33FC-4DB4-BE30-BBF06E13BDE3}" destId="{0E70C48D-B927-4ABA-8963-9812C0382760}" srcOrd="10" destOrd="0" presId="urn:microsoft.com/office/officeart/2005/8/layout/list1"/>
    <dgm:cxn modelId="{3CC1FBAB-0702-4E53-B9D4-5BF68B4D33D6}" type="presParOf" srcId="{19D85963-33FC-4DB4-BE30-BBF06E13BDE3}" destId="{DB981542-3F55-41B2-8576-BEB2CD697020}" srcOrd="11" destOrd="0" presId="urn:microsoft.com/office/officeart/2005/8/layout/list1"/>
    <dgm:cxn modelId="{9BBCF139-96C2-4E2A-82AF-810C52F38C37}" type="presParOf" srcId="{19D85963-33FC-4DB4-BE30-BBF06E13BDE3}" destId="{52CCAC4D-D194-4A05-B372-8BA53B44CF78}" srcOrd="12" destOrd="0" presId="urn:microsoft.com/office/officeart/2005/8/layout/list1"/>
    <dgm:cxn modelId="{7BF6B70B-348A-4C41-8663-FDFC529D5D10}" type="presParOf" srcId="{52CCAC4D-D194-4A05-B372-8BA53B44CF78}" destId="{0C37DB7F-DB95-4BCE-A6C4-AF910FA7DB5C}" srcOrd="0" destOrd="0" presId="urn:microsoft.com/office/officeart/2005/8/layout/list1"/>
    <dgm:cxn modelId="{A441F697-D228-4A4C-9AC2-4CB9D31AA737}" type="presParOf" srcId="{52CCAC4D-D194-4A05-B372-8BA53B44CF78}" destId="{308797DD-5629-4C5E-828E-9E6724A7FC5F}" srcOrd="1" destOrd="0" presId="urn:microsoft.com/office/officeart/2005/8/layout/list1"/>
    <dgm:cxn modelId="{02D4C6A5-B239-4562-9FE8-8FC30867EDCC}" type="presParOf" srcId="{19D85963-33FC-4DB4-BE30-BBF06E13BDE3}" destId="{321A5F48-6C1A-4A3C-946F-ED4BBD22C506}" srcOrd="13" destOrd="0" presId="urn:microsoft.com/office/officeart/2005/8/layout/list1"/>
    <dgm:cxn modelId="{D7613A9E-6371-40C5-A3B1-70AAD134F4B1}" type="presParOf" srcId="{19D85963-33FC-4DB4-BE30-BBF06E13BDE3}" destId="{D935EE59-5F68-4DBB-8860-68D24ED109FF}" srcOrd="14" destOrd="0" presId="urn:microsoft.com/office/officeart/2005/8/layout/list1"/>
    <dgm:cxn modelId="{849AFE5F-3578-4E8F-A80A-8CA27A86421B}" type="presParOf" srcId="{19D85963-33FC-4DB4-BE30-BBF06E13BDE3}" destId="{D3DEE91F-FBC9-42E4-8C96-B1AAAA11457B}" srcOrd="15" destOrd="0" presId="urn:microsoft.com/office/officeart/2005/8/layout/list1"/>
    <dgm:cxn modelId="{B37FA855-B8EE-4EF8-AFA2-920F68269395}" type="presParOf" srcId="{19D85963-33FC-4DB4-BE30-BBF06E13BDE3}" destId="{6BC5243D-5A12-4761-B770-CBB74A80DE35}" srcOrd="16" destOrd="0" presId="urn:microsoft.com/office/officeart/2005/8/layout/list1"/>
    <dgm:cxn modelId="{BEFE274B-9A76-4862-8229-7F0D1536D996}" type="presParOf" srcId="{6BC5243D-5A12-4761-B770-CBB74A80DE35}" destId="{23579882-D9D6-4D44-905A-DFDA9BFCB3B8}" srcOrd="0" destOrd="0" presId="urn:microsoft.com/office/officeart/2005/8/layout/list1"/>
    <dgm:cxn modelId="{A715D677-CB66-434E-8E4D-1333087212D7}" type="presParOf" srcId="{6BC5243D-5A12-4761-B770-CBB74A80DE35}" destId="{22BE2CD9-51A4-4042-9337-34965CE593E2}" srcOrd="1" destOrd="0" presId="urn:microsoft.com/office/officeart/2005/8/layout/list1"/>
    <dgm:cxn modelId="{56CC8E20-7807-4110-BD0E-6843C15C0757}" type="presParOf" srcId="{19D85963-33FC-4DB4-BE30-BBF06E13BDE3}" destId="{84C4BD6D-4DA6-4FF1-AB89-FD3088A78F7F}" srcOrd="17" destOrd="0" presId="urn:microsoft.com/office/officeart/2005/8/layout/list1"/>
    <dgm:cxn modelId="{35B7A9E4-7FE3-42EC-8B0F-6A5B1CA18021}" type="presParOf" srcId="{19D85963-33FC-4DB4-BE30-BBF06E13BDE3}" destId="{0CC5B2BB-76BC-444B-8AA4-BC96E53A0E1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5C54B-987E-4D96-97D7-B066889384D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14BE10-68E9-4478-9768-1B823677AC1D}">
      <dgm:prSet/>
      <dgm:spPr/>
      <dgm:t>
        <a:bodyPr/>
        <a:lstStyle/>
        <a:p>
          <a:r>
            <a:rPr lang="en-US"/>
            <a:t>Having a larger embedding size for the models.</a:t>
          </a:r>
        </a:p>
      </dgm:t>
    </dgm:pt>
    <dgm:pt modelId="{90EE92C2-C6F1-40A3-B9C6-78018710E576}" type="parTrans" cxnId="{A7942EC9-7E83-4CDB-8EEF-88683EFFD347}">
      <dgm:prSet/>
      <dgm:spPr/>
      <dgm:t>
        <a:bodyPr/>
        <a:lstStyle/>
        <a:p>
          <a:endParaRPr lang="en-US"/>
        </a:p>
      </dgm:t>
    </dgm:pt>
    <dgm:pt modelId="{A85A88D5-FB38-485F-AE1C-F5DAB9DEFD3B}" type="sibTrans" cxnId="{A7942EC9-7E83-4CDB-8EEF-88683EFFD347}">
      <dgm:prSet/>
      <dgm:spPr/>
      <dgm:t>
        <a:bodyPr/>
        <a:lstStyle/>
        <a:p>
          <a:endParaRPr lang="en-US"/>
        </a:p>
      </dgm:t>
    </dgm:pt>
    <dgm:pt modelId="{C11DDF34-204B-4983-9FE7-C9A99DF85DD9}">
      <dgm:prSet/>
      <dgm:spPr/>
      <dgm:t>
        <a:bodyPr/>
        <a:lstStyle/>
        <a:p>
          <a:r>
            <a:rPr lang="en-US" dirty="0"/>
            <a:t>We saw that the word2vec-google-news-300 had the highest accuracy since it also had the highest embedding size. The model with the second highest accuracy was the glove-wiki-gigaword-50, and if we were to use a larger embedding size for this corpus, we would have had higher accuracy.</a:t>
          </a:r>
        </a:p>
      </dgm:t>
    </dgm:pt>
    <dgm:pt modelId="{CACBCC7F-BD9B-4135-9B4A-8A3007301E48}" type="parTrans" cxnId="{B763B4E9-6DE5-409A-B333-F96A9AE4DA13}">
      <dgm:prSet/>
      <dgm:spPr/>
      <dgm:t>
        <a:bodyPr/>
        <a:lstStyle/>
        <a:p>
          <a:endParaRPr lang="en-US"/>
        </a:p>
      </dgm:t>
    </dgm:pt>
    <dgm:pt modelId="{F6533098-2FC6-44E6-A651-99A5B34BE394}" type="sibTrans" cxnId="{B763B4E9-6DE5-409A-B333-F96A9AE4DA13}">
      <dgm:prSet/>
      <dgm:spPr/>
      <dgm:t>
        <a:bodyPr/>
        <a:lstStyle/>
        <a:p>
          <a:endParaRPr lang="en-US"/>
        </a:p>
      </dgm:t>
    </dgm:pt>
    <dgm:pt modelId="{AF245B65-9A0C-408F-B571-14211823019B}">
      <dgm:prSet/>
      <dgm:spPr/>
      <dgm:t>
        <a:bodyPr/>
        <a:lstStyle/>
        <a:p>
          <a:r>
            <a:rPr lang="en-US" dirty="0"/>
            <a:t>Selection of a corpus</a:t>
          </a:r>
        </a:p>
      </dgm:t>
    </dgm:pt>
    <dgm:pt modelId="{DA69B950-CDEA-4286-87CC-7061745B4BFE}" type="parTrans" cxnId="{FBEC958D-A637-4BCE-8180-6CA2CE54626D}">
      <dgm:prSet/>
      <dgm:spPr/>
      <dgm:t>
        <a:bodyPr/>
        <a:lstStyle/>
        <a:p>
          <a:endParaRPr lang="en-US"/>
        </a:p>
      </dgm:t>
    </dgm:pt>
    <dgm:pt modelId="{1FF6C158-4BD0-4D82-BAAC-EE3E66DB16BC}" type="sibTrans" cxnId="{FBEC958D-A637-4BCE-8180-6CA2CE54626D}">
      <dgm:prSet/>
      <dgm:spPr/>
      <dgm:t>
        <a:bodyPr/>
        <a:lstStyle/>
        <a:p>
          <a:endParaRPr lang="en-US"/>
        </a:p>
      </dgm:t>
    </dgm:pt>
    <dgm:pt modelId="{AA77EBD2-4120-44DA-A2CF-A4F6CCD9E844}">
      <dgm:prSet/>
      <dgm:spPr/>
      <dgm:t>
        <a:bodyPr/>
        <a:lstStyle/>
        <a:p>
          <a:r>
            <a:rPr lang="en-US"/>
            <a:t>As the analysis shows, models with certain corpora perform better than others. Gigaword-50 and “twitter-50” for example have the same embedding size but have accuracies of 71.79% and 50.72% respectively, this shows that the gigaword-50 model is the better corpora to use. </a:t>
          </a:r>
        </a:p>
      </dgm:t>
    </dgm:pt>
    <dgm:pt modelId="{20249B0A-E8E1-4012-8C5D-C6069167CCF6}" type="parTrans" cxnId="{A3676459-060E-4D9C-B3FD-C1E8FD91DCE6}">
      <dgm:prSet/>
      <dgm:spPr/>
      <dgm:t>
        <a:bodyPr/>
        <a:lstStyle/>
        <a:p>
          <a:endParaRPr lang="en-US"/>
        </a:p>
      </dgm:t>
    </dgm:pt>
    <dgm:pt modelId="{A71BA939-9F1A-456D-A511-DA5ED4B3ADB0}" type="sibTrans" cxnId="{A3676459-060E-4D9C-B3FD-C1E8FD91DCE6}">
      <dgm:prSet/>
      <dgm:spPr/>
      <dgm:t>
        <a:bodyPr/>
        <a:lstStyle/>
        <a:p>
          <a:endParaRPr lang="en-US"/>
        </a:p>
      </dgm:t>
    </dgm:pt>
    <dgm:pt modelId="{3E37997E-703A-4CD0-8EB3-49590758C27E}" type="pres">
      <dgm:prSet presAssocID="{2165C54B-987E-4D96-97D7-B066889384D6}" presName="linear" presStyleCnt="0">
        <dgm:presLayoutVars>
          <dgm:dir/>
          <dgm:animLvl val="lvl"/>
          <dgm:resizeHandles val="exact"/>
        </dgm:presLayoutVars>
      </dgm:prSet>
      <dgm:spPr/>
    </dgm:pt>
    <dgm:pt modelId="{4CAB5F67-5175-443F-940E-D66AB314D517}" type="pres">
      <dgm:prSet presAssocID="{7614BE10-68E9-4478-9768-1B823677AC1D}" presName="parentLin" presStyleCnt="0"/>
      <dgm:spPr/>
    </dgm:pt>
    <dgm:pt modelId="{C79C969D-DE90-4B60-92CB-6221673E6F27}" type="pres">
      <dgm:prSet presAssocID="{7614BE10-68E9-4478-9768-1B823677AC1D}" presName="parentLeftMargin" presStyleLbl="node1" presStyleIdx="0" presStyleCnt="2"/>
      <dgm:spPr/>
    </dgm:pt>
    <dgm:pt modelId="{99F20279-9BA5-45C6-B1A5-50A2017F96ED}" type="pres">
      <dgm:prSet presAssocID="{7614BE10-68E9-4478-9768-1B823677AC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C3A4BA-0A5F-43FB-A2E4-0CFD56FE958F}" type="pres">
      <dgm:prSet presAssocID="{7614BE10-68E9-4478-9768-1B823677AC1D}" presName="negativeSpace" presStyleCnt="0"/>
      <dgm:spPr/>
    </dgm:pt>
    <dgm:pt modelId="{97680D7E-25A6-403B-A63C-50D986149C56}" type="pres">
      <dgm:prSet presAssocID="{7614BE10-68E9-4478-9768-1B823677AC1D}" presName="childText" presStyleLbl="conFgAcc1" presStyleIdx="0" presStyleCnt="2">
        <dgm:presLayoutVars>
          <dgm:bulletEnabled val="1"/>
        </dgm:presLayoutVars>
      </dgm:prSet>
      <dgm:spPr/>
    </dgm:pt>
    <dgm:pt modelId="{5B362D6B-B686-4A9A-816B-08A6E69E77D8}" type="pres">
      <dgm:prSet presAssocID="{A85A88D5-FB38-485F-AE1C-F5DAB9DEFD3B}" presName="spaceBetweenRectangles" presStyleCnt="0"/>
      <dgm:spPr/>
    </dgm:pt>
    <dgm:pt modelId="{13432601-CF83-4A9D-BA8A-9A32EFFF5F99}" type="pres">
      <dgm:prSet presAssocID="{AF245B65-9A0C-408F-B571-14211823019B}" presName="parentLin" presStyleCnt="0"/>
      <dgm:spPr/>
    </dgm:pt>
    <dgm:pt modelId="{CFD0E8A8-7B39-427B-90EF-E0B24C44679B}" type="pres">
      <dgm:prSet presAssocID="{AF245B65-9A0C-408F-B571-14211823019B}" presName="parentLeftMargin" presStyleLbl="node1" presStyleIdx="0" presStyleCnt="2"/>
      <dgm:spPr/>
    </dgm:pt>
    <dgm:pt modelId="{F2FFAFCC-E884-45FF-9403-EED7B954A3C5}" type="pres">
      <dgm:prSet presAssocID="{AF245B65-9A0C-408F-B571-1421182301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19BFB8-3DB1-45EA-BA2D-8A518D9D24DE}" type="pres">
      <dgm:prSet presAssocID="{AF245B65-9A0C-408F-B571-14211823019B}" presName="negativeSpace" presStyleCnt="0"/>
      <dgm:spPr/>
    </dgm:pt>
    <dgm:pt modelId="{CAF82A74-D207-411C-9216-2AB8F8478E0F}" type="pres">
      <dgm:prSet presAssocID="{AF245B65-9A0C-408F-B571-14211823019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62FC6C-865E-4EFB-8F17-E8494E1AD466}" type="presOf" srcId="{7614BE10-68E9-4478-9768-1B823677AC1D}" destId="{99F20279-9BA5-45C6-B1A5-50A2017F96ED}" srcOrd="1" destOrd="0" presId="urn:microsoft.com/office/officeart/2005/8/layout/list1"/>
    <dgm:cxn modelId="{A3676459-060E-4D9C-B3FD-C1E8FD91DCE6}" srcId="{AF245B65-9A0C-408F-B571-14211823019B}" destId="{AA77EBD2-4120-44DA-A2CF-A4F6CCD9E844}" srcOrd="0" destOrd="0" parTransId="{20249B0A-E8E1-4012-8C5D-C6069167CCF6}" sibTransId="{A71BA939-9F1A-456D-A511-DA5ED4B3ADB0}"/>
    <dgm:cxn modelId="{FBEC958D-A637-4BCE-8180-6CA2CE54626D}" srcId="{2165C54B-987E-4D96-97D7-B066889384D6}" destId="{AF245B65-9A0C-408F-B571-14211823019B}" srcOrd="1" destOrd="0" parTransId="{DA69B950-CDEA-4286-87CC-7061745B4BFE}" sibTransId="{1FF6C158-4BD0-4D82-BAAC-EE3E66DB16BC}"/>
    <dgm:cxn modelId="{733C6896-F624-4B54-A73C-D7C0FF42534A}" type="presOf" srcId="{AF245B65-9A0C-408F-B571-14211823019B}" destId="{F2FFAFCC-E884-45FF-9403-EED7B954A3C5}" srcOrd="1" destOrd="0" presId="urn:microsoft.com/office/officeart/2005/8/layout/list1"/>
    <dgm:cxn modelId="{C10E23A0-7C43-46A3-A0AD-89064CF2AB66}" type="presOf" srcId="{7614BE10-68E9-4478-9768-1B823677AC1D}" destId="{C79C969D-DE90-4B60-92CB-6221673E6F27}" srcOrd="0" destOrd="0" presId="urn:microsoft.com/office/officeart/2005/8/layout/list1"/>
    <dgm:cxn modelId="{4769C2A4-3266-4594-99A6-741263C0384D}" type="presOf" srcId="{AA77EBD2-4120-44DA-A2CF-A4F6CCD9E844}" destId="{CAF82A74-D207-411C-9216-2AB8F8478E0F}" srcOrd="0" destOrd="0" presId="urn:microsoft.com/office/officeart/2005/8/layout/list1"/>
    <dgm:cxn modelId="{FEC2ACAE-F6E0-4009-B25B-6F14E1226C0C}" type="presOf" srcId="{C11DDF34-204B-4983-9FE7-C9A99DF85DD9}" destId="{97680D7E-25A6-403B-A63C-50D986149C56}" srcOrd="0" destOrd="0" presId="urn:microsoft.com/office/officeart/2005/8/layout/list1"/>
    <dgm:cxn modelId="{A7942EC9-7E83-4CDB-8EEF-88683EFFD347}" srcId="{2165C54B-987E-4D96-97D7-B066889384D6}" destId="{7614BE10-68E9-4478-9768-1B823677AC1D}" srcOrd="0" destOrd="0" parTransId="{90EE92C2-C6F1-40A3-B9C6-78018710E576}" sibTransId="{A85A88D5-FB38-485F-AE1C-F5DAB9DEFD3B}"/>
    <dgm:cxn modelId="{2BCE43DE-7976-4041-BAC6-1D3DA0A14F19}" type="presOf" srcId="{2165C54B-987E-4D96-97D7-B066889384D6}" destId="{3E37997E-703A-4CD0-8EB3-49590758C27E}" srcOrd="0" destOrd="0" presId="urn:microsoft.com/office/officeart/2005/8/layout/list1"/>
    <dgm:cxn modelId="{53D10EE7-8B00-45B9-94EF-290F468E6B27}" type="presOf" srcId="{AF245B65-9A0C-408F-B571-14211823019B}" destId="{CFD0E8A8-7B39-427B-90EF-E0B24C44679B}" srcOrd="0" destOrd="0" presId="urn:microsoft.com/office/officeart/2005/8/layout/list1"/>
    <dgm:cxn modelId="{B763B4E9-6DE5-409A-B333-F96A9AE4DA13}" srcId="{7614BE10-68E9-4478-9768-1B823677AC1D}" destId="{C11DDF34-204B-4983-9FE7-C9A99DF85DD9}" srcOrd="0" destOrd="0" parTransId="{CACBCC7F-BD9B-4135-9B4A-8A3007301E48}" sibTransId="{F6533098-2FC6-44E6-A651-99A5B34BE394}"/>
    <dgm:cxn modelId="{05646E37-7F25-4E1F-8544-A3CEA62C76B8}" type="presParOf" srcId="{3E37997E-703A-4CD0-8EB3-49590758C27E}" destId="{4CAB5F67-5175-443F-940E-D66AB314D517}" srcOrd="0" destOrd="0" presId="urn:microsoft.com/office/officeart/2005/8/layout/list1"/>
    <dgm:cxn modelId="{07FC37EF-AC97-4323-947F-6D5C798F5C17}" type="presParOf" srcId="{4CAB5F67-5175-443F-940E-D66AB314D517}" destId="{C79C969D-DE90-4B60-92CB-6221673E6F27}" srcOrd="0" destOrd="0" presId="urn:microsoft.com/office/officeart/2005/8/layout/list1"/>
    <dgm:cxn modelId="{0A95B24E-4832-4663-A062-38A24488B905}" type="presParOf" srcId="{4CAB5F67-5175-443F-940E-D66AB314D517}" destId="{99F20279-9BA5-45C6-B1A5-50A2017F96ED}" srcOrd="1" destOrd="0" presId="urn:microsoft.com/office/officeart/2005/8/layout/list1"/>
    <dgm:cxn modelId="{F5B87BC8-2460-4B7B-B345-A768E3E86518}" type="presParOf" srcId="{3E37997E-703A-4CD0-8EB3-49590758C27E}" destId="{D8C3A4BA-0A5F-43FB-A2E4-0CFD56FE958F}" srcOrd="1" destOrd="0" presId="urn:microsoft.com/office/officeart/2005/8/layout/list1"/>
    <dgm:cxn modelId="{5DD05FDA-7B16-4C4D-9D3E-821263700283}" type="presParOf" srcId="{3E37997E-703A-4CD0-8EB3-49590758C27E}" destId="{97680D7E-25A6-403B-A63C-50D986149C56}" srcOrd="2" destOrd="0" presId="urn:microsoft.com/office/officeart/2005/8/layout/list1"/>
    <dgm:cxn modelId="{3096E503-2023-442D-9351-CBEB5AC7E2CD}" type="presParOf" srcId="{3E37997E-703A-4CD0-8EB3-49590758C27E}" destId="{5B362D6B-B686-4A9A-816B-08A6E69E77D8}" srcOrd="3" destOrd="0" presId="urn:microsoft.com/office/officeart/2005/8/layout/list1"/>
    <dgm:cxn modelId="{8BF90D7B-0253-4840-BB72-F57021E867D9}" type="presParOf" srcId="{3E37997E-703A-4CD0-8EB3-49590758C27E}" destId="{13432601-CF83-4A9D-BA8A-9A32EFFF5F99}" srcOrd="4" destOrd="0" presId="urn:microsoft.com/office/officeart/2005/8/layout/list1"/>
    <dgm:cxn modelId="{7B5425C0-EDAB-45A6-9D64-F394442A6431}" type="presParOf" srcId="{13432601-CF83-4A9D-BA8A-9A32EFFF5F99}" destId="{CFD0E8A8-7B39-427B-90EF-E0B24C44679B}" srcOrd="0" destOrd="0" presId="urn:microsoft.com/office/officeart/2005/8/layout/list1"/>
    <dgm:cxn modelId="{A978D309-9D13-49F4-B87E-C04E51213029}" type="presParOf" srcId="{13432601-CF83-4A9D-BA8A-9A32EFFF5F99}" destId="{F2FFAFCC-E884-45FF-9403-EED7B954A3C5}" srcOrd="1" destOrd="0" presId="urn:microsoft.com/office/officeart/2005/8/layout/list1"/>
    <dgm:cxn modelId="{A497E556-F021-446A-8395-5E23880D2FE0}" type="presParOf" srcId="{3E37997E-703A-4CD0-8EB3-49590758C27E}" destId="{F619BFB8-3DB1-45EA-BA2D-8A518D9D24DE}" srcOrd="5" destOrd="0" presId="urn:microsoft.com/office/officeart/2005/8/layout/list1"/>
    <dgm:cxn modelId="{DE772025-8C6D-4F9E-9724-C7CF91DDD1CC}" type="presParOf" srcId="{3E37997E-703A-4CD0-8EB3-49590758C27E}" destId="{CAF82A74-D207-411C-9216-2AB8F8478E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2440B-0475-4648-A8AF-792D93544ADE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E1192-8DAD-472B-940B-7AD1A5A7FC61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word2-google-news-300</a:t>
          </a:r>
        </a:p>
      </dsp:txBody>
      <dsp:txXfrm>
        <a:off x="367926" y="104745"/>
        <a:ext cx="4597613" cy="639310"/>
      </dsp:txXfrm>
    </dsp:sp>
    <dsp:sp modelId="{90A9DC24-873E-41DA-9743-1DEC1CA6C560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7259A-8B85-412E-B462-771D101CD263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glove-wiki-gigaword-50</a:t>
          </a:r>
        </a:p>
      </dsp:txBody>
      <dsp:txXfrm>
        <a:off x="367926" y="1193385"/>
        <a:ext cx="4597613" cy="639310"/>
      </dsp:txXfrm>
    </dsp:sp>
    <dsp:sp modelId="{0E70C48D-B927-4ABA-8963-9812C0382760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131CE-F7B5-43F2-BF61-5A8E6892C473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glove-twitter-50  </a:t>
          </a:r>
        </a:p>
      </dsp:txBody>
      <dsp:txXfrm>
        <a:off x="367926" y="2282025"/>
        <a:ext cx="4597613" cy="639310"/>
      </dsp:txXfrm>
    </dsp:sp>
    <dsp:sp modelId="{D935EE59-5F68-4DBB-8860-68D24ED109FF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797DD-5629-4C5E-828E-9E6724A7FC5F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glove-twitter-100</a:t>
          </a:r>
        </a:p>
      </dsp:txBody>
      <dsp:txXfrm>
        <a:off x="367926" y="3370665"/>
        <a:ext cx="4597613" cy="639310"/>
      </dsp:txXfrm>
    </dsp:sp>
    <dsp:sp modelId="{0CC5B2BB-76BC-444B-8AA4-BC96E53A0E1A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E2CD9-51A4-4042-9337-34965CE593E2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glove-twitter-200</a:t>
          </a:r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80D7E-25A6-403B-A63C-50D986149C56}">
      <dsp:nvSpPr>
        <dsp:cNvPr id="0" name=""/>
        <dsp:cNvSpPr/>
      </dsp:nvSpPr>
      <dsp:spPr>
        <a:xfrm>
          <a:off x="0" y="994234"/>
          <a:ext cx="6666833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 saw that the word2vec-google-news-300 had the highest accuracy since it also had the highest embedding size. The model with the second highest accuracy was the glove-wiki-gigaword-50, and if we were to use a larger embedding size for this corpus, we would have had higher accuracy.</a:t>
          </a:r>
        </a:p>
      </dsp:txBody>
      <dsp:txXfrm>
        <a:off x="0" y="994234"/>
        <a:ext cx="6666833" cy="1686825"/>
      </dsp:txXfrm>
    </dsp:sp>
    <dsp:sp modelId="{99F20279-9BA5-45C6-B1A5-50A2017F96ED}">
      <dsp:nvSpPr>
        <dsp:cNvPr id="0" name=""/>
        <dsp:cNvSpPr/>
      </dsp:nvSpPr>
      <dsp:spPr>
        <a:xfrm>
          <a:off x="333341" y="743314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Having a larger embedding size for the models.</a:t>
          </a:r>
        </a:p>
      </dsp:txBody>
      <dsp:txXfrm>
        <a:off x="357839" y="767812"/>
        <a:ext cx="4617787" cy="452844"/>
      </dsp:txXfrm>
    </dsp:sp>
    <dsp:sp modelId="{CAF82A74-D207-411C-9216-2AB8F8478E0F}">
      <dsp:nvSpPr>
        <dsp:cNvPr id="0" name=""/>
        <dsp:cNvSpPr/>
      </dsp:nvSpPr>
      <dsp:spPr>
        <a:xfrm>
          <a:off x="0" y="3023779"/>
          <a:ext cx="6666833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 the analysis shows, models with certain corpora perform better than others. Gigaword-50 and “twitter-50” for example have the same embedding size but have accuracies of 71.79% and 50.72% respectively, this shows that the gigaword-50 model is the better corpora to use. </a:t>
          </a:r>
        </a:p>
      </dsp:txBody>
      <dsp:txXfrm>
        <a:off x="0" y="3023779"/>
        <a:ext cx="6666833" cy="1686825"/>
      </dsp:txXfrm>
    </dsp:sp>
    <dsp:sp modelId="{F2FFAFCC-E884-45FF-9403-EED7B954A3C5}">
      <dsp:nvSpPr>
        <dsp:cNvPr id="0" name=""/>
        <dsp:cNvSpPr/>
      </dsp:nvSpPr>
      <dsp:spPr>
        <a:xfrm>
          <a:off x="333341" y="2772859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 of a corpus</a:t>
          </a:r>
        </a:p>
      </dsp:txBody>
      <dsp:txXfrm>
        <a:off x="357839" y="2797357"/>
        <a:ext cx="4617787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B229-0F74-4008-93A6-D726A7E101D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0BA4-E8B8-41D4-96DE-B9BACB5E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40BA4-E8B8-41D4-96DE-B9BACB5E9A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B929-528D-42A9-BEC8-70396C35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669D-B6C1-45FF-A412-48A5A0CFF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C124-E57D-43A9-B6CF-6964F151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BC48-AA40-4752-8724-B4BFC166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4760-99A0-48CF-94E2-556E32BD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155D-902F-4235-98E3-679355E6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D962C-F340-4048-B82F-90AC1725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B602-F0B2-4520-9F16-723B3051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603E-2777-4CF9-B5DB-F934105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2CC2-4F11-4899-99BC-A21F174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FC1A-D6B4-41B7-8201-95E38462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CB830-691E-41AC-9D99-CAECC568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7C9D-7739-439A-979B-F8690D1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AA10-B498-41C2-9324-F3D9420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BB7A-F050-40F6-BCFE-6FA68FFA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EFB3-13B7-4D41-883E-DD24437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4D76-12E4-430D-A697-5C9CE57C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BE3D-AE28-464E-A96E-682330E5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EBBB-07E6-4E56-B197-F9DEFBA4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57E6-EE91-41A2-B5F1-B3A0354B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1E2B-3157-4E49-AFE0-93E285AE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4A15-18C8-4C6B-B709-532E2B6E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76F2-F533-4997-B538-F1C45AB1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33B2-DFEE-437F-A3CA-43443043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CD2D-122A-4D85-9B5E-B21615BE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777C-3708-4BF3-99EA-CAC8F2DE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943-E3D6-4B1B-A0E3-A7D14A45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F085-BADD-47EE-9C8B-8C74BA46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04B6-01F8-4A68-ACF0-03CCF6BE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488B-08DD-4922-AB60-08D06555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562FE-04AD-457B-AA2D-D037863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54BB-E4FD-4E9A-9CB2-1A4FB30F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44132-426F-4E11-A98C-2F7FD9AD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ADF5-4A1F-45E3-AB47-97840B23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9AF31-26BC-447E-8787-2C63BCD82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61E20-C231-476E-828B-882C65E28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F81FA-107B-4773-9171-81D20D6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99F67-7B26-441B-804D-1FA26021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51B03-0FAC-4739-B91A-D21357E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6B45-0FCE-4479-8B7B-FAD8EEAC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6D618-D200-4BBA-A942-30DEAE1A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E9448-611F-4E2A-8BE3-D2A06445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ECF77-DE6C-45E9-B21D-8D7F136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4C93A-B8A8-4B0A-B0F3-530D6EA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9C80E-F362-481A-802A-5BAF8311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7EE3-62D4-4733-9221-3933DA1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B1D-826A-4D34-B9D6-BDF471E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4243-4C84-44C4-8E86-9866013C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2904-53F5-4BFD-947E-6E6CC254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62C3-0447-4986-BC60-8597DD1D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AB72-28CA-483C-90B9-AB51ECD3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2371A-412E-47CB-8121-438DF87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8FAB-7112-4E2D-B874-33B2352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14740-98F6-433D-A3BD-5E15C7670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A40F-E4D3-497A-9AAC-733BE371F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97EF4-EDDF-4157-AAEA-298377D2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6ED7-CE9E-4F61-89AD-31ADAF0A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5869-4A6B-4653-B116-C44E486C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8A585-342A-4647-AB3B-1F86339C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4CB7-9916-4802-A7C3-1C52D68B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273F-085C-4818-8E32-D7F1AED1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A9C3-F23C-4172-BA3F-9835B76D56B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4176-4CA7-49FA-ADC7-3B4D76D3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D0DA-019C-4670-817A-239E46609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36DA-0ABA-4D46-8611-414E3AB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971239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Mini-Project 3 Word Embeddings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By: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Gaith Asubbagh 40042207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Mohammad Amin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Solki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25544394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78E42-0D32-4911-AA71-319434F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285F4C-0416-428D-B9BD-8293AB095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0349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08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99BB2-08AC-4CDA-B140-2A17AE6C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BCBAE0-9271-4AC8-8C49-95C692861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27725"/>
              </p:ext>
            </p:extLst>
          </p:nvPr>
        </p:nvGraphicFramePr>
        <p:xfrm>
          <a:off x="1558977" y="2112579"/>
          <a:ext cx="9097989" cy="419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81">
                  <a:extLst>
                    <a:ext uri="{9D8B030D-6E8A-4147-A177-3AD203B41FA5}">
                      <a16:colId xmlns:a16="http://schemas.microsoft.com/office/drawing/2014/main" val="219232413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val="1639128178"/>
                    </a:ext>
                  </a:extLst>
                </a:gridCol>
                <a:gridCol w="1740237">
                  <a:extLst>
                    <a:ext uri="{9D8B030D-6E8A-4147-A177-3AD203B41FA5}">
                      <a16:colId xmlns:a16="http://schemas.microsoft.com/office/drawing/2014/main" val="2473561584"/>
                    </a:ext>
                  </a:extLst>
                </a:gridCol>
                <a:gridCol w="1966057">
                  <a:extLst>
                    <a:ext uri="{9D8B030D-6E8A-4147-A177-3AD203B41FA5}">
                      <a16:colId xmlns:a16="http://schemas.microsoft.com/office/drawing/2014/main" val="2484125441"/>
                    </a:ext>
                  </a:extLst>
                </a:gridCol>
                <a:gridCol w="1458430">
                  <a:extLst>
                    <a:ext uri="{9D8B030D-6E8A-4147-A177-3AD203B41FA5}">
                      <a16:colId xmlns:a16="http://schemas.microsoft.com/office/drawing/2014/main" val="1274259561"/>
                    </a:ext>
                  </a:extLst>
                </a:gridCol>
              </a:tblGrid>
              <a:tr h="5792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Vocab Size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Correct Labels (C) 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questions without guessing (V)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 marL="78273" marR="78273" marT="39136" marB="39136"/>
                </a:tc>
                <a:extLst>
                  <a:ext uri="{0D108BD9-81ED-4DB2-BD59-A6C34878D82A}">
                    <a16:rowId xmlns:a16="http://schemas.microsoft.com/office/drawing/2014/main" val="76313876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word2vec-google-news-300</a:t>
                      </a:r>
                      <a:endParaRPr lang="en-US" sz="1700" b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  <a:endParaRPr lang="en-US" sz="1700" b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700" b="0" dirty="0">
                          <a:effectLst/>
                        </a:rPr>
                      </a:br>
                      <a:r>
                        <a:rPr lang="en-US" sz="1700" b="0" dirty="0">
                          <a:effectLst/>
                        </a:rPr>
                        <a:t>79</a:t>
                      </a:r>
                    </a:p>
                  </a:txBody>
                  <a:tcPr marL="32614" marR="32614" marT="32614" marB="32614" anchor="ctr"/>
                </a:tc>
                <a:tc>
                  <a:txBody>
                    <a:bodyPr/>
                    <a:lstStyle/>
                    <a:p>
                      <a:pPr lvl="0" algn="ctr"/>
                      <a:br>
                        <a:rPr lang="en-US" sz="1700" b="0" dirty="0">
                          <a:effectLst/>
                        </a:rPr>
                      </a:br>
                      <a:r>
                        <a:rPr lang="en-US" sz="1700" b="0" dirty="0">
                          <a:effectLst/>
                        </a:rPr>
                        <a:t>0.886075949</a:t>
                      </a:r>
                    </a:p>
                  </a:txBody>
                  <a:tcPr marL="32614" marR="32614" marT="32614" marB="32614" anchor="ctr"/>
                </a:tc>
                <a:extLst>
                  <a:ext uri="{0D108BD9-81ED-4DB2-BD59-A6C34878D82A}">
                    <a16:rowId xmlns:a16="http://schemas.microsoft.com/office/drawing/2014/main" val="154369084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glove-twitter-50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1193514</a:t>
                      </a:r>
                      <a:endParaRPr lang="en-US" sz="1700" b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35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effectLst/>
                        </a:rPr>
                        <a:t>69</a:t>
                      </a:r>
                    </a:p>
                  </a:txBody>
                  <a:tcPr marL="32614" marR="32614" marT="32614" marB="32614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0.507246377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extLst>
                  <a:ext uri="{0D108BD9-81ED-4DB2-BD59-A6C34878D82A}">
                    <a16:rowId xmlns:a16="http://schemas.microsoft.com/office/drawing/2014/main" val="2399304703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glove-wiki-gigaword-50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700" b="0" dirty="0">
                          <a:effectLst/>
                        </a:rPr>
                      </a:br>
                      <a:r>
                        <a:rPr lang="en-US" sz="1700" b="0" dirty="0">
                          <a:effectLst/>
                        </a:rPr>
                        <a:t>400000</a:t>
                      </a:r>
                    </a:p>
                  </a:txBody>
                  <a:tcPr marL="32614" marR="32614" marT="32614" marB="326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56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700" b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0.717948718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extLst>
                  <a:ext uri="{0D108BD9-81ED-4DB2-BD59-A6C34878D82A}">
                    <a16:rowId xmlns:a16="http://schemas.microsoft.com/office/drawing/2014/main" val="1344110125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glove-twitter-100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1193514</a:t>
                      </a:r>
                      <a:endParaRPr lang="en-US" sz="1700" b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36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lvl="0" algn="ctr"/>
                      <a:br>
                        <a:rPr lang="en-US" sz="1700" b="0" dirty="0">
                          <a:effectLst/>
                        </a:rPr>
                      </a:br>
                      <a:r>
                        <a:rPr lang="en-US" sz="1700" b="0" dirty="0">
                          <a:effectLst/>
                        </a:rPr>
                        <a:t>0.52173913</a:t>
                      </a:r>
                    </a:p>
                  </a:txBody>
                  <a:tcPr marL="32614" marR="32614" marT="32614" marB="32614" anchor="ctr"/>
                </a:tc>
                <a:extLst>
                  <a:ext uri="{0D108BD9-81ED-4DB2-BD59-A6C34878D82A}">
                    <a16:rowId xmlns:a16="http://schemas.microsoft.com/office/drawing/2014/main" val="1268407343"/>
                  </a:ext>
                </a:extLst>
              </a:tr>
              <a:tr h="566173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glove-twitter-200</a:t>
                      </a:r>
                      <a:endParaRPr lang="en-US" sz="1700" b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1193514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42</a:t>
                      </a:r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1700" b="0" dirty="0"/>
                    </a:p>
                  </a:txBody>
                  <a:tcPr marL="78273" marR="78273" marT="39136" marB="39136"/>
                </a:tc>
                <a:tc>
                  <a:txBody>
                    <a:bodyPr/>
                    <a:lstStyle/>
                    <a:p>
                      <a:pPr lvl="0" algn="ctr"/>
                      <a:br>
                        <a:rPr lang="en-US" sz="1700" b="0" dirty="0">
                          <a:effectLst/>
                        </a:rPr>
                      </a:br>
                      <a:r>
                        <a:rPr lang="en-US" sz="1700" b="0" dirty="0">
                          <a:effectLst/>
                        </a:rPr>
                        <a:t>0.608695652</a:t>
                      </a:r>
                    </a:p>
                  </a:txBody>
                  <a:tcPr marL="32614" marR="32614" marT="32614" marB="32614" anchor="ctr"/>
                </a:tc>
                <a:extLst>
                  <a:ext uri="{0D108BD9-81ED-4DB2-BD59-A6C34878D82A}">
                    <a16:rowId xmlns:a16="http://schemas.microsoft.com/office/drawing/2014/main" val="231552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1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4BA46-19B2-4793-B84B-0DBBE809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of Models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2578D2C-4831-4173-9DD1-6CA20A15E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7" y="927085"/>
            <a:ext cx="7579325" cy="524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B6F52-B073-4153-A203-00893B590157}"/>
              </a:ext>
            </a:extLst>
          </p:cNvPr>
          <p:cNvSpPr txBox="1"/>
          <p:nvPr/>
        </p:nvSpPr>
        <p:spPr>
          <a:xfrm>
            <a:off x="6241002" y="143818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88.6%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291B7-A3F4-4D20-A6D1-D63EE4949556}"/>
              </a:ext>
            </a:extLst>
          </p:cNvPr>
          <p:cNvSpPr txBox="1"/>
          <p:nvPr/>
        </p:nvSpPr>
        <p:spPr>
          <a:xfrm>
            <a:off x="7164280" y="276710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50.72%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E6A09-4E6E-4F86-851D-C2DC455615E6}"/>
              </a:ext>
            </a:extLst>
          </p:cNvPr>
          <p:cNvSpPr txBox="1"/>
          <p:nvPr/>
        </p:nvSpPr>
        <p:spPr>
          <a:xfrm>
            <a:off x="8229599" y="202844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71.79%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0DF51-1853-4D0F-BBF2-F3B6B8076626}"/>
              </a:ext>
            </a:extLst>
          </p:cNvPr>
          <p:cNvSpPr txBox="1"/>
          <p:nvPr/>
        </p:nvSpPr>
        <p:spPr>
          <a:xfrm>
            <a:off x="9260997" y="276710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52.17%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6F329-3D4A-47E3-B319-A892D41233B3}"/>
              </a:ext>
            </a:extLst>
          </p:cNvPr>
          <p:cNvSpPr txBox="1"/>
          <p:nvPr/>
        </p:nvSpPr>
        <p:spPr>
          <a:xfrm>
            <a:off x="10315852" y="23977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60.87%</a:t>
            </a:r>
          </a:p>
        </p:txBody>
      </p:sp>
    </p:spTree>
    <p:extLst>
      <p:ext uri="{BB962C8B-B14F-4D97-AF65-F5344CB8AC3E}">
        <p14:creationId xmlns:p14="http://schemas.microsoft.com/office/powerpoint/2010/main" val="16047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DB54-2C37-4BF3-9A4E-C2662FE0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models with different corpus but same embedding sizes</a:t>
            </a:r>
          </a:p>
        </p:txBody>
      </p: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6B5A1-6AED-4E95-AB3C-90C7F308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Comparison between glove-twitter-50 and glove-wiki-gigaword-50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 the analysis shows, models with certain corpora perform better than other corpora. In this case, the wiki-gigaword-50 has significantly higher accuracy than the glove-twitter-50.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Wiki-gigaword-50 has a higher number of questions without guessing compared to twitter-50.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D8E555-ACBD-48DD-9E0F-1B94D40506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1373969"/>
              </p:ext>
            </p:extLst>
          </p:nvPr>
        </p:nvGraphicFramePr>
        <p:xfrm>
          <a:off x="5110716" y="1608193"/>
          <a:ext cx="6900771" cy="348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67">
                  <a:extLst>
                    <a:ext uri="{9D8B030D-6E8A-4147-A177-3AD203B41FA5}">
                      <a16:colId xmlns:a16="http://schemas.microsoft.com/office/drawing/2014/main" val="3824493777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1228774754"/>
                    </a:ext>
                  </a:extLst>
                </a:gridCol>
                <a:gridCol w="1677879">
                  <a:extLst>
                    <a:ext uri="{9D8B030D-6E8A-4147-A177-3AD203B41FA5}">
                      <a16:colId xmlns:a16="http://schemas.microsoft.com/office/drawing/2014/main" val="2030866384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3975034856"/>
                    </a:ext>
                  </a:extLst>
                </a:gridCol>
              </a:tblGrid>
              <a:tr h="9148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Model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Correct Labels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Without guessing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Accuracy</a:t>
                      </a:r>
                    </a:p>
                  </a:txBody>
                  <a:tcPr marL="123623" marR="123623" marT="61811" marB="61811"/>
                </a:tc>
                <a:extLst>
                  <a:ext uri="{0D108BD9-81ED-4DB2-BD59-A6C34878D82A}">
                    <a16:rowId xmlns:a16="http://schemas.microsoft.com/office/drawing/2014/main" val="2078324400"/>
                  </a:ext>
                </a:extLst>
              </a:tr>
              <a:tr h="12856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glove-twitter-50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69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0.507246377</a:t>
                      </a:r>
                      <a:endParaRPr lang="en-US" sz="2400" b="0" dirty="0"/>
                    </a:p>
                  </a:txBody>
                  <a:tcPr marL="123623" marR="123623" marT="61811" marB="61811"/>
                </a:tc>
                <a:extLst>
                  <a:ext uri="{0D108BD9-81ED-4DB2-BD59-A6C34878D82A}">
                    <a16:rowId xmlns:a16="http://schemas.microsoft.com/office/drawing/2014/main" val="1291809391"/>
                  </a:ext>
                </a:extLst>
              </a:tr>
              <a:tr h="12856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glove-wiki-gigaword-50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0.717948718</a:t>
                      </a:r>
                      <a:endParaRPr lang="en-US" sz="2400" b="0" dirty="0"/>
                    </a:p>
                  </a:txBody>
                  <a:tcPr marL="123623" marR="123623" marT="61811" marB="61811"/>
                </a:tc>
                <a:extLst>
                  <a:ext uri="{0D108BD9-81ED-4DB2-BD59-A6C34878D82A}">
                    <a16:rowId xmlns:a16="http://schemas.microsoft.com/office/drawing/2014/main" val="68983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DB54-2C37-4BF3-9A4E-C2662FE0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models with same corpus but different embedding sizes</a:t>
            </a:r>
          </a:p>
        </p:txBody>
      </p: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6B5A1-6AED-4E95-AB3C-90C7F308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Comparison between glove-twitter-100 and glove-twitter-200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Both models have the same number of questions without guessing (69)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accuracy of the 200 embedding size is higher than the accuracy of the 100-embedding size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D8E555-ACBD-48DD-9E0F-1B94D40506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4820458"/>
              </p:ext>
            </p:extLst>
          </p:nvPr>
        </p:nvGraphicFramePr>
        <p:xfrm>
          <a:off x="5110716" y="1608193"/>
          <a:ext cx="6596655" cy="348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67">
                  <a:extLst>
                    <a:ext uri="{9D8B030D-6E8A-4147-A177-3AD203B41FA5}">
                      <a16:colId xmlns:a16="http://schemas.microsoft.com/office/drawing/2014/main" val="3824493777"/>
                    </a:ext>
                  </a:extLst>
                </a:gridCol>
                <a:gridCol w="1447061">
                  <a:extLst>
                    <a:ext uri="{9D8B030D-6E8A-4147-A177-3AD203B41FA5}">
                      <a16:colId xmlns:a16="http://schemas.microsoft.com/office/drawing/2014/main" val="1228774754"/>
                    </a:ext>
                  </a:extLst>
                </a:gridCol>
                <a:gridCol w="1491448">
                  <a:extLst>
                    <a:ext uri="{9D8B030D-6E8A-4147-A177-3AD203B41FA5}">
                      <a16:colId xmlns:a16="http://schemas.microsoft.com/office/drawing/2014/main" val="2030866384"/>
                    </a:ext>
                  </a:extLst>
                </a:gridCol>
                <a:gridCol w="1924179">
                  <a:extLst>
                    <a:ext uri="{9D8B030D-6E8A-4147-A177-3AD203B41FA5}">
                      <a16:colId xmlns:a16="http://schemas.microsoft.com/office/drawing/2014/main" val="3975034856"/>
                    </a:ext>
                  </a:extLst>
                </a:gridCol>
              </a:tblGrid>
              <a:tr h="9148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Model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Correct Labels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Without guessing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23623" marR="123623" marT="61811" marB="61811"/>
                </a:tc>
                <a:extLst>
                  <a:ext uri="{0D108BD9-81ED-4DB2-BD59-A6C34878D82A}">
                    <a16:rowId xmlns:a16="http://schemas.microsoft.com/office/drawing/2014/main" val="2078324400"/>
                  </a:ext>
                </a:extLst>
              </a:tr>
              <a:tr h="12856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glove-twitter-100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69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effectLst/>
                        </a:rPr>
                        <a:t>0.52173913</a:t>
                      </a:r>
                      <a:endParaRPr lang="en-US" sz="2400"/>
                    </a:p>
                  </a:txBody>
                  <a:tcPr marL="123623" marR="123623" marT="61811" marB="61811"/>
                </a:tc>
                <a:extLst>
                  <a:ext uri="{0D108BD9-81ED-4DB2-BD59-A6C34878D82A}">
                    <a16:rowId xmlns:a16="http://schemas.microsoft.com/office/drawing/2014/main" val="1291809391"/>
                  </a:ext>
                </a:extLst>
              </a:tr>
              <a:tr h="12856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glove-twitter-200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42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69</a:t>
                      </a:r>
                    </a:p>
                  </a:txBody>
                  <a:tcPr marL="123623" marR="123623" marT="61811" marB="61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0.608695652</a:t>
                      </a:r>
                      <a:endParaRPr lang="en-US" sz="2400" dirty="0"/>
                    </a:p>
                  </a:txBody>
                  <a:tcPr marL="123623" marR="123623" marT="61811" marB="61811"/>
                </a:tc>
                <a:extLst>
                  <a:ext uri="{0D108BD9-81ED-4DB2-BD59-A6C34878D82A}">
                    <a16:rowId xmlns:a16="http://schemas.microsoft.com/office/drawing/2014/main" val="68983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7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83B1B-A2FD-4EAF-A2D2-DEBB3ADB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Comparison to human gold-standard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E879C92-E3E4-4AB4-9347-0A10626C6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2305"/>
            <a:ext cx="5924695" cy="41028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71D2BED3-72FB-4EEF-BE79-202E19C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crowdsourced distribution of grades had an average performance: 85.57%.</a:t>
            </a:r>
          </a:p>
          <a:p>
            <a:r>
              <a:rPr lang="en-US" sz="1800" dirty="0"/>
              <a:t>A random baseline would have had an accuracy around 25%.</a:t>
            </a:r>
          </a:p>
          <a:p>
            <a:endParaRPr lang="en-US" sz="1800" dirty="0"/>
          </a:p>
          <a:p>
            <a:r>
              <a:rPr lang="en-US" sz="1800" dirty="0"/>
              <a:t>Compared to the models, the AI had a higher accuracy, significantly the word2vec-google-news-300 which had a higher accuracy than the Gold-Standard. And based on what we saw, if we had a higher embedding size for the gigaword corpus, we would have seen a high accuracy.</a:t>
            </a:r>
          </a:p>
          <a:p>
            <a:endParaRPr lang="en-US" sz="1800" dirty="0"/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7FC4AE-10D7-4DD9-BC86-56E20894D497}"/>
              </a:ext>
            </a:extLst>
          </p:cNvPr>
          <p:cNvCxnSpPr>
            <a:cxnSpLocks/>
          </p:cNvCxnSpPr>
          <p:nvPr/>
        </p:nvCxnSpPr>
        <p:spPr>
          <a:xfrm>
            <a:off x="1313896" y="2965142"/>
            <a:ext cx="40325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DE92A2-4716-4313-8740-7508938A32ED}"/>
              </a:ext>
            </a:extLst>
          </p:cNvPr>
          <p:cNvSpPr txBox="1"/>
          <p:nvPr/>
        </p:nvSpPr>
        <p:spPr>
          <a:xfrm>
            <a:off x="5346281" y="2851463"/>
            <a:ext cx="2766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Gold-Standard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Average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Performance = 85.57%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F393-AA93-479F-9BD1-83A3F2C34843}"/>
              </a:ext>
            </a:extLst>
          </p:cNvPr>
          <p:cNvSpPr txBox="1"/>
          <p:nvPr/>
        </p:nvSpPr>
        <p:spPr>
          <a:xfrm>
            <a:off x="1313896" y="3005352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88.6%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6475E7-3EDB-40AD-AAB0-120BF2D143DE}"/>
              </a:ext>
            </a:extLst>
          </p:cNvPr>
          <p:cNvSpPr txBox="1"/>
          <p:nvPr/>
        </p:nvSpPr>
        <p:spPr>
          <a:xfrm>
            <a:off x="2037611" y="38751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50.72%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C1EE4-7721-4FC2-91E5-6BAF9F11C19B}"/>
              </a:ext>
            </a:extLst>
          </p:cNvPr>
          <p:cNvSpPr txBox="1"/>
          <p:nvPr/>
        </p:nvSpPr>
        <p:spPr>
          <a:xfrm>
            <a:off x="2877979" y="33439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71.79%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D8DE04-E4A2-4786-86C7-80C102C5C131}"/>
              </a:ext>
            </a:extLst>
          </p:cNvPr>
          <p:cNvSpPr txBox="1"/>
          <p:nvPr/>
        </p:nvSpPr>
        <p:spPr>
          <a:xfrm>
            <a:off x="3660406" y="382596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52.17%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72D526-9415-4156-A652-2E4CFBF2B026}"/>
              </a:ext>
            </a:extLst>
          </p:cNvPr>
          <p:cNvSpPr txBox="1"/>
          <p:nvPr/>
        </p:nvSpPr>
        <p:spPr>
          <a:xfrm>
            <a:off x="4482982" y="3588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60.87%</a:t>
            </a:r>
          </a:p>
        </p:txBody>
      </p:sp>
    </p:spTree>
    <p:extLst>
      <p:ext uri="{BB962C8B-B14F-4D97-AF65-F5344CB8AC3E}">
        <p14:creationId xmlns:p14="http://schemas.microsoft.com/office/powerpoint/2010/main" val="4143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23E60-43CA-4CA0-8353-647244EB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Ways to Improve the Models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9FAFB01-342B-4EFF-94CF-0354D4E17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0498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0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427</Words>
  <Application>Microsoft Office PowerPoint</Application>
  <PresentationFormat>Widescreen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Mini-Project 3 Word Embeddings  By: Gaith Asubbagh 40042207        Mohammad Amin Solki 25544394</vt:lpstr>
      <vt:lpstr>Models Used</vt:lpstr>
      <vt:lpstr>Analysis</vt:lpstr>
      <vt:lpstr>Performance of Models</vt:lpstr>
      <vt:lpstr>Comparing models with different corpus but same embedding sizes</vt:lpstr>
      <vt:lpstr>Comparing models with same corpus but different embedding sizes</vt:lpstr>
      <vt:lpstr>Comparison to human gold-standard</vt:lpstr>
      <vt:lpstr>Ways to Improve the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Gaith Asubbagh 40042207 Mohamed Amin Solki</dc:title>
  <dc:creator>Gaith Asubbagh</dc:creator>
  <cp:lastModifiedBy>Gaith Asubbagh</cp:lastModifiedBy>
  <cp:revision>9</cp:revision>
  <dcterms:created xsi:type="dcterms:W3CDTF">2021-12-05T07:34:58Z</dcterms:created>
  <dcterms:modified xsi:type="dcterms:W3CDTF">2021-12-06T20:30:29Z</dcterms:modified>
</cp:coreProperties>
</file>