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Libre Franklin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T3ZuOySNbiyljdkSFntKABU23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6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Medium-regular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LibreFranklinMedium-italic.fntdata"/><Relationship Id="rId27" Type="http://schemas.openxmlformats.org/officeDocument/2006/relationships/font" Target="fonts/LibreFranklin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/>
          <p:nvPr>
            <p:ph idx="2" type="sldImg"/>
          </p:nvPr>
        </p:nvSpPr>
        <p:spPr>
          <a:xfrm>
            <a:off x="211138" y="619125"/>
            <a:ext cx="6435725" cy="3621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7" name="Google Shape;187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12.04.22</a:t>
            </a:r>
            <a:endParaRPr/>
          </a:p>
        </p:txBody>
      </p:sp>
      <p:sp>
        <p:nvSpPr>
          <p:cNvPr id="188" name="Google Shape;188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Speaker</a:t>
            </a:r>
            <a:endParaRPr/>
          </a:p>
        </p:txBody>
      </p:sp>
      <p:sp>
        <p:nvSpPr>
          <p:cNvPr id="189" name="Google Shape;189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NAME EVENT / NAME PRESENTATION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64d5ad227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064d5ad227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64d5ad227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064d5ad227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64d5ad227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064d5ad227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623b790d1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0623b790d1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Grading section: Define final grade formula, make it adjustable (add, edit and remove sub-grades)</a:t>
            </a:r>
            <a:endParaRPr/>
          </a:p>
        </p:txBody>
      </p:sp>
      <p:sp>
        <p:nvSpPr>
          <p:cNvPr id="347" name="Google Shape;347;g20623b790d1_1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623b790d1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623b790d1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Grading section: Define final grade formula, make it adjustable (add, edit and remove sub-grades)</a:t>
            </a:r>
            <a:endParaRPr/>
          </a:p>
        </p:txBody>
      </p:sp>
      <p:sp>
        <p:nvSpPr>
          <p:cNvPr id="356" name="Google Shape;356;g20623b790d1_1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/>
          <p:nvPr>
            <p:ph idx="2" type="sldImg"/>
          </p:nvPr>
        </p:nvSpPr>
        <p:spPr>
          <a:xfrm>
            <a:off x="211138" y="592138"/>
            <a:ext cx="6435725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9:notes"/>
          <p:cNvSpPr txBox="1"/>
          <p:nvPr>
            <p:ph idx="1" type="body"/>
          </p:nvPr>
        </p:nvSpPr>
        <p:spPr>
          <a:xfrm>
            <a:off x="210518" y="4587875"/>
            <a:ext cx="6436964" cy="4013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5" name="Google Shape;375;p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12.04.22</a:t>
            </a:r>
            <a:endParaRPr/>
          </a:p>
        </p:txBody>
      </p:sp>
      <p:sp>
        <p:nvSpPr>
          <p:cNvPr id="376" name="Google Shape;376;p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Speaker</a:t>
            </a:r>
            <a:endParaRPr/>
          </a:p>
        </p:txBody>
      </p:sp>
      <p:sp>
        <p:nvSpPr>
          <p:cNvPr id="377" name="Google Shape;377;p9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NAME EVENT / NAME PRESENTATION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Add references exlicitly</a:t>
            </a:r>
            <a:endParaRPr/>
          </a:p>
        </p:txBody>
      </p:sp>
      <p:sp>
        <p:nvSpPr>
          <p:cNvPr id="215" name="Google Shape;2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64d5ad227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64d5ad227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064d5ad227_0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64d5ad227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64d5ad227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064d5ad227_0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5bc9f089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05bc9f089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EPFL" showMasterSp="0">
  <p:cSld name="Title_EPF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>
            <p:ph idx="2" type="pic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1"/>
          <p:cNvSpPr txBox="1"/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800" lIns="216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subTitle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1"/>
          <p:cNvSpPr txBox="1"/>
          <p:nvPr>
            <p:ph idx="3" type="body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4579268"/>
            <a:ext cx="561543" cy="3673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 rot="-54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>
            <a:lvl1pPr lvl="0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et contenu">
  <p:cSld name="1_Titre et contenu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1"/>
          <p:cNvSpPr/>
          <p:nvPr>
            <p:ph idx="2" type="pic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et contenu">
  <p:cSld name="2_Titre et contenu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>
            <p:ph idx="2" type="pic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904876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 et contenu">
  <p:cSld name="4_Titre et contenu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>
            <p:ph idx="2" type="pic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4049395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et contenu">
  <p:cSld name="3_Titre et contenu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>
            <p:ph idx="2" type="pic"/>
          </p:nvPr>
        </p:nvSpPr>
        <p:spPr>
          <a:xfrm>
            <a:off x="904875" y="1563688"/>
            <a:ext cx="3144838" cy="3579812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904875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4959772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seul">
  <p:cSld name="1_Titre seul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>
            <p:ph idx="2" type="pic"/>
          </p:nvPr>
        </p:nvSpPr>
        <p:spPr>
          <a:xfrm>
            <a:off x="904875" y="0"/>
            <a:ext cx="8239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6405563" y="2571750"/>
            <a:ext cx="2738437" cy="211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seul">
  <p:cSld name="2_Titre seul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>
            <p:ph idx="2" type="pic"/>
          </p:nvPr>
        </p:nvSpPr>
        <p:spPr>
          <a:xfrm>
            <a:off x="904875" y="0"/>
            <a:ext cx="772636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8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re seul">
  <p:cSld name="3_Titre seul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>
            <p:ph idx="2" type="pic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re seul">
  <p:cSld name="4_Titre seu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904875" y="1204758"/>
            <a:ext cx="7726362" cy="3699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904875" y="944523"/>
            <a:ext cx="7726362" cy="240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ele">
  <p:cSld name="Zie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 rot="10800000">
            <a:off x="998730" y="897565"/>
            <a:ext cx="7516620" cy="3672026"/>
          </a:xfrm>
          <a:prstGeom prst="homePlate">
            <a:avLst>
              <a:gd fmla="val 12769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3"/>
          <p:cNvSpPr/>
          <p:nvPr/>
        </p:nvSpPr>
        <p:spPr>
          <a:xfrm>
            <a:off x="418360" y="2465973"/>
            <a:ext cx="972108" cy="9721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100" y="2528829"/>
            <a:ext cx="799005" cy="79900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1493209" y="951603"/>
            <a:ext cx="6967224" cy="3564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AutoNum type="arabicPeriod"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▪"/>
              <a:defRPr>
                <a:solidFill>
                  <a:schemeClr val="dk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type="title"/>
          </p:nvPr>
        </p:nvSpPr>
        <p:spPr>
          <a:xfrm>
            <a:off x="998730" y="195486"/>
            <a:ext cx="768807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>
            <a:lvl1pPr lvl="0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1545771" y="1508954"/>
            <a:ext cx="6969577" cy="3780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1074965" y="1508954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9718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3" type="body"/>
          </p:nvPr>
        </p:nvSpPr>
        <p:spPr>
          <a:xfrm>
            <a:off x="1545771" y="1957457"/>
            <a:ext cx="6969577" cy="3780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4" type="body"/>
          </p:nvPr>
        </p:nvSpPr>
        <p:spPr>
          <a:xfrm>
            <a:off x="1074965" y="1957457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9718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5" type="body"/>
          </p:nvPr>
        </p:nvSpPr>
        <p:spPr>
          <a:xfrm>
            <a:off x="1545771" y="2405960"/>
            <a:ext cx="6969577" cy="3780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6" type="body"/>
          </p:nvPr>
        </p:nvSpPr>
        <p:spPr>
          <a:xfrm>
            <a:off x="1074965" y="2405960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9718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7" type="body"/>
          </p:nvPr>
        </p:nvSpPr>
        <p:spPr>
          <a:xfrm>
            <a:off x="1545771" y="2854463"/>
            <a:ext cx="6969577" cy="3780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8" type="body"/>
          </p:nvPr>
        </p:nvSpPr>
        <p:spPr>
          <a:xfrm>
            <a:off x="1074965" y="2854463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9718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9" type="body"/>
          </p:nvPr>
        </p:nvSpPr>
        <p:spPr>
          <a:xfrm>
            <a:off x="1545771" y="3302966"/>
            <a:ext cx="6969577" cy="3780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3" type="body"/>
          </p:nvPr>
        </p:nvSpPr>
        <p:spPr>
          <a:xfrm>
            <a:off x="1074965" y="3302966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9718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4" type="body"/>
          </p:nvPr>
        </p:nvSpPr>
        <p:spPr>
          <a:xfrm>
            <a:off x="1545771" y="3751469"/>
            <a:ext cx="6969577" cy="3780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5" type="body"/>
          </p:nvPr>
        </p:nvSpPr>
        <p:spPr>
          <a:xfrm>
            <a:off x="1074965" y="3751469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9718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6" type="body"/>
          </p:nvPr>
        </p:nvSpPr>
        <p:spPr>
          <a:xfrm>
            <a:off x="1545771" y="4199974"/>
            <a:ext cx="6969577" cy="3780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72000" spcFirstLastPara="1" rIns="720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7" type="body"/>
          </p:nvPr>
        </p:nvSpPr>
        <p:spPr>
          <a:xfrm>
            <a:off x="1074965" y="4199974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9718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>
            <a:lvl1pPr lvl="0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1007604" y="1059582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6624228" y="1437624"/>
            <a:ext cx="1566174" cy="768459"/>
          </a:xfrm>
          <a:custGeom>
            <a:rect b="b" l="l" r="r" t="t"/>
            <a:pathLst>
              <a:path extrusionOk="0" h="587" w="823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AA04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7664" y="1241673"/>
            <a:ext cx="702000" cy="7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/>
          <p:nvPr/>
        </p:nvSpPr>
        <p:spPr>
          <a:xfrm>
            <a:off x="1007604" y="2343351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6624228" y="2721393"/>
            <a:ext cx="1566174" cy="768459"/>
          </a:xfrm>
          <a:custGeom>
            <a:rect b="b" l="l" r="r" t="t"/>
            <a:pathLst>
              <a:path extrusionOk="0" h="587" w="823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FC9197"/>
          </a:solidFill>
          <a:ln cap="flat" cmpd="sng" w="9525">
            <a:solidFill>
              <a:srgbClr val="7BBF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1007604" y="3681713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6624228" y="4059755"/>
            <a:ext cx="1566174" cy="768459"/>
          </a:xfrm>
          <a:custGeom>
            <a:rect b="b" l="l" r="r" t="t"/>
            <a:pathLst>
              <a:path extrusionOk="0" h="587" w="823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B6AFAC"/>
          </a:solidFill>
          <a:ln cap="flat" cmpd="sng" w="9525">
            <a:solidFill>
              <a:srgbClr val="B7CE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163" y="2497874"/>
            <a:ext cx="717068" cy="717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5"/>
          <p:cNvGrpSpPr/>
          <p:nvPr/>
        </p:nvGrpSpPr>
        <p:grpSpPr>
          <a:xfrm>
            <a:off x="1385646" y="4118860"/>
            <a:ext cx="317689" cy="127076"/>
            <a:chOff x="347" y="1198719"/>
            <a:chExt cx="423585" cy="169434"/>
          </a:xfrm>
        </p:grpSpPr>
        <p:sp>
          <p:nvSpPr>
            <p:cNvPr id="67" name="Google Shape;67;p15"/>
            <p:cNvSpPr/>
            <p:nvPr/>
          </p:nvSpPr>
          <p:spPr>
            <a:xfrm>
              <a:off x="347" y="1198719"/>
              <a:ext cx="423585" cy="169434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85064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40000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1748568" y="4118860"/>
            <a:ext cx="317689" cy="127076"/>
            <a:chOff x="381574" y="1198719"/>
            <a:chExt cx="423585" cy="169434"/>
          </a:xfrm>
        </p:grpSpPr>
        <p:sp>
          <p:nvSpPr>
            <p:cNvPr id="70" name="Google Shape;70;p15"/>
            <p:cNvSpPr/>
            <p:nvPr/>
          </p:nvSpPr>
          <p:spPr>
            <a:xfrm>
              <a:off x="381574" y="1198719"/>
              <a:ext cx="423585" cy="169434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466291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40000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2094072" y="4118860"/>
            <a:ext cx="317689" cy="127076"/>
            <a:chOff x="762801" y="1198719"/>
            <a:chExt cx="423585" cy="169434"/>
          </a:xfrm>
        </p:grpSpPr>
        <p:sp>
          <p:nvSpPr>
            <p:cNvPr id="73" name="Google Shape;73;p15"/>
            <p:cNvSpPr/>
            <p:nvPr/>
          </p:nvSpPr>
          <p:spPr>
            <a:xfrm>
              <a:off x="762801" y="1198719"/>
              <a:ext cx="423585" cy="169434"/>
            </a:xfrm>
            <a:prstGeom prst="chevron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847518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40000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type="title"/>
          </p:nvPr>
        </p:nvSpPr>
        <p:spPr>
          <a:xfrm>
            <a:off x="1007604" y="195486"/>
            <a:ext cx="7679196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/>
          <p:nvPr/>
        </p:nvSpPr>
        <p:spPr>
          <a:xfrm>
            <a:off x="6826870" y="1761660"/>
            <a:ext cx="12009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MINDSET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857777" y="3045429"/>
            <a:ext cx="1170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TOOLSET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735164" y="4111916"/>
            <a:ext cx="1303563" cy="772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INPUT </a:t>
            </a:r>
            <a:endParaRPr/>
          </a:p>
          <a:p>
            <a:pPr indent="0" lvl="0" marL="0" marR="0" rtl="0" algn="r">
              <a:spcBef>
                <a:spcPts val="45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&amp; OUTPUT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075739" y="110783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3075739" y="239942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3" type="body"/>
          </p:nvPr>
        </p:nvSpPr>
        <p:spPr>
          <a:xfrm>
            <a:off x="3075739" y="369101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>
            <a:lvl1pPr lvl="0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algn="r">
              <a:buNone/>
              <a:defRPr sz="13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>
            <p:ph idx="2" type="pic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6"/>
          <p:cNvSpPr txBox="1"/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800" lIns="216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3" type="body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4" type="body"/>
          </p:nvPr>
        </p:nvSpPr>
        <p:spPr>
          <a:xfrm>
            <a:off x="82550" y="4440264"/>
            <a:ext cx="698500" cy="507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68605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31469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>
            <a:lvl1pPr lvl="0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95" name="Google Shape;95;p17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7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de section">
  <p:cSld name="2_Titre de sec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103" name="Google Shape;103;p18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8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de section">
  <p:cSld name="1_Titre de sec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180000" spcFirstLastPara="1" rIns="7200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/>
        </p:txBody>
      </p:sp>
      <p:sp>
        <p:nvSpPr>
          <p:cNvPr id="111" name="Google Shape;111;p19"/>
          <p:cNvSpPr/>
          <p:nvPr>
            <p:ph idx="2" type="pic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9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b="1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>
            <a:lvl1pPr indent="-33147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0273" y="132334"/>
            <a:ext cx="653952" cy="2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"/>
          <p:cNvSpPr/>
          <p:nvPr/>
        </p:nvSpPr>
        <p:spPr>
          <a:xfrm rot="-54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9.jpg"/><Relationship Id="rId5" Type="http://schemas.openxmlformats.org/officeDocument/2006/relationships/image" Target="../media/image20.pn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Relationship Id="rId7" Type="http://schemas.openxmlformats.org/officeDocument/2006/relationships/image" Target="../media/image7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"/>
          <p:cNvPicPr preferRelativeResize="0"/>
          <p:nvPr>
            <p:ph idx="2" type="pic"/>
          </p:nvPr>
        </p:nvPicPr>
        <p:blipFill rotWithShape="1">
          <a:blip r:embed="rId3">
            <a:alphaModFix amt="79000"/>
          </a:blip>
          <a:srcRect b="2498" l="0" r="0" t="2489"/>
          <a:stretch/>
        </p:blipFill>
        <p:spPr>
          <a:xfrm>
            <a:off x="1331913" y="0"/>
            <a:ext cx="7812086" cy="494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>
            <p:ph idx="3" type="body"/>
          </p:nvPr>
        </p:nvSpPr>
        <p:spPr>
          <a:xfrm>
            <a:off x="6406675" y="4694886"/>
            <a:ext cx="1828800" cy="3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de-DE"/>
              <a:t>08.02.2023</a:t>
            </a:r>
            <a:endParaRPr/>
          </a:p>
        </p:txBody>
      </p:sp>
      <p:sp>
        <p:nvSpPr>
          <p:cNvPr id="193" name="Google Shape;193;p1"/>
          <p:cNvSpPr txBox="1"/>
          <p:nvPr/>
        </p:nvSpPr>
        <p:spPr>
          <a:xfrm>
            <a:off x="7901354" y="3727938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 txBox="1"/>
          <p:nvPr>
            <p:ph type="ctrTitle"/>
          </p:nvPr>
        </p:nvSpPr>
        <p:spPr>
          <a:xfrm>
            <a:off x="6406675" y="1302488"/>
            <a:ext cx="2738400" cy="18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800" lIns="216000" spcFirstLastPara="1" rIns="7200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</a:pPr>
            <a:r>
              <a:rPr lang="de-DE" sz="2700"/>
              <a:t>GRASPE: </a:t>
            </a:r>
            <a:r>
              <a:rPr b="0" lang="de-DE" sz="2500"/>
              <a:t>Adaptive Grading Support for Persuasive English Essays</a:t>
            </a:r>
            <a:endParaRPr b="0" sz="2500"/>
          </a:p>
        </p:txBody>
      </p:sp>
      <p:sp>
        <p:nvSpPr>
          <p:cNvPr id="195" name="Google Shape;195;p1"/>
          <p:cNvSpPr txBox="1"/>
          <p:nvPr>
            <p:ph idx="1" type="subTitle"/>
          </p:nvPr>
        </p:nvSpPr>
        <p:spPr>
          <a:xfrm>
            <a:off x="4576763" y="3136690"/>
            <a:ext cx="1828800" cy="156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de-DE"/>
              <a:t>Faten Ghali </a:t>
            </a:r>
            <a:br>
              <a:rPr b="1" lang="de-DE"/>
            </a:b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de-DE" sz="1100"/>
              <a:t>supervised by 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b="1" lang="de-DE"/>
              <a:t>Thiemo Wambsganss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g2064d5ad227_0_99"/>
          <p:cNvCxnSpPr>
            <a:stCxn id="299" idx="2"/>
          </p:cNvCxnSpPr>
          <p:nvPr/>
        </p:nvCxnSpPr>
        <p:spPr>
          <a:xfrm>
            <a:off x="4940338" y="3368675"/>
            <a:ext cx="2400" cy="10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g2064d5ad227_0_99"/>
          <p:cNvSpPr txBox="1"/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/>
              <a:t>Architecture + Demo</a:t>
            </a:r>
            <a:endParaRPr/>
          </a:p>
        </p:txBody>
      </p:sp>
      <p:sp>
        <p:nvSpPr>
          <p:cNvPr id="301" name="Google Shape;301;g2064d5ad227_0_9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2" name="Google Shape;302;g2064d5ad227_0_99"/>
          <p:cNvSpPr txBox="1"/>
          <p:nvPr>
            <p:ph idx="2" type="body"/>
          </p:nvPr>
        </p:nvSpPr>
        <p:spPr>
          <a:xfrm>
            <a:off x="904875" y="777873"/>
            <a:ext cx="7726500" cy="24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Grammar check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03" name="Google Shape;303;g2064d5ad227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816" y="1457613"/>
            <a:ext cx="1216360" cy="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064d5ad227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900" y="1358475"/>
            <a:ext cx="766351" cy="76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064d5ad227_0_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847" y="1457600"/>
            <a:ext cx="766350" cy="7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064d5ad227_0_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50" y="1358464"/>
            <a:ext cx="1305702" cy="845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g2064d5ad227_0_99"/>
          <p:cNvCxnSpPr>
            <a:stCxn id="308" idx="3"/>
            <a:endCxn id="299" idx="1"/>
          </p:cNvCxnSpPr>
          <p:nvPr/>
        </p:nvCxnSpPr>
        <p:spPr>
          <a:xfrm flipH="1" rot="10800000">
            <a:off x="2298850" y="3168625"/>
            <a:ext cx="2125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g2064d5ad227_0_99"/>
          <p:cNvSpPr txBox="1"/>
          <p:nvPr/>
        </p:nvSpPr>
        <p:spPr>
          <a:xfrm>
            <a:off x="2930975" y="2797950"/>
            <a:ext cx="6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Text</a:t>
            </a:r>
            <a:endParaRPr/>
          </a:p>
        </p:txBody>
      </p:sp>
      <p:sp>
        <p:nvSpPr>
          <p:cNvPr id="299" name="Google Shape;299;g2064d5ad227_0_99"/>
          <p:cNvSpPr txBox="1"/>
          <p:nvPr/>
        </p:nvSpPr>
        <p:spPr>
          <a:xfrm>
            <a:off x="4424188" y="2968475"/>
            <a:ext cx="1032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Bert</a:t>
            </a:r>
            <a:endParaRPr b="1"/>
          </a:p>
        </p:txBody>
      </p:sp>
      <p:cxnSp>
        <p:nvCxnSpPr>
          <p:cNvPr id="310" name="Google Shape;310;g2064d5ad227_0_99"/>
          <p:cNvCxnSpPr/>
          <p:nvPr/>
        </p:nvCxnSpPr>
        <p:spPr>
          <a:xfrm>
            <a:off x="6332000" y="1494575"/>
            <a:ext cx="6000" cy="3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g2064d5ad227_0_99"/>
          <p:cNvSpPr txBox="1"/>
          <p:nvPr/>
        </p:nvSpPr>
        <p:spPr>
          <a:xfrm>
            <a:off x="6405575" y="2223950"/>
            <a:ext cx="2544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Grammar checker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+"/>
            </a:pPr>
            <a:r>
              <a:rPr lang="de-DE">
                <a:solidFill>
                  <a:schemeClr val="dk1"/>
                </a:solidFill>
              </a:rPr>
              <a:t>Sequence classification based on BERT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+"/>
            </a:pPr>
            <a:r>
              <a:rPr lang="de-DE">
                <a:solidFill>
                  <a:schemeClr val="dk1"/>
                </a:solidFill>
              </a:rPr>
              <a:t>Trained on the CoLA 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g2064d5ad227_0_99"/>
          <p:cNvSpPr txBox="1"/>
          <p:nvPr/>
        </p:nvSpPr>
        <p:spPr>
          <a:xfrm>
            <a:off x="3848225" y="3658600"/>
            <a:ext cx="1989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0000"/>
                </a:solidFill>
              </a:rPr>
              <a:t>[(sent1, 0), (sent2, 1), …]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313" name="Google Shape;313;g2064d5ad227_0_99"/>
          <p:cNvCxnSpPr>
            <a:endCxn id="314" idx="3"/>
          </p:cNvCxnSpPr>
          <p:nvPr/>
        </p:nvCxnSpPr>
        <p:spPr>
          <a:xfrm flipH="1">
            <a:off x="2053275" y="4423025"/>
            <a:ext cx="2887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8" name="Google Shape;308;g2064d5ad227_0_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125" y="2849700"/>
            <a:ext cx="1850725" cy="6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064d5ad227_0_99"/>
          <p:cNvSpPr txBox="1"/>
          <p:nvPr/>
        </p:nvSpPr>
        <p:spPr>
          <a:xfrm>
            <a:off x="606675" y="3902075"/>
            <a:ext cx="1446600" cy="104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count and highlight the sentences labeled 0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g2064d5ad227_0_128"/>
          <p:cNvCxnSpPr>
            <a:stCxn id="320" idx="2"/>
          </p:cNvCxnSpPr>
          <p:nvPr/>
        </p:nvCxnSpPr>
        <p:spPr>
          <a:xfrm>
            <a:off x="4940338" y="3368675"/>
            <a:ext cx="2400" cy="10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g2064d5ad227_0_128"/>
          <p:cNvSpPr txBox="1"/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/>
              <a:t>Architecture + Demo</a:t>
            </a:r>
            <a:endParaRPr/>
          </a:p>
        </p:txBody>
      </p:sp>
      <p:sp>
        <p:nvSpPr>
          <p:cNvPr id="322" name="Google Shape;322;g2064d5ad227_0_128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3" name="Google Shape;323;g2064d5ad227_0_128"/>
          <p:cNvSpPr txBox="1"/>
          <p:nvPr>
            <p:ph idx="2" type="body"/>
          </p:nvPr>
        </p:nvSpPr>
        <p:spPr>
          <a:xfrm>
            <a:off x="904875" y="777873"/>
            <a:ext cx="7726500" cy="24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Argumentation</a:t>
            </a:r>
            <a:r>
              <a:rPr b="1" lang="de-DE">
                <a:solidFill>
                  <a:srgbClr val="FF0000"/>
                </a:solidFill>
              </a:rPr>
              <a:t> check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24" name="Google Shape;324;g2064d5ad227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816" y="1457613"/>
            <a:ext cx="1216360" cy="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064d5ad227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900" y="1358475"/>
            <a:ext cx="766351" cy="76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2064d5ad227_0_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847" y="1457600"/>
            <a:ext cx="766350" cy="7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064d5ad227_0_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50" y="1358464"/>
            <a:ext cx="1305702" cy="845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g2064d5ad227_0_128"/>
          <p:cNvCxnSpPr>
            <a:stCxn id="329" idx="3"/>
            <a:endCxn id="320" idx="1"/>
          </p:cNvCxnSpPr>
          <p:nvPr/>
        </p:nvCxnSpPr>
        <p:spPr>
          <a:xfrm flipH="1" rot="10800000">
            <a:off x="2298988" y="3168575"/>
            <a:ext cx="2125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g2064d5ad227_0_128"/>
          <p:cNvSpPr txBox="1"/>
          <p:nvPr/>
        </p:nvSpPr>
        <p:spPr>
          <a:xfrm>
            <a:off x="2930975" y="2797950"/>
            <a:ext cx="6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Text</a:t>
            </a:r>
            <a:endParaRPr/>
          </a:p>
        </p:txBody>
      </p:sp>
      <p:sp>
        <p:nvSpPr>
          <p:cNvPr id="320" name="Google Shape;320;g2064d5ad227_0_128"/>
          <p:cNvSpPr txBox="1"/>
          <p:nvPr/>
        </p:nvSpPr>
        <p:spPr>
          <a:xfrm>
            <a:off x="4424188" y="2968475"/>
            <a:ext cx="1032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Distilbert</a:t>
            </a:r>
            <a:endParaRPr b="1"/>
          </a:p>
        </p:txBody>
      </p:sp>
      <p:cxnSp>
        <p:nvCxnSpPr>
          <p:cNvPr id="331" name="Google Shape;331;g2064d5ad227_0_128"/>
          <p:cNvCxnSpPr/>
          <p:nvPr/>
        </p:nvCxnSpPr>
        <p:spPr>
          <a:xfrm>
            <a:off x="6332000" y="1494575"/>
            <a:ext cx="6000" cy="3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g2064d5ad227_0_128"/>
          <p:cNvSpPr txBox="1"/>
          <p:nvPr/>
        </p:nvSpPr>
        <p:spPr>
          <a:xfrm>
            <a:off x="6405575" y="2223950"/>
            <a:ext cx="2544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Claim-premise classifier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+"/>
            </a:pPr>
            <a:r>
              <a:rPr lang="de-DE">
                <a:solidFill>
                  <a:schemeClr val="dk1"/>
                </a:solidFill>
              </a:rPr>
              <a:t>Text classification based on Distilbert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+"/>
            </a:pPr>
            <a:r>
              <a:rPr lang="de-DE">
                <a:solidFill>
                  <a:schemeClr val="dk1"/>
                </a:solidFill>
              </a:rPr>
              <a:t>Trained on the feedback-prize dataset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+"/>
            </a:pPr>
            <a:r>
              <a:rPr lang="de-DE">
                <a:solidFill>
                  <a:schemeClr val="dk1"/>
                </a:solidFill>
              </a:rPr>
              <a:t>Accuracy: 0.87,  F1-score: 0.89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g2064d5ad227_0_128"/>
          <p:cNvSpPr txBox="1"/>
          <p:nvPr/>
        </p:nvSpPr>
        <p:spPr>
          <a:xfrm>
            <a:off x="3848225" y="3658600"/>
            <a:ext cx="19890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0000"/>
                </a:solidFill>
              </a:rPr>
              <a:t>[{‘label’: “PREMISE”, ‘sentence’: “…” }, …]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334" name="Google Shape;334;g2064d5ad227_0_128"/>
          <p:cNvCxnSpPr>
            <a:endCxn id="335" idx="3"/>
          </p:cNvCxnSpPr>
          <p:nvPr/>
        </p:nvCxnSpPr>
        <p:spPr>
          <a:xfrm flipH="1">
            <a:off x="2053275" y="4423025"/>
            <a:ext cx="2887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g2064d5ad227_0_128"/>
          <p:cNvSpPr txBox="1"/>
          <p:nvPr/>
        </p:nvSpPr>
        <p:spPr>
          <a:xfrm>
            <a:off x="606675" y="3902075"/>
            <a:ext cx="1446600" cy="104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count claims and premises and </a:t>
            </a:r>
            <a:r>
              <a:rPr b="1" lang="de-DE"/>
              <a:t>highlight accordingly</a:t>
            </a:r>
            <a:endParaRPr b="1"/>
          </a:p>
        </p:txBody>
      </p:sp>
      <p:pic>
        <p:nvPicPr>
          <p:cNvPr id="336" name="Google Shape;336;g2064d5ad227_0_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500" y="2837656"/>
            <a:ext cx="2125200" cy="61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64d5ad227_0_151"/>
          <p:cNvSpPr txBox="1"/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/>
              <a:t>Demo</a:t>
            </a:r>
            <a:endParaRPr/>
          </a:p>
        </p:txBody>
      </p:sp>
      <p:sp>
        <p:nvSpPr>
          <p:cNvPr id="342" name="Google Shape;342;g2064d5ad227_0_15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3" name="Google Shape;343;g2064d5ad227_0_151"/>
          <p:cNvSpPr txBox="1"/>
          <p:nvPr>
            <p:ph idx="2" type="body"/>
          </p:nvPr>
        </p:nvSpPr>
        <p:spPr>
          <a:xfrm>
            <a:off x="904875" y="777873"/>
            <a:ext cx="7726500" cy="24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More features: Comparison, grading and feedback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623b790d1_1_71"/>
          <p:cNvSpPr txBox="1"/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GRASPE</a:t>
            </a:r>
            <a:endParaRPr/>
          </a:p>
        </p:txBody>
      </p:sp>
      <p:sp>
        <p:nvSpPr>
          <p:cNvPr id="350" name="Google Shape;350;g20623b790d1_1_7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1" name="Google Shape;351;g20623b790d1_1_71"/>
          <p:cNvSpPr txBox="1"/>
          <p:nvPr>
            <p:ph idx="1" type="body"/>
          </p:nvPr>
        </p:nvSpPr>
        <p:spPr>
          <a:xfrm>
            <a:off x="904875" y="1204750"/>
            <a:ext cx="5402700" cy="37434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3147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Argumentation structure detection</a:t>
            </a:r>
            <a:endParaRPr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Spelling check</a:t>
            </a:r>
            <a:endParaRPr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Context-aware grammar check</a:t>
            </a:r>
            <a:endParaRPr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Comparison between two assignments for fairness</a:t>
            </a:r>
            <a:endParaRPr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Free space for written feedback</a:t>
            </a:r>
            <a:endParaRPr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Analytic grading</a:t>
            </a:r>
            <a:endParaRPr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Positive feedback on first draft from a teacher at Cambridge</a:t>
            </a:r>
            <a:endParaRPr/>
          </a:p>
        </p:txBody>
      </p:sp>
      <p:pic>
        <p:nvPicPr>
          <p:cNvPr id="352" name="Google Shape;352;g20623b790d1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425" y="1047525"/>
            <a:ext cx="2854550" cy="2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623b790d1_1_81"/>
          <p:cNvSpPr txBox="1"/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GRASPE</a:t>
            </a:r>
            <a:endParaRPr/>
          </a:p>
        </p:txBody>
      </p:sp>
      <p:sp>
        <p:nvSpPr>
          <p:cNvPr id="359" name="Google Shape;359;g20623b790d1_1_8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0" name="Google Shape;360;g20623b790d1_1_81"/>
          <p:cNvSpPr txBox="1"/>
          <p:nvPr>
            <p:ph idx="1" type="body"/>
          </p:nvPr>
        </p:nvSpPr>
        <p:spPr>
          <a:xfrm>
            <a:off x="904875" y="1128554"/>
            <a:ext cx="7726500" cy="18027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620"/>
              <a:buChar char="●"/>
            </a:pPr>
            <a:r>
              <a:rPr lang="de-DE"/>
              <a:t>Implement the statistics view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de-DE"/>
              <a:t>Make the grading section adjustable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de-DE"/>
              <a:t>Gather more feedback from teachers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de-DE"/>
              <a:t>Evaluate the tool through a real-life exercise</a:t>
            </a:r>
            <a:endParaRPr/>
          </a:p>
        </p:txBody>
      </p:sp>
      <p:sp>
        <p:nvSpPr>
          <p:cNvPr id="361" name="Google Shape;361;g20623b790d1_1_81"/>
          <p:cNvSpPr txBox="1"/>
          <p:nvPr>
            <p:ph idx="2" type="body"/>
          </p:nvPr>
        </p:nvSpPr>
        <p:spPr>
          <a:xfrm>
            <a:off x="904875" y="843498"/>
            <a:ext cx="7726500" cy="24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Next steps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2" name="Google Shape;362;g20623b790d1_1_81"/>
          <p:cNvSpPr txBox="1"/>
          <p:nvPr>
            <p:ph idx="2" type="body"/>
          </p:nvPr>
        </p:nvSpPr>
        <p:spPr>
          <a:xfrm>
            <a:off x="998950" y="2931248"/>
            <a:ext cx="7726500" cy="24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Limitations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3" name="Google Shape;363;g20623b790d1_1_81"/>
          <p:cNvSpPr txBox="1"/>
          <p:nvPr>
            <p:ph idx="1" type="body"/>
          </p:nvPr>
        </p:nvSpPr>
        <p:spPr>
          <a:xfrm>
            <a:off x="904875" y="3171254"/>
            <a:ext cx="7726500" cy="18027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620"/>
              <a:buChar char="●"/>
            </a:pPr>
            <a:r>
              <a:rPr lang="de-DE"/>
              <a:t>For English teachers only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de-DE"/>
              <a:t>Access to teachers’ feedbacks on the tool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de-DE"/>
              <a:t>Cannot be</a:t>
            </a:r>
            <a:r>
              <a:rPr lang="de-DE"/>
              <a:t> universal: different grading techniques, different needs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"/>
          <p:cNvSpPr txBox="1"/>
          <p:nvPr>
            <p:ph idx="1" type="body"/>
          </p:nvPr>
        </p:nvSpPr>
        <p:spPr>
          <a:xfrm>
            <a:off x="951950" y="615150"/>
            <a:ext cx="78330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[1] Sai Muralidhar Jayanthi, Danish Pruthi, and Graham Neubig. “NeuSpell: A Neural Spelling Correction Toolkit”. In: Proceedings of the 2020 Conference on Empirical Methods in Natural Language Processing: System Demonstrations. Online: Association for Computational Linguistics, 2020, pp. 158–164. </a:t>
            </a:r>
            <a:r>
              <a:rPr lang="de-DE" sz="750">
                <a:solidFill>
                  <a:srgbClr val="666666"/>
                </a:solidFill>
              </a:rPr>
              <a:t>DOI</a:t>
            </a:r>
            <a:r>
              <a:rPr lang="de-DE" sz="950">
                <a:solidFill>
                  <a:srgbClr val="666666"/>
                </a:solidFill>
              </a:rPr>
              <a:t>: 10.18653/v1/2020.emnlp</a:t>
            </a:r>
            <a:r>
              <a:rPr lang="de-DE" sz="950">
                <a:solidFill>
                  <a:srgbClr val="666666"/>
                </a:solidFill>
              </a:rPr>
              <a:t>-</a:t>
            </a:r>
            <a:r>
              <a:rPr lang="de-DE" sz="950">
                <a:solidFill>
                  <a:srgbClr val="666666"/>
                </a:solidFill>
              </a:rPr>
              <a:t>demos.21. </a:t>
            </a:r>
            <a:r>
              <a:rPr lang="de-DE" sz="750">
                <a:solidFill>
                  <a:srgbClr val="666666"/>
                </a:solidFill>
              </a:rPr>
              <a:t>URL</a:t>
            </a:r>
            <a:r>
              <a:rPr lang="de-DE" sz="950">
                <a:solidFill>
                  <a:srgbClr val="666666"/>
                </a:solidFill>
              </a:rPr>
              <a:t>: https://aclanthology.org/020.emnlp-demos.21.</a:t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[2] Beata Lewis Sevcikova. “Human versus Automated Essay Scoring: A Critical Review”. In: Arab World English Journal 9 (2018), pp. 157–174.</a:t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[3] Arsaythamby Veloo, Noor Hashima Abd Aziz, and Aizan Yaacob. “The Most Suitable Scoring Method to Assess Essay Writing in ESL Classrooms”. In: Advances in Language and Literary Studies (2018).</a:t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[4] Thiemo Wambsganß, Andrew Caines, and Paula Buttery. “ALEN App: Argumentative Writing Support To Foster English Language Learning”. In: Jan.2022, pp. 134–140. </a:t>
            </a:r>
            <a:r>
              <a:rPr lang="de-DE" sz="750">
                <a:solidFill>
                  <a:srgbClr val="666666"/>
                </a:solidFill>
              </a:rPr>
              <a:t>DOI</a:t>
            </a:r>
            <a:r>
              <a:rPr lang="de-DE" sz="950">
                <a:solidFill>
                  <a:srgbClr val="666666"/>
                </a:solidFill>
              </a:rPr>
              <a:t>: 10.18653/v1/2022.bea-1.18.</a:t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[5] Thiemo Wambsganss et al. “AL: An Adaptive Learning Support System for Argumentation Skills”. In: Proceedings of the 2020 CHI Conference on Human Factors in Computing Systems. CHI ’20. Honolulu, HI, USA: Association for Computing Machinery, 2020, pp. 1–14. </a:t>
            </a:r>
            <a:r>
              <a:rPr lang="de-DE" sz="750">
                <a:solidFill>
                  <a:srgbClr val="666666"/>
                </a:solidFill>
              </a:rPr>
              <a:t>ISBN</a:t>
            </a:r>
            <a:r>
              <a:rPr lang="de-DE" sz="950">
                <a:solidFill>
                  <a:srgbClr val="666666"/>
                </a:solidFill>
              </a:rPr>
              <a:t>:9781450367080. </a:t>
            </a:r>
            <a:r>
              <a:rPr lang="de-DE" sz="750">
                <a:solidFill>
                  <a:srgbClr val="666666"/>
                </a:solidFill>
              </a:rPr>
              <a:t>DOI</a:t>
            </a:r>
            <a:r>
              <a:rPr lang="de-DE" sz="950">
                <a:solidFill>
                  <a:srgbClr val="666666"/>
                </a:solidFill>
              </a:rPr>
              <a:t>: 10.1145/3313831.3376732. </a:t>
            </a:r>
            <a:r>
              <a:rPr lang="de-DE" sz="750">
                <a:solidFill>
                  <a:srgbClr val="666666"/>
                </a:solidFill>
              </a:rPr>
              <a:t>URL</a:t>
            </a:r>
            <a:r>
              <a:rPr lang="de-DE" sz="950">
                <a:solidFill>
                  <a:srgbClr val="666666"/>
                </a:solidFill>
              </a:rPr>
              <a:t>: https://doi.org/10.1145/3313831.3376732.</a:t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[6] Yongjie Wang et al. “On the Use of Bert for Automated Essay Scoring: Joint Learning of Multi-Scale Essay Representation”. In: Proceedings of the 2022 Conference of the North American Chapter of the Association for Computational Linguistics: Human Language Technologies. Seattle, United States: Association for Computational Linguistics, July 2022, pp. 3416–3425. </a:t>
            </a:r>
            <a:r>
              <a:rPr lang="de-DE" sz="750">
                <a:solidFill>
                  <a:srgbClr val="666666"/>
                </a:solidFill>
              </a:rPr>
              <a:t>DOI</a:t>
            </a:r>
            <a:r>
              <a:rPr lang="de-DE" sz="950">
                <a:solidFill>
                  <a:srgbClr val="666666"/>
                </a:solidFill>
              </a:rPr>
              <a:t>: 10.18653/v1/2022.naacl-main.249. </a:t>
            </a:r>
            <a:r>
              <a:rPr lang="de-DE" sz="750">
                <a:solidFill>
                  <a:srgbClr val="666666"/>
                </a:solidFill>
              </a:rPr>
              <a:t>URL</a:t>
            </a:r>
            <a:r>
              <a:rPr lang="de-DE" sz="950">
                <a:solidFill>
                  <a:srgbClr val="666666"/>
                </a:solidFill>
              </a:rPr>
              <a:t>: https://aclanthology.org/2022.naacl-main.249.</a:t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[7] Alex Warstadt, Amanpreet Singh, and Samuel R Bowman. “Neural Network Acceptability Judgments”. In: arXiv preprint arXiv:1805.12471 (2018).</a:t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[8] Zheng Yuan and Christopher Bryant. “Document-level grammatical error correction”. In: Proceedings of the 16th Workshop on Innovative Use of NLP for Building Educational Applications. Online: Association for Computational Linguistics, Apr. 2021, pp. 75–84. </a:t>
            </a:r>
            <a:r>
              <a:rPr lang="de-DE" sz="750">
                <a:solidFill>
                  <a:srgbClr val="666666"/>
                </a:solidFill>
              </a:rPr>
              <a:t>URL</a:t>
            </a:r>
            <a:r>
              <a:rPr lang="de-DE" sz="950">
                <a:solidFill>
                  <a:srgbClr val="666666"/>
                </a:solidFill>
              </a:rPr>
              <a:t>: https://aclanthology.org/2021.bea-1.8.</a:t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666666"/>
              </a:solidFill>
            </a:endParaRPr>
          </a:p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[9] https://writeandimprove.com/ </a:t>
            </a:r>
            <a:endParaRPr sz="950">
              <a:solidFill>
                <a:srgbClr val="666666"/>
              </a:solidFill>
            </a:endParaRPr>
          </a:p>
        </p:txBody>
      </p:sp>
      <p:sp>
        <p:nvSpPr>
          <p:cNvPr id="369" name="Google Shape;369;p8"/>
          <p:cNvSpPr txBox="1"/>
          <p:nvPr>
            <p:ph idx="2" type="body"/>
          </p:nvPr>
        </p:nvSpPr>
        <p:spPr>
          <a:xfrm>
            <a:off x="951950" y="195273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b="1" lang="de-DE"/>
              <a:t>References</a:t>
            </a:r>
            <a:endParaRPr b="1"/>
          </a:p>
        </p:txBody>
      </p:sp>
      <p:sp>
        <p:nvSpPr>
          <p:cNvPr id="370" name="Google Shape;370;p8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94" l="0" r="0" t="2494"/>
          <a:stretch/>
        </p:blipFill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9"/>
          <p:cNvSpPr txBox="1"/>
          <p:nvPr>
            <p:ph type="ctrTitle"/>
          </p:nvPr>
        </p:nvSpPr>
        <p:spPr>
          <a:xfrm>
            <a:off x="6994894" y="1739900"/>
            <a:ext cx="2149106" cy="1835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800" lIns="216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"/>
              <a:buNone/>
            </a:pPr>
            <a:r>
              <a:rPr lang="de-DE" sz="4400"/>
              <a:t>Merci</a:t>
            </a:r>
            <a:endParaRPr/>
          </a:p>
        </p:txBody>
      </p:sp>
      <p:sp>
        <p:nvSpPr>
          <p:cNvPr id="381" name="Google Shape;381;p9"/>
          <p:cNvSpPr txBox="1"/>
          <p:nvPr>
            <p:ph idx="1" type="subTitle"/>
          </p:nvPr>
        </p:nvSpPr>
        <p:spPr>
          <a:xfrm>
            <a:off x="5166094" y="3575050"/>
            <a:ext cx="1828800" cy="1568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0000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lang="de-DE" sz="1400"/>
              <a:t>Faten Ghali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/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de-DE"/>
              <a:t>Situation</a:t>
            </a:r>
            <a:endParaRPr/>
          </a:p>
        </p:txBody>
      </p:sp>
      <p:sp>
        <p:nvSpPr>
          <p:cNvPr id="201" name="Google Shape;201;p2"/>
          <p:cNvSpPr txBox="1"/>
          <p:nvPr>
            <p:ph idx="1" type="body"/>
          </p:nvPr>
        </p:nvSpPr>
        <p:spPr>
          <a:xfrm>
            <a:off x="5556025" y="4466080"/>
            <a:ext cx="2843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consolidation exercises</a:t>
            </a:r>
            <a:endParaRPr/>
          </a:p>
        </p:txBody>
      </p:sp>
      <p:pic>
        <p:nvPicPr>
          <p:cNvPr id="202" name="Google Shape;20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724" y="870850"/>
            <a:ext cx="1767475" cy="13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"/>
          <p:cNvSpPr txBox="1"/>
          <p:nvPr/>
        </p:nvSpPr>
        <p:spPr>
          <a:xfrm>
            <a:off x="4436675" y="1449950"/>
            <a:ext cx="69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rgbClr val="FF0000"/>
                </a:solidFill>
              </a:rPr>
              <a:t>x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04" name="Google Shape;204;p2"/>
          <p:cNvSpPr txBox="1"/>
          <p:nvPr/>
        </p:nvSpPr>
        <p:spPr>
          <a:xfrm>
            <a:off x="1206250" y="2354700"/>
            <a:ext cx="241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28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lang="de-DE" sz="1800">
                <a:solidFill>
                  <a:schemeClr val="dk1"/>
                </a:solidFill>
              </a:rPr>
              <a:t>300 essays per year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5" name="Google Shape;205;p2"/>
          <p:cNvSpPr txBox="1"/>
          <p:nvPr/>
        </p:nvSpPr>
        <p:spPr>
          <a:xfrm>
            <a:off x="5523325" y="2396175"/>
            <a:ext cx="2908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28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</a:rPr>
              <a:t>20 - 30 min per essay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06" name="Google Shape;206;p2"/>
          <p:cNvCxnSpPr/>
          <p:nvPr/>
        </p:nvCxnSpPr>
        <p:spPr>
          <a:xfrm>
            <a:off x="1400425" y="3006800"/>
            <a:ext cx="6478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098" y="3314600"/>
            <a:ext cx="1634823" cy="10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"/>
          <p:cNvSpPr txBox="1"/>
          <p:nvPr/>
        </p:nvSpPr>
        <p:spPr>
          <a:xfrm>
            <a:off x="1400425" y="4466075"/>
            <a:ext cx="241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28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</a:rPr>
              <a:t>100 - 150 </a:t>
            </a:r>
            <a:r>
              <a:rPr lang="de-DE" sz="1800">
                <a:solidFill>
                  <a:srgbClr val="FF0000"/>
                </a:solidFill>
              </a:rPr>
              <a:t>hours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09" name="Google Shape;209;p2"/>
          <p:cNvSpPr txBox="1"/>
          <p:nvPr/>
        </p:nvSpPr>
        <p:spPr>
          <a:xfrm>
            <a:off x="4407250" y="3619350"/>
            <a:ext cx="72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rgbClr val="FF0000"/>
                </a:solidFill>
              </a:rPr>
              <a:t>+</a:t>
            </a:r>
            <a:endParaRPr b="1" sz="2000">
              <a:solidFill>
                <a:srgbClr val="FF0000"/>
              </a:solidFill>
            </a:endParaRPr>
          </a:p>
        </p:txBody>
      </p:sp>
      <p:pic>
        <p:nvPicPr>
          <p:cNvPr id="210" name="Google Shape;21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400" y="1172850"/>
            <a:ext cx="1046799" cy="10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6586" y="3314600"/>
            <a:ext cx="1510415" cy="10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de-DE"/>
              <a:t>Related Work</a:t>
            </a:r>
            <a:endParaRPr/>
          </a:p>
        </p:txBody>
      </p:sp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904800" y="1034325"/>
            <a:ext cx="77265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b="1" lang="de-DE"/>
              <a:t>NLP-based automated corrections: </a:t>
            </a:r>
            <a:br>
              <a:rPr b="1" lang="de-DE"/>
            </a:br>
            <a:r>
              <a:rPr lang="de-DE"/>
              <a:t>Improve BERT to outperform LSTM, create context-aware GEC…</a:t>
            </a:r>
            <a:br>
              <a:rPr lang="de-DE"/>
            </a:br>
            <a:r>
              <a:rPr lang="de-DE"/>
              <a:t>Yuan et al., Wang et al. </a:t>
            </a:r>
            <a:r>
              <a:rPr lang="de-DE">
                <a:solidFill>
                  <a:srgbClr val="918F8F"/>
                </a:solidFill>
              </a:rPr>
              <a:t>[6]-[8]</a:t>
            </a:r>
            <a:endParaRPr>
              <a:solidFill>
                <a:srgbClr val="918F8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18F8F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b="1" lang="de-DE"/>
              <a:t>Applications for learners: </a:t>
            </a:r>
            <a:br>
              <a:rPr b="1" lang="de-DE"/>
            </a:br>
            <a:r>
              <a:rPr lang="de-DE"/>
              <a:t>AL and ALEN help students improve their writing skills.</a:t>
            </a:r>
            <a:br>
              <a:rPr lang="de-DE"/>
            </a:br>
            <a:r>
              <a:rPr lang="de-DE"/>
              <a:t>Wambsganss et al. </a:t>
            </a:r>
            <a:r>
              <a:rPr lang="de-DE">
                <a:solidFill>
                  <a:srgbClr val="918F8F"/>
                </a:solidFill>
              </a:rPr>
              <a:t>[4]-[5]</a:t>
            </a:r>
            <a:endParaRPr>
              <a:solidFill>
                <a:srgbClr val="918F8F"/>
              </a:solidFill>
            </a:endParaRPr>
          </a:p>
          <a:p>
            <a:pPr indent="-68579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3147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b="1" lang="de-DE"/>
              <a:t>Support for teachers: </a:t>
            </a:r>
            <a:br>
              <a:rPr b="1" lang="de-DE"/>
            </a:br>
            <a:r>
              <a:rPr lang="de-DE"/>
              <a:t>Write &amp; Improve from Cambridge</a:t>
            </a:r>
            <a:r>
              <a:rPr lang="de-DE">
                <a:solidFill>
                  <a:srgbClr val="918F8F"/>
                </a:solidFill>
              </a:rPr>
              <a:t> [9]</a:t>
            </a:r>
            <a:endParaRPr>
              <a:solidFill>
                <a:srgbClr val="918F8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18F8F"/>
              </a:solidFill>
            </a:endParaRPr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ts val="1620"/>
              <a:buChar char="▪"/>
            </a:pPr>
            <a:r>
              <a:rPr b="1" lang="de-DE"/>
              <a:t>Human + automated scoring techniques:</a:t>
            </a:r>
            <a:br>
              <a:rPr b="1" lang="de-DE"/>
            </a:br>
            <a:r>
              <a:rPr lang="de-DE"/>
              <a:t>Veloo et al., Sevcikova </a:t>
            </a:r>
            <a:r>
              <a:rPr lang="de-DE">
                <a:solidFill>
                  <a:srgbClr val="918F8F"/>
                </a:solidFill>
              </a:rPr>
              <a:t>[2]-[3]</a:t>
            </a:r>
            <a:br>
              <a:rPr b="1" lang="de-DE"/>
            </a:br>
            <a:endParaRPr>
              <a:solidFill>
                <a:srgbClr val="918F8F"/>
              </a:solidFill>
            </a:endParaRPr>
          </a:p>
        </p:txBody>
      </p:sp>
      <p:pic>
        <p:nvPicPr>
          <p:cNvPr id="219" name="Google Shape;2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800" y="1751400"/>
            <a:ext cx="1656625" cy="20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de-DE"/>
              <a:t>Research Gap</a:t>
            </a:r>
            <a:endParaRPr/>
          </a:p>
        </p:txBody>
      </p:sp>
      <p:sp>
        <p:nvSpPr>
          <p:cNvPr id="226" name="Google Shape;226;p4"/>
          <p:cNvSpPr txBox="1"/>
          <p:nvPr>
            <p:ph idx="1" type="body"/>
          </p:nvPr>
        </p:nvSpPr>
        <p:spPr>
          <a:xfrm>
            <a:off x="5260575" y="1085450"/>
            <a:ext cx="36648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Autofit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Advanced language models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Argumentation mining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Helping applications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+"/>
            </a:pPr>
            <a:r>
              <a:rPr lang="de-DE"/>
              <a:t>Automated teaching supports</a:t>
            </a:r>
            <a:endParaRPr/>
          </a:p>
        </p:txBody>
      </p:sp>
      <p:sp>
        <p:nvSpPr>
          <p:cNvPr id="227" name="Google Shape;227;p4"/>
          <p:cNvSpPr txBox="1"/>
          <p:nvPr>
            <p:ph idx="1" type="body"/>
          </p:nvPr>
        </p:nvSpPr>
        <p:spPr>
          <a:xfrm>
            <a:off x="422925" y="1085438"/>
            <a:ext cx="40059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620"/>
              <a:buChar char="-"/>
            </a:pPr>
            <a:r>
              <a:rPr lang="de-DE"/>
              <a:t>Manually grading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de-DE"/>
              <a:t>Time consuming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de-DE"/>
              <a:t>Hard and not engaging</a:t>
            </a:r>
            <a:endParaRPr/>
          </a:p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de-DE"/>
              <a:t>Follow-up activities according to students’ levels</a:t>
            </a:r>
            <a:endParaRPr/>
          </a:p>
        </p:txBody>
      </p:sp>
      <p:sp>
        <p:nvSpPr>
          <p:cNvPr id="228" name="Google Shape;228;p4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9" name="Google Shape;229;p4"/>
          <p:cNvSpPr txBox="1"/>
          <p:nvPr/>
        </p:nvSpPr>
        <p:spPr>
          <a:xfrm>
            <a:off x="787575" y="3242100"/>
            <a:ext cx="8137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FF0000"/>
                </a:solidFill>
              </a:rPr>
              <a:t>→</a:t>
            </a:r>
            <a:r>
              <a:rPr lang="de-DE" sz="1800"/>
              <a:t> </a:t>
            </a:r>
            <a:r>
              <a:rPr lang="de-DE" sz="1800"/>
              <a:t>How to leverage language models to</a:t>
            </a:r>
            <a:r>
              <a:rPr lang="de-DE" sz="1800"/>
              <a:t> </a:t>
            </a:r>
            <a:r>
              <a:rPr lang="de-DE" sz="1800">
                <a:solidFill>
                  <a:srgbClr val="FF0000"/>
                </a:solidFill>
              </a:rPr>
              <a:t>speed up</a:t>
            </a:r>
            <a:r>
              <a:rPr lang="de-DE" sz="1800"/>
              <a:t> the process of grading?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FF0000"/>
                </a:solidFill>
              </a:rPr>
              <a:t>→</a:t>
            </a:r>
            <a:r>
              <a:rPr lang="de-DE" sz="1800"/>
              <a:t> How to make follow-up activities </a:t>
            </a:r>
            <a:r>
              <a:rPr lang="de-DE" sz="1800">
                <a:solidFill>
                  <a:srgbClr val="FF0000"/>
                </a:solidFill>
              </a:rPr>
              <a:t>more adapted</a:t>
            </a:r>
            <a:r>
              <a:rPr lang="de-DE" sz="1800"/>
              <a:t> to the students’ </a:t>
            </a:r>
            <a:r>
              <a:rPr lang="de-DE" sz="1800"/>
              <a:t>problems</a:t>
            </a:r>
            <a:r>
              <a:rPr lang="de-DE" sz="1800"/>
              <a:t>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FF0000"/>
                </a:solidFill>
              </a:rPr>
              <a:t>→</a:t>
            </a:r>
            <a:r>
              <a:rPr lang="de-DE" sz="1800"/>
              <a:t> How to help the teachers grade </a:t>
            </a:r>
            <a:r>
              <a:rPr lang="de-DE" sz="1800">
                <a:solidFill>
                  <a:srgbClr val="FF0000"/>
                </a:solidFill>
              </a:rPr>
              <a:t>without excluding their input</a:t>
            </a:r>
            <a:r>
              <a:rPr lang="de-DE" sz="1800"/>
              <a:t>? </a:t>
            </a:r>
            <a:r>
              <a:rPr baseline="30000" lang="de-DE" sz="1800"/>
              <a:t>[2]</a:t>
            </a:r>
            <a:endParaRPr baseline="30000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FF0000"/>
                </a:solidFill>
              </a:rPr>
              <a:t>→</a:t>
            </a:r>
            <a:r>
              <a:rPr lang="de-DE" sz="1800"/>
              <a:t> How to merge </a:t>
            </a:r>
            <a:r>
              <a:rPr lang="de-DE" sz="1800">
                <a:solidFill>
                  <a:srgbClr val="FF0000"/>
                </a:solidFill>
              </a:rPr>
              <a:t>all</a:t>
            </a:r>
            <a:r>
              <a:rPr lang="de-DE" sz="1800"/>
              <a:t> the above in </a:t>
            </a:r>
            <a:r>
              <a:rPr lang="de-DE" sz="1800">
                <a:solidFill>
                  <a:srgbClr val="FF0000"/>
                </a:solidFill>
              </a:rPr>
              <a:t>one</a:t>
            </a:r>
            <a:r>
              <a:rPr lang="de-DE" sz="1800"/>
              <a:t> tool, specifically designed for teachers?</a:t>
            </a:r>
            <a:endParaRPr sz="1800"/>
          </a:p>
        </p:txBody>
      </p:sp>
      <p:sp>
        <p:nvSpPr>
          <p:cNvPr id="230" name="Google Shape;230;p4"/>
          <p:cNvSpPr/>
          <p:nvPr/>
        </p:nvSpPr>
        <p:spPr>
          <a:xfrm flipH="1" rot="-490480">
            <a:off x="4594932" y="1437825"/>
            <a:ext cx="726500" cy="856447"/>
          </a:xfrm>
          <a:prstGeom prst="lightningBol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845875" y="4783450"/>
            <a:ext cx="81378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8579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950">
                <a:solidFill>
                  <a:srgbClr val="666666"/>
                </a:solidFill>
              </a:rPr>
              <a:t>[2] </a:t>
            </a:r>
            <a:r>
              <a:rPr lang="de-DE" sz="950">
                <a:solidFill>
                  <a:srgbClr val="666666"/>
                </a:solidFill>
              </a:rPr>
              <a:t>Beata Lewis Sevcikova. “Human versus Automated Essay Scoring: A Critical Review”. In: Arab World English Journal 9 (2018), pp. 157–174.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/>
              <a:t>Solution: GRASPE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805050" y="859100"/>
            <a:ext cx="7926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8579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lang="de-DE" sz="1800">
                <a:solidFill>
                  <a:schemeClr val="dk1"/>
                </a:solidFill>
              </a:rPr>
              <a:t>An adaptive grading support to help teachers grade persuasive essays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638" y="1702175"/>
            <a:ext cx="5240720" cy="33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/>
              <a:t>Methodology</a:t>
            </a:r>
            <a:endParaRPr/>
          </a:p>
        </p:txBody>
      </p:sp>
      <p:sp>
        <p:nvSpPr>
          <p:cNvPr id="245" name="Google Shape;245;p6"/>
          <p:cNvSpPr txBox="1"/>
          <p:nvPr>
            <p:ph idx="1" type="body"/>
          </p:nvPr>
        </p:nvSpPr>
        <p:spPr>
          <a:xfrm>
            <a:off x="875700" y="1365425"/>
            <a:ext cx="40536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SzPts val="1620"/>
              <a:buChar char="+"/>
            </a:pPr>
            <a:r>
              <a:rPr b="1" lang="de-DE"/>
              <a:t>I</a:t>
            </a:r>
            <a:r>
              <a:rPr b="1" lang="de-DE"/>
              <a:t>nterviews with teachers</a:t>
            </a:r>
            <a:endParaRPr b="1"/>
          </a:p>
          <a:p>
            <a:pPr indent="-3314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de-DE"/>
              <a:t>Introductory questions </a:t>
            </a:r>
            <a:endParaRPr/>
          </a:p>
          <a:p>
            <a:pPr indent="-3314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de-DE"/>
              <a:t>Grading habits</a:t>
            </a:r>
            <a:endParaRPr/>
          </a:p>
          <a:p>
            <a:pPr indent="-3314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de-DE"/>
              <a:t>Aims, wishes..</a:t>
            </a:r>
            <a:endParaRPr/>
          </a:p>
          <a:p>
            <a:pPr indent="-33146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de-DE"/>
              <a:t>Situation-specific questions</a:t>
            </a:r>
            <a:br>
              <a:rPr lang="de-DE"/>
            </a:br>
            <a:endParaRPr b="1"/>
          </a:p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47" name="Google Shape;24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475" y="820750"/>
            <a:ext cx="3382150" cy="4017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6"/>
          <p:cNvSpPr txBox="1"/>
          <p:nvPr/>
        </p:nvSpPr>
        <p:spPr>
          <a:xfrm>
            <a:off x="1535522" y="3077175"/>
            <a:ext cx="201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0000"/>
                </a:solidFill>
              </a:rPr>
              <a:t>→</a:t>
            </a:r>
            <a:r>
              <a:rPr lang="de-DE" sz="1800">
                <a:solidFill>
                  <a:schemeClr val="dk1"/>
                </a:solidFill>
              </a:rPr>
              <a:t> </a:t>
            </a:r>
            <a:r>
              <a:rPr b="1" lang="de-DE" sz="1800">
                <a:solidFill>
                  <a:schemeClr val="dk1"/>
                </a:solidFill>
              </a:rPr>
              <a:t>User stories</a:t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1013575" y="3707700"/>
            <a:ext cx="241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+"/>
            </a:pPr>
            <a:r>
              <a:rPr b="1" lang="de-DE" sz="1800">
                <a:solidFill>
                  <a:schemeClr val="dk1"/>
                </a:solidFill>
              </a:rPr>
              <a:t>Literature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64d5ad227_0_179"/>
          <p:cNvSpPr txBox="1"/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Methodology</a:t>
            </a:r>
            <a:endParaRPr/>
          </a:p>
        </p:txBody>
      </p:sp>
      <p:sp>
        <p:nvSpPr>
          <p:cNvPr id="256" name="Google Shape;256;g2064d5ad227_0_179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7" name="Google Shape;257;g2064d5ad227_0_179"/>
          <p:cNvSpPr txBox="1"/>
          <p:nvPr>
            <p:ph idx="1" type="body"/>
          </p:nvPr>
        </p:nvSpPr>
        <p:spPr>
          <a:xfrm>
            <a:off x="904875" y="1204758"/>
            <a:ext cx="7726500" cy="36999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Spelling check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Grammar check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Argumentation check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Comparison between 2 essays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Feedback span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Adjustable grading section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Statistics</a:t>
            </a:r>
            <a:endParaRPr/>
          </a:p>
        </p:txBody>
      </p:sp>
      <p:sp>
        <p:nvSpPr>
          <p:cNvPr id="258" name="Google Shape;258;g2064d5ad227_0_179"/>
          <p:cNvSpPr txBox="1"/>
          <p:nvPr>
            <p:ph idx="2" type="body"/>
          </p:nvPr>
        </p:nvSpPr>
        <p:spPr>
          <a:xfrm>
            <a:off x="904875" y="944523"/>
            <a:ext cx="7726500" cy="24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64d5ad227_0_187"/>
          <p:cNvSpPr txBox="1"/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</p:spPr>
        <p:txBody>
          <a:bodyPr anchorCtr="0" anchor="t" bIns="46800" lIns="180000" spcFirstLastPara="1" rIns="720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Methodology</a:t>
            </a:r>
            <a:endParaRPr/>
          </a:p>
        </p:txBody>
      </p:sp>
      <p:sp>
        <p:nvSpPr>
          <p:cNvPr id="265" name="Google Shape;265;g2064d5ad227_0_187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6" name="Google Shape;266;g2064d5ad227_0_187"/>
          <p:cNvSpPr txBox="1"/>
          <p:nvPr>
            <p:ph idx="1" type="body"/>
          </p:nvPr>
        </p:nvSpPr>
        <p:spPr>
          <a:xfrm>
            <a:off x="904875" y="1204758"/>
            <a:ext cx="7726500" cy="36999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Spelling check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Grammar check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Argumentation check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Comparison between 2 essays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●"/>
            </a:pPr>
            <a:r>
              <a:rPr lang="de-DE"/>
              <a:t>Feedback span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AFAC"/>
              </a:buClr>
              <a:buSzPts val="1300"/>
              <a:buFont typeface="Arial"/>
              <a:buChar char="●"/>
            </a:pPr>
            <a:r>
              <a:rPr lang="de-DE">
                <a:solidFill>
                  <a:srgbClr val="B6AFAC"/>
                </a:solidFill>
              </a:rPr>
              <a:t>Adjustable grading section</a:t>
            </a:r>
            <a:endParaRPr>
              <a:solidFill>
                <a:srgbClr val="B6AFAC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6AFAC"/>
              </a:buClr>
              <a:buSzPts val="1300"/>
              <a:buFont typeface="Arial"/>
              <a:buChar char="●"/>
            </a:pPr>
            <a:r>
              <a:rPr lang="de-DE">
                <a:solidFill>
                  <a:srgbClr val="B6AFAC"/>
                </a:solidFill>
              </a:rPr>
              <a:t>Statistics</a:t>
            </a:r>
            <a:endParaRPr/>
          </a:p>
        </p:txBody>
      </p:sp>
      <p:sp>
        <p:nvSpPr>
          <p:cNvPr id="267" name="Google Shape;267;g2064d5ad227_0_187"/>
          <p:cNvSpPr txBox="1"/>
          <p:nvPr>
            <p:ph idx="2" type="body"/>
          </p:nvPr>
        </p:nvSpPr>
        <p:spPr>
          <a:xfrm>
            <a:off x="904875" y="944523"/>
            <a:ext cx="7726500" cy="24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5bc9f0893_0_11"/>
          <p:cNvSpPr txBox="1"/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0000" spcFirstLastPara="1" rIns="72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/>
              <a:t>Architecture + Demo</a:t>
            </a:r>
            <a:endParaRPr/>
          </a:p>
        </p:txBody>
      </p:sp>
      <p:sp>
        <p:nvSpPr>
          <p:cNvPr id="273" name="Google Shape;273;g205bc9f0893_0_11"/>
          <p:cNvSpPr txBox="1"/>
          <p:nvPr>
            <p:ph idx="12" type="sldNum"/>
          </p:nvPr>
        </p:nvSpPr>
        <p:spPr>
          <a:xfrm>
            <a:off x="8631238" y="195263"/>
            <a:ext cx="512700" cy="163500"/>
          </a:xfrm>
          <a:prstGeom prst="rect">
            <a:avLst/>
          </a:prstGeom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4" name="Google Shape;274;g205bc9f0893_0_11"/>
          <p:cNvSpPr txBox="1"/>
          <p:nvPr>
            <p:ph idx="2" type="body"/>
          </p:nvPr>
        </p:nvSpPr>
        <p:spPr>
          <a:xfrm>
            <a:off x="904875" y="777873"/>
            <a:ext cx="7726500" cy="240000"/>
          </a:xfrm>
          <a:prstGeom prst="rect">
            <a:avLst/>
          </a:prstGeom>
        </p:spPr>
        <p:txBody>
          <a:bodyPr anchorCtr="0" anchor="t" bIns="45700" lIns="180000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b="1" lang="de-DE">
                <a:solidFill>
                  <a:srgbClr val="FF0000"/>
                </a:solidFill>
              </a:rPr>
              <a:t>Spelling check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75" name="Google Shape;275;g205bc9f089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816" y="1457613"/>
            <a:ext cx="1216360" cy="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05bc9f0893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900" y="1358475"/>
            <a:ext cx="766351" cy="76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205bc9f0893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6847" y="1457600"/>
            <a:ext cx="766350" cy="7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05bc9f0893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50" y="1358464"/>
            <a:ext cx="1305702" cy="8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05bc9f0893_0_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975" y="2820937"/>
            <a:ext cx="1706700" cy="696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g205bc9f0893_0_11"/>
          <p:cNvCxnSpPr>
            <a:stCxn id="279" idx="3"/>
            <a:endCxn id="281" idx="1"/>
          </p:cNvCxnSpPr>
          <p:nvPr/>
        </p:nvCxnSpPr>
        <p:spPr>
          <a:xfrm flipH="1" rot="10800000">
            <a:off x="2275675" y="3168531"/>
            <a:ext cx="1905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g205bc9f0893_0_11"/>
          <p:cNvSpPr txBox="1"/>
          <p:nvPr/>
        </p:nvSpPr>
        <p:spPr>
          <a:xfrm>
            <a:off x="2930975" y="2797950"/>
            <a:ext cx="6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Text</a:t>
            </a:r>
            <a:endParaRPr/>
          </a:p>
        </p:txBody>
      </p:sp>
      <p:sp>
        <p:nvSpPr>
          <p:cNvPr id="281" name="Google Shape;281;g205bc9f0893_0_11"/>
          <p:cNvSpPr txBox="1"/>
          <p:nvPr/>
        </p:nvSpPr>
        <p:spPr>
          <a:xfrm>
            <a:off x="4180800" y="2968475"/>
            <a:ext cx="1032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Neuspell</a:t>
            </a:r>
            <a:endParaRPr b="1"/>
          </a:p>
        </p:txBody>
      </p:sp>
      <p:cxnSp>
        <p:nvCxnSpPr>
          <p:cNvPr id="283" name="Google Shape;283;g205bc9f0893_0_11"/>
          <p:cNvCxnSpPr/>
          <p:nvPr/>
        </p:nvCxnSpPr>
        <p:spPr>
          <a:xfrm>
            <a:off x="6332000" y="1494575"/>
            <a:ext cx="6000" cy="3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g205bc9f0893_0_11"/>
          <p:cNvSpPr txBox="1"/>
          <p:nvPr/>
        </p:nvSpPr>
        <p:spPr>
          <a:xfrm>
            <a:off x="6405575" y="2223950"/>
            <a:ext cx="2544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dk1"/>
                </a:solidFill>
              </a:rPr>
              <a:t>Neuspell</a:t>
            </a:r>
            <a:r>
              <a:rPr lang="de-DE">
                <a:solidFill>
                  <a:schemeClr val="dk1"/>
                </a:solidFill>
              </a:rPr>
              <a:t> </a:t>
            </a:r>
            <a:br>
              <a:rPr lang="de-DE">
                <a:solidFill>
                  <a:schemeClr val="dk1"/>
                </a:solidFill>
              </a:rPr>
            </a:br>
            <a:r>
              <a:rPr lang="de-DE">
                <a:solidFill>
                  <a:srgbClr val="918F8F"/>
                </a:solidFill>
              </a:rPr>
              <a:t>(by Jayanthi et al. [1])</a:t>
            </a:r>
            <a:endParaRPr>
              <a:solidFill>
                <a:srgbClr val="918F8F"/>
              </a:solidFill>
            </a:endParaRPr>
          </a:p>
          <a:p>
            <a:pPr indent="-3060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0"/>
              <a:buFont typeface="Noto Sans Symbols"/>
              <a:buChar char="+"/>
            </a:pPr>
            <a:r>
              <a:rPr lang="de-DE">
                <a:solidFill>
                  <a:schemeClr val="dk1"/>
                </a:solidFill>
              </a:rPr>
              <a:t>Context-aware</a:t>
            </a:r>
            <a:endParaRPr>
              <a:solidFill>
                <a:schemeClr val="dk1"/>
              </a:solidFill>
            </a:endParaRPr>
          </a:p>
          <a:p>
            <a:pPr indent="-3060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0"/>
              <a:buFont typeface="Noto Sans Symbols"/>
              <a:buChar char="+"/>
            </a:pPr>
            <a:r>
              <a:rPr lang="de-DE">
                <a:solidFill>
                  <a:schemeClr val="dk1"/>
                </a:solidFill>
              </a:rPr>
              <a:t>The fastest among tested models</a:t>
            </a:r>
            <a:endParaRPr>
              <a:solidFill>
                <a:schemeClr val="dk1"/>
              </a:solidFill>
            </a:endParaRPr>
          </a:p>
          <a:p>
            <a:pPr indent="-3060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0"/>
              <a:buFont typeface="Noto Sans Symbols"/>
              <a:buChar char="-"/>
            </a:pPr>
            <a:r>
              <a:rPr lang="de-DE">
                <a:solidFill>
                  <a:schemeClr val="dk1"/>
                </a:solidFill>
              </a:rPr>
              <a:t>Doesn’t correct punctuation errors</a:t>
            </a:r>
            <a:endParaRPr sz="1000"/>
          </a:p>
        </p:txBody>
      </p:sp>
      <p:sp>
        <p:nvSpPr>
          <p:cNvPr id="285" name="Google Shape;285;g205bc9f0893_0_11"/>
          <p:cNvSpPr txBox="1"/>
          <p:nvPr/>
        </p:nvSpPr>
        <p:spPr>
          <a:xfrm>
            <a:off x="4180800" y="3838725"/>
            <a:ext cx="1032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compare</a:t>
            </a:r>
            <a:endParaRPr b="1"/>
          </a:p>
        </p:txBody>
      </p:sp>
      <p:cxnSp>
        <p:nvCxnSpPr>
          <p:cNvPr id="286" name="Google Shape;286;g205bc9f0893_0_11"/>
          <p:cNvCxnSpPr>
            <a:stCxn id="281" idx="3"/>
            <a:endCxn id="285" idx="3"/>
          </p:cNvCxnSpPr>
          <p:nvPr/>
        </p:nvCxnSpPr>
        <p:spPr>
          <a:xfrm>
            <a:off x="5213100" y="3168575"/>
            <a:ext cx="600" cy="870300"/>
          </a:xfrm>
          <a:prstGeom prst="bentConnector3">
            <a:avLst>
              <a:gd fmla="val 107920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g205bc9f0893_0_11"/>
          <p:cNvSpPr txBox="1"/>
          <p:nvPr/>
        </p:nvSpPr>
        <p:spPr>
          <a:xfrm>
            <a:off x="5184651" y="2837675"/>
            <a:ext cx="11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0000"/>
                </a:solidFill>
              </a:rPr>
              <a:t>corrected text 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88" name="Google Shape;288;g205bc9f0893_0_11"/>
          <p:cNvCxnSpPr>
            <a:endCxn id="285" idx="1"/>
          </p:cNvCxnSpPr>
          <p:nvPr/>
        </p:nvCxnSpPr>
        <p:spPr>
          <a:xfrm flipH="1" rot="-5400000">
            <a:off x="3604350" y="3462375"/>
            <a:ext cx="867300" cy="28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205bc9f0893_0_11"/>
          <p:cNvCxnSpPr>
            <a:stCxn id="285" idx="2"/>
          </p:cNvCxnSpPr>
          <p:nvPr/>
        </p:nvCxnSpPr>
        <p:spPr>
          <a:xfrm flipH="1">
            <a:off x="4695450" y="4238925"/>
            <a:ext cx="1500" cy="5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g205bc9f0893_0_11"/>
          <p:cNvCxnSpPr/>
          <p:nvPr/>
        </p:nvCxnSpPr>
        <p:spPr>
          <a:xfrm flipH="1">
            <a:off x="2447675" y="4770600"/>
            <a:ext cx="2247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g205bc9f0893_0_11"/>
          <p:cNvSpPr txBox="1"/>
          <p:nvPr/>
        </p:nvSpPr>
        <p:spPr>
          <a:xfrm>
            <a:off x="2447675" y="4087417"/>
            <a:ext cx="1706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/>
              <a:t>Original text with </a:t>
            </a:r>
            <a:r>
              <a:rPr lang="de-DE" sz="1100">
                <a:solidFill>
                  <a:srgbClr val="FF0000"/>
                </a:solidFill>
              </a:rPr>
              <a:t>uncommon words highlighted</a:t>
            </a:r>
            <a:br>
              <a:rPr lang="de-DE" sz="1100">
                <a:solidFill>
                  <a:srgbClr val="FF0000"/>
                </a:solidFill>
              </a:rPr>
            </a:br>
            <a:endParaRPr sz="1100"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de-DE" sz="1100"/>
              <a:t>nbr of mistakes</a:t>
            </a:r>
            <a:endParaRPr sz="1100"/>
          </a:p>
        </p:txBody>
      </p:sp>
      <p:pic>
        <p:nvPicPr>
          <p:cNvPr id="292" name="Google Shape;292;g205bc9f0893_0_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8975" y="4122300"/>
            <a:ext cx="1767593" cy="7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05bc9f0893_0_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975" y="3838726"/>
            <a:ext cx="1350639" cy="26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2019-04-02T06:24:35Z</dcterms:created>
  <dc:creator>Utilisateur Microsoft Office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