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4"/>
  </p:sldMasterIdLst>
  <p:notesMasterIdLst>
    <p:notesMasterId r:id="rId22"/>
  </p:notesMasterIdLst>
  <p:handoutMasterIdLst>
    <p:handoutMasterId r:id="rId23"/>
  </p:handoutMasterIdLst>
  <p:sldIdLst>
    <p:sldId id="256" r:id="rId5"/>
    <p:sldId id="292" r:id="rId6"/>
    <p:sldId id="295" r:id="rId7"/>
    <p:sldId id="296" r:id="rId8"/>
    <p:sldId id="297" r:id="rId9"/>
    <p:sldId id="298" r:id="rId10"/>
    <p:sldId id="299" r:id="rId11"/>
    <p:sldId id="304" r:id="rId12"/>
    <p:sldId id="303" r:id="rId13"/>
    <p:sldId id="305" r:id="rId14"/>
    <p:sldId id="306" r:id="rId15"/>
    <p:sldId id="307" r:id="rId16"/>
    <p:sldId id="308" r:id="rId17"/>
    <p:sldId id="309" r:id="rId18"/>
    <p:sldId id="300" r:id="rId19"/>
    <p:sldId id="301" r:id="rId20"/>
    <p:sldId id="29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66315E-37A7-24A9-EBEA-CCECC3E8E75F}" v="604" dt="2024-10-10T18:37:40.617"/>
  </p1510:revLst>
</p1510:revInfo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howGuides="1">
      <p:cViewPr varScale="1">
        <p:scale>
          <a:sx n="82" d="100"/>
          <a:sy n="82" d="100"/>
        </p:scale>
        <p:origin x="720" y="58"/>
      </p:cViewPr>
      <p:guideLst/>
    </p:cSldViewPr>
  </p:slideViewPr>
  <p:outlineViewPr>
    <p:cViewPr>
      <p:scale>
        <a:sx n="33" d="100"/>
        <a:sy n="33" d="100"/>
      </p:scale>
      <p:origin x="0" y="-498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C6B7-F63D-48F8-8C65-A57506B0F13B}" type="datetimeFigureOut">
              <a:rPr lang="en-US" smtClean="0"/>
              <a:t>10/10/2024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78DD-9481-4863-BCCC-946573546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10/10/2024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23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5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6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15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330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988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28195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3657600" cy="210085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C87D77D-2EA4-028B-1ACF-E1120CE8F0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7201" y="2862470"/>
            <a:ext cx="3657600" cy="3510898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A45C0-9EBE-13AF-9B5D-9D5F4BF223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42815" y="640080"/>
            <a:ext cx="7491984" cy="5751576"/>
          </a:xfrm>
          <a:custGeom>
            <a:avLst/>
            <a:gdLst>
              <a:gd name="connsiteX0" fmla="*/ 3800341 w 7491984"/>
              <a:gd name="connsiteY0" fmla="*/ 0 h 5751576"/>
              <a:gd name="connsiteX1" fmla="*/ 7491984 w 7491984"/>
              <a:gd name="connsiteY1" fmla="*/ 0 h 5751576"/>
              <a:gd name="connsiteX2" fmla="*/ 7491984 w 7491984"/>
              <a:gd name="connsiteY2" fmla="*/ 5751576 h 5751576"/>
              <a:gd name="connsiteX3" fmla="*/ 3800341 w 7491984"/>
              <a:gd name="connsiteY3" fmla="*/ 5751576 h 5751576"/>
              <a:gd name="connsiteX4" fmla="*/ 0 w 7491984"/>
              <a:gd name="connsiteY4" fmla="*/ 0 h 5751576"/>
              <a:gd name="connsiteX5" fmla="*/ 3696432 w 7491984"/>
              <a:gd name="connsiteY5" fmla="*/ 0 h 5751576"/>
              <a:gd name="connsiteX6" fmla="*/ 3696432 w 7491984"/>
              <a:gd name="connsiteY6" fmla="*/ 5751576 h 5751576"/>
              <a:gd name="connsiteX7" fmla="*/ 0 w 7491984"/>
              <a:gd name="connsiteY7" fmla="*/ 5751576 h 575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1984" h="5751576">
                <a:moveTo>
                  <a:pt x="3800341" y="0"/>
                </a:moveTo>
                <a:lnTo>
                  <a:pt x="7491984" y="0"/>
                </a:lnTo>
                <a:lnTo>
                  <a:pt x="7491984" y="5751576"/>
                </a:lnTo>
                <a:lnTo>
                  <a:pt x="3800341" y="5751576"/>
                </a:lnTo>
                <a:close/>
                <a:moveTo>
                  <a:pt x="0" y="0"/>
                </a:moveTo>
                <a:lnTo>
                  <a:pt x="3696432" y="0"/>
                </a:lnTo>
                <a:lnTo>
                  <a:pt x="3696432" y="5751576"/>
                </a:lnTo>
                <a:lnTo>
                  <a:pt x="0" y="57515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5DDC5FA-EEDB-898F-533E-4094ADA899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79B0359-4B55-D899-E584-A8E6B2ED912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B916D02-76FE-EAED-CC51-A50448811F7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682289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17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0F196A1-2430-4797-B656-A38302FA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51" y="666984"/>
            <a:ext cx="3672970" cy="2125911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5A0AD703-0A43-5323-CCB2-832D424EF2D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2151" y="2862479"/>
            <a:ext cx="3672970" cy="3491849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to add text 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27B629-9CBE-3ECF-2D88-F07AACD037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31970" y="666985"/>
            <a:ext cx="7497880" cy="5687344"/>
          </a:xfrm>
          <a:custGeom>
            <a:avLst/>
            <a:gdLst>
              <a:gd name="connsiteX0" fmla="*/ 3803282 w 7497880"/>
              <a:gd name="connsiteY0" fmla="*/ 0 h 5687344"/>
              <a:gd name="connsiteX1" fmla="*/ 7497880 w 7497880"/>
              <a:gd name="connsiteY1" fmla="*/ 0 h 5687344"/>
              <a:gd name="connsiteX2" fmla="*/ 7497880 w 7497880"/>
              <a:gd name="connsiteY2" fmla="*/ 4581885 h 5687344"/>
              <a:gd name="connsiteX3" fmla="*/ 3803282 w 7497880"/>
              <a:gd name="connsiteY3" fmla="*/ 4581885 h 5687344"/>
              <a:gd name="connsiteX4" fmla="*/ 0 w 7497880"/>
              <a:gd name="connsiteY4" fmla="*/ 0 h 5687344"/>
              <a:gd name="connsiteX5" fmla="*/ 3699373 w 7497880"/>
              <a:gd name="connsiteY5" fmla="*/ 0 h 5687344"/>
              <a:gd name="connsiteX6" fmla="*/ 3699373 w 7497880"/>
              <a:gd name="connsiteY6" fmla="*/ 4581885 h 5687344"/>
              <a:gd name="connsiteX7" fmla="*/ 2 w 7497880"/>
              <a:gd name="connsiteY7" fmla="*/ 4581885 h 5687344"/>
              <a:gd name="connsiteX8" fmla="*/ 2 w 7497880"/>
              <a:gd name="connsiteY8" fmla="*/ 4679200 h 5687344"/>
              <a:gd name="connsiteX9" fmla="*/ 3699373 w 7497880"/>
              <a:gd name="connsiteY9" fmla="*/ 4679200 h 5687344"/>
              <a:gd name="connsiteX10" fmla="*/ 3699373 w 7497880"/>
              <a:gd name="connsiteY10" fmla="*/ 5679350 h 5687344"/>
              <a:gd name="connsiteX11" fmla="*/ 3803282 w 7497880"/>
              <a:gd name="connsiteY11" fmla="*/ 5679350 h 5687344"/>
              <a:gd name="connsiteX12" fmla="*/ 3803282 w 7497880"/>
              <a:gd name="connsiteY12" fmla="*/ 4679200 h 5687344"/>
              <a:gd name="connsiteX13" fmla="*/ 7497880 w 7497880"/>
              <a:gd name="connsiteY13" fmla="*/ 4679200 h 5687344"/>
              <a:gd name="connsiteX14" fmla="*/ 7497880 w 7497880"/>
              <a:gd name="connsiteY14" fmla="*/ 5687344 h 5687344"/>
              <a:gd name="connsiteX15" fmla="*/ 0 w 7497880"/>
              <a:gd name="connsiteY15" fmla="*/ 5687344 h 5687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97880" h="5687344">
                <a:moveTo>
                  <a:pt x="3803282" y="0"/>
                </a:moveTo>
                <a:lnTo>
                  <a:pt x="7497880" y="0"/>
                </a:lnTo>
                <a:lnTo>
                  <a:pt x="7497880" y="4581885"/>
                </a:lnTo>
                <a:lnTo>
                  <a:pt x="3803282" y="4581885"/>
                </a:lnTo>
                <a:close/>
                <a:moveTo>
                  <a:pt x="0" y="0"/>
                </a:moveTo>
                <a:lnTo>
                  <a:pt x="3699373" y="0"/>
                </a:lnTo>
                <a:lnTo>
                  <a:pt x="3699373" y="4581885"/>
                </a:lnTo>
                <a:lnTo>
                  <a:pt x="2" y="4581885"/>
                </a:lnTo>
                <a:lnTo>
                  <a:pt x="2" y="4679200"/>
                </a:lnTo>
                <a:lnTo>
                  <a:pt x="3699373" y="4679200"/>
                </a:lnTo>
                <a:lnTo>
                  <a:pt x="3699373" y="5679350"/>
                </a:lnTo>
                <a:lnTo>
                  <a:pt x="3803282" y="5679350"/>
                </a:lnTo>
                <a:lnTo>
                  <a:pt x="3803282" y="4679200"/>
                </a:lnTo>
                <a:lnTo>
                  <a:pt x="7497880" y="4679200"/>
                </a:lnTo>
                <a:lnTo>
                  <a:pt x="7497880" y="5687344"/>
                </a:lnTo>
                <a:lnTo>
                  <a:pt x="0" y="568734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to add picture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0DD7D93-4C4D-E385-9F8C-40536F0BDE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/>
              <a:t>20XX</a:t>
            </a:r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99FA72-244D-9DC3-C9B7-E7DAD50A01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5A4F6F-66FD-CDA5-7F8F-F5FD6382CF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67734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23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753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489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149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155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753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0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907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64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57D222-120F-E222-DE7E-B44B0BC1863F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DF259B-1168-B954-21F8-A08A3C462F3C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5A595C-AA3A-9D82-01BB-7810CE5F7A5E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78CB63-8F78-566B-8120-9DC73FB7B23B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91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22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9F0267-9D1C-BDA9-A152-B01CD379F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1070901"/>
            <a:ext cx="11274552" cy="571287"/>
          </a:xfrm>
        </p:spPr>
        <p:txBody>
          <a:bodyPr/>
          <a:lstStyle/>
          <a:p>
            <a:r>
              <a:rPr lang="en-US" dirty="0"/>
              <a:t>Network Design and Security Implementation of a Hospital System</a:t>
            </a:r>
          </a:p>
        </p:txBody>
      </p:sp>
      <p:pic>
        <p:nvPicPr>
          <p:cNvPr id="10" name="Picture Placeholder 9" descr="A stethoscope on a clipboard">
            <a:extLst>
              <a:ext uri="{FF2B5EF4-FFF2-40B4-BE49-F238E27FC236}">
                <a16:creationId xmlns:a16="http://schemas.microsoft.com/office/drawing/2014/main" id="{CC4B82FA-2EA0-5319-6B9C-8D78349FCB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28164" b="28164"/>
          <a:stretch/>
        </p:blipFill>
        <p:spPr/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60138B-E7AE-4661-1A85-C50C03255319}"/>
              </a:ext>
            </a:extLst>
          </p:cNvPr>
          <p:cNvSpPr txBox="1"/>
          <p:nvPr/>
        </p:nvSpPr>
        <p:spPr>
          <a:xfrm>
            <a:off x="448055" y="1642188"/>
            <a:ext cx="12157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PREPARED BY</a:t>
            </a:r>
          </a:p>
          <a:p>
            <a:endParaRPr lang="en-US" b="1" u="sng" dirty="0"/>
          </a:p>
          <a:p>
            <a:r>
              <a:rPr lang="en-US" dirty="0"/>
              <a:t> 1.Mohamed Abdo Abdel Sattar      2. Abdallah Gamal </a:t>
            </a:r>
            <a:r>
              <a:rPr lang="en-US" dirty="0" err="1"/>
              <a:t>Mobarak</a:t>
            </a:r>
            <a:r>
              <a:rPr lang="en-US" dirty="0"/>
              <a:t>                       3.Ousaid Ashraf </a:t>
            </a:r>
            <a:r>
              <a:rPr lang="en-US" dirty="0" err="1"/>
              <a:t>Mosbah</a:t>
            </a:r>
            <a:r>
              <a:rPr lang="en-US" dirty="0"/>
              <a:t> </a:t>
            </a:r>
          </a:p>
          <a:p>
            <a:r>
              <a:rPr lang="en-US" dirty="0"/>
              <a:t> 4.Ahmed </a:t>
            </a:r>
            <a:r>
              <a:rPr lang="en-US" dirty="0" err="1"/>
              <a:t>Ghaly</a:t>
            </a:r>
            <a:r>
              <a:rPr lang="en-US" dirty="0"/>
              <a:t> Gomaa                 5.Mohamed Ahmed Khalil                         6.Zeyad Mohamed </a:t>
            </a:r>
            <a:r>
              <a:rPr lang="en-US" dirty="0" err="1"/>
              <a:t>Abdelwaris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F245A41-E1C3-CF58-3967-44350CCDA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880" y="599439"/>
            <a:ext cx="3027680" cy="668291"/>
          </a:xfrm>
        </p:spPr>
        <p:txBody>
          <a:bodyPr/>
          <a:lstStyle/>
          <a:p>
            <a:r>
              <a:rPr lang="ar-SA" sz="3600" b="1" dirty="0"/>
              <a:t>NTP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C7161C1-E1F0-E51C-F993-2DE9E9BA42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" y="1460390"/>
            <a:ext cx="12181840" cy="5400658"/>
          </a:xfrm>
        </p:spPr>
        <p:txBody>
          <a:bodyPr/>
          <a:lstStyle/>
          <a:p>
            <a:r>
              <a:rPr lang="ar-SA" sz="2800" b="1"/>
              <a:t>NTP (</a:t>
            </a:r>
            <a:r>
              <a:rPr lang="ar-SA" sz="2800" b="1" err="1"/>
              <a:t>Network</a:t>
            </a:r>
            <a:r>
              <a:rPr lang="ar-SA" sz="2800" b="1" dirty="0"/>
              <a:t> </a:t>
            </a:r>
            <a:r>
              <a:rPr lang="ar-SA" sz="2800" b="1" err="1"/>
              <a:t>Time</a:t>
            </a:r>
            <a:r>
              <a:rPr lang="ar-SA" sz="2800" b="1"/>
              <a:t> Protocol):</a:t>
            </a:r>
            <a:endParaRPr lang="ar-SA" sz="2800"/>
          </a:p>
          <a:p>
            <a:r>
              <a:rPr lang="ar-SA" sz="2800" b="1" dirty="0">
                <a:ea typeface="+mn-lt"/>
                <a:cs typeface="+mn-lt"/>
              </a:rPr>
              <a:t>NTP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is</a:t>
            </a:r>
            <a:r>
              <a:rPr lang="ar-SA" sz="2800" dirty="0">
                <a:ea typeface="+mn-lt"/>
                <a:cs typeface="+mn-lt"/>
              </a:rPr>
              <a:t> a </a:t>
            </a:r>
            <a:r>
              <a:rPr lang="ar-SA" sz="2800" err="1">
                <a:ea typeface="+mn-lt"/>
                <a:cs typeface="+mn-lt"/>
              </a:rPr>
              <a:t>protocol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used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to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synchronize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the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time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and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date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across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devices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on</a:t>
            </a:r>
            <a:r>
              <a:rPr lang="ar-SA" sz="2800" dirty="0">
                <a:ea typeface="+mn-lt"/>
                <a:cs typeface="+mn-lt"/>
              </a:rPr>
              <a:t> a </a:t>
            </a:r>
            <a:r>
              <a:rPr lang="ar-SA" sz="2800" err="1">
                <a:ea typeface="+mn-lt"/>
                <a:cs typeface="+mn-lt"/>
              </a:rPr>
              <a:t>network</a:t>
            </a:r>
            <a:r>
              <a:rPr lang="ar-SA" sz="2800" dirty="0">
                <a:ea typeface="+mn-lt"/>
                <a:cs typeface="+mn-lt"/>
              </a:rPr>
              <a:t>. </a:t>
            </a:r>
            <a:r>
              <a:rPr lang="ar-SA" sz="2800" err="1">
                <a:ea typeface="+mn-lt"/>
                <a:cs typeface="+mn-lt"/>
              </a:rPr>
              <a:t>It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ensures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that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all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devices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share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the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same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accurate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time</a:t>
            </a:r>
            <a:r>
              <a:rPr lang="ar-SA" sz="2800" dirty="0">
                <a:ea typeface="+mn-lt"/>
                <a:cs typeface="+mn-lt"/>
              </a:rPr>
              <a:t>, </a:t>
            </a:r>
            <a:r>
              <a:rPr lang="ar-SA" sz="2800" err="1">
                <a:ea typeface="+mn-lt"/>
                <a:cs typeface="+mn-lt"/>
              </a:rPr>
              <a:t>which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is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critical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for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systems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that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depend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on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synchronized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timing</a:t>
            </a:r>
            <a:r>
              <a:rPr lang="ar-SA" sz="2800" dirty="0">
                <a:ea typeface="+mn-lt"/>
                <a:cs typeface="+mn-lt"/>
              </a:rPr>
              <a:t>.</a:t>
            </a:r>
            <a:endParaRPr lang="ar-SA" sz="2800" dirty="0"/>
          </a:p>
          <a:p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4277524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6244AB3-95CE-53A5-EE0C-07A62921F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1773554"/>
            <a:ext cx="3543300" cy="1653176"/>
          </a:xfrm>
        </p:spPr>
        <p:txBody>
          <a:bodyPr/>
          <a:lstStyle/>
          <a:p>
            <a:r>
              <a:rPr lang="ar-SA" dirty="0">
                <a:ea typeface="+mj-lt"/>
                <a:cs typeface="+mj-lt"/>
              </a:rPr>
              <a:t>NTP</a:t>
            </a:r>
            <a:br>
              <a:rPr lang="ar-SA" dirty="0">
                <a:ea typeface="+mj-lt"/>
                <a:cs typeface="+mj-lt"/>
              </a:rPr>
            </a:br>
            <a:r>
              <a:rPr lang="ar-SA" dirty="0" err="1">
                <a:ea typeface="+mj-lt"/>
                <a:cs typeface="+mj-lt"/>
              </a:rPr>
              <a:t>Configuration</a:t>
            </a:r>
            <a:r>
              <a:rPr lang="ar-SA" dirty="0">
                <a:ea typeface="+mj-lt"/>
                <a:cs typeface="+mj-lt"/>
              </a:rPr>
              <a:t>:</a:t>
            </a:r>
            <a:br>
              <a:rPr lang="ar-SA" dirty="0"/>
            </a:br>
            <a:br>
              <a:rPr lang="ar-SA" dirty="0"/>
            </a:br>
            <a:br>
              <a:rPr lang="ar-SA" dirty="0"/>
            </a:br>
            <a:endParaRPr lang="ar-SA"/>
          </a:p>
        </p:txBody>
      </p:sp>
      <p:pic>
        <p:nvPicPr>
          <p:cNvPr id="9" name="عنصر نائب للمحتوى 8">
            <a:extLst>
              <a:ext uri="{FF2B5EF4-FFF2-40B4-BE49-F238E27FC236}">
                <a16:creationId xmlns:a16="http://schemas.microsoft.com/office/drawing/2014/main" id="{B39BC5E1-9882-7006-3D38-08EC40F5695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10301" y="2060456"/>
            <a:ext cx="5848350" cy="1019175"/>
          </a:xfrm>
        </p:spPr>
      </p:pic>
      <p:pic>
        <p:nvPicPr>
          <p:cNvPr id="12" name="صورة 11">
            <a:extLst>
              <a:ext uri="{FF2B5EF4-FFF2-40B4-BE49-F238E27FC236}">
                <a16:creationId xmlns:a16="http://schemas.microsoft.com/office/drawing/2014/main" id="{82FDCD00-D9ED-A408-63EC-8B27D8A2A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63" y="4471988"/>
            <a:ext cx="5838825" cy="1152525"/>
          </a:xfrm>
          <a:prstGeom prst="rect">
            <a:avLst/>
          </a:prstGeom>
        </p:spPr>
      </p:pic>
      <p:sp>
        <p:nvSpPr>
          <p:cNvPr id="13" name="مربع نص 12">
            <a:extLst>
              <a:ext uri="{FF2B5EF4-FFF2-40B4-BE49-F238E27FC236}">
                <a16:creationId xmlns:a16="http://schemas.microsoft.com/office/drawing/2014/main" id="{3104F5A8-A06F-D7A8-36D4-008FA39AA996}"/>
              </a:ext>
            </a:extLst>
          </p:cNvPr>
          <p:cNvSpPr txBox="1"/>
          <p:nvPr/>
        </p:nvSpPr>
        <p:spPr>
          <a:xfrm>
            <a:off x="6657975" y="1333499"/>
            <a:ext cx="30670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Time</a:t>
            </a:r>
            <a:r>
              <a:rPr lang="ar-SA" dirty="0"/>
              <a:t> </a:t>
            </a:r>
            <a:r>
              <a:rPr lang="ar-SA" dirty="0" err="1"/>
              <a:t>And</a:t>
            </a:r>
            <a:r>
              <a:rPr lang="ar-SA" dirty="0"/>
              <a:t> </a:t>
            </a:r>
            <a:r>
              <a:rPr lang="ar-SA" dirty="0" err="1"/>
              <a:t>Date</a:t>
            </a:r>
            <a:r>
              <a:rPr lang="ar-SA" dirty="0"/>
              <a:t> </a:t>
            </a:r>
            <a:r>
              <a:rPr lang="ar-SA" dirty="0" err="1"/>
              <a:t>Before</a:t>
            </a:r>
            <a:r>
              <a:rPr lang="ar-SA" dirty="0"/>
              <a:t> NTP</a:t>
            </a:r>
          </a:p>
        </p:txBody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2DA241AA-4C6B-9073-FDAF-3A844EE8442F}"/>
              </a:ext>
            </a:extLst>
          </p:cNvPr>
          <p:cNvSpPr txBox="1"/>
          <p:nvPr/>
        </p:nvSpPr>
        <p:spPr>
          <a:xfrm>
            <a:off x="6657975" y="3619499"/>
            <a:ext cx="30670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Time</a:t>
            </a:r>
            <a:r>
              <a:rPr lang="ar-SA" dirty="0"/>
              <a:t> </a:t>
            </a:r>
            <a:r>
              <a:rPr lang="ar-SA" dirty="0" err="1"/>
              <a:t>And</a:t>
            </a:r>
            <a:r>
              <a:rPr lang="ar-SA" dirty="0"/>
              <a:t> </a:t>
            </a:r>
            <a:r>
              <a:rPr lang="ar-SA" dirty="0" err="1"/>
              <a:t>Date</a:t>
            </a:r>
            <a:r>
              <a:rPr lang="ar-SA" dirty="0"/>
              <a:t> </a:t>
            </a:r>
            <a:r>
              <a:rPr lang="ar-SA" dirty="0" err="1"/>
              <a:t>After</a:t>
            </a:r>
            <a:r>
              <a:rPr lang="ar-SA" dirty="0"/>
              <a:t> NTP</a:t>
            </a:r>
          </a:p>
        </p:txBody>
      </p:sp>
      <p:pic>
        <p:nvPicPr>
          <p:cNvPr id="15" name="صورة 14" descr="صورة تحتوي على نص, الخط, لقطة شاشة&#10;&#10;تم إنشاء الوصف تلقائياً">
            <a:extLst>
              <a:ext uri="{FF2B5EF4-FFF2-40B4-BE49-F238E27FC236}">
                <a16:creationId xmlns:a16="http://schemas.microsoft.com/office/drawing/2014/main" id="{52C8913F-58A9-E5CE-F198-5AA73DADD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13" y="2343150"/>
            <a:ext cx="37242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24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82B6807-041D-EDD8-B76D-D882212C9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800" y="548639"/>
            <a:ext cx="3657600" cy="698771"/>
          </a:xfrm>
        </p:spPr>
        <p:txBody>
          <a:bodyPr/>
          <a:lstStyle/>
          <a:p>
            <a:r>
              <a:rPr lang="ar-SA" sz="3200" b="1" dirty="0"/>
              <a:t>SYSLOG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08BE6A1A-5944-F0C5-D9B0-56E3260A1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" y="1714390"/>
            <a:ext cx="12192000" cy="4608178"/>
          </a:xfrm>
        </p:spPr>
        <p:txBody>
          <a:bodyPr/>
          <a:lstStyle/>
          <a:p>
            <a:r>
              <a:rPr lang="ar-SA" sz="2800" b="1" dirty="0">
                <a:ea typeface="+mn-lt"/>
                <a:cs typeface="+mn-lt"/>
              </a:rPr>
              <a:t>SYSLOG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is</a:t>
            </a:r>
            <a:r>
              <a:rPr lang="ar-SA" sz="2800" dirty="0">
                <a:ea typeface="+mn-lt"/>
                <a:cs typeface="+mn-lt"/>
              </a:rPr>
              <a:t> a </a:t>
            </a:r>
            <a:r>
              <a:rPr lang="ar-SA" sz="2800" err="1">
                <a:ea typeface="+mn-lt"/>
                <a:cs typeface="+mn-lt"/>
              </a:rPr>
              <a:t>standard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protocol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used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for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sending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and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receiving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log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messages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from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network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devices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and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servers</a:t>
            </a:r>
            <a:r>
              <a:rPr lang="ar-SA" sz="2800" dirty="0">
                <a:ea typeface="+mn-lt"/>
                <a:cs typeface="+mn-lt"/>
              </a:rPr>
              <a:t>. </a:t>
            </a:r>
            <a:r>
              <a:rPr lang="ar-SA" sz="2800" err="1">
                <a:ea typeface="+mn-lt"/>
                <a:cs typeface="+mn-lt"/>
              </a:rPr>
              <a:t>It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allows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devices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to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send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log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data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to</a:t>
            </a:r>
            <a:r>
              <a:rPr lang="ar-SA" sz="2800" dirty="0">
                <a:ea typeface="+mn-lt"/>
                <a:cs typeface="+mn-lt"/>
              </a:rPr>
              <a:t> a </a:t>
            </a:r>
            <a:r>
              <a:rPr lang="ar-SA" sz="2800" err="1">
                <a:ea typeface="+mn-lt"/>
                <a:cs typeface="+mn-lt"/>
              </a:rPr>
              <a:t>centralized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log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server</a:t>
            </a:r>
            <a:r>
              <a:rPr lang="ar-SA" sz="2800" dirty="0">
                <a:ea typeface="+mn-lt"/>
                <a:cs typeface="+mn-lt"/>
              </a:rPr>
              <a:t>, </a:t>
            </a:r>
            <a:r>
              <a:rPr lang="ar-SA" sz="2800" err="1">
                <a:ea typeface="+mn-lt"/>
                <a:cs typeface="+mn-lt"/>
              </a:rPr>
              <a:t>which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is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essential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for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monitoring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and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troubleshooting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network</a:t>
            </a:r>
            <a:r>
              <a:rPr lang="ar-SA" sz="2800" dirty="0">
                <a:ea typeface="+mn-lt"/>
                <a:cs typeface="+mn-lt"/>
              </a:rPr>
              <a:t> </a:t>
            </a:r>
            <a:r>
              <a:rPr lang="ar-SA" sz="2800" err="1">
                <a:ea typeface="+mn-lt"/>
                <a:cs typeface="+mn-lt"/>
              </a:rPr>
              <a:t>activity</a:t>
            </a:r>
            <a:r>
              <a:rPr lang="ar-SA" sz="2800" dirty="0">
                <a:ea typeface="+mn-lt"/>
                <a:cs typeface="+mn-lt"/>
              </a:rPr>
              <a:t>.</a:t>
            </a:r>
            <a:endParaRPr lang="ar-SA" sz="2800"/>
          </a:p>
        </p:txBody>
      </p:sp>
    </p:spTree>
    <p:extLst>
      <p:ext uri="{BB962C8B-B14F-4D97-AF65-F5344CB8AC3E}">
        <p14:creationId xmlns:p14="http://schemas.microsoft.com/office/powerpoint/2010/main" val="3270440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7F78DE2-6392-26DB-5835-6EE5A9B6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800" y="568959"/>
            <a:ext cx="3657600" cy="668291"/>
          </a:xfrm>
        </p:spPr>
        <p:txBody>
          <a:bodyPr/>
          <a:lstStyle/>
          <a:p>
            <a:r>
              <a:rPr lang="ar-SA" b="1" dirty="0"/>
              <a:t> SYSLOG</a:t>
            </a:r>
          </a:p>
        </p:txBody>
      </p:sp>
      <p:pic>
        <p:nvPicPr>
          <p:cNvPr id="8" name="عنصر نائب للمحتوى 7" descr="صورة تحتوي على نص, الخط, لقطة شاشة, أبيض&#10;&#10;تم إنشاء الوصف تلقائياً">
            <a:extLst>
              <a:ext uri="{FF2B5EF4-FFF2-40B4-BE49-F238E27FC236}">
                <a16:creationId xmlns:a16="http://schemas.microsoft.com/office/drawing/2014/main" id="{4A93A1F6-E2F7-5714-7D70-7DE29E75C17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953454" y="2551946"/>
            <a:ext cx="7836535" cy="2343785"/>
          </a:xfrm>
        </p:spPr>
      </p:pic>
      <p:sp>
        <p:nvSpPr>
          <p:cNvPr id="10" name="مربع نص 9">
            <a:extLst>
              <a:ext uri="{FF2B5EF4-FFF2-40B4-BE49-F238E27FC236}">
                <a16:creationId xmlns:a16="http://schemas.microsoft.com/office/drawing/2014/main" id="{340B901E-52BB-3143-D429-DBC6009EE86D}"/>
              </a:ext>
            </a:extLst>
          </p:cNvPr>
          <p:cNvSpPr txBox="1"/>
          <p:nvPr/>
        </p:nvSpPr>
        <p:spPr>
          <a:xfrm>
            <a:off x="957739" y="1719738"/>
            <a:ext cx="391429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ar-SA" sz="2400" b="1" dirty="0"/>
              <a:t>SYSLOG COMMAND:</a:t>
            </a: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C0E39AFC-53F9-0293-C637-5AE41045DCA1}"/>
              </a:ext>
            </a:extLst>
          </p:cNvPr>
          <p:cNvSpPr txBox="1"/>
          <p:nvPr/>
        </p:nvSpPr>
        <p:spPr>
          <a:xfrm>
            <a:off x="976312" y="5262562"/>
            <a:ext cx="59650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] 192.168.102.72 [ THAT IS THE IP FOR SYSLOG SERVER.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127713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1BF9A99-24B6-EC7D-F144-2D2AC91CF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440" y="-1"/>
            <a:ext cx="3657600" cy="1176291"/>
          </a:xfrm>
        </p:spPr>
        <p:txBody>
          <a:bodyPr/>
          <a:lstStyle/>
          <a:p>
            <a:r>
              <a:rPr lang="ar-SA" dirty="0"/>
              <a:t>EXAMPLE OF SYSLOG</a:t>
            </a:r>
          </a:p>
        </p:txBody>
      </p:sp>
      <p:pic>
        <p:nvPicPr>
          <p:cNvPr id="6" name="عنصر نائب للمحتوى 5" descr="صورة تحتوي على لقطة شاشة, نص, خط, الخط&#10;&#10;تم إنشاء الوصف تلقائياً">
            <a:extLst>
              <a:ext uri="{FF2B5EF4-FFF2-40B4-BE49-F238E27FC236}">
                <a16:creationId xmlns:a16="http://schemas.microsoft.com/office/drawing/2014/main" id="{518E5F18-DE07-3A34-F8FF-8DC452DBA0B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-5079" y="4010235"/>
            <a:ext cx="12192000" cy="2749528"/>
          </a:xfrm>
        </p:spPr>
      </p:pic>
      <p:sp>
        <p:nvSpPr>
          <p:cNvPr id="7" name="مربع نص 6">
            <a:extLst>
              <a:ext uri="{FF2B5EF4-FFF2-40B4-BE49-F238E27FC236}">
                <a16:creationId xmlns:a16="http://schemas.microsoft.com/office/drawing/2014/main" id="{CEFE843C-92FD-E122-8E1E-A60E87844921}"/>
              </a:ext>
            </a:extLst>
          </p:cNvPr>
          <p:cNvSpPr txBox="1"/>
          <p:nvPr/>
        </p:nvSpPr>
        <p:spPr>
          <a:xfrm>
            <a:off x="-1111" y="1405413"/>
            <a:ext cx="11774328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ar-SA" err="1">
                <a:ea typeface="+mn-lt"/>
                <a:cs typeface="+mn-lt"/>
              </a:rPr>
              <a:t>The</a:t>
            </a:r>
            <a:r>
              <a:rPr lang="ar-SA">
                <a:ea typeface="+mn-lt"/>
                <a:cs typeface="+mn-lt"/>
              </a:rPr>
              <a:t> SYSLOG </a:t>
            </a:r>
            <a:r>
              <a:rPr lang="ar-SA" err="1">
                <a:ea typeface="+mn-lt"/>
                <a:cs typeface="+mn-lt"/>
              </a:rPr>
              <a:t>feature</a:t>
            </a:r>
            <a:r>
              <a:rPr lang="ar-SA">
                <a:ea typeface="+mn-lt"/>
                <a:cs typeface="+mn-lt"/>
              </a:rPr>
              <a:t> is crucial for tracking login activities on network devices. In this example:</a:t>
            </a:r>
            <a:endParaRPr lang="ar-SA"/>
          </a:p>
          <a:p>
            <a:pPr marL="285750" indent="-285750">
              <a:buFont typeface="Arial"/>
              <a:buChar char="•"/>
            </a:pPr>
            <a:r>
              <a:rPr lang="ar-SA" b="1" dirty="0" err="1">
                <a:ea typeface="+mn-lt"/>
                <a:cs typeface="+mn-lt"/>
              </a:rPr>
              <a:t>Timestamp</a:t>
            </a:r>
            <a:r>
              <a:rPr lang="ar-SA" dirty="0">
                <a:ea typeface="+mn-lt"/>
                <a:cs typeface="+mn-lt"/>
              </a:rPr>
              <a:t>: </a:t>
            </a:r>
            <a:r>
              <a:rPr lang="ar-SA" dirty="0" err="1">
                <a:ea typeface="+mn-lt"/>
                <a:cs typeface="+mn-lt"/>
              </a:rPr>
              <a:t>Displays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the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exact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time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the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login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event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occurred</a:t>
            </a:r>
            <a:r>
              <a:rPr lang="ar-SA" dirty="0">
                <a:ea typeface="+mn-lt"/>
                <a:cs typeface="+mn-lt"/>
              </a:rPr>
              <a:t>, </a:t>
            </a:r>
            <a:r>
              <a:rPr lang="ar-SA" dirty="0" err="1">
                <a:ea typeface="+mn-lt"/>
                <a:cs typeface="+mn-lt"/>
              </a:rPr>
              <a:t>providing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precise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tracking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of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user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access</a:t>
            </a:r>
            <a:r>
              <a:rPr lang="ar-SA" dirty="0">
                <a:ea typeface="+mn-lt"/>
                <a:cs typeface="+mn-lt"/>
              </a:rPr>
              <a:t>.</a:t>
            </a:r>
            <a:endParaRPr lang="ar-SA" dirty="0"/>
          </a:p>
          <a:p>
            <a:pPr marL="285750" indent="-285750">
              <a:buFont typeface="Arial"/>
              <a:buChar char="•"/>
            </a:pPr>
            <a:r>
              <a:rPr lang="ar-SA" b="1" dirty="0" err="1">
                <a:ea typeface="+mn-lt"/>
                <a:cs typeface="+mn-lt"/>
              </a:rPr>
              <a:t>Hostname</a:t>
            </a:r>
            <a:r>
              <a:rPr lang="ar-SA" b="1" dirty="0">
                <a:ea typeface="+mn-lt"/>
                <a:cs typeface="+mn-lt"/>
              </a:rPr>
              <a:t> (192.168.102.90)</a:t>
            </a:r>
            <a:r>
              <a:rPr lang="ar-SA" dirty="0">
                <a:ea typeface="+mn-lt"/>
                <a:cs typeface="+mn-lt"/>
              </a:rPr>
              <a:t>: </a:t>
            </a:r>
            <a:r>
              <a:rPr lang="ar-SA" dirty="0" err="1">
                <a:ea typeface="+mn-lt"/>
                <a:cs typeface="+mn-lt"/>
              </a:rPr>
              <a:t>Identifies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the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device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where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the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login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activity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took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place</a:t>
            </a:r>
            <a:r>
              <a:rPr lang="ar-SA" dirty="0">
                <a:ea typeface="+mn-lt"/>
                <a:cs typeface="+mn-lt"/>
              </a:rPr>
              <a:t>.</a:t>
            </a:r>
            <a:endParaRPr lang="ar-SA" dirty="0"/>
          </a:p>
          <a:p>
            <a:pPr marL="285750" indent="-285750">
              <a:buFont typeface="Arial"/>
              <a:buChar char="•"/>
            </a:pPr>
            <a:r>
              <a:rPr lang="ar-SA" b="1" dirty="0" err="1">
                <a:ea typeface="+mn-lt"/>
                <a:cs typeface="+mn-lt"/>
              </a:rPr>
              <a:t>Log</a:t>
            </a:r>
            <a:r>
              <a:rPr lang="ar-SA" b="1" dirty="0">
                <a:ea typeface="+mn-lt"/>
                <a:cs typeface="+mn-lt"/>
              </a:rPr>
              <a:t> </a:t>
            </a:r>
            <a:r>
              <a:rPr lang="ar-SA" b="1" dirty="0" err="1">
                <a:ea typeface="+mn-lt"/>
                <a:cs typeface="+mn-lt"/>
              </a:rPr>
              <a:t>Messages</a:t>
            </a:r>
            <a:r>
              <a:rPr lang="ar-SA" dirty="0">
                <a:ea typeface="+mn-lt"/>
                <a:cs typeface="+mn-lt"/>
              </a:rPr>
              <a:t>:</a:t>
            </a:r>
            <a:endParaRPr lang="ar-SA" dirty="0"/>
          </a:p>
          <a:p>
            <a:pPr marL="742950" lvl="1" indent="-285750">
              <a:buFont typeface="Arial"/>
              <a:buChar char="•"/>
            </a:pPr>
            <a:r>
              <a:rPr lang="ar-SA" b="1" dirty="0" err="1">
                <a:ea typeface="+mn-lt"/>
                <a:cs typeface="+mn-lt"/>
              </a:rPr>
              <a:t>Configuration</a:t>
            </a:r>
            <a:r>
              <a:rPr lang="ar-SA" b="1" dirty="0">
                <a:ea typeface="+mn-lt"/>
                <a:cs typeface="+mn-lt"/>
              </a:rPr>
              <a:t> </a:t>
            </a:r>
            <a:r>
              <a:rPr lang="ar-SA" b="1" dirty="0" err="1">
                <a:ea typeface="+mn-lt"/>
                <a:cs typeface="+mn-lt"/>
              </a:rPr>
              <a:t>Change</a:t>
            </a:r>
            <a:r>
              <a:rPr lang="ar-SA" dirty="0">
                <a:ea typeface="+mn-lt"/>
                <a:cs typeface="+mn-lt"/>
              </a:rPr>
              <a:t>: </a:t>
            </a:r>
            <a:r>
              <a:rPr lang="ar-SA" dirty="0" err="1">
                <a:ea typeface="+mn-lt"/>
                <a:cs typeface="+mn-lt"/>
              </a:rPr>
              <a:t>The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message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b="1" dirty="0">
                <a:ea typeface="+mn-lt"/>
                <a:cs typeface="+mn-lt"/>
              </a:rPr>
              <a:t>"%SYS-5-CONFIG_I: </a:t>
            </a:r>
            <a:r>
              <a:rPr lang="ar-SA" b="1" dirty="0" err="1">
                <a:ea typeface="+mn-lt"/>
                <a:cs typeface="+mn-lt"/>
              </a:rPr>
              <a:t>Configured</a:t>
            </a:r>
            <a:r>
              <a:rPr lang="ar-SA" b="1" dirty="0">
                <a:ea typeface="+mn-lt"/>
                <a:cs typeface="+mn-lt"/>
              </a:rPr>
              <a:t> </a:t>
            </a:r>
            <a:r>
              <a:rPr lang="ar-SA" b="1" dirty="0" err="1">
                <a:ea typeface="+mn-lt"/>
                <a:cs typeface="+mn-lt"/>
              </a:rPr>
              <a:t>from</a:t>
            </a:r>
            <a:r>
              <a:rPr lang="ar-SA" b="1" dirty="0">
                <a:ea typeface="+mn-lt"/>
                <a:cs typeface="+mn-lt"/>
              </a:rPr>
              <a:t> </a:t>
            </a:r>
            <a:r>
              <a:rPr lang="ar-SA" b="1" dirty="0" err="1">
                <a:ea typeface="+mn-lt"/>
                <a:cs typeface="+mn-lt"/>
              </a:rPr>
              <a:t>console</a:t>
            </a:r>
            <a:r>
              <a:rPr lang="ar-SA" b="1" dirty="0">
                <a:ea typeface="+mn-lt"/>
                <a:cs typeface="+mn-lt"/>
              </a:rPr>
              <a:t> </a:t>
            </a:r>
            <a:r>
              <a:rPr lang="ar-SA" b="1" dirty="0" err="1">
                <a:ea typeface="+mn-lt"/>
                <a:cs typeface="+mn-lt"/>
              </a:rPr>
              <a:t>by</a:t>
            </a:r>
            <a:r>
              <a:rPr lang="ar-SA" b="1" dirty="0">
                <a:ea typeface="+mn-lt"/>
                <a:cs typeface="+mn-lt"/>
              </a:rPr>
              <a:t> </a:t>
            </a:r>
            <a:r>
              <a:rPr lang="ar-SA" b="1" dirty="0" err="1">
                <a:ea typeface="+mn-lt"/>
                <a:cs typeface="+mn-lt"/>
              </a:rPr>
              <a:t>console</a:t>
            </a:r>
            <a:r>
              <a:rPr lang="ar-SA" b="1" dirty="0">
                <a:ea typeface="+mn-lt"/>
                <a:cs typeface="+mn-lt"/>
              </a:rPr>
              <a:t>"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indicates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that</a:t>
            </a:r>
            <a:r>
              <a:rPr lang="ar-SA" dirty="0">
                <a:ea typeface="+mn-lt"/>
                <a:cs typeface="+mn-lt"/>
              </a:rPr>
              <a:t> a </a:t>
            </a:r>
            <a:r>
              <a:rPr lang="ar-SA" dirty="0" err="1">
                <a:ea typeface="+mn-lt"/>
                <a:cs typeface="+mn-lt"/>
              </a:rPr>
              <a:t>configuration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change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was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made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via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the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device's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console</a:t>
            </a:r>
            <a:r>
              <a:rPr lang="ar-SA" dirty="0">
                <a:ea typeface="+mn-lt"/>
                <a:cs typeface="+mn-lt"/>
              </a:rPr>
              <a:t>, </a:t>
            </a:r>
            <a:r>
              <a:rPr lang="ar-SA" dirty="0" err="1">
                <a:ea typeface="+mn-lt"/>
                <a:cs typeface="+mn-lt"/>
              </a:rPr>
              <a:t>highlighting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administrative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actions</a:t>
            </a:r>
            <a:r>
              <a:rPr lang="ar-SA" dirty="0">
                <a:ea typeface="+mn-lt"/>
                <a:cs typeface="+mn-lt"/>
              </a:rPr>
              <a:t>.</a:t>
            </a:r>
            <a:endParaRPr lang="ar-SA" dirty="0"/>
          </a:p>
          <a:p>
            <a:pPr marL="742950" lvl="1" indent="-285750">
              <a:buFont typeface="Arial"/>
              <a:buChar char="•"/>
            </a:pPr>
            <a:r>
              <a:rPr lang="ar-SA" b="1" dirty="0" err="1">
                <a:ea typeface="+mn-lt"/>
                <a:cs typeface="+mn-lt"/>
              </a:rPr>
              <a:t>Logging</a:t>
            </a:r>
            <a:r>
              <a:rPr lang="ar-SA" b="1" dirty="0">
                <a:ea typeface="+mn-lt"/>
                <a:cs typeface="+mn-lt"/>
              </a:rPr>
              <a:t> </a:t>
            </a:r>
            <a:r>
              <a:rPr lang="ar-SA" b="1" dirty="0" err="1">
                <a:ea typeface="+mn-lt"/>
                <a:cs typeface="+mn-lt"/>
              </a:rPr>
              <a:t>Initiation</a:t>
            </a:r>
            <a:r>
              <a:rPr lang="ar-SA" dirty="0">
                <a:ea typeface="+mn-lt"/>
                <a:cs typeface="+mn-lt"/>
              </a:rPr>
              <a:t>: </a:t>
            </a:r>
            <a:r>
              <a:rPr lang="ar-SA" dirty="0" err="1">
                <a:ea typeface="+mn-lt"/>
                <a:cs typeface="+mn-lt"/>
              </a:rPr>
              <a:t>The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message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b="1" dirty="0">
                <a:ea typeface="+mn-lt"/>
                <a:cs typeface="+mn-lt"/>
              </a:rPr>
              <a:t>"%SYS-6-LOGGINGHOST_STARTSTOP: </a:t>
            </a:r>
            <a:r>
              <a:rPr lang="ar-SA" b="1" dirty="0" err="1">
                <a:ea typeface="+mn-lt"/>
                <a:cs typeface="+mn-lt"/>
              </a:rPr>
              <a:t>Logging</a:t>
            </a:r>
            <a:r>
              <a:rPr lang="ar-SA" b="1" dirty="0">
                <a:ea typeface="+mn-lt"/>
                <a:cs typeface="+mn-lt"/>
              </a:rPr>
              <a:t> </a:t>
            </a:r>
            <a:r>
              <a:rPr lang="ar-SA" b="1" dirty="0" err="1">
                <a:ea typeface="+mn-lt"/>
                <a:cs typeface="+mn-lt"/>
              </a:rPr>
              <a:t>to</a:t>
            </a:r>
            <a:r>
              <a:rPr lang="ar-SA" b="1" dirty="0">
                <a:ea typeface="+mn-lt"/>
                <a:cs typeface="+mn-lt"/>
              </a:rPr>
              <a:t> </a:t>
            </a:r>
            <a:r>
              <a:rPr lang="ar-SA" b="1" dirty="0" err="1">
                <a:ea typeface="+mn-lt"/>
                <a:cs typeface="+mn-lt"/>
              </a:rPr>
              <a:t>host</a:t>
            </a:r>
            <a:r>
              <a:rPr lang="ar-SA" b="1" dirty="0">
                <a:ea typeface="+mn-lt"/>
                <a:cs typeface="+mn-lt"/>
              </a:rPr>
              <a:t> 192.168.102.72 </a:t>
            </a:r>
            <a:r>
              <a:rPr lang="ar-SA" b="1" dirty="0" err="1">
                <a:ea typeface="+mn-lt"/>
                <a:cs typeface="+mn-lt"/>
              </a:rPr>
              <a:t>port</a:t>
            </a:r>
            <a:r>
              <a:rPr lang="ar-SA" b="1" dirty="0">
                <a:ea typeface="+mn-lt"/>
                <a:cs typeface="+mn-lt"/>
              </a:rPr>
              <a:t> 514 </a:t>
            </a:r>
            <a:r>
              <a:rPr lang="ar-SA" b="1" dirty="0" err="1">
                <a:ea typeface="+mn-lt"/>
                <a:cs typeface="+mn-lt"/>
              </a:rPr>
              <a:t>started</a:t>
            </a:r>
            <a:r>
              <a:rPr lang="ar-SA" b="1" dirty="0">
                <a:ea typeface="+mn-lt"/>
                <a:cs typeface="+mn-lt"/>
              </a:rPr>
              <a:t> - CLI </a:t>
            </a:r>
            <a:r>
              <a:rPr lang="ar-SA" b="1" dirty="0" err="1">
                <a:ea typeface="+mn-lt"/>
                <a:cs typeface="+mn-lt"/>
              </a:rPr>
              <a:t>initiated</a:t>
            </a:r>
            <a:r>
              <a:rPr lang="ar-SA" b="1" dirty="0">
                <a:ea typeface="+mn-lt"/>
                <a:cs typeface="+mn-lt"/>
              </a:rPr>
              <a:t>"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indicates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that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the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device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began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sending</a:t>
            </a:r>
            <a:r>
              <a:rPr lang="ar-SA" dirty="0">
                <a:ea typeface="+mn-lt"/>
                <a:cs typeface="+mn-lt"/>
              </a:rPr>
              <a:t> SYSLOG </a:t>
            </a:r>
            <a:r>
              <a:rPr lang="ar-SA" dirty="0" err="1">
                <a:ea typeface="+mn-lt"/>
                <a:cs typeface="+mn-lt"/>
              </a:rPr>
              <a:t>messages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to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another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host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at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b="1" dirty="0">
                <a:ea typeface="+mn-lt"/>
                <a:cs typeface="+mn-lt"/>
              </a:rPr>
              <a:t>192.168.102.72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using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port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b="1" dirty="0">
                <a:ea typeface="+mn-lt"/>
                <a:cs typeface="+mn-lt"/>
              </a:rPr>
              <a:t>514</a:t>
            </a:r>
            <a:r>
              <a:rPr lang="ar-SA" dirty="0">
                <a:ea typeface="+mn-lt"/>
                <a:cs typeface="+mn-lt"/>
              </a:rPr>
              <a:t>, </a:t>
            </a:r>
            <a:r>
              <a:rPr lang="ar-SA" dirty="0" err="1">
                <a:ea typeface="+mn-lt"/>
                <a:cs typeface="+mn-lt"/>
              </a:rPr>
              <a:t>commonly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used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for</a:t>
            </a:r>
            <a:r>
              <a:rPr lang="ar-SA" dirty="0">
                <a:ea typeface="+mn-lt"/>
                <a:cs typeface="+mn-lt"/>
              </a:rPr>
              <a:t> SYSLOG </a:t>
            </a:r>
            <a:r>
              <a:rPr lang="ar-SA" dirty="0" err="1">
                <a:ea typeface="+mn-lt"/>
                <a:cs typeface="+mn-lt"/>
              </a:rPr>
              <a:t>servers</a:t>
            </a:r>
            <a:r>
              <a:rPr lang="ar-SA" dirty="0">
                <a:ea typeface="+mn-lt"/>
                <a:cs typeface="+mn-lt"/>
              </a:rPr>
              <a:t>.</a:t>
            </a:r>
            <a:endParaRPr lang="ar-SA" dirty="0"/>
          </a:p>
          <a:p>
            <a:pPr algn="l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696588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6C10-3C9E-5C59-6DC0-8B933A94F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11467322" cy="516917"/>
          </a:xfrm>
        </p:spPr>
        <p:txBody>
          <a:bodyPr/>
          <a:lstStyle/>
          <a:p>
            <a:pPr algn="ctr"/>
            <a:r>
              <a:rPr lang="en-US" dirty="0"/>
              <a:t>IP subnetting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9429E-B601-C777-3EE9-BEA0A3C0F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67951" y="1754154"/>
            <a:ext cx="4277588" cy="4619213"/>
          </a:xfrm>
        </p:spPr>
        <p:txBody>
          <a:bodyPr/>
          <a:lstStyle/>
          <a:p>
            <a:r>
              <a:rPr lang="en-US" b="1" u="sng" dirty="0"/>
              <a:t>Benefits of Subnetting</a:t>
            </a:r>
            <a:r>
              <a:rPr lang="en-US" u="sng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Efficient Use of IP Space</a:t>
            </a:r>
            <a:r>
              <a:rPr lang="en-US" dirty="0"/>
              <a:t>: Prevents wasting IP addresses by allocating appropriate sizes for different segments.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Improved Network Performance</a:t>
            </a:r>
            <a:r>
              <a:rPr lang="en-US" dirty="0"/>
              <a:t>: Reduces broadcast domains, limiting traffic within subnets.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Enhanced Security</a:t>
            </a:r>
            <a:r>
              <a:rPr lang="en-US" dirty="0"/>
              <a:t>: Allows better control and segmentation of network traffic.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98AB19-BC7A-B2C7-5A52-0A42BFA86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456" y="1681748"/>
            <a:ext cx="3773751" cy="53588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6937CE-0E8B-5B64-1747-D75A128D8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326" y="1681748"/>
            <a:ext cx="4084674" cy="53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1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2733-47D9-EF20-89D1-722B29290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11485984" cy="554239"/>
          </a:xfrm>
        </p:spPr>
        <p:txBody>
          <a:bodyPr/>
          <a:lstStyle/>
          <a:p>
            <a:pPr algn="ctr"/>
            <a:r>
              <a:rPr lang="en-US" dirty="0"/>
              <a:t>OSPF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275E6-733F-7C18-D210-3DAD87145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0" y="867747"/>
            <a:ext cx="6550090" cy="5924939"/>
          </a:xfrm>
        </p:spPr>
        <p:txBody>
          <a:bodyPr>
            <a:normAutofit/>
          </a:bodyPr>
          <a:lstStyle/>
          <a:p>
            <a:r>
              <a:rPr lang="en-US" b="1" u="sng" dirty="0"/>
              <a:t>Commands</a:t>
            </a:r>
          </a:p>
          <a:p>
            <a:r>
              <a:rPr lang="en-US" dirty="0"/>
              <a:t>BR-Router(config)#router </a:t>
            </a:r>
            <a:r>
              <a:rPr lang="en-US" dirty="0" err="1"/>
              <a:t>ospf</a:t>
            </a:r>
            <a:r>
              <a:rPr lang="en-US" dirty="0"/>
              <a:t> 10 </a:t>
            </a:r>
          </a:p>
          <a:p>
            <a:r>
              <a:rPr lang="en-US" dirty="0"/>
              <a:t>BR-Router(config-router)#network 192.168.102.92 0.0.0.3 area 0</a:t>
            </a:r>
          </a:p>
          <a:p>
            <a:r>
              <a:rPr lang="en-US" dirty="0"/>
              <a:t>BR-Router(config-router)#network 192.168.102.96 0.0.0.3 area 0</a:t>
            </a:r>
          </a:p>
          <a:p>
            <a:r>
              <a:rPr lang="en-US" dirty="0"/>
              <a:t>BR-Router(config-router)#network 192.168.102.88 0.0.0.3 area 0</a:t>
            </a:r>
          </a:p>
          <a:p>
            <a:r>
              <a:rPr lang="en-US" dirty="0"/>
              <a:t>BR-Router(config-router)#network 195.136.17.8 0.0.0.3 area 0</a:t>
            </a:r>
          </a:p>
          <a:p>
            <a:r>
              <a:rPr lang="en-US" dirty="0"/>
              <a:t>BR-Router(config-router)#network 195.136.17.12 0.0.0.3 area 0</a:t>
            </a:r>
          </a:p>
          <a:p>
            <a:r>
              <a:rPr lang="en-US" dirty="0"/>
              <a:t>BR-Router(config-router)#</a:t>
            </a:r>
          </a:p>
          <a:p>
            <a:r>
              <a:rPr lang="en-US" dirty="0"/>
              <a:t>BR-Router(config-router)#ex</a:t>
            </a:r>
          </a:p>
          <a:p>
            <a:r>
              <a:rPr lang="en-US" dirty="0"/>
              <a:t>BR-Router(config)#</a:t>
            </a:r>
          </a:p>
          <a:p>
            <a:r>
              <a:rPr lang="en-US" dirty="0"/>
              <a:t>BR-Router(config)#ip route 0.0.0.0 0.0.0.0 195.136.17.14</a:t>
            </a:r>
          </a:p>
          <a:p>
            <a:r>
              <a:rPr lang="en-US" dirty="0"/>
              <a:t>BR-Router(config)#ip route 0.0.0.0 0.0.0.0 195.136.17.10 70</a:t>
            </a:r>
          </a:p>
          <a:p>
            <a:r>
              <a:rPr lang="en-US" dirty="0"/>
              <a:t>BR-Router(config)#do </a:t>
            </a:r>
            <a:r>
              <a:rPr lang="en-US" dirty="0" err="1"/>
              <a:t>wr</a:t>
            </a:r>
            <a:endParaRPr lang="en-US" dirty="0"/>
          </a:p>
        </p:txBody>
      </p:sp>
      <p:pic>
        <p:nvPicPr>
          <p:cNvPr id="8" name="Picture 7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56A1F3B7-AF5C-76FB-1C0E-7AFA3BBE5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672" y="1649680"/>
            <a:ext cx="4783512" cy="420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79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B045D6AF-532B-394C-0C6F-38B6628C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7095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23E1E4-7CB2-923B-9D41-672CB85E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3657600" cy="516917"/>
          </a:xfrm>
        </p:spPr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667A9A-3428-68BE-D555-0DE1859FD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200" y="1231641"/>
            <a:ext cx="11734800" cy="514172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settings and SSH to all routers and switches.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DHCP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NTP &amp; SYSLOG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VLANS.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Subnetting Ips.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OSPF.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12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112BE-3A0F-9581-BCD0-B07310087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11734800" cy="740852"/>
          </a:xfrm>
        </p:spPr>
        <p:txBody>
          <a:bodyPr/>
          <a:lstStyle/>
          <a:p>
            <a:r>
              <a:rPr lang="en-US" dirty="0"/>
              <a:t>									Network Design</a:t>
            </a:r>
          </a:p>
        </p:txBody>
      </p:sp>
      <p:pic>
        <p:nvPicPr>
          <p:cNvPr id="6" name="Picture 5" descr="A diagram of a network&#10;&#10;Description automatically generated">
            <a:extLst>
              <a:ext uri="{FF2B5EF4-FFF2-40B4-BE49-F238E27FC236}">
                <a16:creationId xmlns:a16="http://schemas.microsoft.com/office/drawing/2014/main" id="{7787FDAB-82C4-45D0-A0DA-E8C5A1FB3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22" y="1388816"/>
            <a:ext cx="11407155" cy="546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0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978FD-2BBC-A9BE-0554-44C0CA989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40080"/>
            <a:ext cx="11591925" cy="702946"/>
          </a:xfrm>
        </p:spPr>
        <p:txBody>
          <a:bodyPr/>
          <a:lstStyle/>
          <a:p>
            <a:pPr algn="ctr"/>
            <a:r>
              <a:rPr lang="en-US" dirty="0"/>
              <a:t>Basic Settings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CC385-1890-C912-56FE-1417036F6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0" y="1453548"/>
            <a:ext cx="5738328" cy="3463685"/>
          </a:xfrm>
        </p:spPr>
        <p:txBody>
          <a:bodyPr>
            <a:noAutofit/>
          </a:bodyPr>
          <a:lstStyle/>
          <a:p>
            <a:r>
              <a:rPr lang="en-US" sz="2000" b="1" u="sng" dirty="0"/>
              <a:t>Commands</a:t>
            </a:r>
            <a:endParaRPr lang="en-US" sz="2000" dirty="0"/>
          </a:p>
          <a:p>
            <a:r>
              <a:rPr lang="en-US" sz="2000" dirty="0" err="1"/>
              <a:t>en</a:t>
            </a:r>
            <a:r>
              <a:rPr lang="en-US" sz="2000" dirty="0"/>
              <a:t> </a:t>
            </a:r>
          </a:p>
          <a:p>
            <a:r>
              <a:rPr lang="en-US" sz="2000" dirty="0"/>
              <a:t>conf t</a:t>
            </a:r>
          </a:p>
          <a:p>
            <a:r>
              <a:rPr lang="en-US" sz="2000" dirty="0"/>
              <a:t>hostname BR-Router</a:t>
            </a:r>
          </a:p>
          <a:p>
            <a:r>
              <a:rPr lang="en-US" sz="2000" dirty="0"/>
              <a:t>enable password cisco</a:t>
            </a:r>
          </a:p>
          <a:p>
            <a:r>
              <a:rPr lang="en-US" sz="2000" dirty="0"/>
              <a:t>banner </a:t>
            </a:r>
            <a:r>
              <a:rPr lang="en-US" sz="2000" dirty="0" err="1"/>
              <a:t>motd</a:t>
            </a:r>
            <a:r>
              <a:rPr lang="en-US" sz="2000" dirty="0"/>
              <a:t> #No </a:t>
            </a:r>
            <a:r>
              <a:rPr lang="en-US" sz="2000" dirty="0" err="1"/>
              <a:t>Unauthorised</a:t>
            </a:r>
            <a:r>
              <a:rPr lang="en-US" sz="2000" dirty="0"/>
              <a:t> Access!!!#</a:t>
            </a:r>
          </a:p>
          <a:p>
            <a:r>
              <a:rPr lang="en-US" sz="2000" dirty="0"/>
              <a:t>no </a:t>
            </a:r>
            <a:r>
              <a:rPr lang="en-US" sz="2000" dirty="0" err="1"/>
              <a:t>ip</a:t>
            </a:r>
            <a:r>
              <a:rPr lang="en-US" sz="2000" dirty="0"/>
              <a:t> domain lookup</a:t>
            </a:r>
          </a:p>
          <a:p>
            <a:r>
              <a:rPr lang="en-US" sz="2000" dirty="0"/>
              <a:t>line console 0</a:t>
            </a:r>
          </a:p>
          <a:p>
            <a:r>
              <a:rPr lang="en-US" sz="2000" dirty="0"/>
              <a:t>password cisco</a:t>
            </a:r>
          </a:p>
          <a:p>
            <a:r>
              <a:rPr lang="en-US" sz="2000" dirty="0"/>
              <a:t>login</a:t>
            </a:r>
          </a:p>
          <a:p>
            <a:r>
              <a:rPr lang="en-US" sz="2000" dirty="0"/>
              <a:t>exit</a:t>
            </a:r>
          </a:p>
          <a:p>
            <a:r>
              <a:rPr lang="en-US" sz="2000" dirty="0"/>
              <a:t>service password-encryption</a:t>
            </a:r>
          </a:p>
          <a:p>
            <a:endParaRPr lang="en-US" sz="1200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90A7035-95D7-68F8-D93B-5B380828D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147" y="2861759"/>
            <a:ext cx="5139446" cy="265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9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7372-341E-8D04-003E-5E5AC677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40080"/>
            <a:ext cx="11382375" cy="498256"/>
          </a:xfrm>
        </p:spPr>
        <p:txBody>
          <a:bodyPr/>
          <a:lstStyle/>
          <a:p>
            <a:pPr algn="ctr"/>
            <a:r>
              <a:rPr lang="en-US" dirty="0"/>
              <a:t>SSH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AA2F55-AA66-3A6B-25F2-F3B10E12D606}"/>
              </a:ext>
            </a:extLst>
          </p:cNvPr>
          <p:cNvSpPr txBox="1"/>
          <p:nvPr/>
        </p:nvSpPr>
        <p:spPr>
          <a:xfrm>
            <a:off x="0" y="2843489"/>
            <a:ext cx="7016619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000" b="1" u="sng" dirty="0"/>
              <a:t>Commands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ip</a:t>
            </a:r>
            <a:r>
              <a:rPr lang="en-US" dirty="0"/>
              <a:t> domain name cisco.net</a:t>
            </a:r>
          </a:p>
          <a:p>
            <a:r>
              <a:rPr lang="en-US" dirty="0"/>
              <a:t>username admin password cisco</a:t>
            </a:r>
          </a:p>
          <a:p>
            <a:r>
              <a:rPr lang="en-US" dirty="0"/>
              <a:t>crypto key generate </a:t>
            </a:r>
            <a:r>
              <a:rPr lang="en-US" dirty="0" err="1"/>
              <a:t>rsa</a:t>
            </a:r>
            <a:endParaRPr lang="en-US" dirty="0"/>
          </a:p>
          <a:p>
            <a:r>
              <a:rPr lang="en-US" dirty="0"/>
              <a:t>1024</a:t>
            </a:r>
          </a:p>
          <a:p>
            <a:r>
              <a:rPr lang="en-US" dirty="0"/>
              <a:t>line </a:t>
            </a:r>
            <a:r>
              <a:rPr lang="en-US" dirty="0" err="1"/>
              <a:t>vty</a:t>
            </a:r>
            <a:r>
              <a:rPr lang="en-US" dirty="0"/>
              <a:t> 0 15</a:t>
            </a:r>
          </a:p>
          <a:p>
            <a:r>
              <a:rPr lang="en-US" dirty="0"/>
              <a:t>login local </a:t>
            </a:r>
          </a:p>
          <a:p>
            <a:r>
              <a:rPr lang="en-US" dirty="0"/>
              <a:t>transport input ssh</a:t>
            </a:r>
          </a:p>
          <a:p>
            <a:r>
              <a:rPr lang="en-US" dirty="0"/>
              <a:t>exit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4B3315-E428-2DDA-1FF6-6FB3C302E310}"/>
              </a:ext>
            </a:extLst>
          </p:cNvPr>
          <p:cNvSpPr txBox="1"/>
          <p:nvPr/>
        </p:nvSpPr>
        <p:spPr>
          <a:xfrm>
            <a:off x="0" y="889208"/>
            <a:ext cx="11382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SSH (Secure Shell) is a cryptographic network protocol used for securely accessing and managing devices over an unsecured network. It provides encrypted communication between a client and a server, ensuring confidentiality, data integrity, and authentication. SSH is commonly used for remote login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41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4E71-359B-D0CF-6F2E-F6514ED1D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40080"/>
            <a:ext cx="11541967" cy="647544"/>
          </a:xfrm>
        </p:spPr>
        <p:txBody>
          <a:bodyPr/>
          <a:lstStyle/>
          <a:p>
            <a:pPr algn="ctr"/>
            <a:r>
              <a:rPr lang="en-US" dirty="0"/>
              <a:t>VLANS </a:t>
            </a:r>
          </a:p>
        </p:txBody>
      </p:sp>
      <p:pic>
        <p:nvPicPr>
          <p:cNvPr id="6" name="Picture 5" descr="A computer network diagram with many computers connected to each other&#10;&#10;Description automatically generated">
            <a:extLst>
              <a:ext uri="{FF2B5EF4-FFF2-40B4-BE49-F238E27FC236}">
                <a16:creationId xmlns:a16="http://schemas.microsoft.com/office/drawing/2014/main" id="{0CB8E1AB-82F5-5B20-0002-8B1A6CF5C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586" y="1500676"/>
            <a:ext cx="3772227" cy="5357324"/>
          </a:xfrm>
          <a:prstGeom prst="rect">
            <a:avLst/>
          </a:prstGeom>
        </p:spPr>
      </p:pic>
      <p:pic>
        <p:nvPicPr>
          <p:cNvPr id="8" name="Picture 7" descr="A computer network diagram with many computers connected to each other&#10;&#10;Description automatically generated">
            <a:extLst>
              <a:ext uri="{FF2B5EF4-FFF2-40B4-BE49-F238E27FC236}">
                <a16:creationId xmlns:a16="http://schemas.microsoft.com/office/drawing/2014/main" id="{F38CDC41-586C-675C-ABA6-6E5A5B05C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176" y="1500676"/>
            <a:ext cx="4083990" cy="53573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03819D-0875-EEEA-D2FF-D1BE1B1888D4}"/>
              </a:ext>
            </a:extLst>
          </p:cNvPr>
          <p:cNvSpPr txBox="1"/>
          <p:nvPr/>
        </p:nvSpPr>
        <p:spPr>
          <a:xfrm>
            <a:off x="0" y="963852"/>
            <a:ext cx="3924301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Commands</a:t>
            </a:r>
          </a:p>
          <a:p>
            <a:endParaRPr lang="en-US" b="1" u="sng" dirty="0"/>
          </a:p>
          <a:p>
            <a:r>
              <a:rPr lang="en-US" sz="1200" b="1" dirty="0"/>
              <a:t>HQ-Network Side</a:t>
            </a:r>
          </a:p>
          <a:p>
            <a:endParaRPr lang="en-US" sz="1200" dirty="0"/>
          </a:p>
          <a:p>
            <a:r>
              <a:rPr lang="en-US" sz="1200" dirty="0" err="1"/>
              <a:t>vlan</a:t>
            </a:r>
            <a:r>
              <a:rPr lang="en-US" sz="1200" dirty="0"/>
              <a:t> 10</a:t>
            </a:r>
          </a:p>
          <a:p>
            <a:r>
              <a:rPr lang="en-US" sz="1200" dirty="0" err="1"/>
              <a:t>vlan</a:t>
            </a:r>
            <a:r>
              <a:rPr lang="en-US" sz="1200" dirty="0"/>
              <a:t> 20</a:t>
            </a:r>
          </a:p>
          <a:p>
            <a:r>
              <a:rPr lang="en-US" sz="1200" dirty="0" err="1"/>
              <a:t>vlan</a:t>
            </a:r>
            <a:r>
              <a:rPr lang="en-US" sz="1200" dirty="0"/>
              <a:t> 30</a:t>
            </a:r>
          </a:p>
          <a:p>
            <a:r>
              <a:rPr lang="en-US" sz="1200" dirty="0" err="1"/>
              <a:t>vlan</a:t>
            </a:r>
            <a:r>
              <a:rPr lang="en-US" sz="1200" dirty="0"/>
              <a:t> 40</a:t>
            </a:r>
          </a:p>
          <a:p>
            <a:r>
              <a:rPr lang="en-US" sz="1200" dirty="0" err="1"/>
              <a:t>vlan</a:t>
            </a:r>
            <a:r>
              <a:rPr lang="en-US" sz="1200" dirty="0"/>
              <a:t> 50</a:t>
            </a:r>
          </a:p>
          <a:p>
            <a:r>
              <a:rPr lang="en-US" sz="1200" dirty="0" err="1"/>
              <a:t>vlan</a:t>
            </a:r>
            <a:r>
              <a:rPr lang="en-US" sz="1200" dirty="0"/>
              <a:t> 60</a:t>
            </a:r>
          </a:p>
          <a:p>
            <a:r>
              <a:rPr lang="en-US" sz="1200" dirty="0"/>
              <a:t>exit</a:t>
            </a:r>
          </a:p>
          <a:p>
            <a:endParaRPr lang="en-US" sz="1200" dirty="0"/>
          </a:p>
          <a:p>
            <a:r>
              <a:rPr lang="en-US" sz="1200" dirty="0"/>
              <a:t>int </a:t>
            </a:r>
            <a:r>
              <a:rPr lang="en-US" sz="1200" dirty="0" err="1"/>
              <a:t>ra</a:t>
            </a:r>
            <a:r>
              <a:rPr lang="en-US" sz="1200" dirty="0"/>
              <a:t> g 1/0/1-7</a:t>
            </a:r>
          </a:p>
          <a:p>
            <a:r>
              <a:rPr lang="en-US" sz="1200" dirty="0"/>
              <a:t>switchport mode trunk</a:t>
            </a:r>
          </a:p>
          <a:p>
            <a:r>
              <a:rPr lang="en-US" sz="1200" dirty="0"/>
              <a:t>exit</a:t>
            </a:r>
          </a:p>
          <a:p>
            <a:endParaRPr lang="en-US" sz="1200" dirty="0"/>
          </a:p>
          <a:p>
            <a:r>
              <a:rPr lang="en-US" sz="1200" b="1" dirty="0" err="1"/>
              <a:t>BR_Network</a:t>
            </a:r>
            <a:r>
              <a:rPr lang="en-US" sz="1200" b="1" dirty="0"/>
              <a:t> Side</a:t>
            </a:r>
          </a:p>
          <a:p>
            <a:endParaRPr lang="en-US" sz="1200" dirty="0"/>
          </a:p>
          <a:p>
            <a:r>
              <a:rPr lang="en-US" sz="1200" dirty="0" err="1"/>
              <a:t>vlan</a:t>
            </a:r>
            <a:r>
              <a:rPr lang="en-US" sz="1200" dirty="0"/>
              <a:t> 80</a:t>
            </a:r>
          </a:p>
          <a:p>
            <a:r>
              <a:rPr lang="en-US" sz="1200" dirty="0" err="1"/>
              <a:t>vlan</a:t>
            </a:r>
            <a:r>
              <a:rPr lang="en-US" sz="1200" dirty="0"/>
              <a:t> 90</a:t>
            </a:r>
          </a:p>
          <a:p>
            <a:r>
              <a:rPr lang="en-US" sz="1200" dirty="0" err="1"/>
              <a:t>vlan</a:t>
            </a:r>
            <a:r>
              <a:rPr lang="en-US" sz="1200" dirty="0"/>
              <a:t> 100</a:t>
            </a:r>
          </a:p>
          <a:p>
            <a:r>
              <a:rPr lang="en-US" sz="1200" dirty="0" err="1"/>
              <a:t>vlan</a:t>
            </a:r>
            <a:r>
              <a:rPr lang="en-US" sz="1200" dirty="0"/>
              <a:t> 110</a:t>
            </a:r>
          </a:p>
          <a:p>
            <a:r>
              <a:rPr lang="en-US" sz="1200" dirty="0" err="1"/>
              <a:t>vlan</a:t>
            </a:r>
            <a:r>
              <a:rPr lang="en-US" sz="1200" dirty="0"/>
              <a:t> 120</a:t>
            </a:r>
          </a:p>
          <a:p>
            <a:r>
              <a:rPr lang="en-US" sz="1200" dirty="0" err="1"/>
              <a:t>vlan</a:t>
            </a:r>
            <a:r>
              <a:rPr lang="en-US" sz="1200" dirty="0"/>
              <a:t> 130</a:t>
            </a:r>
          </a:p>
          <a:p>
            <a:r>
              <a:rPr lang="en-US" sz="1200" dirty="0"/>
              <a:t>exit</a:t>
            </a:r>
          </a:p>
          <a:p>
            <a:endParaRPr lang="en-US" sz="1200" dirty="0"/>
          </a:p>
          <a:p>
            <a:r>
              <a:rPr lang="en-US" sz="1200" dirty="0"/>
              <a:t>int </a:t>
            </a:r>
            <a:r>
              <a:rPr lang="en-US" sz="1200" dirty="0" err="1"/>
              <a:t>ra</a:t>
            </a:r>
            <a:r>
              <a:rPr lang="en-US" sz="1200" dirty="0"/>
              <a:t> g 1/0/1-7</a:t>
            </a:r>
          </a:p>
          <a:p>
            <a:r>
              <a:rPr lang="en-US" sz="1200" dirty="0"/>
              <a:t>switchport mode trunk</a:t>
            </a:r>
          </a:p>
          <a:p>
            <a:r>
              <a:rPr lang="en-US" sz="1200" dirty="0"/>
              <a:t>exit</a:t>
            </a:r>
          </a:p>
          <a:p>
            <a:endParaRPr lang="en-US" sz="1050" dirty="0"/>
          </a:p>
          <a:p>
            <a:endParaRPr lang="en-US" sz="105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72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0DE7B-A6F4-9DA7-6C44-C9196A460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88" y="640080"/>
            <a:ext cx="3844212" cy="750182"/>
          </a:xfrm>
        </p:spPr>
        <p:txBody>
          <a:bodyPr/>
          <a:lstStyle/>
          <a:p>
            <a:r>
              <a:rPr lang="en-US" dirty="0"/>
              <a:t>Servers’ room </a:t>
            </a:r>
            <a:r>
              <a:rPr lang="en-US" dirty="0" err="1"/>
              <a:t>vlan</a:t>
            </a:r>
            <a:endParaRPr lang="en-US" dirty="0"/>
          </a:p>
        </p:txBody>
      </p:sp>
      <p:pic>
        <p:nvPicPr>
          <p:cNvPr id="6" name="Content Placeholder 5" descr="A diagram of a server network&#10;&#10;Description automatically generated">
            <a:extLst>
              <a:ext uri="{FF2B5EF4-FFF2-40B4-BE49-F238E27FC236}">
                <a16:creationId xmlns:a16="http://schemas.microsoft.com/office/drawing/2014/main" id="{48689674-83F7-AEB1-E219-93C3C95C96F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09843" y="1275962"/>
            <a:ext cx="5711488" cy="532486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4392AB-D819-FE94-0815-D5A70F06B63E}"/>
              </a:ext>
            </a:extLst>
          </p:cNvPr>
          <p:cNvSpPr txBox="1"/>
          <p:nvPr/>
        </p:nvSpPr>
        <p:spPr>
          <a:xfrm>
            <a:off x="270588" y="1695450"/>
            <a:ext cx="450668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Commands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Vlan</a:t>
            </a:r>
            <a:r>
              <a:rPr lang="en-US" dirty="0"/>
              <a:t> 70</a:t>
            </a:r>
          </a:p>
          <a:p>
            <a:r>
              <a:rPr lang="en-US" dirty="0"/>
              <a:t>name SSS</a:t>
            </a:r>
          </a:p>
          <a:p>
            <a:r>
              <a:rPr lang="en-US" dirty="0"/>
              <a:t>exit</a:t>
            </a:r>
          </a:p>
          <a:p>
            <a:endParaRPr lang="en-US" dirty="0"/>
          </a:p>
          <a:p>
            <a:r>
              <a:rPr lang="en-US" dirty="0"/>
              <a:t>int </a:t>
            </a:r>
            <a:r>
              <a:rPr lang="en-US" dirty="0" err="1"/>
              <a:t>ra</a:t>
            </a:r>
            <a:r>
              <a:rPr lang="en-US" dirty="0"/>
              <a:t> g0/1-2</a:t>
            </a:r>
          </a:p>
          <a:p>
            <a:r>
              <a:rPr lang="en-US" dirty="0"/>
              <a:t>switchport mode trunk </a:t>
            </a:r>
          </a:p>
          <a:p>
            <a:r>
              <a:rPr lang="en-US" dirty="0"/>
              <a:t>exit</a:t>
            </a:r>
          </a:p>
          <a:p>
            <a:endParaRPr lang="en-US" dirty="0"/>
          </a:p>
          <a:p>
            <a:r>
              <a:rPr lang="en-US" dirty="0"/>
              <a:t>int </a:t>
            </a:r>
            <a:r>
              <a:rPr lang="en-US" dirty="0" err="1"/>
              <a:t>ra</a:t>
            </a:r>
            <a:r>
              <a:rPr lang="en-US" dirty="0"/>
              <a:t> f0/1-24</a:t>
            </a:r>
          </a:p>
          <a:p>
            <a:r>
              <a:rPr lang="en-US" dirty="0"/>
              <a:t>switchport mode access</a:t>
            </a:r>
          </a:p>
          <a:p>
            <a:r>
              <a:rPr lang="en-US" dirty="0"/>
              <a:t>switchport access </a:t>
            </a:r>
            <a:r>
              <a:rPr lang="en-US" dirty="0" err="1"/>
              <a:t>vlan</a:t>
            </a:r>
            <a:r>
              <a:rPr lang="en-US" dirty="0"/>
              <a:t> 70</a:t>
            </a:r>
          </a:p>
          <a:p>
            <a:r>
              <a:rPr lang="en-US" dirty="0"/>
              <a:t>exit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8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402D439-341E-199E-984D-B91AE166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800" y="-619761"/>
            <a:ext cx="11287760" cy="2222771"/>
          </a:xfrm>
        </p:spPr>
        <p:txBody>
          <a:bodyPr/>
          <a:lstStyle/>
          <a:p>
            <a:r>
              <a:rPr lang="ar-SA" sz="3000" dirty="0"/>
              <a:t>DHCP 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79B90FF-6E39-23C8-CB13-3D8ACD7F0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201" y="1968390"/>
            <a:ext cx="11277600" cy="4638658"/>
          </a:xfrm>
        </p:spPr>
        <p:txBody>
          <a:bodyPr>
            <a:normAutofit/>
          </a:bodyPr>
          <a:lstStyle/>
          <a:p>
            <a:r>
              <a:rPr lang="ar-SA" sz="2600" b="1" dirty="0">
                <a:ea typeface="+mn-lt"/>
                <a:cs typeface="+mn-lt"/>
              </a:rPr>
              <a:t>DHCP</a:t>
            </a:r>
            <a:r>
              <a:rPr lang="ar-SA" sz="2600" dirty="0">
                <a:ea typeface="+mn-lt"/>
                <a:cs typeface="+mn-lt"/>
              </a:rPr>
              <a:t> (</a:t>
            </a:r>
            <a:r>
              <a:rPr lang="ar-SA" sz="2600" err="1">
                <a:ea typeface="+mn-lt"/>
                <a:cs typeface="+mn-lt"/>
              </a:rPr>
              <a:t>Dynamic</a:t>
            </a:r>
            <a:r>
              <a:rPr lang="ar-SA" sz="2600" dirty="0">
                <a:ea typeface="+mn-lt"/>
                <a:cs typeface="+mn-lt"/>
              </a:rPr>
              <a:t> </a:t>
            </a:r>
            <a:r>
              <a:rPr lang="ar-SA" sz="2600" err="1">
                <a:ea typeface="+mn-lt"/>
                <a:cs typeface="+mn-lt"/>
              </a:rPr>
              <a:t>Host</a:t>
            </a:r>
            <a:r>
              <a:rPr lang="ar-SA" sz="2600" dirty="0">
                <a:ea typeface="+mn-lt"/>
                <a:cs typeface="+mn-lt"/>
              </a:rPr>
              <a:t> </a:t>
            </a:r>
            <a:r>
              <a:rPr lang="ar-SA" sz="2600" err="1">
                <a:ea typeface="+mn-lt"/>
                <a:cs typeface="+mn-lt"/>
              </a:rPr>
              <a:t>Configuration</a:t>
            </a:r>
            <a:r>
              <a:rPr lang="ar-SA" sz="2600" dirty="0">
                <a:ea typeface="+mn-lt"/>
                <a:cs typeface="+mn-lt"/>
              </a:rPr>
              <a:t> </a:t>
            </a:r>
            <a:r>
              <a:rPr lang="ar-SA" sz="2600" err="1">
                <a:ea typeface="+mn-lt"/>
                <a:cs typeface="+mn-lt"/>
              </a:rPr>
              <a:t>Protocol</a:t>
            </a:r>
            <a:r>
              <a:rPr lang="ar-SA" sz="2600" dirty="0">
                <a:ea typeface="+mn-lt"/>
                <a:cs typeface="+mn-lt"/>
              </a:rPr>
              <a:t>) </a:t>
            </a:r>
            <a:r>
              <a:rPr lang="ar-SA" sz="2600" err="1">
                <a:ea typeface="+mn-lt"/>
                <a:cs typeface="+mn-lt"/>
              </a:rPr>
              <a:t>is</a:t>
            </a:r>
            <a:r>
              <a:rPr lang="ar-SA" sz="2600" dirty="0">
                <a:ea typeface="+mn-lt"/>
                <a:cs typeface="+mn-lt"/>
              </a:rPr>
              <a:t> a </a:t>
            </a:r>
            <a:r>
              <a:rPr lang="ar-SA" sz="2600" err="1">
                <a:ea typeface="+mn-lt"/>
                <a:cs typeface="+mn-lt"/>
              </a:rPr>
              <a:t>network</a:t>
            </a:r>
            <a:r>
              <a:rPr lang="ar-SA" sz="2600" dirty="0">
                <a:ea typeface="+mn-lt"/>
                <a:cs typeface="+mn-lt"/>
              </a:rPr>
              <a:t> </a:t>
            </a:r>
            <a:r>
              <a:rPr lang="ar-SA" sz="2600" err="1">
                <a:ea typeface="+mn-lt"/>
                <a:cs typeface="+mn-lt"/>
              </a:rPr>
              <a:t>protocol</a:t>
            </a:r>
            <a:r>
              <a:rPr lang="ar-SA" sz="2600" dirty="0">
                <a:ea typeface="+mn-lt"/>
                <a:cs typeface="+mn-lt"/>
              </a:rPr>
              <a:t> </a:t>
            </a:r>
            <a:r>
              <a:rPr lang="ar-SA" sz="2600" err="1">
                <a:ea typeface="+mn-lt"/>
                <a:cs typeface="+mn-lt"/>
              </a:rPr>
              <a:t>used</a:t>
            </a:r>
            <a:r>
              <a:rPr lang="ar-SA" sz="2600" dirty="0">
                <a:ea typeface="+mn-lt"/>
                <a:cs typeface="+mn-lt"/>
              </a:rPr>
              <a:t> </a:t>
            </a:r>
            <a:r>
              <a:rPr lang="ar-SA" sz="2600" err="1">
                <a:ea typeface="+mn-lt"/>
                <a:cs typeface="+mn-lt"/>
              </a:rPr>
              <a:t>to</a:t>
            </a:r>
            <a:r>
              <a:rPr lang="ar-SA" sz="2600" dirty="0">
                <a:ea typeface="+mn-lt"/>
                <a:cs typeface="+mn-lt"/>
              </a:rPr>
              <a:t> </a:t>
            </a:r>
            <a:r>
              <a:rPr lang="ar-SA" sz="2600" err="1">
                <a:ea typeface="+mn-lt"/>
                <a:cs typeface="+mn-lt"/>
              </a:rPr>
              <a:t>automatically</a:t>
            </a:r>
            <a:r>
              <a:rPr lang="ar-SA" sz="2600" dirty="0">
                <a:ea typeface="+mn-lt"/>
                <a:cs typeface="+mn-lt"/>
              </a:rPr>
              <a:t> </a:t>
            </a:r>
            <a:r>
              <a:rPr lang="ar-SA" sz="2600" err="1">
                <a:ea typeface="+mn-lt"/>
                <a:cs typeface="+mn-lt"/>
              </a:rPr>
              <a:t>assign</a:t>
            </a:r>
            <a:r>
              <a:rPr lang="ar-SA" sz="2600" dirty="0">
                <a:ea typeface="+mn-lt"/>
                <a:cs typeface="+mn-lt"/>
              </a:rPr>
              <a:t> IP </a:t>
            </a:r>
            <a:r>
              <a:rPr lang="ar-SA" sz="2600" err="1">
                <a:ea typeface="+mn-lt"/>
                <a:cs typeface="+mn-lt"/>
              </a:rPr>
              <a:t>addresses</a:t>
            </a:r>
            <a:r>
              <a:rPr lang="ar-SA" sz="2600" dirty="0">
                <a:ea typeface="+mn-lt"/>
                <a:cs typeface="+mn-lt"/>
              </a:rPr>
              <a:t> </a:t>
            </a:r>
            <a:r>
              <a:rPr lang="ar-SA" sz="2600" err="1">
                <a:ea typeface="+mn-lt"/>
                <a:cs typeface="+mn-lt"/>
              </a:rPr>
              <a:t>to</a:t>
            </a:r>
            <a:r>
              <a:rPr lang="ar-SA" sz="2600" dirty="0">
                <a:ea typeface="+mn-lt"/>
                <a:cs typeface="+mn-lt"/>
              </a:rPr>
              <a:t> </a:t>
            </a:r>
            <a:r>
              <a:rPr lang="ar-SA" sz="2600" err="1">
                <a:ea typeface="+mn-lt"/>
                <a:cs typeface="+mn-lt"/>
              </a:rPr>
              <a:t>devices</a:t>
            </a:r>
            <a:r>
              <a:rPr lang="ar-SA" sz="2600" dirty="0">
                <a:ea typeface="+mn-lt"/>
                <a:cs typeface="+mn-lt"/>
              </a:rPr>
              <a:t> </a:t>
            </a:r>
            <a:r>
              <a:rPr lang="ar-SA" sz="2600" err="1">
                <a:ea typeface="+mn-lt"/>
                <a:cs typeface="+mn-lt"/>
              </a:rPr>
              <a:t>connected</a:t>
            </a:r>
            <a:r>
              <a:rPr lang="ar-SA" sz="2600" dirty="0">
                <a:ea typeface="+mn-lt"/>
                <a:cs typeface="+mn-lt"/>
              </a:rPr>
              <a:t> </a:t>
            </a:r>
            <a:r>
              <a:rPr lang="ar-SA" sz="2600" err="1">
                <a:ea typeface="+mn-lt"/>
                <a:cs typeface="+mn-lt"/>
              </a:rPr>
              <a:t>to</a:t>
            </a:r>
            <a:r>
              <a:rPr lang="ar-SA" sz="2600" dirty="0">
                <a:ea typeface="+mn-lt"/>
                <a:cs typeface="+mn-lt"/>
              </a:rPr>
              <a:t> a </a:t>
            </a:r>
            <a:r>
              <a:rPr lang="ar-SA" sz="2600" err="1">
                <a:ea typeface="+mn-lt"/>
                <a:cs typeface="+mn-lt"/>
              </a:rPr>
              <a:t>network</a:t>
            </a:r>
            <a:r>
              <a:rPr lang="ar-SA" sz="2600" dirty="0">
                <a:ea typeface="+mn-lt"/>
                <a:cs typeface="+mn-lt"/>
              </a:rPr>
              <a:t>. </a:t>
            </a:r>
            <a:r>
              <a:rPr lang="ar-SA" sz="2600" err="1">
                <a:ea typeface="+mn-lt"/>
                <a:cs typeface="+mn-lt"/>
              </a:rPr>
              <a:t>It</a:t>
            </a:r>
            <a:r>
              <a:rPr lang="ar-SA" sz="2600" dirty="0">
                <a:ea typeface="+mn-lt"/>
                <a:cs typeface="+mn-lt"/>
              </a:rPr>
              <a:t> </a:t>
            </a:r>
            <a:r>
              <a:rPr lang="ar-SA" sz="2600" err="1">
                <a:ea typeface="+mn-lt"/>
                <a:cs typeface="+mn-lt"/>
              </a:rPr>
              <a:t>simplifies</a:t>
            </a:r>
            <a:r>
              <a:rPr lang="ar-SA" sz="2600" dirty="0">
                <a:ea typeface="+mn-lt"/>
                <a:cs typeface="+mn-lt"/>
              </a:rPr>
              <a:t> </a:t>
            </a:r>
            <a:r>
              <a:rPr lang="ar-SA" sz="2600" err="1">
                <a:ea typeface="+mn-lt"/>
                <a:cs typeface="+mn-lt"/>
              </a:rPr>
              <a:t>the</a:t>
            </a:r>
            <a:r>
              <a:rPr lang="ar-SA" sz="2600" dirty="0">
                <a:ea typeface="+mn-lt"/>
                <a:cs typeface="+mn-lt"/>
              </a:rPr>
              <a:t> </a:t>
            </a:r>
            <a:r>
              <a:rPr lang="ar-SA" sz="2600" err="1">
                <a:ea typeface="+mn-lt"/>
                <a:cs typeface="+mn-lt"/>
              </a:rPr>
              <a:t>management</a:t>
            </a:r>
            <a:r>
              <a:rPr lang="ar-SA" sz="2600" dirty="0">
                <a:ea typeface="+mn-lt"/>
                <a:cs typeface="+mn-lt"/>
              </a:rPr>
              <a:t> </a:t>
            </a:r>
            <a:r>
              <a:rPr lang="ar-SA" sz="2600" err="1">
                <a:ea typeface="+mn-lt"/>
                <a:cs typeface="+mn-lt"/>
              </a:rPr>
              <a:t>of</a:t>
            </a:r>
            <a:r>
              <a:rPr lang="ar-SA" sz="2600" dirty="0">
                <a:ea typeface="+mn-lt"/>
                <a:cs typeface="+mn-lt"/>
              </a:rPr>
              <a:t> IP </a:t>
            </a:r>
            <a:r>
              <a:rPr lang="ar-SA" sz="2600" err="1">
                <a:ea typeface="+mn-lt"/>
                <a:cs typeface="+mn-lt"/>
              </a:rPr>
              <a:t>addresses</a:t>
            </a:r>
            <a:r>
              <a:rPr lang="ar-SA" sz="2600" dirty="0">
                <a:ea typeface="+mn-lt"/>
                <a:cs typeface="+mn-lt"/>
              </a:rPr>
              <a:t> </a:t>
            </a:r>
            <a:r>
              <a:rPr lang="ar-SA" sz="2600" err="1">
                <a:ea typeface="+mn-lt"/>
                <a:cs typeface="+mn-lt"/>
              </a:rPr>
              <a:t>by</a:t>
            </a:r>
            <a:r>
              <a:rPr lang="ar-SA" sz="2600" dirty="0">
                <a:ea typeface="+mn-lt"/>
                <a:cs typeface="+mn-lt"/>
              </a:rPr>
              <a:t> </a:t>
            </a:r>
            <a:r>
              <a:rPr lang="ar-SA" sz="2600" err="1">
                <a:ea typeface="+mn-lt"/>
                <a:cs typeface="+mn-lt"/>
              </a:rPr>
              <a:t>dynamically</a:t>
            </a:r>
            <a:r>
              <a:rPr lang="ar-SA" sz="2600" dirty="0">
                <a:ea typeface="+mn-lt"/>
                <a:cs typeface="+mn-lt"/>
              </a:rPr>
              <a:t> </a:t>
            </a:r>
            <a:r>
              <a:rPr lang="ar-SA" sz="2600" err="1">
                <a:ea typeface="+mn-lt"/>
                <a:cs typeface="+mn-lt"/>
              </a:rPr>
              <a:t>allocating</a:t>
            </a:r>
            <a:r>
              <a:rPr lang="ar-SA" sz="2600" dirty="0">
                <a:ea typeface="+mn-lt"/>
                <a:cs typeface="+mn-lt"/>
              </a:rPr>
              <a:t> </a:t>
            </a:r>
            <a:r>
              <a:rPr lang="ar-SA" sz="2600" err="1">
                <a:ea typeface="+mn-lt"/>
                <a:cs typeface="+mn-lt"/>
              </a:rPr>
              <a:t>an</a:t>
            </a:r>
            <a:r>
              <a:rPr lang="ar-SA" sz="2600" dirty="0">
                <a:ea typeface="+mn-lt"/>
                <a:cs typeface="+mn-lt"/>
              </a:rPr>
              <a:t> IP </a:t>
            </a:r>
            <a:r>
              <a:rPr lang="ar-SA" sz="2600" err="1">
                <a:ea typeface="+mn-lt"/>
                <a:cs typeface="+mn-lt"/>
              </a:rPr>
              <a:t>to</a:t>
            </a:r>
            <a:r>
              <a:rPr lang="ar-SA" sz="2600" dirty="0">
                <a:ea typeface="+mn-lt"/>
                <a:cs typeface="+mn-lt"/>
              </a:rPr>
              <a:t> </a:t>
            </a:r>
            <a:r>
              <a:rPr lang="ar-SA" sz="2600" err="1">
                <a:ea typeface="+mn-lt"/>
                <a:cs typeface="+mn-lt"/>
              </a:rPr>
              <a:t>each</a:t>
            </a:r>
            <a:r>
              <a:rPr lang="ar-SA" sz="2600" dirty="0">
                <a:ea typeface="+mn-lt"/>
                <a:cs typeface="+mn-lt"/>
              </a:rPr>
              <a:t> </a:t>
            </a:r>
            <a:r>
              <a:rPr lang="ar-SA" sz="2600" err="1">
                <a:ea typeface="+mn-lt"/>
                <a:cs typeface="+mn-lt"/>
              </a:rPr>
              <a:t>device</a:t>
            </a:r>
            <a:r>
              <a:rPr lang="ar-SA" sz="2600" dirty="0">
                <a:ea typeface="+mn-lt"/>
                <a:cs typeface="+mn-lt"/>
              </a:rPr>
              <a:t>, </a:t>
            </a:r>
            <a:r>
              <a:rPr lang="ar-SA" sz="2600" err="1">
                <a:ea typeface="+mn-lt"/>
                <a:cs typeface="+mn-lt"/>
              </a:rPr>
              <a:t>instead</a:t>
            </a:r>
            <a:r>
              <a:rPr lang="ar-SA" sz="2600" dirty="0">
                <a:ea typeface="+mn-lt"/>
                <a:cs typeface="+mn-lt"/>
              </a:rPr>
              <a:t> </a:t>
            </a:r>
            <a:r>
              <a:rPr lang="ar-SA" sz="2600" err="1">
                <a:ea typeface="+mn-lt"/>
                <a:cs typeface="+mn-lt"/>
              </a:rPr>
              <a:t>of</a:t>
            </a:r>
            <a:r>
              <a:rPr lang="ar-SA" sz="2600" dirty="0">
                <a:ea typeface="+mn-lt"/>
                <a:cs typeface="+mn-lt"/>
              </a:rPr>
              <a:t> </a:t>
            </a:r>
            <a:r>
              <a:rPr lang="ar-SA" sz="2600" err="1">
                <a:ea typeface="+mn-lt"/>
                <a:cs typeface="+mn-lt"/>
              </a:rPr>
              <a:t>requiring</a:t>
            </a:r>
            <a:r>
              <a:rPr lang="ar-SA" sz="2600" dirty="0">
                <a:ea typeface="+mn-lt"/>
                <a:cs typeface="+mn-lt"/>
              </a:rPr>
              <a:t> </a:t>
            </a:r>
            <a:r>
              <a:rPr lang="ar-SA" sz="2600" err="1">
                <a:ea typeface="+mn-lt"/>
                <a:cs typeface="+mn-lt"/>
              </a:rPr>
              <a:t>manual</a:t>
            </a:r>
            <a:r>
              <a:rPr lang="ar-SA" sz="2600" dirty="0">
                <a:ea typeface="+mn-lt"/>
                <a:cs typeface="+mn-lt"/>
              </a:rPr>
              <a:t> </a:t>
            </a:r>
            <a:r>
              <a:rPr lang="ar-SA" sz="2600" err="1">
                <a:ea typeface="+mn-lt"/>
                <a:cs typeface="+mn-lt"/>
              </a:rPr>
              <a:t>configuration</a:t>
            </a:r>
            <a:r>
              <a:rPr lang="ar-SA" sz="2600" dirty="0">
                <a:ea typeface="+mn-lt"/>
                <a:cs typeface="+mn-lt"/>
              </a:rPr>
              <a:t> </a:t>
            </a:r>
            <a:r>
              <a:rPr lang="ar-SA" sz="2600" err="1">
                <a:ea typeface="+mn-lt"/>
                <a:cs typeface="+mn-lt"/>
              </a:rPr>
              <a:t>for</a:t>
            </a:r>
            <a:r>
              <a:rPr lang="ar-SA" sz="2600" dirty="0">
                <a:ea typeface="+mn-lt"/>
                <a:cs typeface="+mn-lt"/>
              </a:rPr>
              <a:t> </a:t>
            </a:r>
            <a:r>
              <a:rPr lang="ar-SA" sz="2600" err="1">
                <a:ea typeface="+mn-lt"/>
                <a:cs typeface="+mn-lt"/>
              </a:rPr>
              <a:t>each</a:t>
            </a:r>
            <a:r>
              <a:rPr lang="ar-SA" sz="2600" dirty="0">
                <a:ea typeface="+mn-lt"/>
                <a:cs typeface="+mn-lt"/>
              </a:rPr>
              <a:t> </a:t>
            </a:r>
            <a:r>
              <a:rPr lang="ar-SA" sz="2600" err="1">
                <a:ea typeface="+mn-lt"/>
                <a:cs typeface="+mn-lt"/>
              </a:rPr>
              <a:t>one</a:t>
            </a:r>
            <a:r>
              <a:rPr lang="ar-SA" sz="2600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7138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302FC6C-52C4-6464-7177-ABDB2853E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160" y="518159"/>
            <a:ext cx="2580640" cy="637811"/>
          </a:xfrm>
        </p:spPr>
        <p:txBody>
          <a:bodyPr/>
          <a:lstStyle/>
          <a:p>
            <a:r>
              <a:rPr lang="ar-SA" sz="3000" dirty="0"/>
              <a:t>DHCP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C88A239-3C69-2D5F-71C8-8EC5BC674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0321" y="1307990"/>
            <a:ext cx="12171680" cy="5553058"/>
          </a:xfrm>
        </p:spPr>
        <p:txBody>
          <a:bodyPr/>
          <a:lstStyle/>
          <a:p>
            <a:r>
              <a:rPr lang="ar-SA" b="1" dirty="0">
                <a:ea typeface="+mn-lt"/>
                <a:cs typeface="+mn-lt"/>
              </a:rPr>
              <a:t>DHCP </a:t>
            </a:r>
            <a:r>
              <a:rPr lang="ar-SA" b="1" dirty="0" err="1">
                <a:ea typeface="+mn-lt"/>
                <a:cs typeface="+mn-lt"/>
              </a:rPr>
              <a:t>Pool</a:t>
            </a:r>
            <a:r>
              <a:rPr lang="ar-SA" b="1" dirty="0">
                <a:ea typeface="+mn-lt"/>
                <a:cs typeface="+mn-lt"/>
              </a:rPr>
              <a:t> </a:t>
            </a:r>
            <a:r>
              <a:rPr lang="ar-SA" b="1" dirty="0" err="1">
                <a:ea typeface="+mn-lt"/>
                <a:cs typeface="+mn-lt"/>
              </a:rPr>
              <a:t>Configuration</a:t>
            </a:r>
            <a:r>
              <a:rPr lang="ar-SA" b="1" dirty="0">
                <a:ea typeface="+mn-lt"/>
                <a:cs typeface="+mn-lt"/>
              </a:rPr>
              <a:t>:</a:t>
            </a:r>
            <a:endParaRPr lang="ar-SA" dirty="0"/>
          </a:p>
          <a:p>
            <a:r>
              <a:rPr lang="ar-SA" dirty="0" err="1">
                <a:ea typeface="+mn-lt"/>
                <a:cs typeface="+mn-lt"/>
              </a:rPr>
              <a:t>This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table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shows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the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configuration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of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multiple</a:t>
            </a:r>
            <a:r>
              <a:rPr lang="ar-SA" dirty="0">
                <a:ea typeface="+mn-lt"/>
                <a:cs typeface="+mn-lt"/>
              </a:rPr>
              <a:t> DHCP </a:t>
            </a:r>
            <a:r>
              <a:rPr lang="ar-SA" dirty="0" err="1">
                <a:ea typeface="+mn-lt"/>
                <a:cs typeface="+mn-lt"/>
              </a:rPr>
              <a:t>pools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for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different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departments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and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services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in</a:t>
            </a:r>
            <a:r>
              <a:rPr lang="ar-SA" dirty="0">
                <a:ea typeface="+mn-lt"/>
                <a:cs typeface="+mn-lt"/>
              </a:rPr>
              <a:t> a </a:t>
            </a:r>
            <a:r>
              <a:rPr lang="ar-SA" dirty="0" err="1">
                <a:ea typeface="+mn-lt"/>
                <a:cs typeface="+mn-lt"/>
              </a:rPr>
              <a:t>network</a:t>
            </a:r>
            <a:r>
              <a:rPr lang="ar-SA" dirty="0">
                <a:ea typeface="+mn-lt"/>
                <a:cs typeface="+mn-lt"/>
              </a:rPr>
              <a:t>. </a:t>
            </a:r>
            <a:r>
              <a:rPr lang="ar-SA" dirty="0" err="1">
                <a:ea typeface="+mn-lt"/>
                <a:cs typeface="+mn-lt"/>
              </a:rPr>
              <a:t>Each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pool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defines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the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range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of</a:t>
            </a:r>
            <a:r>
              <a:rPr lang="ar-SA" dirty="0">
                <a:ea typeface="+mn-lt"/>
                <a:cs typeface="+mn-lt"/>
              </a:rPr>
              <a:t> IP </a:t>
            </a:r>
            <a:r>
              <a:rPr lang="ar-SA" dirty="0" err="1">
                <a:ea typeface="+mn-lt"/>
                <a:cs typeface="+mn-lt"/>
              </a:rPr>
              <a:t>addresses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that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the</a:t>
            </a:r>
            <a:r>
              <a:rPr lang="ar-SA" dirty="0">
                <a:ea typeface="+mn-lt"/>
                <a:cs typeface="+mn-lt"/>
              </a:rPr>
              <a:t> DHCP </a:t>
            </a:r>
            <a:r>
              <a:rPr lang="ar-SA" dirty="0" err="1">
                <a:ea typeface="+mn-lt"/>
                <a:cs typeface="+mn-lt"/>
              </a:rPr>
              <a:t>server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can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assign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to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devices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within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that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specific</a:t>
            </a:r>
            <a:r>
              <a:rPr lang="ar-SA" dirty="0">
                <a:ea typeface="+mn-lt"/>
                <a:cs typeface="+mn-lt"/>
              </a:rPr>
              <a:t> </a:t>
            </a:r>
            <a:r>
              <a:rPr lang="ar-SA" dirty="0" err="1">
                <a:ea typeface="+mn-lt"/>
                <a:cs typeface="+mn-lt"/>
              </a:rPr>
              <a:t>department</a:t>
            </a:r>
            <a:endParaRPr lang="ar-SA" dirty="0" err="1"/>
          </a:p>
          <a:p>
            <a:endParaRPr lang="ar-SA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363FFABC-D490-B626-D91B-45C62B4FE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" y="2775065"/>
            <a:ext cx="12151360" cy="408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1907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00B2AC-C335-4100-B8B3-2D9F49A729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1F84C-D1FD-4B1B-9CFD-8E0D96AC4D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37C456-A6DA-4DEE-A3FB-4EC3058FD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{C1048A26-3201-4CC5-8A2C-FEA80D9FD4E4}tf45205285_win32</Template>
  <TotalTime>68</TotalTime>
  <Words>408</Words>
  <Application>Microsoft Office PowerPoint</Application>
  <PresentationFormat>شاشة عريضة</PresentationFormat>
  <Paragraphs>112</Paragraphs>
  <Slides>17</Slides>
  <Notes>3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17</vt:i4>
      </vt:variant>
    </vt:vector>
  </HeadingPairs>
  <TitlesOfParts>
    <vt:vector size="18" baseType="lpstr">
      <vt:lpstr>DividendVTI</vt:lpstr>
      <vt:lpstr>Network Design and Security Implementation of a Hospital System</vt:lpstr>
      <vt:lpstr>Agenda </vt:lpstr>
      <vt:lpstr>         Network Design</vt:lpstr>
      <vt:lpstr>Basic Settings </vt:lpstr>
      <vt:lpstr>SSH</vt:lpstr>
      <vt:lpstr>VLANS </vt:lpstr>
      <vt:lpstr>Servers’ room vlan</vt:lpstr>
      <vt:lpstr>DHCP </vt:lpstr>
      <vt:lpstr>DHCP</vt:lpstr>
      <vt:lpstr>NTP</vt:lpstr>
      <vt:lpstr>NTP Configuration:   </vt:lpstr>
      <vt:lpstr>SYSLOG</vt:lpstr>
      <vt:lpstr> SYSLOG</vt:lpstr>
      <vt:lpstr>EXAMPLE OF SYSLOG</vt:lpstr>
      <vt:lpstr>IP subnetting </vt:lpstr>
      <vt:lpstr>OSPF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Engineering Abdallah Mubarak</dc:creator>
  <cp:lastModifiedBy>Engineering Abdallah Mubarak</cp:lastModifiedBy>
  <cp:revision>227</cp:revision>
  <dcterms:created xsi:type="dcterms:W3CDTF">2024-10-04T18:20:30Z</dcterms:created>
  <dcterms:modified xsi:type="dcterms:W3CDTF">2024-10-10T18:39:43Z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