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10" r:id="rId2"/>
    <p:sldId id="269" r:id="rId3"/>
    <p:sldId id="270" r:id="rId4"/>
    <p:sldId id="330" r:id="rId5"/>
    <p:sldId id="271" r:id="rId6"/>
    <p:sldId id="272" r:id="rId7"/>
    <p:sldId id="273" r:id="rId8"/>
    <p:sldId id="313" r:id="rId9"/>
    <p:sldId id="274" r:id="rId10"/>
    <p:sldId id="275" r:id="rId11"/>
    <p:sldId id="276" r:id="rId12"/>
    <p:sldId id="372" r:id="rId13"/>
    <p:sldId id="369" r:id="rId14"/>
    <p:sldId id="370" r:id="rId15"/>
    <p:sldId id="371" r:id="rId16"/>
    <p:sldId id="277" r:id="rId17"/>
    <p:sldId id="278" r:id="rId18"/>
    <p:sldId id="315" r:id="rId19"/>
    <p:sldId id="373" r:id="rId20"/>
    <p:sldId id="317" r:id="rId21"/>
    <p:sldId id="318" r:id="rId22"/>
    <p:sldId id="319" r:id="rId23"/>
    <p:sldId id="320" r:id="rId24"/>
    <p:sldId id="331" r:id="rId25"/>
    <p:sldId id="328" r:id="rId26"/>
    <p:sldId id="322" r:id="rId27"/>
    <p:sldId id="323" r:id="rId28"/>
    <p:sldId id="324" r:id="rId29"/>
    <p:sldId id="325" r:id="rId30"/>
    <p:sldId id="329" r:id="rId31"/>
    <p:sldId id="326" r:id="rId32"/>
    <p:sldId id="374" r:id="rId33"/>
    <p:sldId id="342" r:id="rId34"/>
    <p:sldId id="343" r:id="rId35"/>
    <p:sldId id="333" r:id="rId36"/>
    <p:sldId id="334" r:id="rId37"/>
    <p:sldId id="335" r:id="rId38"/>
    <p:sldId id="344" r:id="rId39"/>
    <p:sldId id="336" r:id="rId40"/>
    <p:sldId id="376" r:id="rId41"/>
    <p:sldId id="345" r:id="rId42"/>
    <p:sldId id="377" r:id="rId43"/>
    <p:sldId id="346" r:id="rId44"/>
    <p:sldId id="378" r:id="rId45"/>
    <p:sldId id="337" r:id="rId46"/>
    <p:sldId id="347" r:id="rId47"/>
    <p:sldId id="375" r:id="rId48"/>
    <p:sldId id="338" r:id="rId49"/>
    <p:sldId id="285" r:id="rId50"/>
    <p:sldId id="286" r:id="rId51"/>
    <p:sldId id="350" r:id="rId52"/>
    <p:sldId id="379" r:id="rId53"/>
    <p:sldId id="348" r:id="rId54"/>
    <p:sldId id="349" r:id="rId55"/>
    <p:sldId id="351" r:id="rId56"/>
    <p:sldId id="361" r:id="rId57"/>
    <p:sldId id="352" r:id="rId58"/>
    <p:sldId id="362" r:id="rId59"/>
    <p:sldId id="363" r:id="rId60"/>
    <p:sldId id="364" r:id="rId61"/>
    <p:sldId id="365" r:id="rId62"/>
    <p:sldId id="366" r:id="rId63"/>
    <p:sldId id="367" r:id="rId64"/>
    <p:sldId id="368" r:id="rId65"/>
    <p:sldId id="353" r:id="rId66"/>
    <p:sldId id="354" r:id="rId67"/>
    <p:sldId id="355" r:id="rId6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1" autoAdjust="0"/>
    <p:restoredTop sz="97691" autoAdjust="0"/>
  </p:normalViewPr>
  <p:slideViewPr>
    <p:cSldViewPr>
      <p:cViewPr varScale="1">
        <p:scale>
          <a:sx n="65" d="100"/>
          <a:sy n="65" d="100"/>
        </p:scale>
        <p:origin x="6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4235310-5621-4781-BB92-D383B3EB15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70353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85CDB6F-1606-48FB-89F1-3DC408E5CD8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5122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35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35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32EA4-AE69-47A5-94E8-52625FCCCE55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B3D6DE-793E-4CEA-963A-78DFCCB036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2AE68-1E78-4817-A6FD-12C1C9B3B8F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0D77B-C9B4-4BFD-BA5D-DEC2EE359AF3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A38B4-9085-4A84-A607-B5B7B00BA4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45B0E-C9ED-483B-8F06-58ABB9D8DFAE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5CB7C-73F2-44D1-B9C0-78981F6329A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D1DD-EEC8-4FCB-9DD4-BDDBCF1231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6F2C-EB67-4E1F-ABEB-F224D7584E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22ADB-A7AB-4BBD-BC48-C9622EF69213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39DB2-3642-4397-85D5-7A757A3C2E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D51F4-E260-4FF4-928F-18A8422E20FA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84BA-65A7-4B13-97FD-012587D7D2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D173A-1C8B-41AB-A377-3C530F85EA41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63BE4-E57F-4CFA-B5C1-C65BAABE15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5A4F8-9469-47AE-B07C-A1905B29CBF6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6195-8F2E-4450-BB6C-0A2EBE76B1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5A82-2472-4A22-928D-0C349AE3B222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BB4B9-6380-4ACC-B088-F84346549A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CD699-3724-464B-B183-B710E1AF965E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667DE-0706-442F-BFF0-E4660681E1C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E52BE-9D03-464E-BBD9-9C78E35F4CD2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63F02-D0CF-45ED-BB45-FBC76E66E71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7074B-86E1-48A4-B1A5-B234EB2320EB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54F79428-905B-4F90-BE6F-5C35FBF85E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229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229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24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0FDA04F-A68E-4650-A31D-22AE12011EF1}" type="datetimeFigureOut">
              <a:rPr lang="ru-RU"/>
              <a:pPr>
                <a:defRPr/>
              </a:pPr>
              <a:t>15.10.2024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9" r:id="rId12"/>
    <p:sldLayoutId id="214748377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3800" b="1" dirty="0"/>
              <a:t>Глава 3 Массивы, строки и структуры. Адресная арифметика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114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	    Иванова Галина Сергеевна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348038" y="2603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</a:t>
            </a:r>
            <a:r>
              <a:rPr lang="en-US" altLang="ru-RU" dirty="0"/>
              <a:t>2</a:t>
            </a:r>
            <a:r>
              <a:rPr lang="ru-RU" altLang="ru-RU" dirty="0"/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3B04701D-8E89-43F9-8830-DE8F9E0FAE4F}" type="slidenum">
              <a:rPr lang="ru-RU" altLang="ru-RU" sz="1400">
                <a:latin typeface="Arial" charset="0"/>
              </a:rPr>
              <a:pPr/>
              <a:t>10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3851275" y="2997200"/>
            <a:ext cx="4681538" cy="2160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u-RU" alt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500563" y="3789363"/>
            <a:ext cx="2951162" cy="1295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u-RU" altLang="ru-RU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8424862" cy="360362"/>
          </a:xfrm>
        </p:spPr>
        <p:txBody>
          <a:bodyPr/>
          <a:lstStyle/>
          <a:p>
            <a:pPr eaLnBrk="1" hangingPunct="1"/>
            <a:r>
              <a:rPr lang="ru-RU" altLang="ru-RU" sz="2800" b="1"/>
              <a:t>Максимальный элемент массива и его номер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27088" y="1196975"/>
            <a:ext cx="5048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45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331913" y="1196975"/>
            <a:ext cx="5048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34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835150" y="1196975"/>
            <a:ext cx="5048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56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339975" y="1196975"/>
            <a:ext cx="5048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843213" y="1196975"/>
            <a:ext cx="5048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-3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11188" y="8366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000" b="1"/>
              <a:t>А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27088" y="2205038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 dirty="0"/>
              <a:t>45</a:t>
            </a:r>
            <a:endParaRPr lang="ru-RU" altLang="ru-RU" dirty="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92275" y="2205038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 dirty="0"/>
              <a:t>0</a:t>
            </a:r>
            <a:endParaRPr lang="ru-RU" altLang="ru-RU" dirty="0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2627784" y="2204864"/>
            <a:ext cx="5048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 dirty="0"/>
              <a:t>1</a:t>
            </a:r>
            <a:endParaRPr lang="ru-RU" altLang="ru-RU" dirty="0"/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68313" y="1844675"/>
            <a:ext cx="93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000" b="1"/>
              <a:t>А</a:t>
            </a:r>
            <a:r>
              <a:rPr lang="en-US" altLang="ru-RU" sz="2000" b="1"/>
              <a:t>MAX</a:t>
            </a:r>
            <a:endParaRPr lang="ru-RU" altLang="ru-RU" sz="2000" b="1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476375" y="1844675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000" b="1"/>
              <a:t>IMAX</a:t>
            </a:r>
            <a:endParaRPr lang="ru-RU" altLang="ru-RU" sz="2000" b="1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2484438" y="18446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000" b="1"/>
              <a:t>i</a:t>
            </a:r>
            <a:endParaRPr lang="ru-RU" altLang="ru-RU" sz="2000" b="1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771800" y="2276872"/>
            <a:ext cx="28733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dirty="0"/>
              <a:t>2</a:t>
            </a:r>
            <a:endParaRPr lang="ru-RU" altLang="ru-RU" dirty="0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771800" y="2276872"/>
            <a:ext cx="287337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dirty="0"/>
              <a:t>3</a:t>
            </a:r>
            <a:endParaRPr lang="ru-RU" altLang="ru-RU" dirty="0"/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827584" y="2276872"/>
            <a:ext cx="465138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dirty="0"/>
              <a:t>56</a:t>
            </a:r>
            <a:endParaRPr lang="ru-RU" altLang="ru-RU" dirty="0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763688" y="2204864"/>
            <a:ext cx="3603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dirty="0"/>
              <a:t>2</a:t>
            </a:r>
            <a:endParaRPr lang="ru-RU" altLang="ru-RU" dirty="0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771800" y="2276872"/>
            <a:ext cx="28803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ru-RU" dirty="0"/>
              <a:t>4</a:t>
            </a:r>
            <a:endParaRPr lang="ru-RU" altLang="ru-RU" dirty="0"/>
          </a:p>
        </p:txBody>
      </p:sp>
      <p:sp>
        <p:nvSpPr>
          <p:cNvPr id="3097" name="Rectangle 23"/>
          <p:cNvSpPr>
            <a:spLocks noChangeArrowheads="1"/>
          </p:cNvSpPr>
          <p:nvPr/>
        </p:nvSpPr>
        <p:spPr bwMode="auto">
          <a:xfrm>
            <a:off x="0" y="1909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4140200" y="836613"/>
          <a:ext cx="4319588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79636" imgH="3036960" progId="Visio.Drawing.11">
                  <p:embed/>
                </p:oleObj>
              </mc:Choice>
              <mc:Fallback>
                <p:oleObj name="Visio" r:id="rId2" imgW="1779636" imgH="303696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836613"/>
                        <a:ext cx="4319588" cy="576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AutoShape 24"/>
          <p:cNvSpPr>
            <a:spLocks noChangeArrowheads="1"/>
          </p:cNvSpPr>
          <p:nvPr/>
        </p:nvSpPr>
        <p:spPr bwMode="auto">
          <a:xfrm>
            <a:off x="7308304" y="3500438"/>
            <a:ext cx="576064" cy="431800"/>
          </a:xfrm>
          <a:prstGeom prst="wedgeRoundRectCallout">
            <a:avLst>
              <a:gd name="adj1" fmla="val -56315"/>
              <a:gd name="adj2" fmla="val 8198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b="1" dirty="0"/>
              <a:t>{</a:t>
            </a:r>
            <a:endParaRPr lang="ru-RU" altLang="ru-RU" b="1" dirty="0"/>
          </a:p>
        </p:txBody>
      </p:sp>
      <p:sp>
        <p:nvSpPr>
          <p:cNvPr id="26649" name="AutoShape 25"/>
          <p:cNvSpPr>
            <a:spLocks noChangeArrowheads="1"/>
          </p:cNvSpPr>
          <p:nvPr/>
        </p:nvSpPr>
        <p:spPr bwMode="auto">
          <a:xfrm>
            <a:off x="7308303" y="5373688"/>
            <a:ext cx="504057" cy="431800"/>
          </a:xfrm>
          <a:prstGeom prst="wedgeRoundRectCallout">
            <a:avLst>
              <a:gd name="adj1" fmla="val -62318"/>
              <a:gd name="adj2" fmla="val -14080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b="1" dirty="0"/>
              <a:t>}</a:t>
            </a:r>
            <a:endParaRPr lang="ru-RU" alt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84267" y="94033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Ex03_03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1" grpId="0" animBg="1"/>
      <p:bldP spid="26650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/>
      <p:bldP spid="26634" grpId="0" animBg="1"/>
      <p:bldP spid="26635" grpId="0" animBg="1"/>
      <p:bldP spid="26636" grpId="0" animBg="1"/>
      <p:bldP spid="26637" grpId="0"/>
      <p:bldP spid="26638" grpId="0"/>
      <p:bldP spid="26639" grpId="0"/>
      <p:bldP spid="26640" grpId="0" animBg="1"/>
      <p:bldP spid="26641" grpId="0" animBg="1"/>
      <p:bldP spid="26642" grpId="0" animBg="1"/>
      <p:bldP spid="26644" grpId="0" animBg="1"/>
      <p:bldP spid="26645" grpId="0" animBg="1"/>
      <p:bldP spid="26648" grpId="0" animBg="1"/>
      <p:bldP spid="266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105072C9-008E-4C7A-AB55-C82E802239CA}" type="slidenum">
              <a:rPr lang="ru-RU" altLang="ru-RU" sz="1400">
                <a:latin typeface="Arial" charset="0"/>
              </a:rPr>
              <a:pPr/>
              <a:t>11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664"/>
            <a:ext cx="8229600" cy="360040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Программа поиска максимального элемента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836711"/>
            <a:ext cx="8642350" cy="6021289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#include  &lt;</a:t>
            </a:r>
            <a:r>
              <a:rPr lang="en-US" altLang="ru-RU" sz="2000" b="1" dirty="0" err="1">
                <a:latin typeface="Courier New" pitchFamily="49" charset="0"/>
              </a:rPr>
              <a:t>stdio.h</a:t>
            </a:r>
            <a:r>
              <a:rPr lang="en-US" altLang="ru-RU" sz="2000" b="1" dirty="0"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main()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float a[5], </a:t>
            </a:r>
            <a:r>
              <a:rPr lang="en-US" altLang="ru-RU" sz="2000" b="1" dirty="0" err="1">
                <a:latin typeface="Courier New" pitchFamily="49" charset="0"/>
              </a:rPr>
              <a:t>amax</a:t>
            </a:r>
            <a:r>
              <a:rPr lang="en-US" altLang="ru-RU" sz="2000" b="1" dirty="0">
                <a:latin typeface="Courier New" pitchFamily="49" charset="0"/>
              </a:rPr>
              <a:t>;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imax</a:t>
            </a:r>
            <a:r>
              <a:rPr lang="en-US" altLang="ru-RU" sz="2000" b="1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puts("Enter 5 values:");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for(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=0;i&lt;5;i++)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</a:rPr>
              <a:t>f",&amp;a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amax</a:t>
            </a:r>
            <a:r>
              <a:rPr lang="en-US" altLang="ru-RU" sz="2000" b="1" dirty="0">
                <a:latin typeface="Courier New" pitchFamily="49" charset="0"/>
              </a:rPr>
              <a:t>=a[0];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imax</a:t>
            </a:r>
            <a:r>
              <a:rPr lang="en-US" altLang="ru-RU" sz="2000" b="1" dirty="0">
                <a:latin typeface="Courier New" pitchFamily="49" charset="0"/>
              </a:rPr>
              <a:t>=0;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for(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=1;i&lt;5;i++)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if(a[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]&gt;</a:t>
            </a:r>
            <a:r>
              <a:rPr lang="en-US" altLang="ru-RU" sz="2000" b="1" dirty="0" err="1">
                <a:latin typeface="Courier New" pitchFamily="49" charset="0"/>
              </a:rPr>
              <a:t>amax</a:t>
            </a:r>
            <a:r>
              <a:rPr lang="en-US" altLang="ru-RU" sz="2000" b="1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    { </a:t>
            </a:r>
            <a:r>
              <a:rPr lang="en-US" altLang="ru-RU" sz="2000" b="1" dirty="0" err="1">
                <a:latin typeface="Courier New" pitchFamily="49" charset="0"/>
              </a:rPr>
              <a:t>amax</a:t>
            </a:r>
            <a:r>
              <a:rPr lang="en-US" altLang="ru-RU" sz="2000" b="1" dirty="0">
                <a:latin typeface="Courier New" pitchFamily="49" charset="0"/>
              </a:rPr>
              <a:t>=a[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];  </a:t>
            </a:r>
            <a:r>
              <a:rPr lang="en-US" altLang="ru-RU" sz="2000" b="1" dirty="0" err="1">
                <a:latin typeface="Courier New" pitchFamily="49" charset="0"/>
              </a:rPr>
              <a:t>imax</a:t>
            </a:r>
            <a:r>
              <a:rPr lang="en-US" altLang="ru-RU" sz="2000" b="1" dirty="0">
                <a:latin typeface="Courier New" pitchFamily="49" charset="0"/>
              </a:rPr>
              <a:t>=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;}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puts("Values:");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for(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=0;i&lt;5;i++)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("%7.2f ",a[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("\n");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("Max = %7.2f  number = %5d\n",amax,imax+1);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return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}</a:t>
            </a:r>
            <a:endParaRPr lang="ru-RU" altLang="ru-RU" sz="2000" b="1" dirty="0">
              <a:latin typeface="Courier New" pitchFamily="49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8904" y="2132856"/>
            <a:ext cx="39650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2800" b="1" dirty="0"/>
              <a:t>Пример 2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Ex03_04</a:t>
            </a:r>
            <a:r>
              <a:rPr lang="en-US" sz="2800" b="1" dirty="0"/>
              <a:t>)</a:t>
            </a:r>
            <a:r>
              <a:rPr lang="ru-RU" sz="2800" b="1" dirty="0"/>
              <a:t> Поисковый цикл. Неструктурная и структурная реализации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5373216"/>
          </a:xfrm>
        </p:spPr>
        <p:txBody>
          <a:bodyPr/>
          <a:lstStyle/>
          <a:p>
            <a:pPr>
              <a:buNone/>
            </a:pP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Задача. </a:t>
            </a:r>
            <a:r>
              <a:rPr lang="ru-RU" sz="2000" dirty="0"/>
              <a:t>Дан массив размером </a:t>
            </a:r>
            <a:r>
              <a:rPr lang="en-US" sz="2000" dirty="0"/>
              <a:t>n </a:t>
            </a:r>
            <a:r>
              <a:rPr lang="en-US" sz="2000" dirty="0">
                <a:sym typeface="Symbol"/>
              </a:rPr>
              <a:t></a:t>
            </a:r>
            <a:r>
              <a:rPr lang="ru-RU" sz="2000" dirty="0"/>
              <a:t> 10000 чисел и число. Определить номер первого элемента массива, равного заданному числу.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ru-RU" sz="2000" dirty="0"/>
              <a:t>Рассмотрим три алгоритма решения задачи, которые дают одинаковые результаты. </a:t>
            </a:r>
          </a:p>
          <a:p>
            <a:pPr>
              <a:buNone/>
            </a:pPr>
            <a:r>
              <a:rPr lang="ru-RU" sz="2000" dirty="0"/>
              <a:t>Алгоритмы называют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эквивалентными</a:t>
            </a:r>
            <a:r>
              <a:rPr lang="ru-RU" sz="2000" dirty="0"/>
              <a:t>, если они дают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одинаковые результаты</a:t>
            </a:r>
            <a:r>
              <a:rPr lang="ru-RU" sz="2000" dirty="0"/>
              <a:t> при любых исходных данных. </a:t>
            </a:r>
          </a:p>
          <a:p>
            <a:pPr>
              <a:buNone/>
            </a:pPr>
            <a:r>
              <a:rPr lang="ru-RU" sz="2000" dirty="0"/>
              <a:t>Однако у первого – большая вычислительная сложность, а второй – </a:t>
            </a:r>
            <a:r>
              <a:rPr lang="ru-RU" sz="2000" dirty="0" err="1"/>
              <a:t>неструктурен</a:t>
            </a:r>
            <a:r>
              <a:rPr lang="ru-RU" sz="2000" dirty="0"/>
              <a:t>.</a:t>
            </a:r>
          </a:p>
          <a:p>
            <a:pPr>
              <a:buNone/>
            </a:pPr>
            <a:r>
              <a:rPr lang="ru-RU" sz="2000" dirty="0"/>
              <a:t>Третий вариант алгоритма реализует классический поисковый цикл с двумя выходами посредством двойного условия.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052736"/>
            <a:ext cx="29146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052736"/>
            <a:ext cx="302323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980728"/>
            <a:ext cx="23431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2800" b="1" dirty="0"/>
              <a:t>Алгоритмы поиска элемента в массиве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051720" y="1196752"/>
            <a:ext cx="1656184" cy="1440160"/>
          </a:xfrm>
          <a:prstGeom prst="wedgeRoundRectCallout">
            <a:avLst>
              <a:gd name="adj1" fmla="val -67409"/>
              <a:gd name="adj2" fmla="val 6309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1600" dirty="0">
                <a:solidFill>
                  <a:srgbClr val="FF0000"/>
                </a:solidFill>
              </a:rPr>
              <a:t>Структурный алгоритм, но цикл выполняется полностью</a:t>
            </a:r>
            <a:endParaRPr lang="ru-RU" altLang="ru-RU" sz="1600" b="1" dirty="0">
              <a:solidFill>
                <a:srgbClr val="FF0000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220072" y="1412776"/>
            <a:ext cx="1800200" cy="864096"/>
          </a:xfrm>
          <a:prstGeom prst="wedgeRoundRectCallout">
            <a:avLst>
              <a:gd name="adj1" fmla="val -47441"/>
              <a:gd name="adj2" fmla="val 13394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1600" dirty="0">
                <a:solidFill>
                  <a:srgbClr val="FF0000"/>
                </a:solidFill>
              </a:rPr>
              <a:t>Неструктурный, досрочный выход из цикла</a:t>
            </a:r>
            <a:endParaRPr lang="ru-RU" altLang="ru-RU" sz="1600" b="1" dirty="0">
              <a:solidFill>
                <a:srgbClr val="FF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596336" y="548680"/>
            <a:ext cx="1547664" cy="792088"/>
          </a:xfrm>
          <a:prstGeom prst="wedgeRoundRectCallout">
            <a:avLst>
              <a:gd name="adj1" fmla="val 1659"/>
              <a:gd name="adj2" fmla="val 32819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1600" dirty="0"/>
              <a:t>Структурный</a:t>
            </a:r>
          </a:p>
          <a:p>
            <a:pPr algn="ctr" eaLnBrk="1" hangingPunct="1"/>
            <a:r>
              <a:rPr lang="ru-RU" altLang="ru-RU" sz="1600" dirty="0"/>
              <a:t>поисковый цикл!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0527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5896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10527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2800" b="1" dirty="0"/>
              <a:t>Реализация неструктурного варианта</a:t>
            </a:r>
            <a:r>
              <a:rPr lang="en-US" sz="2800" b="1" dirty="0"/>
              <a:t> 2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594928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a[10000];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n,c,i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"Enter n: ";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"Enter array:\n";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"Enter c: ";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c;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bool key = false;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if (a[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]==c) {</a:t>
            </a:r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key = true;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  if (key)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&lt;&lt; "Yes.\n";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&lt;&lt; "No.\n";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0; 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564904"/>
            <a:ext cx="29878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2800" b="1" dirty="0"/>
              <a:t>Реализация структурного варианта</a:t>
            </a:r>
            <a:r>
              <a:rPr lang="en-US" sz="2800" b="1" dirty="0"/>
              <a:t> 3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892480" cy="5877272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a[10000];</a:t>
            </a: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n,c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"Enter n: ";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"Enter array:\n";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"Enter c: ";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c;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key = false;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 n &amp;&amp; !key)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if (a[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]==c) key = !key;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    else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if (key)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&lt;&lt; "Yes.\n";</a:t>
            </a:r>
          </a:p>
          <a:p>
            <a:pPr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else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&lt;&lt; "No.\n";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0; 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9350" y="2257425"/>
            <a:ext cx="29146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001F180B-C006-45A7-93B3-497E5D83F251}" type="slidenum">
              <a:rPr lang="ru-RU" altLang="ru-RU" sz="1400">
                <a:latin typeface="Arial" charset="0"/>
              </a:rPr>
              <a:pPr/>
              <a:t>16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5580063" y="2852738"/>
            <a:ext cx="2376487" cy="2447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u-RU" altLang="ru-RU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Пример 3 Сумма элементов строк матрицы</a:t>
            </a:r>
          </a:p>
        </p:txBody>
      </p:sp>
      <p:graphicFrame>
        <p:nvGraphicFramePr>
          <p:cNvPr id="28732" name="Group 60"/>
          <p:cNvGraphicFramePr>
            <a:graphicFrameLocks noGrp="1"/>
          </p:cNvGraphicFramePr>
          <p:nvPr>
            <p:ph idx="4294967295"/>
          </p:nvPr>
        </p:nvGraphicFramePr>
        <p:xfrm>
          <a:off x="468313" y="1628775"/>
          <a:ext cx="1882775" cy="1581152"/>
        </p:xfrm>
        <a:graphic>
          <a:graphicData uri="http://schemas.openxmlformats.org/drawingml/2006/table">
            <a:tbl>
              <a:tblPr/>
              <a:tblGrid>
                <a:gridCol w="37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231775" y="111918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sz="2000" b="1"/>
              <a:t>А</a:t>
            </a:r>
          </a:p>
        </p:txBody>
      </p:sp>
      <p:graphicFrame>
        <p:nvGraphicFramePr>
          <p:cNvPr id="28733" name="Group 61"/>
          <p:cNvGraphicFramePr>
            <a:graphicFrameLocks noGrp="1"/>
          </p:cNvGraphicFramePr>
          <p:nvPr/>
        </p:nvGraphicFramePr>
        <p:xfrm>
          <a:off x="2843213" y="1628775"/>
          <a:ext cx="360362" cy="1585958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30" name="Text Box 58"/>
          <p:cNvSpPr txBox="1">
            <a:spLocks noChangeArrowheads="1"/>
          </p:cNvSpPr>
          <p:nvPr/>
        </p:nvSpPr>
        <p:spPr bwMode="auto">
          <a:xfrm>
            <a:off x="2627313" y="11255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000" b="1"/>
              <a:t>B</a:t>
            </a:r>
            <a:endParaRPr lang="ru-RU" altLang="ru-RU" sz="2000" b="1"/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185738" y="21923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000" b="1"/>
              <a:t>i</a:t>
            </a:r>
            <a:endParaRPr lang="ru-RU" altLang="ru-RU" sz="2000" b="1"/>
          </a:p>
        </p:txBody>
      </p:sp>
      <p:sp>
        <p:nvSpPr>
          <p:cNvPr id="4149" name="Rectangle 63"/>
          <p:cNvSpPr>
            <a:spLocks noChangeArrowheads="1"/>
          </p:cNvSpPr>
          <p:nvPr/>
        </p:nvSpPr>
        <p:spPr bwMode="auto">
          <a:xfrm>
            <a:off x="0" y="176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graphicFrame>
        <p:nvGraphicFramePr>
          <p:cNvPr id="28734" name="Object 62"/>
          <p:cNvGraphicFramePr>
            <a:graphicFrameLocks noChangeAspect="1"/>
          </p:cNvGraphicFramePr>
          <p:nvPr/>
        </p:nvGraphicFramePr>
        <p:xfrm>
          <a:off x="5364163" y="765175"/>
          <a:ext cx="2879725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08035" imgH="3322620" progId="Visio.Drawing.11">
                  <p:embed/>
                </p:oleObj>
              </mc:Choice>
              <mc:Fallback>
                <p:oleObj name="Visio" r:id="rId2" imgW="1208035" imgH="332262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765175"/>
                        <a:ext cx="2879725" cy="609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6" name="Text Box 64"/>
          <p:cNvSpPr txBox="1">
            <a:spLocks noChangeArrowheads="1"/>
          </p:cNvSpPr>
          <p:nvPr/>
        </p:nvSpPr>
        <p:spPr bwMode="auto">
          <a:xfrm>
            <a:off x="1258888" y="11255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000" b="1"/>
              <a:t>j</a:t>
            </a:r>
            <a:endParaRPr lang="ru-RU" altLang="ru-RU" sz="2000" b="1"/>
          </a:p>
        </p:txBody>
      </p:sp>
      <p:sp>
        <p:nvSpPr>
          <p:cNvPr id="28737" name="AutoShape 65"/>
          <p:cNvSpPr>
            <a:spLocks noChangeArrowheads="1"/>
          </p:cNvSpPr>
          <p:nvPr/>
        </p:nvSpPr>
        <p:spPr bwMode="auto">
          <a:xfrm>
            <a:off x="2124075" y="3716338"/>
            <a:ext cx="2232025" cy="936625"/>
          </a:xfrm>
          <a:prstGeom prst="wedgeRoundRectCallout">
            <a:avLst>
              <a:gd name="adj1" fmla="val 104056"/>
              <a:gd name="adj2" fmla="val -54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b="1"/>
              <a:t>Подсчет суммы элементов </a:t>
            </a:r>
            <a:r>
              <a:rPr lang="en-US" altLang="ru-RU" b="1"/>
              <a:t>i</a:t>
            </a:r>
            <a:r>
              <a:rPr lang="ru-RU" altLang="ru-RU" b="1"/>
              <a:t>-ой</a:t>
            </a:r>
          </a:p>
          <a:p>
            <a:pPr algn="ctr" eaLnBrk="1" hangingPunct="1"/>
            <a:r>
              <a:rPr lang="ru-RU" altLang="ru-RU" b="1"/>
              <a:t>строки</a:t>
            </a:r>
            <a:r>
              <a:rPr lang="ru-RU" altLang="ru-RU"/>
              <a:t> </a:t>
            </a:r>
          </a:p>
        </p:txBody>
      </p:sp>
      <p:sp>
        <p:nvSpPr>
          <p:cNvPr id="28739" name="AutoShape 67"/>
          <p:cNvSpPr>
            <a:spLocks noChangeArrowheads="1"/>
          </p:cNvSpPr>
          <p:nvPr/>
        </p:nvSpPr>
        <p:spPr bwMode="auto">
          <a:xfrm>
            <a:off x="7812088" y="1916113"/>
            <a:ext cx="863600" cy="361950"/>
          </a:xfrm>
          <a:prstGeom prst="wedgeRoundRectCallout">
            <a:avLst>
              <a:gd name="adj1" fmla="val -167648"/>
              <a:gd name="adj2" fmla="val 207458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b="1" dirty="0"/>
              <a:t>{</a:t>
            </a:r>
            <a:r>
              <a:rPr lang="ru-RU" altLang="ru-RU" dirty="0"/>
              <a:t> </a:t>
            </a:r>
          </a:p>
        </p:txBody>
      </p:sp>
      <p:sp>
        <p:nvSpPr>
          <p:cNvPr id="28740" name="AutoShape 68"/>
          <p:cNvSpPr>
            <a:spLocks noChangeArrowheads="1"/>
          </p:cNvSpPr>
          <p:nvPr/>
        </p:nvSpPr>
        <p:spPr bwMode="auto">
          <a:xfrm>
            <a:off x="8340725" y="5805488"/>
            <a:ext cx="684213" cy="361950"/>
          </a:xfrm>
          <a:prstGeom prst="wedgeRoundRectCallout">
            <a:avLst>
              <a:gd name="adj1" fmla="val -266935"/>
              <a:gd name="adj2" fmla="val 8333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b="1" dirty="0"/>
              <a:t>}</a:t>
            </a:r>
            <a:r>
              <a:rPr lang="ru-RU" altLang="ru-RU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912" y="10527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Ex03_05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8" grpId="0" animBg="1"/>
      <p:bldP spid="28715" grpId="0"/>
      <p:bldP spid="28730" grpId="0"/>
      <p:bldP spid="28731" grpId="0"/>
      <p:bldP spid="28736" grpId="0"/>
      <p:bldP spid="28737" grpId="0" animBg="1"/>
      <p:bldP spid="28739" grpId="0" animBg="1"/>
      <p:bldP spid="287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5BE79554-5356-459C-B5D9-CA696B999F82}" type="slidenum">
              <a:rPr lang="ru-RU" altLang="ru-RU" sz="1400">
                <a:latin typeface="Arial" charset="0"/>
              </a:rPr>
              <a:pPr/>
              <a:t>17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287337"/>
          </a:xfrm>
        </p:spPr>
        <p:txBody>
          <a:bodyPr/>
          <a:lstStyle/>
          <a:p>
            <a:pPr eaLnBrk="1" hangingPunct="1"/>
            <a:r>
              <a:rPr lang="ru-RU" altLang="ru-RU" sz="2800" b="1"/>
              <a:t>Программа</a:t>
            </a:r>
            <a:r>
              <a:rPr lang="en-US" altLang="ru-RU" sz="2800" b="1"/>
              <a:t> </a:t>
            </a:r>
            <a:r>
              <a:rPr lang="ru-RU" altLang="ru-RU" sz="2800" b="1"/>
              <a:t>суммирования элементов строк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836613"/>
            <a:ext cx="8424862" cy="6021387"/>
          </a:xfrm>
        </p:spPr>
        <p:txBody>
          <a:bodyPr/>
          <a:lstStyle/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#include  &lt;</a:t>
            </a:r>
            <a:r>
              <a:rPr lang="en-US" altLang="ru-RU" sz="1800" b="1" dirty="0" err="1">
                <a:latin typeface="Courier New" pitchFamily="49" charset="0"/>
              </a:rPr>
              <a:t>iostream</a:t>
            </a:r>
            <a:r>
              <a:rPr lang="en-US" altLang="ru-RU" sz="18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 err="1">
                <a:latin typeface="Courier New" pitchFamily="49" charset="0"/>
              </a:rPr>
              <a:t>int</a:t>
            </a:r>
            <a:r>
              <a:rPr lang="en-US" altLang="ru-RU" sz="1800" b="1" dirty="0">
                <a:latin typeface="Courier New" pitchFamily="49" charset="0"/>
              </a:rPr>
              <a:t> main()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float a[10][10], b[10];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</a:t>
            </a:r>
            <a:r>
              <a:rPr lang="en-US" altLang="ru-RU" sz="1800" b="1" dirty="0" err="1">
                <a:latin typeface="Courier New" pitchFamily="49" charset="0"/>
              </a:rPr>
              <a:t>int</a:t>
            </a:r>
            <a:r>
              <a:rPr lang="en-US" altLang="ru-RU" sz="1800" b="1" dirty="0">
                <a:latin typeface="Courier New" pitchFamily="49" charset="0"/>
              </a:rPr>
              <a:t> </a:t>
            </a:r>
            <a:r>
              <a:rPr lang="en-US" altLang="ru-RU" sz="1800" b="1" dirty="0" err="1">
                <a:latin typeface="Courier New" pitchFamily="49" charset="0"/>
              </a:rPr>
              <a:t>n,m,i,j</a:t>
            </a:r>
            <a:r>
              <a:rPr lang="en-US" altLang="ru-RU" sz="1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</a:t>
            </a:r>
            <a:r>
              <a:rPr lang="en-US" altLang="ru-RU" sz="1800" b="1" dirty="0" err="1">
                <a:latin typeface="Courier New" pitchFamily="49" charset="0"/>
              </a:rPr>
              <a:t>cout</a:t>
            </a:r>
            <a:r>
              <a:rPr lang="en-US" altLang="ru-RU" sz="1800" b="1" dirty="0">
                <a:latin typeface="Courier New" pitchFamily="49" charset="0"/>
              </a:rPr>
              <a:t> &lt;&lt; "Enter </a:t>
            </a:r>
            <a:r>
              <a:rPr lang="en-US" altLang="ru-RU" sz="1800" b="1" dirty="0" err="1">
                <a:latin typeface="Courier New" pitchFamily="49" charset="0"/>
              </a:rPr>
              <a:t>n,m</a:t>
            </a:r>
            <a:r>
              <a:rPr lang="en-US" altLang="ru-RU" sz="1800" b="1" dirty="0">
                <a:latin typeface="Courier New" pitchFamily="49" charset="0"/>
              </a:rPr>
              <a:t>:";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</a:t>
            </a:r>
            <a:r>
              <a:rPr lang="en-US" altLang="ru-RU" sz="1800" b="1" dirty="0" err="1">
                <a:latin typeface="Courier New" pitchFamily="49" charset="0"/>
              </a:rPr>
              <a:t>cin</a:t>
            </a:r>
            <a:r>
              <a:rPr lang="en-US" altLang="ru-RU" sz="1800" b="1" dirty="0">
                <a:latin typeface="Courier New" pitchFamily="49" charset="0"/>
              </a:rPr>
              <a:t> &gt;&gt; n &gt;&gt; m;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for(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=0;i&lt;</a:t>
            </a:r>
            <a:r>
              <a:rPr lang="en-US" altLang="ru-RU" sz="1800" b="1" dirty="0" err="1">
                <a:latin typeface="Courier New" pitchFamily="49" charset="0"/>
              </a:rPr>
              <a:t>n;i</a:t>
            </a:r>
            <a:r>
              <a:rPr lang="en-US" altLang="ru-RU" sz="18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for(j=0;j&lt;</a:t>
            </a:r>
            <a:r>
              <a:rPr lang="en-US" altLang="ru-RU" sz="1800" b="1" dirty="0" err="1">
                <a:latin typeface="Courier New" pitchFamily="49" charset="0"/>
              </a:rPr>
              <a:t>m;j</a:t>
            </a:r>
            <a:r>
              <a:rPr lang="en-US" altLang="ru-RU" sz="18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    </a:t>
            </a:r>
            <a:r>
              <a:rPr lang="en-US" altLang="ru-RU" sz="1800" b="1" dirty="0" err="1">
                <a:latin typeface="Courier New" pitchFamily="49" charset="0"/>
              </a:rPr>
              <a:t>cin</a:t>
            </a:r>
            <a:r>
              <a:rPr lang="en-US" altLang="ru-RU" sz="1800" b="1" dirty="0">
                <a:latin typeface="Courier New" pitchFamily="49" charset="0"/>
              </a:rPr>
              <a:t> &gt;&gt; a[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][j];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</a:t>
            </a:r>
            <a:r>
              <a:rPr lang="en-US" altLang="ru-RU" sz="1800" b="1" dirty="0" err="1">
                <a:latin typeface="Courier New" pitchFamily="49" charset="0"/>
              </a:rPr>
              <a:t>cout</a:t>
            </a:r>
            <a:r>
              <a:rPr lang="en-US" altLang="ru-RU" sz="1800" b="1" dirty="0">
                <a:latin typeface="Courier New" pitchFamily="49" charset="0"/>
              </a:rPr>
              <a:t> &lt;&lt; "Result:" &lt;&lt; </a:t>
            </a:r>
            <a:r>
              <a:rPr lang="en-US" altLang="ru-RU" sz="1800" b="1" dirty="0" err="1">
                <a:latin typeface="Courier New" pitchFamily="49" charset="0"/>
              </a:rPr>
              <a:t>endl</a:t>
            </a:r>
            <a:r>
              <a:rPr lang="en-US" altLang="ru-RU" sz="1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for(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=0;i&lt;</a:t>
            </a:r>
            <a:r>
              <a:rPr lang="en-US" altLang="ru-RU" sz="1800" b="1" dirty="0" err="1">
                <a:latin typeface="Courier New" pitchFamily="49" charset="0"/>
              </a:rPr>
              <a:t>n;i</a:t>
            </a:r>
            <a:r>
              <a:rPr lang="en-US" altLang="ru-RU" sz="18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for(j=0,b[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]=0;j&lt;</a:t>
            </a:r>
            <a:r>
              <a:rPr lang="en-US" altLang="ru-RU" sz="1800" b="1" dirty="0" err="1">
                <a:latin typeface="Courier New" pitchFamily="49" charset="0"/>
              </a:rPr>
              <a:t>m;j</a:t>
            </a:r>
            <a:r>
              <a:rPr lang="en-US" altLang="ru-RU" sz="18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{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    </a:t>
            </a:r>
            <a:r>
              <a:rPr lang="en-US" altLang="ru-RU" sz="1800" b="1" dirty="0" err="1">
                <a:latin typeface="Courier New" pitchFamily="49" charset="0"/>
              </a:rPr>
              <a:t>cout</a:t>
            </a:r>
            <a:r>
              <a:rPr lang="en-US" altLang="ru-RU" sz="1800" b="1" dirty="0">
                <a:latin typeface="Courier New" pitchFamily="49" charset="0"/>
              </a:rPr>
              <a:t> &lt;&lt; a[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][j] &lt;&lt; ' ';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    b[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] += a[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][j];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    </a:t>
            </a:r>
            <a:r>
              <a:rPr lang="en-US" altLang="ru-RU" sz="1800" b="1" dirty="0" err="1">
                <a:latin typeface="Courier New" pitchFamily="49" charset="0"/>
              </a:rPr>
              <a:t>cout</a:t>
            </a:r>
            <a:r>
              <a:rPr lang="en-US" altLang="ru-RU" sz="1800" b="1" dirty="0">
                <a:latin typeface="Courier New" pitchFamily="49" charset="0"/>
              </a:rPr>
              <a:t> &lt;&lt; "Sum = " &lt;&lt; b[</a:t>
            </a:r>
            <a:r>
              <a:rPr lang="en-US" altLang="ru-RU" sz="1800" b="1" dirty="0" err="1">
                <a:latin typeface="Courier New" pitchFamily="49" charset="0"/>
              </a:rPr>
              <a:t>i</a:t>
            </a:r>
            <a:r>
              <a:rPr lang="en-US" altLang="ru-RU" sz="1800" b="1" dirty="0">
                <a:latin typeface="Courier New" pitchFamily="49" charset="0"/>
              </a:rPr>
              <a:t>] &lt;&lt; </a:t>
            </a:r>
            <a:r>
              <a:rPr lang="en-US" altLang="ru-RU" sz="1800" b="1" dirty="0" err="1">
                <a:latin typeface="Courier New" pitchFamily="49" charset="0"/>
              </a:rPr>
              <a:t>endl</a:t>
            </a:r>
            <a:r>
              <a:rPr lang="en-US" altLang="ru-RU" sz="1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    return 0;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</a:rPr>
              <a:t>}</a:t>
            </a:r>
            <a:endParaRPr lang="ru-RU" altLang="ru-RU" sz="1800" b="1" dirty="0">
              <a:latin typeface="Courier New" pitchFamily="49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836712"/>
            <a:ext cx="48577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0C0F57-7027-4FE5-9D3D-F8712EFA1939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497887" cy="359445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3.2 Адресация оперативной памяти</a:t>
            </a:r>
            <a:endParaRPr lang="ru-RU" altLang="ru-RU" sz="32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24744"/>
            <a:ext cx="8893175" cy="554434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/>
              <a:t>Минимальная адресуемая единица памяти большинства современных процессоров – </a:t>
            </a:r>
            <a:r>
              <a:rPr lang="ru-RU" altLang="ru-RU" sz="2000" b="1" i="1" dirty="0">
                <a:solidFill>
                  <a:schemeClr val="bg2"/>
                </a:solidFill>
              </a:rPr>
              <a:t>байт</a:t>
            </a:r>
            <a:r>
              <a:rPr lang="ru-RU" altLang="ru-RU" sz="2000" dirty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/>
              <a:t>Байты памяти нумеруют, начиная с нуля. Номер байта и есть его адрес.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ru-RU" altLang="ru-RU" sz="2000" b="1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ru-RU" altLang="ru-RU" sz="2000" b="1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ru-RU" altLang="ru-RU" sz="2000" b="1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ru-RU" altLang="ru-RU" sz="2000" b="1" i="1" dirty="0">
              <a:solidFill>
                <a:schemeClr val="bg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altLang="ru-RU" sz="2000" dirty="0"/>
              <a:t>Размещаемая в памяти компьютера информация: числовые и текстовые данные, а также машинные коды программы - обычно имеют размер более 1 байта, т.е. занимают в памяти некоторое количество байтов.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Адрес программного объекта </a:t>
            </a:r>
            <a:r>
              <a:rPr lang="ru-RU" altLang="ru-RU" sz="2000" dirty="0"/>
              <a:t>(переменной, подпрограммы и т.п.) </a:t>
            </a:r>
            <a:r>
              <a:rPr lang="en-US" altLang="ru-RU" sz="2000" dirty="0"/>
              <a:t>=</a:t>
            </a:r>
            <a:r>
              <a:rPr lang="ru-RU" altLang="ru-RU" sz="2000" dirty="0"/>
              <a:t> адрес его первого (младшего) байта.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ru-RU" altLang="ru-RU" sz="2000" dirty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755650" y="2780804"/>
            <a:ext cx="7993062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755650" y="2707779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044575" y="2707779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1331912" y="2707779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12775" y="234900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0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900112" y="234900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1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187450" y="234900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2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620837" y="2707779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476375" y="234900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3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763712" y="234900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4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908175" y="2707779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572000" y="2564904"/>
            <a:ext cx="1728787" cy="360363"/>
          </a:xfrm>
          <a:prstGeom prst="ellipse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Левая фигурная скобка 28"/>
          <p:cNvSpPr/>
          <p:nvPr/>
        </p:nvSpPr>
        <p:spPr>
          <a:xfrm rot="16200000">
            <a:off x="5329237" y="2241055"/>
            <a:ext cx="287337" cy="16557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2" name="Скругленная прямоугольная выноска 31"/>
          <p:cNvSpPr/>
          <p:nvPr/>
        </p:nvSpPr>
        <p:spPr>
          <a:xfrm>
            <a:off x="395287" y="3357067"/>
            <a:ext cx="2665413" cy="1008062"/>
          </a:xfrm>
          <a:prstGeom prst="wedgeRoundRectCallout">
            <a:avLst>
              <a:gd name="adj1" fmla="val 22403"/>
              <a:gd name="adj2" fmla="val -1075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ru-RU" altLang="ru-RU" b="1" i="1" dirty="0">
                <a:solidFill>
                  <a:schemeClr val="bg2"/>
                </a:solidFill>
              </a:rPr>
              <a:t>Физический адрес</a:t>
            </a:r>
            <a:r>
              <a:rPr lang="ru-RU" altLang="ru-RU" dirty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ru-RU" altLang="ru-RU" dirty="0" err="1">
                <a:solidFill>
                  <a:schemeClr val="tx1"/>
                </a:solidFill>
              </a:rPr>
              <a:t>А</a:t>
            </a:r>
            <a:r>
              <a:rPr lang="ru-RU" altLang="ru-RU" baseline="-25000" dirty="0" err="1">
                <a:solidFill>
                  <a:schemeClr val="tx1"/>
                </a:solidFill>
              </a:rPr>
              <a:t>ф</a:t>
            </a:r>
            <a:r>
              <a:rPr lang="ru-RU" altLang="ru-RU" baseline="-25000" dirty="0">
                <a:solidFill>
                  <a:schemeClr val="tx1"/>
                </a:solidFill>
              </a:rPr>
              <a:t> </a:t>
            </a:r>
            <a:r>
              <a:rPr lang="ru-RU" altLang="ru-RU" dirty="0">
                <a:solidFill>
                  <a:schemeClr val="tx1"/>
                </a:solidFill>
              </a:rPr>
              <a:t>– номер байта оперативной памяти.</a:t>
            </a:r>
          </a:p>
        </p:txBody>
      </p:sp>
      <p:sp>
        <p:nvSpPr>
          <p:cNvPr id="33" name="Скругленная прямоугольная выноска 32"/>
          <p:cNvSpPr/>
          <p:nvPr/>
        </p:nvSpPr>
        <p:spPr>
          <a:xfrm>
            <a:off x="3636962" y="3357067"/>
            <a:ext cx="1943100" cy="1008062"/>
          </a:xfrm>
          <a:prstGeom prst="wedgeRoundRectCallout">
            <a:avLst>
              <a:gd name="adj1" fmla="val -4290"/>
              <a:gd name="adj2" fmla="val -10433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ru-RU" altLang="ru-RU" dirty="0">
                <a:solidFill>
                  <a:schemeClr val="tx1"/>
                </a:solidFill>
              </a:rPr>
              <a:t>Адрес первого (младшего) байта.</a:t>
            </a:r>
          </a:p>
        </p:txBody>
      </p:sp>
      <p:sp>
        <p:nvSpPr>
          <p:cNvPr id="34" name="Скругленная прямоугольная выноска 33"/>
          <p:cNvSpPr/>
          <p:nvPr/>
        </p:nvSpPr>
        <p:spPr>
          <a:xfrm>
            <a:off x="6011862" y="3357067"/>
            <a:ext cx="2952750" cy="1008062"/>
          </a:xfrm>
          <a:prstGeom prst="wedgeRoundRectCallout">
            <a:avLst>
              <a:gd name="adj1" fmla="val -67909"/>
              <a:gd name="adj2" fmla="val -6707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ru-RU" altLang="ru-RU" dirty="0">
                <a:solidFill>
                  <a:schemeClr val="tx1"/>
                </a:solidFill>
              </a:rPr>
              <a:t>Объем занимаемой памяти,  т.е. количество байтов в памяти.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  <p:bldP spid="3076" grpId="0" animBg="1"/>
      <p:bldP spid="3077" grpId="0" animBg="1"/>
      <p:bldP spid="3078" grpId="0" animBg="1"/>
      <p:bldP spid="3079" grpId="0" animBg="1"/>
      <p:bldP spid="3080" grpId="0"/>
      <p:bldP spid="3081" grpId="0"/>
      <p:bldP spid="3082" grpId="0"/>
      <p:bldP spid="3083" grpId="0" animBg="1"/>
      <p:bldP spid="3084" grpId="0"/>
      <p:bldP spid="3085" grpId="0"/>
      <p:bldP spid="3086" grpId="0" animBg="1"/>
      <p:bldP spid="25" grpId="0" animBg="1"/>
      <p:bldP spid="29" grpId="0" animBg="1"/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686800" cy="30750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dirty="0"/>
              <a:t>Непрерывное и дискретное распределение памяти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188" y="836613"/>
            <a:ext cx="1728787" cy="720725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Программа или данные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1188" y="1844675"/>
            <a:ext cx="1728787" cy="3240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188" y="2492375"/>
            <a:ext cx="1728787" cy="288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11188" y="3716338"/>
            <a:ext cx="1728787" cy="865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11188" y="1844675"/>
            <a:ext cx="172878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00113" y="2781300"/>
            <a:ext cx="1727200" cy="719138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Программа или данные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50825" y="5013325"/>
            <a:ext cx="41052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Проблема – фрагментация памяти, при которой суммарный свободный объем памяти может быть достаточен для размещения данных, а непрерывного куска нужного размера нет…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588125" y="1773238"/>
            <a:ext cx="1728788" cy="3311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6588125" y="2492375"/>
            <a:ext cx="17287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6588125" y="3789363"/>
            <a:ext cx="17287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588125" y="1773238"/>
            <a:ext cx="1728788" cy="5032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r>
              <a:rPr lang="ru-RU" sz="1200" dirty="0">
                <a:solidFill>
                  <a:schemeClr val="tx1"/>
                </a:solidFill>
              </a:rPr>
              <a:t>Таблица описаний свободных и занятых блоков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076825" y="2708275"/>
            <a:ext cx="1727200" cy="2159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356100" y="836613"/>
            <a:ext cx="1728788" cy="720725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Программа или данные</a:t>
            </a: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356100" y="1052513"/>
            <a:ext cx="17287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4356100" y="1268413"/>
            <a:ext cx="17287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4356100" y="1484313"/>
            <a:ext cx="17287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олилиния 31"/>
          <p:cNvSpPr/>
          <p:nvPr/>
        </p:nvSpPr>
        <p:spPr>
          <a:xfrm>
            <a:off x="2373313" y="1176338"/>
            <a:ext cx="830262" cy="2089150"/>
          </a:xfrm>
          <a:custGeom>
            <a:avLst/>
            <a:gdLst>
              <a:gd name="connsiteX0" fmla="*/ 0 w 736599"/>
              <a:gd name="connsiteY0" fmla="*/ 0 h 2090057"/>
              <a:gd name="connsiteX1" fmla="*/ 696685 w 736599"/>
              <a:gd name="connsiteY1" fmla="*/ 859972 h 2090057"/>
              <a:gd name="connsiteX2" fmla="*/ 239485 w 736599"/>
              <a:gd name="connsiteY2" fmla="*/ 2090057 h 209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599" h="2090057">
                <a:moveTo>
                  <a:pt x="0" y="0"/>
                </a:moveTo>
                <a:cubicBezTo>
                  <a:pt x="328385" y="255814"/>
                  <a:pt x="656771" y="511629"/>
                  <a:pt x="696685" y="859972"/>
                </a:cubicBezTo>
                <a:cubicBezTo>
                  <a:pt x="736599" y="1208315"/>
                  <a:pt x="488042" y="1649186"/>
                  <a:pt x="239485" y="2090057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7950" y="2276475"/>
            <a:ext cx="3603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/>
              <a:t>ПАМЯТЬ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8604250" y="2276475"/>
            <a:ext cx="36036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/>
              <a:t>ПАМЯТЬ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6588125" y="2924175"/>
            <a:ext cx="1728788" cy="21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588125" y="3141663"/>
            <a:ext cx="17287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588125" y="3573463"/>
            <a:ext cx="17287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076825" y="2276475"/>
            <a:ext cx="1727200" cy="2159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5076825" y="3357563"/>
            <a:ext cx="1727200" cy="215900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6588125" y="4221163"/>
            <a:ext cx="17287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5076825" y="4005263"/>
            <a:ext cx="1727200" cy="71437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588125" y="4652963"/>
            <a:ext cx="1728788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572000" y="5013325"/>
            <a:ext cx="457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Проблемы:</a:t>
            </a:r>
          </a:p>
          <a:p>
            <a:r>
              <a:rPr lang="ru-RU"/>
              <a:t>– часть памяти занята таблицей и возможны неполные блоки;</a:t>
            </a:r>
          </a:p>
          <a:p>
            <a:r>
              <a:rPr lang="ru-RU"/>
              <a:t>– фрагментация памяти, при которой части информации могут быть расположены в разных местах памяти…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6588125" y="4076700"/>
            <a:ext cx="1728788" cy="1444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11188" y="2349500"/>
            <a:ext cx="1728787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611188" y="3500438"/>
            <a:ext cx="1728787" cy="215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011863" y="765175"/>
            <a:ext cx="40798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1</a:t>
            </a:r>
          </a:p>
          <a:p>
            <a:r>
              <a:rPr lang="ru-RU" sz="1400"/>
              <a:t>2</a:t>
            </a:r>
          </a:p>
          <a:p>
            <a:r>
              <a:rPr lang="ru-RU" sz="1400"/>
              <a:t>3</a:t>
            </a:r>
          </a:p>
          <a:p>
            <a:r>
              <a:rPr lang="ru-RU" sz="14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Номер слайда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2BB1747A-DDED-41A1-B7C9-D8499129CD29}" type="slidenum">
              <a:rPr lang="ru-RU" altLang="ru-RU" sz="1400">
                <a:latin typeface="Arial" charset="0"/>
              </a:rPr>
              <a:pPr/>
              <a:t>2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altLang="ru-RU" sz="2800" b="1"/>
              <a:t>3.1 Массивы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908720"/>
            <a:ext cx="8964612" cy="594928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/>
              <a:t>Массив</a:t>
            </a:r>
            <a:r>
              <a:rPr lang="ru-RU" altLang="ru-RU" sz="2000" dirty="0"/>
              <a:t> – это упорядоченная совокупность </a:t>
            </a:r>
            <a:r>
              <a:rPr lang="ru-RU" altLang="ru-RU" sz="2000" i="1" dirty="0"/>
              <a:t>однотипных данных</a:t>
            </a:r>
            <a:r>
              <a:rPr lang="ru-RU" altLang="ru-RU" sz="2000" dirty="0"/>
              <a:t>. Каждому элементу массива соответствует один или несколько </a:t>
            </a:r>
            <a:r>
              <a:rPr lang="ru-RU" altLang="ru-RU" sz="2000" i="1" dirty="0"/>
              <a:t>индексов порядкового типа</a:t>
            </a:r>
            <a:r>
              <a:rPr lang="ru-RU" altLang="ru-RU" sz="2000" dirty="0"/>
              <a:t>, определяющих положение элемента в массиве.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/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/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/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/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ru-RU" sz="2000" b="1" dirty="0">
                <a:solidFill>
                  <a:srgbClr val="FF0000"/>
                </a:solidFill>
              </a:rPr>
              <a:t>$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Массив </a:t>
            </a:r>
            <a:r>
              <a:rPr lang="ru-RU" altLang="ru-RU" sz="2000" b="1" dirty="0">
                <a:solidFill>
                  <a:srgbClr val="FF0000"/>
                </a:solidFill>
              </a:rPr>
              <a:t>= </a:t>
            </a:r>
            <a:endParaRPr lang="ru-RU" altLang="ru-RU" sz="2000" b="1" dirty="0"/>
          </a:p>
          <a:p>
            <a:pPr marL="338138" indent="-338138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sz="2000" b="1" dirty="0"/>
              <a:t>	      </a:t>
            </a:r>
            <a:r>
              <a:rPr lang="en-GB" altLang="ru-RU" sz="2000" b="1" dirty="0" err="1"/>
              <a:t>Тип</a:t>
            </a:r>
            <a:r>
              <a:rPr lang="en-GB" altLang="ru-RU" sz="2000" b="1" dirty="0"/>
              <a:t> </a:t>
            </a:r>
            <a:r>
              <a:rPr lang="ru-RU" altLang="ru-RU" sz="2000" b="1" dirty="0"/>
              <a:t> </a:t>
            </a:r>
            <a:r>
              <a:rPr lang="en-GB" altLang="ru-RU" sz="2000" b="1" dirty="0" err="1"/>
              <a:t>Имя</a:t>
            </a:r>
            <a:r>
              <a:rPr lang="ru-RU" altLang="ru-RU" sz="2000" b="1" dirty="0"/>
              <a:t> </a:t>
            </a:r>
            <a:r>
              <a:rPr lang="en-GB" altLang="ru-RU" sz="2000" b="1" dirty="0"/>
              <a:t>[</a:t>
            </a:r>
            <a:r>
              <a:rPr lang="en-GB" altLang="ru-RU" sz="2000" b="1" dirty="0" err="1"/>
              <a:t>Размер</a:t>
            </a:r>
            <a:r>
              <a:rPr lang="en-GB" altLang="ru-RU" sz="2000" b="1" dirty="0"/>
              <a:t>] </a:t>
            </a:r>
            <a:r>
              <a:rPr lang="en-US" altLang="ru-RU" sz="2000" b="1" dirty="0">
                <a:solidFill>
                  <a:srgbClr val="FF0000"/>
                </a:solidFill>
              </a:rPr>
              <a:t>{</a:t>
            </a:r>
            <a:r>
              <a:rPr lang="en-GB" altLang="ru-RU" sz="2000" b="1" dirty="0"/>
              <a:t>[</a:t>
            </a:r>
            <a:r>
              <a:rPr lang="en-GB" altLang="ru-RU" sz="2000" b="1" dirty="0" err="1"/>
              <a:t>Размер</a:t>
            </a:r>
            <a:r>
              <a:rPr lang="en-GB" altLang="ru-RU" sz="2000" b="1" dirty="0"/>
              <a:t>]</a:t>
            </a:r>
            <a:r>
              <a:rPr lang="en-GB" altLang="ru-RU" sz="2000" b="1" dirty="0">
                <a:solidFill>
                  <a:srgbClr val="FF0000"/>
                </a:solidFill>
              </a:rPr>
              <a:t>} [[</a:t>
            </a:r>
            <a:r>
              <a:rPr lang="en-GB" altLang="ru-RU" sz="2000" b="1" dirty="0"/>
              <a:t>=</a:t>
            </a:r>
            <a:r>
              <a:rPr lang="en-US" altLang="ru-RU" sz="2000" b="1" dirty="0">
                <a:solidFill>
                  <a:srgbClr val="FF0000"/>
                </a:solidFill>
              </a:rPr>
              <a:t>]</a:t>
            </a:r>
            <a:r>
              <a:rPr lang="en-GB" altLang="ru-RU" sz="2000" b="1" dirty="0"/>
              <a:t> {</a:t>
            </a:r>
            <a:r>
              <a:rPr lang="en-GB" altLang="ru-RU" sz="2000" b="1" dirty="0" err="1"/>
              <a:t>Список_значений</a:t>
            </a:r>
            <a:r>
              <a:rPr lang="en-GB" altLang="ru-RU" sz="2000" b="1" dirty="0"/>
              <a:t>&gt;}</a:t>
            </a:r>
            <a:r>
              <a:rPr lang="en-GB" altLang="ru-RU" sz="2000" b="1" dirty="0">
                <a:solidFill>
                  <a:srgbClr val="FF0000"/>
                </a:solidFill>
              </a:rPr>
              <a:t>]</a:t>
            </a:r>
            <a:r>
              <a:rPr lang="en-GB" altLang="ru-RU" sz="2000" b="1" dirty="0"/>
              <a:t>;</a:t>
            </a:r>
          </a:p>
          <a:p>
            <a:pPr eaLnBrk="1" hangingPunct="1">
              <a:buNone/>
            </a:pPr>
            <a:r>
              <a:rPr lang="ru-RU" altLang="ru-RU" sz="2000" b="1" i="1" dirty="0"/>
              <a:t>где  Тип</a:t>
            </a:r>
            <a:r>
              <a:rPr lang="en-US" altLang="ru-RU" sz="2000" b="1" i="1" dirty="0"/>
              <a:t> </a:t>
            </a:r>
            <a:r>
              <a:rPr lang="ru-RU" altLang="ru-RU" sz="2000" dirty="0"/>
              <a:t>– тип элемента, который может быть любым кроме файла, в том числе массивом, строкой и т.п.</a:t>
            </a:r>
          </a:p>
          <a:p>
            <a:pPr eaLnBrk="1" hangingPunct="1">
              <a:buNone/>
            </a:pPr>
            <a:r>
              <a:rPr lang="ru-RU" altLang="ru-RU" sz="2000" b="1" i="1" dirty="0"/>
              <a:t>	Размер</a:t>
            </a:r>
            <a:r>
              <a:rPr lang="ru-RU" altLang="ru-RU" sz="2000" dirty="0"/>
              <a:t> – натуральное значение, которое определяет количество элементов по очередному измерению. Количество измерений не ограничено, но массив в памяти не может занимать более 2 Гб. </a:t>
            </a:r>
          </a:p>
          <a:p>
            <a:pPr eaLnBrk="1" hangingPunct="1">
              <a:buNone/>
            </a:pPr>
            <a:r>
              <a:rPr lang="ru-RU" altLang="ru-RU" sz="2000" b="1" i="1" dirty="0"/>
              <a:t>Размерность массива</a:t>
            </a:r>
            <a:r>
              <a:rPr lang="ru-RU" altLang="ru-RU" sz="2000" dirty="0"/>
              <a:t> - количество его измерений.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/>
              <a:t>Тип индекса</a:t>
            </a:r>
            <a:r>
              <a:rPr lang="ru-RU" altLang="ru-RU" sz="2000" dirty="0"/>
              <a:t> –</a:t>
            </a:r>
            <a:r>
              <a:rPr lang="en-US" altLang="ru-RU" sz="2000" dirty="0"/>
              <a:t> </a:t>
            </a:r>
            <a:r>
              <a:rPr lang="ru-RU" altLang="ru-RU" sz="2000" dirty="0"/>
              <a:t>порядковый</a:t>
            </a:r>
            <a:r>
              <a:rPr lang="en-US" altLang="ru-RU" sz="2000" dirty="0"/>
              <a:t> – </a:t>
            </a:r>
            <a:r>
              <a:rPr lang="ru-RU" altLang="ru-RU" sz="2000" dirty="0"/>
              <a:t>определяет доступ к элементу. </a:t>
            </a:r>
          </a:p>
        </p:txBody>
      </p:sp>
      <p:graphicFrame>
        <p:nvGraphicFramePr>
          <p:cNvPr id="20489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0825" y="2300288"/>
          <a:ext cx="25209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04151" imgH="534870" progId="Visio.Drawing.11">
                  <p:embed/>
                </p:oleObj>
              </mc:Choice>
              <mc:Fallback>
                <p:oleObj name="Visio" r:id="rId2" imgW="1404151" imgH="534870" progId="Visio.Drawing.11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00288"/>
                        <a:ext cx="25209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graphicFrame>
        <p:nvGraphicFramePr>
          <p:cNvPr id="20491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16263" y="2205038"/>
          <a:ext cx="183038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18401" imgH="792180" progId="Visio.Drawing.11">
                  <p:embed/>
                </p:oleObj>
              </mc:Choice>
              <mc:Fallback>
                <p:oleObj name="Visio" r:id="rId4" imgW="1018401" imgH="792180" progId="Visio.Drawing.11">
                  <p:embed/>
                  <p:pic>
                    <p:nvPicPr>
                      <p:cNvPr id="0" name="Picture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2205038"/>
                        <a:ext cx="1830387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5435600" y="2133600"/>
          <a:ext cx="33845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24764" imgH="571500" progId="Visio.Drawing.11">
                  <p:embed/>
                </p:oleObj>
              </mc:Choice>
              <mc:Fallback>
                <p:oleObj name="Visio" r:id="rId6" imgW="1924764" imgH="571500" progId="Visio.Drawing.11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133600"/>
                        <a:ext cx="33845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517A6-36F8-4B67-88C8-F7EE14C83F6F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9144000" cy="503337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tx2"/>
                </a:solidFill>
              </a:rPr>
              <a:t>3.3 </a:t>
            </a:r>
            <a:r>
              <a:rPr lang="ru-RU" sz="2800" b="1" dirty="0">
                <a:solidFill>
                  <a:schemeClr val="tx2"/>
                </a:solidFill>
              </a:rPr>
              <a:t>Указатели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9144000" cy="187220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ru-RU" sz="2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Указатель</a:t>
            </a:r>
            <a:r>
              <a:rPr lang="ru-RU" altLang="ru-RU" sz="2000" dirty="0"/>
              <a:t> – тип данных, используемый при написании программы для хранения адресов. В памяти для 32-х разрядного приложения занимает 4 байта и адресует сегмент размером </a:t>
            </a:r>
            <a:r>
              <a:rPr lang="en-US" altLang="ru-RU" sz="2000" dirty="0"/>
              <a:t>V</a:t>
            </a:r>
            <a:r>
              <a:rPr lang="ru-RU" altLang="ru-RU" sz="2000" dirty="0"/>
              <a:t> </a:t>
            </a:r>
            <a:r>
              <a:rPr lang="ru-RU" altLang="ru-RU" sz="2000" dirty="0">
                <a:sym typeface="Symbol"/>
              </a:rPr>
              <a:t></a:t>
            </a:r>
            <a:r>
              <a:rPr lang="ru-RU" altLang="ru-RU" sz="2000" dirty="0"/>
              <a:t> 2</a:t>
            </a:r>
            <a:r>
              <a:rPr lang="ru-RU" altLang="ru-RU" sz="2000" baseline="30000" dirty="0"/>
              <a:t>32</a:t>
            </a:r>
            <a:r>
              <a:rPr lang="ru-RU" altLang="ru-RU" sz="2000" dirty="0"/>
              <a:t>=</a:t>
            </a:r>
            <a:r>
              <a:rPr lang="ru-RU" altLang="ru-RU" sz="2000" baseline="30000" dirty="0"/>
              <a:t> </a:t>
            </a:r>
            <a:r>
              <a:rPr lang="ru-RU" altLang="ru-RU" sz="2000" dirty="0"/>
              <a:t>4Гб.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ru-RU" altLang="ru-RU" sz="2000" dirty="0"/>
              <a:t>При сегментной модели памяти адреса определяются относительно начала сегмента.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$</a:t>
            </a:r>
            <a:r>
              <a:rPr lang="ru-RU" sz="2000" b="1" dirty="0"/>
              <a:t> </a:t>
            </a:r>
            <a:r>
              <a:rPr lang="en-US" sz="2000" b="1" dirty="0"/>
              <a:t> </a:t>
            </a:r>
            <a:r>
              <a:rPr lang="ru-RU" sz="2000" b="1" dirty="0"/>
              <a:t>Указатель </a:t>
            </a:r>
            <a:r>
              <a:rPr lang="ru-RU" sz="2000" b="1" dirty="0">
                <a:solidFill>
                  <a:srgbClr val="FF0000"/>
                </a:solidFill>
              </a:rPr>
              <a:t>=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 err="1"/>
              <a:t>Изменяемость_значения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/>
              <a:t>Тип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 err="1"/>
              <a:t>Изменяемость_адреса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 *Имя </a:t>
            </a:r>
            <a:r>
              <a:rPr lang="ru-RU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 err="1"/>
              <a:t>=Адрес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;</a:t>
            </a:r>
            <a:endParaRPr lang="ru-RU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79512" y="3573016"/>
            <a:ext cx="4032250" cy="1080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b="1" dirty="0"/>
              <a:t>Примеры:</a:t>
            </a:r>
            <a:r>
              <a:rPr lang="en-US" sz="2000" b="1" dirty="0"/>
              <a:t>    </a:t>
            </a:r>
            <a:endParaRPr lang="ru-RU" sz="20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1)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=&amp;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 b="1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79512" y="4581128"/>
            <a:ext cx="849630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dirty="0"/>
              <a:t>2</a:t>
            </a:r>
            <a:r>
              <a:rPr lang="ru-RU" sz="2000" dirty="0"/>
              <a:t>)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short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000" dirty="0"/>
              <a:t>3</a:t>
            </a:r>
            <a:r>
              <a:rPr lang="en-US" sz="2000" dirty="0"/>
              <a:t>)</a:t>
            </a:r>
            <a:r>
              <a:rPr lang="en-US" sz="2000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short *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=&amp;a;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000" b="1" dirty="0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3779912" y="5301208"/>
            <a:ext cx="4931990" cy="719659"/>
          </a:xfrm>
          <a:prstGeom prst="wedgeRoundRectCallout">
            <a:avLst>
              <a:gd name="adj1" fmla="val -107110"/>
              <a:gd name="adj2" fmla="val -6483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Неизменяемое значение</a:t>
            </a:r>
            <a:r>
              <a:rPr lang="en-US" sz="2000" dirty="0"/>
              <a:t>:</a:t>
            </a:r>
          </a:p>
          <a:p>
            <a:pPr algn="ctr">
              <a:spcBef>
                <a:spcPct val="20000"/>
              </a:spcBef>
            </a:pPr>
            <a:r>
              <a:rPr lang="ru-RU" sz="2000" dirty="0"/>
              <a:t>можно </a:t>
            </a:r>
            <a:r>
              <a:rPr lang="en-US" sz="2000" b="1" dirty="0" err="1"/>
              <a:t>ptrs</a:t>
            </a:r>
            <a:r>
              <a:rPr lang="en-US" sz="2000" b="1" dirty="0"/>
              <a:t> = &amp;b;</a:t>
            </a:r>
            <a:r>
              <a:rPr lang="en-US" sz="2000" dirty="0"/>
              <a:t> </a:t>
            </a:r>
            <a:r>
              <a:rPr lang="ru-RU" sz="2000" dirty="0"/>
              <a:t>нельзя </a:t>
            </a:r>
            <a:r>
              <a:rPr lang="en-US" sz="2000" b="1" dirty="0"/>
              <a:t>*</a:t>
            </a:r>
            <a:r>
              <a:rPr lang="en-US" sz="2000" b="1" dirty="0" err="1"/>
              <a:t>ptrs</a:t>
            </a:r>
            <a:r>
              <a:rPr lang="en-US" sz="2000" b="1" dirty="0"/>
              <a:t>=10;</a:t>
            </a:r>
            <a:endParaRPr lang="ru-RU" sz="2000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3707904" y="6139656"/>
            <a:ext cx="4933577" cy="718344"/>
          </a:xfrm>
          <a:prstGeom prst="wedgeRoundRectCallout">
            <a:avLst>
              <a:gd name="adj1" fmla="val -82582"/>
              <a:gd name="adj2" fmla="val -6280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Неизменяемый указатель</a:t>
            </a:r>
            <a:endParaRPr lang="en-US" sz="2000" dirty="0"/>
          </a:p>
          <a:p>
            <a:pPr algn="ctr"/>
            <a:r>
              <a:rPr lang="ru-RU" sz="2000" dirty="0"/>
              <a:t>можно </a:t>
            </a:r>
            <a:r>
              <a:rPr lang="en-US" sz="2000" b="1" dirty="0"/>
              <a:t>*</a:t>
            </a:r>
            <a:r>
              <a:rPr lang="en-US" sz="2000" b="1" dirty="0" err="1"/>
              <a:t>ptrs</a:t>
            </a:r>
            <a:r>
              <a:rPr lang="en-US" sz="2000" b="1" dirty="0"/>
              <a:t>=10; </a:t>
            </a:r>
            <a:r>
              <a:rPr lang="ru-RU" sz="2000" dirty="0"/>
              <a:t>нельзя </a:t>
            </a:r>
            <a:r>
              <a:rPr lang="en-US" sz="2000" b="1" dirty="0" err="1"/>
              <a:t>ptrs</a:t>
            </a:r>
            <a:r>
              <a:rPr lang="en-US" sz="2000" b="1" dirty="0"/>
              <a:t> = &amp;b;</a:t>
            </a:r>
            <a:endParaRPr lang="ru-RU" sz="2000" b="1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573016"/>
            <a:ext cx="2808312" cy="125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animBg="1"/>
      <p:bldP spid="20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0CB48E-6D55-4E4D-B9BC-45889ED6D7A8}" type="slidenum">
              <a:rPr lang="ru-RU" smtClean="0"/>
              <a:pPr>
                <a:defRPr/>
              </a:pPr>
              <a:t>21</a:t>
            </a:fld>
            <a:endParaRPr lang="ru-RU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/>
              <a:t>Операции</a:t>
            </a:r>
            <a:r>
              <a:rPr lang="en-US" sz="2800" b="1"/>
              <a:t> </a:t>
            </a:r>
            <a:r>
              <a:rPr lang="ru-RU" sz="2800" b="1"/>
              <a:t>над указателями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712"/>
            <a:ext cx="8964488" cy="602128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400" dirty="0"/>
              <a:t>1. Присваивание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   </a:t>
            </a:r>
            <a:r>
              <a:rPr lang="ru-RU" sz="2400" b="1" dirty="0"/>
              <a:t>Примеры:</a:t>
            </a:r>
            <a:r>
              <a:rPr lang="ru-RU" sz="2400" dirty="0"/>
              <a:t> </a:t>
            </a:r>
            <a:endParaRPr lang="en-US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*b;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400" dirty="0"/>
              <a:t>1)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&amp;a;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400" dirty="0"/>
              <a:t>2)</a:t>
            </a:r>
            <a:r>
              <a:rPr lang="ru-RU" sz="2400" b="1" dirty="0"/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/>
              <a:t>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нулевой адрес (начиная с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C++11</a:t>
            </a:r>
            <a:r>
              <a:rPr lang="ru-R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3)</a:t>
            </a:r>
            <a:r>
              <a:rPr lang="en-US" sz="2400" b="1" dirty="0"/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4)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&amp;a;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5</a:t>
            </a:r>
            <a:r>
              <a:rPr lang="ru-RU" sz="2400" dirty="0"/>
              <a:t>)</a:t>
            </a:r>
            <a:r>
              <a:rPr lang="ru-RU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b;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ym typeface="Symbol" pitchFamily="18" charset="2"/>
              </a:rPr>
              <a:t>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*&gt;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b;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499992" y="5733256"/>
            <a:ext cx="4033838" cy="819150"/>
          </a:xfrm>
          <a:prstGeom prst="wedgeRoundRectCallout">
            <a:avLst>
              <a:gd name="adj1" fmla="val -40121"/>
              <a:gd name="adj2" fmla="val -9689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(C++-style)</a:t>
            </a:r>
            <a:endParaRPr lang="ru-RU" sz="2400" dirty="0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635896" y="3284984"/>
            <a:ext cx="4033838" cy="819150"/>
          </a:xfrm>
          <a:prstGeom prst="wedgeRoundRectCallout">
            <a:avLst>
              <a:gd name="adj1" fmla="val -25361"/>
              <a:gd name="adj2" fmla="val 8970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(C-style)</a:t>
            </a:r>
            <a:endParaRPr lang="ru-RU" sz="2400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5868144" y="1052736"/>
            <a:ext cx="3096344" cy="819150"/>
          </a:xfrm>
          <a:prstGeom prst="wedgeRoundRectCallout">
            <a:avLst>
              <a:gd name="adj1" fmla="val -49561"/>
              <a:gd name="adj2" fmla="val 5869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 err="1"/>
              <a:t>Нетипизированный</a:t>
            </a:r>
            <a:r>
              <a:rPr lang="ru-RU" sz="2400" dirty="0"/>
              <a:t> указатель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2915816" y="1052736"/>
            <a:ext cx="2736304" cy="819150"/>
          </a:xfrm>
          <a:prstGeom prst="wedgeRoundRectCallout">
            <a:avLst>
              <a:gd name="adj1" fmla="val -97302"/>
              <a:gd name="adj2" fmla="val 6025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Типизированные указатели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0" y="5517232"/>
            <a:ext cx="4033838" cy="1340768"/>
          </a:xfrm>
          <a:prstGeom prst="wedgeRoundRectCallout">
            <a:avLst>
              <a:gd name="adj1" fmla="val -23750"/>
              <a:gd name="adj2" fmla="val -9426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Типизированному </a:t>
            </a:r>
            <a:r>
              <a:rPr lang="ru-RU" sz="2400" dirty="0" err="1">
                <a:solidFill>
                  <a:srgbClr val="FF0000"/>
                </a:solidFill>
              </a:rPr>
              <a:t>указа-телю</a:t>
            </a:r>
            <a:r>
              <a:rPr lang="ru-RU" sz="2400" dirty="0">
                <a:solidFill>
                  <a:srgbClr val="FF0000"/>
                </a:solidFill>
              </a:rPr>
              <a:t> нельзя присваивать </a:t>
            </a:r>
            <a:r>
              <a:rPr lang="ru-RU" sz="2400" dirty="0" err="1">
                <a:solidFill>
                  <a:srgbClr val="FF0000"/>
                </a:solidFill>
              </a:rPr>
              <a:t>нетипизированный</a:t>
            </a:r>
            <a:r>
              <a:rPr lang="ru-RU" sz="24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8" grpId="0" animBg="1"/>
      <p:bldP spid="7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179512" y="981074"/>
            <a:ext cx="8964488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400" dirty="0">
                <a:cs typeface="+mn-cs"/>
              </a:rPr>
              <a:t>2. Разыменование</a:t>
            </a:r>
            <a:endParaRPr lang="en-US" sz="2400" dirty="0"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1000" dirty="0">
                <a:cs typeface="+mn-cs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2400" b="1" dirty="0">
                <a:cs typeface="+mn-cs"/>
              </a:rPr>
              <a:t>    Примеры:</a:t>
            </a:r>
            <a:endParaRPr lang="en-US" sz="2400" b="1" dirty="0">
              <a:cs typeface="+mn-cs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ru-RU" sz="1000" dirty="0">
                <a:cs typeface="+mn-cs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c, a = 5,*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&amp;a;  void *b = &amp;a;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cs typeface="+mn-cs"/>
              </a:rPr>
              <a:t>1)</a:t>
            </a:r>
            <a:r>
              <a:rPr lang="en-US" sz="2400" b="1" dirty="0">
                <a:cs typeface="+mn-cs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 =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2400" dirty="0">
                <a:cs typeface="+mn-cs"/>
              </a:rPr>
              <a:t>2)</a:t>
            </a:r>
            <a:r>
              <a:rPr lang="en-US" sz="2400" b="1" dirty="0">
                <a:cs typeface="+mn-cs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=125;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arenR" startAt="3"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*b=6; </a:t>
            </a:r>
            <a:r>
              <a:rPr lang="en-US" sz="2400" b="1" dirty="0">
                <a:cs typeface="+mn-cs"/>
                <a:sym typeface="Symbol" pitchFamily="18" charset="2"/>
              </a:rPr>
              <a:t>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*)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b = 6;</a:t>
            </a:r>
            <a:endParaRPr lang="en-US" sz="2400" b="1" dirty="0">
              <a:cs typeface="+mn-cs"/>
              <a:sym typeface="Symbol" pitchFamily="18" charset="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400" b="1" dirty="0">
                <a:cs typeface="+mn-cs"/>
                <a:sym typeface="Symbol" pitchFamily="18" charset="2"/>
              </a:rPr>
              <a:t> 			 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static_cast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&lt;</a:t>
            </a:r>
            <a:r>
              <a:rPr lang="en-US" sz="24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*&gt;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(b)=</a:t>
            </a:r>
            <a:r>
              <a:rPr lang="ru-RU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6;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ru-RU" sz="2400" b="1" dirty="0">
              <a:cs typeface="+mn-cs"/>
            </a:endParaRPr>
          </a:p>
        </p:txBody>
      </p:sp>
      <p:sp>
        <p:nvSpPr>
          <p:cNvPr id="51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0CB48E-6D55-4E4D-B9BC-45889ED6D7A8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/>
              <a:t>Операции</a:t>
            </a:r>
            <a:r>
              <a:rPr lang="en-US" sz="2800" b="1"/>
              <a:t> </a:t>
            </a:r>
            <a:r>
              <a:rPr lang="ru-RU" sz="2800" b="1"/>
              <a:t>над указателями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4211960" y="3212976"/>
            <a:ext cx="4033838" cy="819150"/>
          </a:xfrm>
          <a:prstGeom prst="wedgeRoundRectCallout">
            <a:avLst>
              <a:gd name="adj1" fmla="val -76956"/>
              <a:gd name="adj2" fmla="val 5572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(C-style)</a:t>
            </a:r>
            <a:endParaRPr lang="ru-RU" sz="2400" dirty="0"/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3635896" y="5373216"/>
            <a:ext cx="4321175" cy="819150"/>
          </a:xfrm>
          <a:prstGeom prst="wedgeRoundRectCallout">
            <a:avLst>
              <a:gd name="adj1" fmla="val -31435"/>
              <a:gd name="adj2" fmla="val -8445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Явное переопределение типа указателя</a:t>
            </a:r>
            <a:r>
              <a:rPr lang="en-US" sz="2400" dirty="0"/>
              <a:t> (C++-style)</a:t>
            </a:r>
            <a:endParaRPr lang="ru-RU" sz="2400" dirty="0"/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251521" y="5301208"/>
            <a:ext cx="3096343" cy="1296144"/>
          </a:xfrm>
          <a:prstGeom prst="wedgeRoundRectCallout">
            <a:avLst>
              <a:gd name="adj1" fmla="val -29500"/>
              <a:gd name="adj2" fmla="val -11967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 err="1">
                <a:solidFill>
                  <a:srgbClr val="FF0000"/>
                </a:solidFill>
              </a:rPr>
              <a:t>Нетипизированные</a:t>
            </a:r>
            <a:r>
              <a:rPr lang="ru-RU" sz="2400" dirty="0">
                <a:solidFill>
                  <a:srgbClr val="FF0000"/>
                </a:solidFill>
              </a:rPr>
              <a:t> указатели нельзя разыменовывать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  <p:bldP spid="513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84D74F-233F-4874-AC2D-FC6F7BA3FAD1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6147" name="Rectangle 19"/>
          <p:cNvSpPr>
            <a:spLocks noChangeArrowheads="1"/>
          </p:cNvSpPr>
          <p:nvPr/>
        </p:nvSpPr>
        <p:spPr bwMode="auto">
          <a:xfrm>
            <a:off x="251520" y="908720"/>
            <a:ext cx="8496944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3500438"/>
            <a:ext cx="5476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5013325"/>
            <a:ext cx="26289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/>
              <a:t>Основное правило адресной арифметики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6948488" y="3357563"/>
            <a:ext cx="1871662" cy="1079500"/>
          </a:xfrm>
          <a:prstGeom prst="wedgeRoundRectCallout">
            <a:avLst>
              <a:gd name="adj1" fmla="val -139568"/>
              <a:gd name="adj2" fmla="val 108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Значение</a:t>
            </a:r>
          </a:p>
          <a:p>
            <a:pPr algn="ctr"/>
            <a:r>
              <a:rPr lang="ru-RU"/>
              <a:t>указателя</a:t>
            </a:r>
          </a:p>
          <a:p>
            <a:pPr algn="ctr"/>
            <a:r>
              <a:rPr lang="ru-RU"/>
              <a:t>меняется</a:t>
            </a:r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6804248" y="5301208"/>
            <a:ext cx="1871662" cy="1079500"/>
          </a:xfrm>
          <a:prstGeom prst="wedgeRoundRectCallout">
            <a:avLst>
              <a:gd name="adj1" fmla="val -198093"/>
              <a:gd name="adj2" fmla="val -26324"/>
              <a:gd name="adj3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Значение</a:t>
            </a:r>
          </a:p>
          <a:p>
            <a:pPr algn="ctr"/>
            <a:r>
              <a:rPr lang="ru-RU"/>
              <a:t>указателя</a:t>
            </a:r>
          </a:p>
          <a:p>
            <a:pPr algn="ctr"/>
            <a:r>
              <a:rPr lang="ru-RU"/>
              <a:t>не меняется!!!</a:t>
            </a:r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513" y="1989138"/>
            <a:ext cx="49339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6948488" y="1484313"/>
            <a:ext cx="1871662" cy="1079500"/>
          </a:xfrm>
          <a:prstGeom prst="wedgeRoundRectCallout">
            <a:avLst>
              <a:gd name="adj1" fmla="val -100889"/>
              <a:gd name="adj2" fmla="val 401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/>
              <a:t>Значение</a:t>
            </a:r>
          </a:p>
          <a:p>
            <a:pPr algn="ctr"/>
            <a:r>
              <a:rPr lang="ru-RU"/>
              <a:t>указателя</a:t>
            </a:r>
          </a:p>
          <a:p>
            <a:pPr algn="ctr"/>
            <a:r>
              <a:rPr lang="ru-RU"/>
              <a:t>меняется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908050"/>
            <a:ext cx="8136904" cy="59499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b="1" dirty="0"/>
              <a:t>           </a:t>
            </a:r>
            <a:r>
              <a:rPr lang="ru-RU" sz="2000" b="1" dirty="0"/>
              <a:t>Указатель </a:t>
            </a:r>
            <a:r>
              <a:rPr lang="en-US" sz="2000" b="1" dirty="0"/>
              <a:t>+</a:t>
            </a:r>
            <a:r>
              <a:rPr lang="ru-RU" sz="2000" b="1" dirty="0"/>
              <a:t> </a:t>
            </a:r>
            <a:r>
              <a:rPr lang="en-US" sz="2000" b="1" dirty="0"/>
              <a:t>n</a:t>
            </a:r>
            <a:r>
              <a:rPr lang="ru-RU" sz="2000" b="1" dirty="0"/>
              <a:t> </a:t>
            </a:r>
            <a:r>
              <a:rPr lang="ru-RU" sz="2000" b="1" dirty="0">
                <a:sym typeface="Symbol" pitchFamily="18" charset="2"/>
              </a:rPr>
              <a:t> Адрес + </a:t>
            </a:r>
            <a:r>
              <a:rPr lang="ru-RU" sz="2000" b="1" dirty="0" err="1"/>
              <a:t>n</a:t>
            </a:r>
            <a:r>
              <a:rPr lang="en-US" sz="2000" b="1" dirty="0"/>
              <a:t> </a:t>
            </a:r>
            <a:r>
              <a:rPr lang="ru-RU" sz="2000" b="1" dirty="0"/>
              <a:t>*</a:t>
            </a:r>
            <a:r>
              <a:rPr lang="en-US" sz="2000" b="1" dirty="0"/>
              <a:t> </a:t>
            </a:r>
            <a:r>
              <a:rPr lang="ru-RU" sz="2000" b="1" dirty="0" err="1"/>
              <a:t>sizeof</a:t>
            </a:r>
            <a:r>
              <a:rPr lang="ru-RU" sz="2000" b="1" dirty="0"/>
              <a:t>(Тип</a:t>
            </a:r>
            <a:r>
              <a:rPr lang="en-US" sz="2000" b="1" dirty="0"/>
              <a:t>_</a:t>
            </a:r>
            <a:r>
              <a:rPr lang="ru-RU" sz="2000" b="1" dirty="0"/>
              <a:t>данных)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10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b="1" dirty="0"/>
              <a:t>Примеры:     </a:t>
            </a:r>
            <a:r>
              <a:rPr lang="ru-RU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=&amp;a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dirty="0"/>
              <a:t>1)</a:t>
            </a:r>
            <a:r>
              <a:rPr lang="en-US" sz="2000" dirty="0"/>
              <a:t>  </a:t>
            </a:r>
            <a:r>
              <a:rPr lang="ru-RU" sz="2000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++; 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b="1" dirty="0"/>
          </a:p>
          <a:p>
            <a:pPr marL="0" indent="0" eaLnBrk="1" hangingPunct="1">
              <a:buFont typeface="Wingdings" pitchFamily="2" charset="2"/>
              <a:buNone/>
            </a:pPr>
            <a:endParaRPr lang="ru-RU" sz="10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dirty="0"/>
              <a:t>2)</a:t>
            </a:r>
            <a:r>
              <a:rPr lang="en-US" sz="2000" dirty="0"/>
              <a:t>   </a:t>
            </a:r>
            <a:r>
              <a:rPr lang="ru-RU" sz="2000" b="1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/>
          </a:p>
          <a:p>
            <a:pPr marL="0" indent="0" eaLnBrk="1" hangingPunct="1">
              <a:buFont typeface="Wingdings" pitchFamily="2" charset="2"/>
              <a:buNone/>
            </a:pPr>
            <a:endParaRPr lang="ru-RU" sz="20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ru-RU" sz="2000" dirty="0"/>
              <a:t>3)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*(ptrs+2)=2;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11" grpId="0" animBg="1"/>
      <p:bldP spid="41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36560F-9D40-47CD-9732-0149CEB4CB13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dirty="0"/>
              <a:t>Ссылки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4824214" cy="30257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dirty="0"/>
              <a:t>   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</a:t>
            </a:r>
            <a:r>
              <a:rPr lang="ru-RU" sz="2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переменная</a:t>
            </a: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ptri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=&amp;a</a:t>
            </a:r>
            <a:r>
              <a:rPr lang="en-US" sz="2800" b="1" dirty="0"/>
              <a:t>,</a:t>
            </a:r>
            <a:r>
              <a:rPr lang="ru-RU" sz="2800" b="1" dirty="0"/>
              <a:t>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указатель</a:t>
            </a: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eaLnBrk="1" hangingPunct="1">
              <a:buNone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&amp;b=a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ссылка</a:t>
            </a:r>
            <a:endParaRPr lang="en-US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a=3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ym typeface="Symbol" pitchFamily="18" charset="2"/>
              </a:rPr>
              <a:t>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*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ptri</a:t>
            </a:r>
            <a:r>
              <a:rPr lang="en-US" sz="28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=3;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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b=3</a:t>
            </a:r>
            <a:r>
              <a:rPr lang="en-US" sz="2800" dirty="0">
                <a:sym typeface="Symbol" pitchFamily="18" charset="2"/>
              </a:rPr>
              <a:t>;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2825" y="1125538"/>
            <a:ext cx="4321175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3850" y="4005263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>
              <a:spcBef>
                <a:spcPct val="50000"/>
              </a:spcBef>
            </a:pPr>
            <a:r>
              <a:rPr lang="ru-RU" sz="2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Ссылка</a:t>
            </a:r>
            <a:r>
              <a:rPr lang="ru-RU" sz="2000" dirty="0"/>
              <a:t> тоже физически представляет собой </a:t>
            </a: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адрес</a:t>
            </a:r>
            <a:r>
              <a:rPr lang="ru-RU" sz="2000" dirty="0"/>
              <a:t>, но в отличие от указателя при работе со ссылками </a:t>
            </a:r>
            <a:r>
              <a:rPr lang="ru-RU" sz="2000" dirty="0">
                <a:solidFill>
                  <a:srgbClr val="FF0000"/>
                </a:solidFill>
              </a:rPr>
              <a:t>не используется операция разыменования</a:t>
            </a:r>
            <a:r>
              <a:rPr lang="ru-RU" sz="2000" dirty="0"/>
              <a:t>, т.е. ссылка – это второе имя (</a:t>
            </a:r>
            <a:r>
              <a:rPr lang="en-US" sz="2000" dirty="0"/>
              <a:t>alias </a:t>
            </a:r>
            <a:r>
              <a:rPr lang="ru-RU" sz="2000" dirty="0"/>
              <a:t>или псевдоним)</a:t>
            </a:r>
            <a:r>
              <a:rPr lang="en-US" sz="2000" dirty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5BB134-898D-4EF6-B3A0-61617B68F199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2"/>
            <a:ext cx="8867775" cy="791939"/>
          </a:xfrm>
        </p:spPr>
        <p:txBody>
          <a:bodyPr/>
          <a:lstStyle/>
          <a:p>
            <a:pPr eaLnBrk="1" hangingPunct="1"/>
            <a:r>
              <a:rPr lang="ru-RU" sz="2800" b="1" dirty="0"/>
              <a:t>3.4 Управление динамической памятью</a:t>
            </a:r>
            <a:br>
              <a:rPr lang="ru-RU" sz="2800" b="1" dirty="0"/>
            </a:br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А. С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-style</a:t>
            </a:r>
            <a:endParaRPr lang="ru-RU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0767"/>
            <a:ext cx="8496300" cy="540134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en-US" sz="2000" b="1" dirty="0"/>
              <a:t>1</a:t>
            </a:r>
            <a:r>
              <a:rPr lang="ru-RU" sz="2000" b="1" dirty="0"/>
              <a:t>. Размещение в памяти одного значения</a:t>
            </a:r>
            <a:endParaRPr lang="en-US" sz="2000" b="1" dirty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dirty="0"/>
              <a:t>Выделение памяти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800" b="1" dirty="0"/>
              <a:t>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dirty="0"/>
              <a:t>Освобождение памяти</a:t>
            </a:r>
            <a:endParaRPr lang="ru-RU" sz="2000" b="1" dirty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000" b="1" dirty="0"/>
              <a:t>	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free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block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/>
              <a:t>Пример: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endParaRPr lang="ru-RU" sz="800" b="1" dirty="0"/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</a:rPr>
              <a:t>;   </a:t>
            </a:r>
          </a:p>
          <a:p>
            <a:pPr eaLnBrk="1" hangingPunct="1">
              <a:lnSpc>
                <a:spcPct val="105000"/>
              </a:lnSpc>
              <a:buNone/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if ((a =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*) </a:t>
            </a:r>
            <a:r>
              <a:rPr lang="en-US" sz="2000" b="1" dirty="0" err="1">
                <a:latin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)))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ru-RU" sz="2000" b="1" dirty="0">
                <a:latin typeface="Courier New" pitchFamily="49" charset="0"/>
              </a:rPr>
              <a:t>{</a:t>
            </a:r>
            <a:r>
              <a:rPr lang="en-US" sz="2000" dirty="0">
                <a:latin typeface="Courier New" pitchFamily="49" charset="0"/>
              </a:rPr>
              <a:t> </a:t>
            </a:r>
            <a:endParaRPr lang="ru-RU" sz="2000" dirty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                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</a:rPr>
              <a:t>printf</a:t>
            </a:r>
            <a:r>
              <a:rPr lang="ru-RU" sz="2000" b="1" dirty="0">
                <a:latin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</a:rPr>
              <a:t>Not enough memory</a:t>
            </a:r>
            <a:r>
              <a:rPr lang="ru-RU" sz="2000" b="1" dirty="0">
                <a:latin typeface="Courier New" pitchFamily="49" charset="0"/>
              </a:rPr>
              <a:t>.");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                 </a:t>
            </a:r>
            <a:r>
              <a:rPr lang="ru-RU" sz="2000" b="1" dirty="0" err="1">
                <a:latin typeface="Courier New" pitchFamily="49" charset="0"/>
              </a:rPr>
              <a:t>exit</a:t>
            </a:r>
            <a:r>
              <a:rPr lang="ru-RU" sz="2000" b="1" dirty="0">
                <a:latin typeface="Courier New" pitchFamily="49" charset="0"/>
              </a:rPr>
              <a:t>(1);</a:t>
            </a:r>
            <a:r>
              <a:rPr lang="en-US" sz="2000" b="1" dirty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ru-RU" sz="2000" b="1" dirty="0">
                <a:latin typeface="Courier New" pitchFamily="49" charset="0"/>
              </a:rPr>
              <a:t>}</a:t>
            </a:r>
            <a:r>
              <a:rPr lang="en-US" sz="2000" b="1" dirty="0">
                <a:latin typeface="Courier New" pitchFamily="49" charset="0"/>
              </a:rPr>
              <a:t> </a:t>
            </a:r>
            <a:endParaRPr 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*</a:t>
            </a:r>
            <a:r>
              <a:rPr lang="ru-RU" sz="2000" b="1" dirty="0" err="1">
                <a:latin typeface="Courier New" pitchFamily="49" charset="0"/>
              </a:rPr>
              <a:t>a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-244;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sz="2000" b="1" dirty="0" err="1">
                <a:latin typeface="Courier New" pitchFamily="49" charset="0"/>
              </a:rPr>
              <a:t>free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F6003E-579A-46FF-AFF3-5BC52908452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86732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2. Размещение нескольких значений</a:t>
            </a:r>
            <a:endParaRPr lang="en-US" sz="28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/>
              <a:t>Выделение памяти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сalloc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/>
              <a:t>Освобождение памяти</a:t>
            </a:r>
            <a:endParaRPr lang="ru-RU" sz="2000" b="1" dirty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free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block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/>
              <a:t>Пример: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1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err="1">
                <a:latin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</a:rPr>
              <a:t> *</a:t>
            </a:r>
            <a:r>
              <a:rPr lang="en-US" sz="2400" b="1" dirty="0">
                <a:latin typeface="Courier New" pitchFamily="49" charset="0"/>
              </a:rPr>
              <a:t>list</a:t>
            </a:r>
            <a:r>
              <a:rPr lang="ru-RU" sz="2400" b="1" dirty="0">
                <a:latin typeface="Courier New" pitchFamily="49" charset="0"/>
              </a:rPr>
              <a:t>;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list = 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*) </a:t>
            </a:r>
            <a:r>
              <a:rPr lang="en-US" sz="2400" b="1" dirty="0" err="1">
                <a:latin typeface="Courier New" pitchFamily="49" charset="0"/>
              </a:rPr>
              <a:t>calloc</a:t>
            </a:r>
            <a:r>
              <a:rPr lang="en-US" sz="2400" b="1" dirty="0">
                <a:latin typeface="Courier New" pitchFamily="49" charset="0"/>
              </a:rPr>
              <a:t>(3,sizeof(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))</a:t>
            </a:r>
            <a:r>
              <a:rPr lang="ru-RU" sz="24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*</a:t>
            </a:r>
            <a:r>
              <a:rPr lang="en-US" sz="2400" b="1" dirty="0">
                <a:latin typeface="Courier New" pitchFamily="49" charset="0"/>
              </a:rPr>
              <a:t>list</a:t>
            </a:r>
            <a:r>
              <a:rPr lang="ru-RU" sz="2400" b="1" dirty="0">
                <a:latin typeface="Courier New" pitchFamily="49" charset="0"/>
              </a:rPr>
              <a:t>=-244; </a:t>
            </a:r>
            <a:r>
              <a:rPr lang="en-US" sz="2400" b="1" dirty="0">
                <a:latin typeface="Courier New" pitchFamily="49" charset="0"/>
              </a:rPr>
              <a:t>   </a:t>
            </a:r>
            <a:endParaRPr lang="ru-RU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*(list+1)=15;   </a:t>
            </a:r>
            <a:endParaRPr lang="ru-RU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*(list+2)=-45;</a:t>
            </a:r>
            <a:endParaRPr lang="ru-RU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>
                <a:latin typeface="Courier New" pitchFamily="49" charset="0"/>
              </a:rPr>
              <a:t>  …</a:t>
            </a:r>
            <a:r>
              <a:rPr lang="en-US" sz="2400" b="1" dirty="0">
                <a:latin typeface="Courier New" pitchFamily="49" charset="0"/>
              </a:rPr>
              <a:t> </a:t>
            </a:r>
            <a:endParaRPr lang="ru-RU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err="1">
                <a:latin typeface="Courier New" pitchFamily="49" charset="0"/>
              </a:rPr>
              <a:t>free</a:t>
            </a:r>
            <a:r>
              <a:rPr lang="ru-RU" sz="2400" b="1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list</a:t>
            </a:r>
            <a:r>
              <a:rPr lang="ru-RU" sz="2400" b="1" dirty="0">
                <a:latin typeface="Courier New" pitchFamily="49" charset="0"/>
              </a:rPr>
              <a:t>);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0" y="4724400"/>
            <a:ext cx="532765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FAE459-4FF5-4FC3-872B-4A146D01B173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2656"/>
            <a:ext cx="8675687" cy="792088"/>
          </a:xfrm>
        </p:spPr>
        <p:txBody>
          <a:bodyPr/>
          <a:lstStyle/>
          <a:p>
            <a:pPr eaLnBrk="1" hangingPunct="1"/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Б. С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++-style</a:t>
            </a:r>
            <a:endParaRPr lang="ru-RU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820472" cy="5805264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b="1" dirty="0"/>
              <a:t>1</a:t>
            </a:r>
            <a:r>
              <a:rPr lang="ru-RU" sz="2400" b="1" dirty="0"/>
              <a:t>. Размещение одного значения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Операция выделения памяти: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	Указатель  = 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000" b="1" dirty="0"/>
              <a:t> </a:t>
            </a:r>
            <a:r>
              <a:rPr lang="ru-RU" sz="2000" b="1" dirty="0" err="1"/>
              <a:t>Имя_типа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/>
              <a:t>(&lt;</a:t>
            </a:r>
            <a:r>
              <a:rPr lang="ru-RU" sz="2000" b="1" dirty="0"/>
              <a:t>Значение</a:t>
            </a:r>
            <a:r>
              <a:rPr lang="en-US" sz="2000" b="1" dirty="0"/>
              <a:t>&gt;)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Операция освобождения памяти: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000" b="1" dirty="0"/>
              <a:t> </a:t>
            </a:r>
            <a:r>
              <a:rPr lang="ru-RU" sz="2000" b="1" dirty="0"/>
              <a:t>Указатель;</a:t>
            </a:r>
          </a:p>
          <a:p>
            <a:pPr eaLnBrk="1" hangingPunct="1">
              <a:buFont typeface="Wingdings" pitchFamily="2" charset="2"/>
              <a:buNone/>
            </a:pPr>
            <a:endParaRPr lang="en-US" sz="10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Примеры: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а)</a:t>
            </a:r>
            <a:r>
              <a:rPr lang="ru-RU" sz="2000" b="1" dirty="0"/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*k;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k = new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*k = 85;</a:t>
            </a:r>
            <a:endParaRPr lang="ru-RU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10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б)</a:t>
            </a:r>
            <a:r>
              <a:rPr lang="ru-RU" sz="2000" b="1" dirty="0"/>
              <a:t>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a</a:t>
            </a:r>
            <a:r>
              <a:rPr lang="ru-RU" sz="2000" b="1" dirty="0">
                <a:latin typeface="Courier New" pitchFamily="49" charset="0"/>
              </a:rPr>
              <a:t>;   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</a:rPr>
              <a:t>if ((a = new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(-244)</a:t>
            </a:r>
            <a:r>
              <a:rPr lang="en-US" sz="2000" b="1" dirty="0">
                <a:latin typeface="Courier New" pitchFamily="49" charset="0"/>
              </a:rPr>
              <a:t>)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</a:rPr>
              <a:t>)</a:t>
            </a:r>
            <a:r>
              <a:rPr lang="ru-RU" sz="2000" b="1" dirty="0">
                <a:latin typeface="Courier New" pitchFamily="49" charset="0"/>
              </a:rPr>
              <a:t>{</a:t>
            </a:r>
            <a:r>
              <a:rPr lang="en-US" sz="2000" dirty="0">
                <a:latin typeface="Courier New" pitchFamily="49" charset="0"/>
              </a:rPr>
              <a:t> </a:t>
            </a:r>
            <a:endParaRPr lang="ru-RU" sz="200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printf</a:t>
            </a:r>
            <a:r>
              <a:rPr lang="ru-RU" sz="2000" b="1" dirty="0">
                <a:latin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</a:rPr>
              <a:t>Not enough memory</a:t>
            </a:r>
            <a:r>
              <a:rPr lang="ru-RU" sz="2000" b="1" dirty="0">
                <a:latin typeface="Courier New" pitchFamily="49" charset="0"/>
              </a:rPr>
              <a:t>.")</a:t>
            </a:r>
            <a:r>
              <a:rPr lang="ru-RU" sz="2000" b="1" dirty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      </a:t>
            </a:r>
            <a:r>
              <a:rPr lang="en-US" sz="2000" b="1" dirty="0"/>
              <a:t> </a:t>
            </a:r>
            <a:r>
              <a:rPr lang="ru-RU" sz="2000" b="1" dirty="0"/>
              <a:t>    </a:t>
            </a:r>
            <a:r>
              <a:rPr lang="ru-RU" sz="2000" b="1" dirty="0" err="1">
                <a:latin typeface="Courier New" pitchFamily="49" charset="0"/>
              </a:rPr>
              <a:t>exit</a:t>
            </a:r>
            <a:r>
              <a:rPr lang="ru-RU" sz="2000" b="1" dirty="0">
                <a:latin typeface="Courier New" pitchFamily="49" charset="0"/>
              </a:rPr>
              <a:t>(1);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ru-RU" sz="2000" b="1" dirty="0">
                <a:latin typeface="Courier New" pitchFamily="49" charset="0"/>
              </a:rPr>
              <a:t>}</a:t>
            </a:r>
            <a:r>
              <a:rPr lang="en-US" sz="2000" b="1" dirty="0"/>
              <a:t> </a:t>
            </a:r>
            <a:endParaRPr lang="ru-RU" sz="20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</a:rPr>
              <a:t>delete a</a:t>
            </a:r>
            <a:r>
              <a:rPr lang="ru-RU" sz="2000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B6A83-A022-41D7-BC47-D4463C278640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76672"/>
            <a:ext cx="9144000" cy="432048"/>
          </a:xfrm>
        </p:spPr>
        <p:txBody>
          <a:bodyPr/>
          <a:lstStyle/>
          <a:p>
            <a:pPr algn="ctr" eaLnBrk="1" hangingPunct="1"/>
            <a:r>
              <a:rPr lang="ru-RU" sz="2800" b="1" dirty="0"/>
              <a:t>2. Размещение нескольких значений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748464" cy="580526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Операция выделения памяти</a:t>
            </a:r>
            <a:r>
              <a:rPr lang="en-US" sz="2000" dirty="0"/>
              <a:t> </a:t>
            </a:r>
            <a:r>
              <a:rPr lang="ru-RU" sz="2000" dirty="0"/>
              <a:t>для </a:t>
            </a:r>
            <a:r>
              <a:rPr lang="en-US" sz="2000" dirty="0"/>
              <a:t>n </a:t>
            </a:r>
            <a:r>
              <a:rPr lang="ru-RU" sz="2000" dirty="0"/>
              <a:t>значений: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	Указатель =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/>
              <a:t>Имя_типа</a:t>
            </a:r>
            <a:r>
              <a:rPr lang="ru-RU" sz="2000" b="1" dirty="0"/>
              <a:t> 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[</a:t>
            </a:r>
            <a:r>
              <a:rPr lang="ru-RU" sz="2000" b="1" dirty="0"/>
              <a:t>Количество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2000" b="1" dirty="0"/>
              <a:t>;</a:t>
            </a:r>
            <a:endParaRPr lang="ru-RU" sz="2000" b="1" dirty="0"/>
          </a:p>
          <a:p>
            <a:pPr eaLnBrk="1" hangingPunct="1">
              <a:buFont typeface="Wingdings" pitchFamily="2" charset="2"/>
              <a:buNone/>
            </a:pPr>
            <a:endParaRPr lang="ru-RU" sz="800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Операция освобождения памяти: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[] </a:t>
            </a:r>
            <a:r>
              <a:rPr lang="ru-RU" sz="2000" b="1" dirty="0" err="1"/>
              <a:t>Типизированный_указатель</a:t>
            </a:r>
            <a:r>
              <a:rPr lang="en-US" sz="2000" b="1" dirty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Пример:</a:t>
            </a:r>
          </a:p>
          <a:p>
            <a:pPr eaLnBrk="1" hangingPunct="1">
              <a:buFont typeface="Wingdings" pitchFamily="2" charset="2"/>
              <a:buNone/>
            </a:pPr>
            <a:endParaRPr lang="ru-RU" sz="20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en-US" sz="2000" b="1" dirty="0">
                <a:latin typeface="Courier New" pitchFamily="49" charset="0"/>
              </a:rPr>
              <a:t>list</a:t>
            </a:r>
            <a:r>
              <a:rPr lang="ru-RU" sz="2000" b="1" dirty="0">
                <a:latin typeface="Courier New" pitchFamily="49" charset="0"/>
              </a:rPr>
              <a:t>;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list = new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[3]</a:t>
            </a:r>
            <a:r>
              <a:rPr lang="ru-RU" sz="2000" b="1" dirty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*</a:t>
            </a:r>
            <a:r>
              <a:rPr lang="en-US" sz="2000" b="1" dirty="0">
                <a:latin typeface="Courier New" pitchFamily="49" charset="0"/>
              </a:rPr>
              <a:t>list</a:t>
            </a:r>
            <a:r>
              <a:rPr lang="ru-RU" sz="2000" b="1" dirty="0">
                <a:latin typeface="Courier New" pitchFamily="49" charset="0"/>
              </a:rPr>
              <a:t>=-244;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*(list+1)=15;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*(list+2)=-45; </a:t>
            </a:r>
            <a:endParaRPr lang="ru-RU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delete[ ] list</a:t>
            </a:r>
            <a:r>
              <a:rPr lang="ru-RU" sz="2000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DACFCC-C15F-43CB-BB52-09E506FECF9D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dirty="0"/>
              <a:t>Массивы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08050"/>
            <a:ext cx="8892480" cy="5689600"/>
          </a:xfrm>
        </p:spPr>
        <p:txBody>
          <a:bodyPr/>
          <a:lstStyle/>
          <a:p>
            <a:pPr eaLnBrk="1" hangingPunct="1">
              <a:buNone/>
            </a:pP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Организация массива в С++ – особый случай использования адресной арифметики.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Переменная массива </a:t>
            </a:r>
            <a:r>
              <a:rPr lang="ru-RU" sz="2000" dirty="0"/>
              <a:t>– указатель на некоторое количество подряд идущих элементов одного типа, т.е. имеющих одинаковую длину.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Именно поэтому: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1) индексы массива всегда начинаются с 0;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2) многомерные массивы в памяти расположены построчно;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3) для адресации элементов массива независимо от способа описания можно использовать адресную арифметику: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ru-RU" sz="2000" dirty="0"/>
              <a:t>                          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list+i</a:t>
            </a:r>
            <a:r>
              <a:rPr lang="ru-RU" sz="2000" b="1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 &amp;(list[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</a:t>
            </a:r>
            <a:r>
              <a:rPr lang="ru-RU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*(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list+i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  list[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455D6AD5-1B9B-4DED-8ABB-7B426758AE36}" type="slidenum">
              <a:rPr lang="ru-RU" altLang="ru-RU" sz="1400">
                <a:latin typeface="Arial" charset="0"/>
              </a:rPr>
              <a:pPr/>
              <a:t>3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431800"/>
          </a:xfrm>
        </p:spPr>
        <p:txBody>
          <a:bodyPr/>
          <a:lstStyle/>
          <a:p>
            <a:pPr eaLnBrk="1" hangingPunct="1"/>
            <a:r>
              <a:rPr lang="ru-RU" altLang="ru-RU" sz="2800" b="1"/>
              <a:t>Примеры объявления массивов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981075"/>
            <a:ext cx="8424862" cy="5876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a)	  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a</a:t>
            </a:r>
            <a:r>
              <a:rPr lang="ru-RU" altLang="ru-RU" sz="2000" b="1" dirty="0">
                <a:latin typeface="Courier New" pitchFamily="49" charset="0"/>
              </a:rPr>
              <a:t>[5]</a:t>
            </a:r>
            <a:r>
              <a:rPr lang="en-US" altLang="ru-RU" sz="2000" b="1" dirty="0">
                <a:latin typeface="Courier New" pitchFamily="49" charset="0"/>
              </a:rPr>
              <a:t>;</a:t>
            </a:r>
            <a:r>
              <a:rPr lang="ru-RU" altLang="ru-RU" sz="2000" b="1" dirty="0">
                <a:latin typeface="Courier New" pitchFamily="49" charset="0"/>
              </a:rPr>
              <a:t>              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объявление массива</a:t>
            </a:r>
            <a:endParaRPr lang="ru-RU" alt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b)</a:t>
            </a: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b="1" dirty="0">
                <a:latin typeface="Courier New" pitchFamily="49" charset="0"/>
              </a:rPr>
              <a:t>   signed char </a:t>
            </a:r>
            <a:r>
              <a:rPr lang="ru-RU" altLang="ru-RU" sz="2000" b="1" dirty="0">
                <a:latin typeface="Courier New" pitchFamily="49" charset="0"/>
              </a:rPr>
              <a:t>с[</a:t>
            </a:r>
            <a:r>
              <a:rPr lang="en-US" altLang="ru-RU" sz="2000" b="1" dirty="0">
                <a:latin typeface="Courier New" pitchFamily="49" charset="0"/>
              </a:rPr>
              <a:t>3][</a:t>
            </a:r>
            <a:r>
              <a:rPr lang="ru-RU" altLang="ru-RU" sz="2000" b="1" dirty="0">
                <a:latin typeface="Courier New" pitchFamily="49" charset="0"/>
              </a:rPr>
              <a:t>3];</a:t>
            </a:r>
            <a:r>
              <a:rPr lang="ru-RU" altLang="ru-RU" sz="2000" dirty="0"/>
              <a:t> </a:t>
            </a:r>
            <a:r>
              <a:rPr lang="en-US" altLang="ru-RU" sz="2000" dirty="0"/>
              <a:t>        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объявление матрицы</a:t>
            </a:r>
            <a:endParaRPr lang="en-US" altLang="ru-RU" sz="2000" dirty="0"/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c)   </a:t>
            </a:r>
            <a:r>
              <a:rPr lang="en-US" altLang="ru-RU" sz="2000" b="1" dirty="0" err="1">
                <a:latin typeface="Courier New" pitchFamily="49" charset="0"/>
              </a:rPr>
              <a:t>typedef</a:t>
            </a:r>
            <a:r>
              <a:rPr lang="en-US" altLang="ru-RU" sz="2000" b="1" dirty="0">
                <a:latin typeface="Courier New" pitchFamily="49" charset="0"/>
              </a:rPr>
              <a:t> signed char byte</a:t>
            </a:r>
            <a:r>
              <a:rPr lang="en-US" altLang="ru-RU" sz="2000" dirty="0"/>
              <a:t>;</a:t>
            </a:r>
            <a:r>
              <a:rPr lang="ru-RU" altLang="ru-RU" sz="2000" dirty="0"/>
              <a:t>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объявление типа элемента</a:t>
            </a:r>
            <a:endParaRPr lang="en-US" altLang="ru-RU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	   byte c[3][3];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объявление матрицы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d)   unsigned char</a:t>
            </a:r>
            <a:r>
              <a:rPr lang="ru-RU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>
                <a:latin typeface="Courier New" pitchFamily="49" charset="0"/>
              </a:rPr>
              <a:t>b</a:t>
            </a:r>
            <a:r>
              <a:rPr lang="ru-RU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>
                <a:latin typeface="Courier New" pitchFamily="49" charset="0"/>
              </a:rPr>
              <a:t>256</a:t>
            </a:r>
            <a:r>
              <a:rPr lang="ru-RU" altLang="ru-RU" sz="2000" b="1" dirty="0">
                <a:latin typeface="Courier New" pitchFamily="49" charset="0"/>
              </a:rPr>
              <a:t>];</a:t>
            </a:r>
            <a:r>
              <a:rPr lang="ru-RU" altLang="ru-RU" sz="2000" dirty="0"/>
              <a:t> </a:t>
            </a:r>
            <a:r>
              <a:rPr lang="en-US" altLang="ru-RU" sz="2000" dirty="0"/>
              <a:t>      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объявление массива</a:t>
            </a:r>
            <a:endParaRPr lang="ru-RU" altLang="ru-RU" sz="2000" dirty="0"/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ru-RU" altLang="ru-RU" sz="2000" b="1" dirty="0"/>
              <a:t>	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ru-RU" altLang="ru-RU" sz="2000" b="1" dirty="0"/>
              <a:t>	Инициализация массива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при объявлении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	  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a</a:t>
            </a:r>
            <a:r>
              <a:rPr lang="ru-RU" altLang="ru-RU" sz="2000" b="1" dirty="0">
                <a:latin typeface="Courier New" pitchFamily="49" charset="0"/>
              </a:rPr>
              <a:t>[5] </a:t>
            </a:r>
            <a:r>
              <a:rPr lang="en-US" altLang="ru-RU" sz="2000" b="1" dirty="0">
                <a:solidFill>
                  <a:schemeClr val="bg2"/>
                </a:solidFill>
                <a:latin typeface="Courier New" pitchFamily="49" charset="0"/>
              </a:rPr>
              <a:t>= {0,-3,7,3,5}</a:t>
            </a:r>
            <a:r>
              <a:rPr lang="en-US" altLang="ru-RU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float d[3][5] </a:t>
            </a:r>
            <a:r>
              <a:rPr lang="en-US" altLang="ru-RU" sz="2000" b="1" dirty="0">
                <a:solidFill>
                  <a:schemeClr val="bg2"/>
                </a:solidFill>
                <a:latin typeface="Courier New" pitchFamily="49" charset="0"/>
              </a:rPr>
              <a:t>= {{0.0,-3.6,7.8,3.789,5.0),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Courier New" pitchFamily="49" charset="0"/>
              </a:rPr>
              <a:t>                      {</a:t>
            </a:r>
            <a:r>
              <a:rPr lang="ru-RU" altLang="ru-RU" sz="2000" b="1" dirty="0">
                <a:solidFill>
                  <a:schemeClr val="bg2"/>
                </a:solidFill>
                <a:latin typeface="Courier New" pitchFamily="49" charset="0"/>
              </a:rPr>
              <a:t>6.1,0,-4.56,8.9,3.0</a:t>
            </a:r>
            <a:r>
              <a:rPr lang="en-US" altLang="ru-RU" sz="2000" b="1" dirty="0">
                <a:solidFill>
                  <a:schemeClr val="bg2"/>
                </a:solidFill>
                <a:latin typeface="Courier New" pitchFamily="49" charset="0"/>
              </a:rPr>
              <a:t>},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ru-RU" sz="2000" b="1" dirty="0">
                <a:solidFill>
                  <a:schemeClr val="bg2"/>
                </a:solidFill>
                <a:latin typeface="Courier New" pitchFamily="49" charset="0"/>
              </a:rPr>
              <a:t>                      {-0.35,-6.3,1.4,-2.8,1.9}};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100392" y="6248400"/>
            <a:ext cx="586408" cy="457200"/>
          </a:xfrm>
        </p:spPr>
        <p:txBody>
          <a:bodyPr/>
          <a:lstStyle/>
          <a:p>
            <a:pPr>
              <a:defRPr/>
            </a:pPr>
            <a:fld id="{6140BE71-5A51-4077-B633-2742BA8A08E2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929687" cy="288925"/>
          </a:xfrm>
        </p:spPr>
        <p:txBody>
          <a:bodyPr/>
          <a:lstStyle/>
          <a:p>
            <a:pPr eaLnBrk="1" hangingPunct="1">
              <a:tabLst>
                <a:tab pos="4038600" algn="l"/>
              </a:tabLst>
            </a:pPr>
            <a:r>
              <a:rPr lang="ru-RU" sz="2800" b="1" dirty="0"/>
              <a:t>Варианты программы подсчета сумм строк</a:t>
            </a:r>
            <a:r>
              <a:rPr lang="en-US" sz="2800" b="1" dirty="0"/>
              <a:t> (2)</a:t>
            </a:r>
            <a:endParaRPr lang="ru-RU" sz="2800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3816102" cy="2736974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sz="1800" kern="12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Автоматический массив (</a:t>
            </a:r>
            <a:r>
              <a:rPr lang="en-US" sz="1800" kern="1200" dirty="0" err="1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CLang</a:t>
            </a:r>
            <a:r>
              <a:rPr lang="ru-RU" sz="1800" kern="12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):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a[n][n], s[n];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sz="1800" kern="12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! Память будет выделена в момент выполнения программы и будет освобождена автоматически при выходе из функции, в которой объявлены массивы!</a:t>
            </a:r>
            <a:r>
              <a:rPr lang="en-US" sz="1800" kern="12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 </a:t>
            </a:r>
            <a:r>
              <a:rPr lang="ru-RU" sz="1800" kern="1200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         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908720"/>
            <a:ext cx="3995936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Courier New" pitchFamily="49" charset="0"/>
              </a:rPr>
              <a:t>Динамический массив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Courier New" pitchFamily="49" charset="0"/>
              </a:rPr>
              <a:t>Выделение памяти: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**a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*[n],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*s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i;i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[n];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55568" y="4437112"/>
            <a:ext cx="3888432" cy="174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i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cs typeface="Courier New" pitchFamily="49" charset="0"/>
              </a:rPr>
              <a:t>Освобождение памяти: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i;i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delete [] 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delete [] a;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delete [] s;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3608" y="177281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191683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3608" y="206084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43608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43608" y="2348880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43608" y="249289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259632" y="177281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259632" y="191683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259632" y="206084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259632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259632" y="2348880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249289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475656" y="177281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475656" y="191683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475656" y="206084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475656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475656" y="2348880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475656" y="249289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691680" y="177281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691680" y="191683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1691680" y="206084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91680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691680" y="2348880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691680" y="249289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907704" y="177281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1907704" y="191683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1907704" y="206084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907704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907704" y="2348880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907704" y="249289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123728" y="177281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123728" y="191683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123728" y="206084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2123728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2123728" y="2348880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123728" y="249289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2771800" y="177281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2771800" y="191683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2771800" y="206084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2771800" y="2204864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2771800" y="2348880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2771800" y="2492896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1043608" y="1772816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771800" y="1772816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TextBox 89"/>
          <p:cNvSpPr txBox="1"/>
          <p:nvPr/>
        </p:nvSpPr>
        <p:spPr>
          <a:xfrm>
            <a:off x="827584" y="148478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ru-RU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555776" y="1484784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6084168" y="328498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Прямоугольник 166"/>
          <p:cNvSpPr/>
          <p:nvPr/>
        </p:nvSpPr>
        <p:spPr>
          <a:xfrm>
            <a:off x="6084168" y="3429000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 167"/>
          <p:cNvSpPr/>
          <p:nvPr/>
        </p:nvSpPr>
        <p:spPr>
          <a:xfrm>
            <a:off x="6084168" y="3573016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9" name="Прямоугольник 168"/>
          <p:cNvSpPr/>
          <p:nvPr/>
        </p:nvSpPr>
        <p:spPr>
          <a:xfrm>
            <a:off x="6084168" y="3717032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Прямоугольник 169"/>
          <p:cNvSpPr/>
          <p:nvPr/>
        </p:nvSpPr>
        <p:spPr>
          <a:xfrm>
            <a:off x="6084168" y="3861048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Прямоугольник 170"/>
          <p:cNvSpPr/>
          <p:nvPr/>
        </p:nvSpPr>
        <p:spPr>
          <a:xfrm>
            <a:off x="6084168" y="400506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/>
          <p:cNvSpPr/>
          <p:nvPr/>
        </p:nvSpPr>
        <p:spPr>
          <a:xfrm>
            <a:off x="6300192" y="328498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 172"/>
          <p:cNvSpPr/>
          <p:nvPr/>
        </p:nvSpPr>
        <p:spPr>
          <a:xfrm>
            <a:off x="6300192" y="3429000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 173"/>
          <p:cNvSpPr/>
          <p:nvPr/>
        </p:nvSpPr>
        <p:spPr>
          <a:xfrm>
            <a:off x="6300192" y="3573016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Прямоугольник 174"/>
          <p:cNvSpPr/>
          <p:nvPr/>
        </p:nvSpPr>
        <p:spPr>
          <a:xfrm>
            <a:off x="6300192" y="3717032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6" name="Прямоугольник 175"/>
          <p:cNvSpPr/>
          <p:nvPr/>
        </p:nvSpPr>
        <p:spPr>
          <a:xfrm>
            <a:off x="6300192" y="3861048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Прямоугольник 176"/>
          <p:cNvSpPr/>
          <p:nvPr/>
        </p:nvSpPr>
        <p:spPr>
          <a:xfrm>
            <a:off x="6300192" y="400506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Прямоугольник 177"/>
          <p:cNvSpPr/>
          <p:nvPr/>
        </p:nvSpPr>
        <p:spPr>
          <a:xfrm>
            <a:off x="6516216" y="328498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9" name="Прямоугольник 178"/>
          <p:cNvSpPr/>
          <p:nvPr/>
        </p:nvSpPr>
        <p:spPr>
          <a:xfrm>
            <a:off x="6516216" y="3429000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0" name="Прямоугольник 179"/>
          <p:cNvSpPr/>
          <p:nvPr/>
        </p:nvSpPr>
        <p:spPr>
          <a:xfrm>
            <a:off x="6516216" y="3573016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1" name="Прямоугольник 180"/>
          <p:cNvSpPr/>
          <p:nvPr/>
        </p:nvSpPr>
        <p:spPr>
          <a:xfrm>
            <a:off x="6516216" y="3717032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Прямоугольник 181"/>
          <p:cNvSpPr/>
          <p:nvPr/>
        </p:nvSpPr>
        <p:spPr>
          <a:xfrm>
            <a:off x="6516216" y="3861048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Прямоугольник 182"/>
          <p:cNvSpPr/>
          <p:nvPr/>
        </p:nvSpPr>
        <p:spPr>
          <a:xfrm>
            <a:off x="6516216" y="400506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Прямоугольник 183"/>
          <p:cNvSpPr/>
          <p:nvPr/>
        </p:nvSpPr>
        <p:spPr>
          <a:xfrm>
            <a:off x="6732240" y="328498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Прямоугольник 184"/>
          <p:cNvSpPr/>
          <p:nvPr/>
        </p:nvSpPr>
        <p:spPr>
          <a:xfrm>
            <a:off x="6732240" y="3429000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 185"/>
          <p:cNvSpPr/>
          <p:nvPr/>
        </p:nvSpPr>
        <p:spPr>
          <a:xfrm>
            <a:off x="6732240" y="3573016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Прямоугольник 186"/>
          <p:cNvSpPr/>
          <p:nvPr/>
        </p:nvSpPr>
        <p:spPr>
          <a:xfrm>
            <a:off x="6732240" y="3717032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Прямоугольник 187"/>
          <p:cNvSpPr/>
          <p:nvPr/>
        </p:nvSpPr>
        <p:spPr>
          <a:xfrm>
            <a:off x="6732240" y="3861048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Прямоугольник 188"/>
          <p:cNvSpPr/>
          <p:nvPr/>
        </p:nvSpPr>
        <p:spPr>
          <a:xfrm>
            <a:off x="6732240" y="400506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 189"/>
          <p:cNvSpPr/>
          <p:nvPr/>
        </p:nvSpPr>
        <p:spPr>
          <a:xfrm>
            <a:off x="6948264" y="328498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 190"/>
          <p:cNvSpPr/>
          <p:nvPr/>
        </p:nvSpPr>
        <p:spPr>
          <a:xfrm>
            <a:off x="6948264" y="3429000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 191"/>
          <p:cNvSpPr/>
          <p:nvPr/>
        </p:nvSpPr>
        <p:spPr>
          <a:xfrm>
            <a:off x="6948264" y="3573016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 192"/>
          <p:cNvSpPr/>
          <p:nvPr/>
        </p:nvSpPr>
        <p:spPr>
          <a:xfrm>
            <a:off x="6948264" y="3717032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 193"/>
          <p:cNvSpPr/>
          <p:nvPr/>
        </p:nvSpPr>
        <p:spPr>
          <a:xfrm>
            <a:off x="6948264" y="3861048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Прямоугольник 194"/>
          <p:cNvSpPr/>
          <p:nvPr/>
        </p:nvSpPr>
        <p:spPr>
          <a:xfrm>
            <a:off x="6948264" y="400506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Прямоугольник 195"/>
          <p:cNvSpPr/>
          <p:nvPr/>
        </p:nvSpPr>
        <p:spPr>
          <a:xfrm>
            <a:off x="7164288" y="328498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Прямоугольник 196"/>
          <p:cNvSpPr/>
          <p:nvPr/>
        </p:nvSpPr>
        <p:spPr>
          <a:xfrm>
            <a:off x="7164288" y="3429000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/>
          <p:cNvSpPr/>
          <p:nvPr/>
        </p:nvSpPr>
        <p:spPr>
          <a:xfrm>
            <a:off x="7164288" y="3573016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7164288" y="3717032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Прямоугольник 199"/>
          <p:cNvSpPr/>
          <p:nvPr/>
        </p:nvSpPr>
        <p:spPr>
          <a:xfrm>
            <a:off x="7164288" y="3861048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Прямоугольник 200"/>
          <p:cNvSpPr/>
          <p:nvPr/>
        </p:nvSpPr>
        <p:spPr>
          <a:xfrm>
            <a:off x="7164288" y="400506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Прямоугольник 201"/>
          <p:cNvSpPr/>
          <p:nvPr/>
        </p:nvSpPr>
        <p:spPr>
          <a:xfrm>
            <a:off x="7812360" y="328498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Прямоугольник 202"/>
          <p:cNvSpPr/>
          <p:nvPr/>
        </p:nvSpPr>
        <p:spPr>
          <a:xfrm>
            <a:off x="7812360" y="3429000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" name="Прямоугольник 203"/>
          <p:cNvSpPr/>
          <p:nvPr/>
        </p:nvSpPr>
        <p:spPr>
          <a:xfrm>
            <a:off x="7812360" y="3573016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" name="Прямоугольник 204"/>
          <p:cNvSpPr/>
          <p:nvPr/>
        </p:nvSpPr>
        <p:spPr>
          <a:xfrm>
            <a:off x="7812360" y="3717032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6" name="Прямоугольник 205"/>
          <p:cNvSpPr/>
          <p:nvPr/>
        </p:nvSpPr>
        <p:spPr>
          <a:xfrm>
            <a:off x="7812360" y="3861048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 206"/>
          <p:cNvSpPr/>
          <p:nvPr/>
        </p:nvSpPr>
        <p:spPr>
          <a:xfrm>
            <a:off x="7812360" y="4005064"/>
            <a:ext cx="216024" cy="144016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TextBox 207"/>
          <p:cNvSpPr txBox="1"/>
          <p:nvPr/>
        </p:nvSpPr>
        <p:spPr>
          <a:xfrm>
            <a:off x="5328592" y="278092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ru-RU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596336" y="2780928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endParaRPr lang="ru-RU" sz="14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5580112" y="3284984"/>
            <a:ext cx="216024" cy="144016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Прямоугольник 210"/>
          <p:cNvSpPr/>
          <p:nvPr/>
        </p:nvSpPr>
        <p:spPr>
          <a:xfrm>
            <a:off x="5580112" y="3429000"/>
            <a:ext cx="216024" cy="144016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2" name="Прямоугольник 211"/>
          <p:cNvSpPr/>
          <p:nvPr/>
        </p:nvSpPr>
        <p:spPr>
          <a:xfrm>
            <a:off x="5580112" y="3573016"/>
            <a:ext cx="216024" cy="144016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3" name="Прямоугольник 212"/>
          <p:cNvSpPr/>
          <p:nvPr/>
        </p:nvSpPr>
        <p:spPr>
          <a:xfrm>
            <a:off x="5580112" y="3717032"/>
            <a:ext cx="216024" cy="144016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рямоугольник 213"/>
          <p:cNvSpPr/>
          <p:nvPr/>
        </p:nvSpPr>
        <p:spPr>
          <a:xfrm>
            <a:off x="5580112" y="3861048"/>
            <a:ext cx="216024" cy="144016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5" name="Прямоугольник 214"/>
          <p:cNvSpPr/>
          <p:nvPr/>
        </p:nvSpPr>
        <p:spPr>
          <a:xfrm>
            <a:off x="5580112" y="4005064"/>
            <a:ext cx="216024" cy="144016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6" name="Прямоугольник 215"/>
          <p:cNvSpPr/>
          <p:nvPr/>
        </p:nvSpPr>
        <p:spPr>
          <a:xfrm>
            <a:off x="5580112" y="299695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7" name="Прямая со стрелкой 216"/>
          <p:cNvCxnSpPr/>
          <p:nvPr/>
        </p:nvCxnSpPr>
        <p:spPr>
          <a:xfrm flipH="1">
            <a:off x="5580112" y="3068960"/>
            <a:ext cx="108012" cy="2160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7812360" y="2996952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9" name="Прямая со стрелкой 218"/>
          <p:cNvCxnSpPr/>
          <p:nvPr/>
        </p:nvCxnSpPr>
        <p:spPr>
          <a:xfrm flipH="1">
            <a:off x="7812360" y="3068960"/>
            <a:ext cx="108012" cy="21602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endCxn id="166" idx="1"/>
          </p:cNvCxnSpPr>
          <p:nvPr/>
        </p:nvCxnSpPr>
        <p:spPr>
          <a:xfrm>
            <a:off x="5688124" y="3356992"/>
            <a:ext cx="396044" cy="0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/>
          <p:nvPr/>
        </p:nvCxnSpPr>
        <p:spPr>
          <a:xfrm>
            <a:off x="5688124" y="3501008"/>
            <a:ext cx="396044" cy="0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/>
          <p:nvPr/>
        </p:nvCxnSpPr>
        <p:spPr>
          <a:xfrm>
            <a:off x="5688124" y="3645024"/>
            <a:ext cx="396044" cy="0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/>
          <p:nvPr/>
        </p:nvCxnSpPr>
        <p:spPr>
          <a:xfrm>
            <a:off x="5688124" y="3789040"/>
            <a:ext cx="396044" cy="0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/>
          <p:nvPr/>
        </p:nvCxnSpPr>
        <p:spPr>
          <a:xfrm>
            <a:off x="5688124" y="3933056"/>
            <a:ext cx="396044" cy="0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/>
          <p:cNvCxnSpPr/>
          <p:nvPr/>
        </p:nvCxnSpPr>
        <p:spPr>
          <a:xfrm>
            <a:off x="5688124" y="4077072"/>
            <a:ext cx="396044" cy="0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/>
      <p:bldP spid="209" grpId="0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0BE71-5A51-4077-B633-2742BA8A08E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929687" cy="288925"/>
          </a:xfrm>
        </p:spPr>
        <p:txBody>
          <a:bodyPr/>
          <a:lstStyle/>
          <a:p>
            <a:pPr eaLnBrk="1" hangingPunct="1">
              <a:tabLst>
                <a:tab pos="4038600" algn="l"/>
              </a:tabLst>
            </a:pPr>
            <a:r>
              <a:rPr lang="ru-RU" sz="2800" b="1" dirty="0"/>
              <a:t>Пример программы подсчета сумм строк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689600"/>
          </a:xfrm>
        </p:spPr>
        <p:txBody>
          <a:bodyPr/>
          <a:lstStyle/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&lt;&lt;"Enter n:";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a[n][n], s[n]; 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для компилятора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CLang</a:t>
            </a:r>
            <a:endParaRPr lang="en-US" sz="2000" b="1" dirty="0">
              <a:solidFill>
                <a:schemeClr val="bg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"Enter numbers of "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&lt;&lt;" string:\n";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 = 0; j &lt; n; j++)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 = 0; j &lt; n; j++) s[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+=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	{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j=0;j&lt;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n;j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(3)&lt;&lt;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" sum = " &lt;&lt; s[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0;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ts val="19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0152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Ex03_06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0BE71-5A51-4077-B633-2742BA8A08E2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929687" cy="288925"/>
          </a:xfrm>
        </p:spPr>
        <p:txBody>
          <a:bodyPr/>
          <a:lstStyle/>
          <a:p>
            <a:pPr eaLnBrk="1" hangingPunct="1">
              <a:tabLst>
                <a:tab pos="4038600" algn="l"/>
              </a:tabLst>
            </a:pPr>
            <a:r>
              <a:rPr lang="ru-RU" sz="2800" b="1" dirty="0"/>
              <a:t>Пример программы подсчета сумм строк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08720"/>
            <a:ext cx="47244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9937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976AC-E9BD-42ED-8521-9DAF44A11FED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sz="2800" b="1" dirty="0"/>
              <a:t>Многоуровневая адресация 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1412875"/>
            <a:ext cx="5184775" cy="1108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 m[]={1,2,3,4};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int</a:t>
            </a:r>
            <a:r>
              <a:rPr lang="ru-RU" sz="2400" b="1">
                <a:latin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</a:rPr>
              <a:t>*mp[]={m+3,m+2,m+1,m};</a:t>
            </a:r>
            <a:endParaRPr lang="ru-RU" sz="2400" b="1">
              <a:latin typeface="Courier New" pitchFamily="49" charset="0"/>
            </a:endParaRPr>
          </a:p>
        </p:txBody>
      </p:sp>
      <p:pic>
        <p:nvPicPr>
          <p:cNvPr id="18444" name="Picture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6950" y="3179763"/>
            <a:ext cx="2773363" cy="1793875"/>
          </a:xfrm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23850" y="3500438"/>
            <a:ext cx="2627313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mp[0],*mp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mp[1],*(mp+1)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mp[2],*(mp+2)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mp[3],*(mp+3)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219700" y="3213100"/>
            <a:ext cx="2519363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m[1],*(m+1)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u-RU" sz="2400">
                <a:latin typeface="Courier New" pitchFamily="49" charset="0"/>
              </a:rPr>
              <a:t>или</a:t>
            </a:r>
            <a:endParaRPr lang="en-US" sz="240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mp[0][-2],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*(mp[0]-2),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*(*mp-2),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mp[1][-1],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*(mp[1]-1),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*(*(mp+1)-1)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ru-RU" sz="2400" b="1">
              <a:latin typeface="Courier New" pitchFamily="49" charset="0"/>
            </a:endParaRPr>
          </a:p>
        </p:txBody>
      </p:sp>
      <p:sp>
        <p:nvSpPr>
          <p:cNvPr id="14344" name="Text Box 15"/>
          <p:cNvSpPr txBox="1">
            <a:spLocks noChangeArrowheads="1"/>
          </p:cNvSpPr>
          <p:nvPr/>
        </p:nvSpPr>
        <p:spPr bwMode="auto">
          <a:xfrm>
            <a:off x="5868144" y="1484784"/>
            <a:ext cx="2952750" cy="7715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ru-RU" sz="2000" b="1" dirty="0"/>
              <a:t>(</a:t>
            </a:r>
            <a:r>
              <a:rPr lang="en-US" sz="2000" b="1" dirty="0" err="1"/>
              <a:t>list+i</a:t>
            </a:r>
            <a:r>
              <a:rPr lang="ru-RU" sz="2000" b="1" dirty="0"/>
              <a:t>)</a:t>
            </a:r>
            <a:r>
              <a:rPr lang="en-US" sz="2000" b="1" dirty="0"/>
              <a:t>  </a:t>
            </a:r>
            <a:r>
              <a:rPr lang="en-US" sz="2000" b="1" dirty="0">
                <a:sym typeface="Symbol" pitchFamily="18" charset="2"/>
              </a:rPr>
              <a:t> &amp;(list[</a:t>
            </a:r>
            <a:r>
              <a:rPr lang="en-US" sz="2000" b="1" dirty="0" err="1">
                <a:sym typeface="Symbol" pitchFamily="18" charset="2"/>
              </a:rPr>
              <a:t>i</a:t>
            </a:r>
            <a:r>
              <a:rPr lang="en-US" sz="2000" b="1" dirty="0">
                <a:sym typeface="Symbol" pitchFamily="18" charset="2"/>
              </a:rPr>
              <a:t>])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ym typeface="Symbol" pitchFamily="18" charset="2"/>
              </a:rPr>
              <a:t>*(</a:t>
            </a:r>
            <a:r>
              <a:rPr lang="en-US" sz="2000" b="1" dirty="0" err="1">
                <a:sym typeface="Symbol" pitchFamily="18" charset="2"/>
              </a:rPr>
              <a:t>list+i</a:t>
            </a:r>
            <a:r>
              <a:rPr lang="en-US" sz="2000" b="1" dirty="0">
                <a:sym typeface="Symbol" pitchFamily="18" charset="2"/>
              </a:rPr>
              <a:t>)  list[</a:t>
            </a:r>
            <a:r>
              <a:rPr lang="en-US" sz="2000" b="1" dirty="0" err="1">
                <a:sym typeface="Symbol" pitchFamily="18" charset="2"/>
              </a:rPr>
              <a:t>i</a:t>
            </a:r>
            <a:r>
              <a:rPr lang="en-US" sz="2000" b="1" dirty="0">
                <a:sym typeface="Symbol" pitchFamily="18" charset="2"/>
              </a:rPr>
              <a:t>]</a:t>
            </a:r>
            <a:endParaRPr lang="ru-RU" sz="20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3E3EB5-5ABB-4EDB-9C53-978DAC456DBF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929687" cy="288925"/>
          </a:xfrm>
        </p:spPr>
        <p:txBody>
          <a:bodyPr/>
          <a:lstStyle/>
          <a:p>
            <a:pPr eaLnBrk="1" hangingPunct="1">
              <a:tabLst>
                <a:tab pos="4038600" algn="l"/>
              </a:tabLst>
            </a:pPr>
            <a:r>
              <a:rPr lang="en-US" sz="2800" b="1" dirty="0"/>
              <a:t>3.5 </a:t>
            </a:r>
            <a:r>
              <a:rPr lang="ru-RU" sz="2800" b="1" dirty="0"/>
              <a:t>Цикл </a:t>
            </a:r>
            <a:r>
              <a:rPr lang="en-US" sz="2800" b="1" dirty="0" err="1"/>
              <a:t>foreach</a:t>
            </a:r>
            <a:r>
              <a:rPr lang="en-US" sz="2800" b="1" dirty="0"/>
              <a:t> </a:t>
            </a:r>
            <a:r>
              <a:rPr lang="ru-RU" sz="2800" b="1" dirty="0"/>
              <a:t>или цикл</a:t>
            </a:r>
            <a:r>
              <a:rPr lang="en-US" sz="2800" b="1" dirty="0"/>
              <a:t> </a:t>
            </a:r>
            <a:r>
              <a:rPr lang="ru-RU" sz="2800" b="1" dirty="0"/>
              <a:t>по коллекции 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Ex3_07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949950"/>
          </a:xfrm>
        </p:spPr>
        <p:txBody>
          <a:bodyPr/>
          <a:lstStyle/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dirty="0">
                <a:cs typeface="Courier New" pitchFamily="49" charset="0"/>
              </a:rPr>
              <a:t>Цикл предложен для стандартных шаблонов коллекций, однако может использоваться в том числе и для массивов:</a:t>
            </a: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{1, 2, 3, 4, 5};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&amp;x 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x*= 2;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for(auto x:arr)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 ';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for(const auto &amp;x:arr)</a:t>
            </a: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' ';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0;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</a:t>
            </a:r>
            <a:br>
              <a:rPr lang="en-US" sz="2000" dirty="0"/>
            </a:b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940425" y="3644900"/>
            <a:ext cx="2808288" cy="1008063"/>
          </a:xfrm>
          <a:prstGeom prst="wedgeRoundRectCallout">
            <a:avLst>
              <a:gd name="adj1" fmla="val -190292"/>
              <a:gd name="adj2" fmla="val -5309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/>
              <a:t>Ссылка (</a:t>
            </a:r>
            <a:r>
              <a:rPr lang="en-US" sz="2000"/>
              <a:t>&amp;</a:t>
            </a:r>
            <a:r>
              <a:rPr lang="ru-RU" sz="2000"/>
              <a:t>)</a:t>
            </a:r>
            <a:r>
              <a:rPr lang="en-US" sz="2000"/>
              <a:t> </a:t>
            </a:r>
            <a:r>
              <a:rPr lang="ru-RU" sz="2000"/>
              <a:t>- для изменения чисел в массиве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40425" y="4724400"/>
            <a:ext cx="2808288" cy="1008063"/>
          </a:xfrm>
          <a:prstGeom prst="wedgeRoundRectCallout">
            <a:avLst>
              <a:gd name="adj1" fmla="val -184134"/>
              <a:gd name="adj2" fmla="val -4328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Значение – работа с копиями чисел массива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40425" y="2420938"/>
            <a:ext cx="2808288" cy="1079500"/>
          </a:xfrm>
          <a:prstGeom prst="wedgeRoundRectCallout">
            <a:avLst>
              <a:gd name="adj1" fmla="val -204753"/>
              <a:gd name="adj2" fmla="val 3743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Можно </a:t>
            </a:r>
            <a:r>
              <a:rPr lang="en-US" sz="2000" dirty="0"/>
              <a:t>auto</a:t>
            </a:r>
            <a:r>
              <a:rPr lang="ru-RU" sz="2000" dirty="0"/>
              <a:t>, тогда тип определится автоматически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940425" y="5778500"/>
            <a:ext cx="2808288" cy="1079500"/>
          </a:xfrm>
          <a:prstGeom prst="wedgeRoundRectCallout">
            <a:avLst>
              <a:gd name="adj1" fmla="val -201296"/>
              <a:gd name="adj2" fmla="val -6453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Константа – работа со значениями с запретом изменений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27763" y="1341438"/>
            <a:ext cx="2484437" cy="1008062"/>
          </a:xfrm>
          <a:prstGeom prst="wedgeRoundRectCallout">
            <a:avLst>
              <a:gd name="adj1" fmla="val -214380"/>
              <a:gd name="adj2" fmla="val 10674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Размер массива должен быть известен!!!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2BCED1-04F3-4F9F-83D4-4662EBB6BF8D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dirty="0"/>
              <a:t>3.6 Строки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9144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1619672" y="4869160"/>
            <a:ext cx="2374900" cy="1008112"/>
          </a:xfrm>
          <a:prstGeom prst="wedgeRoundRectCallout">
            <a:avLst>
              <a:gd name="adj1" fmla="val -99599"/>
              <a:gd name="adj2" fmla="val -15708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Длина строки Паскаля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6084168" y="4869160"/>
            <a:ext cx="2374900" cy="1008112"/>
          </a:xfrm>
          <a:prstGeom prst="wedgeRoundRectCallout">
            <a:avLst>
              <a:gd name="adj1" fmla="val 33891"/>
              <a:gd name="adj2" fmla="val -16753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400" dirty="0"/>
              <a:t>Признак конца строки С(С++)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23528" y="836712"/>
            <a:ext cx="85693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spcBef>
                <a:spcPct val="50000"/>
              </a:spcBef>
            </a:pP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Строка в С и С++ </a:t>
            </a:r>
            <a:r>
              <a:rPr lang="ru-RU" sz="2000" dirty="0"/>
              <a:t>– последовательность (массив) символов, завершающаяся нулевым байтом.</a:t>
            </a:r>
          </a:p>
          <a:p>
            <a:pPr marL="355600" indent="-355600">
              <a:spcBef>
                <a:spcPct val="50000"/>
              </a:spcBef>
            </a:pP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Примечание</a:t>
            </a:r>
            <a:r>
              <a:rPr lang="ru-RU" sz="2000" dirty="0"/>
              <a:t>.  Цикл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по коллекции для строк использовать</a:t>
            </a:r>
            <a:r>
              <a:rPr lang="en-US" sz="2000" dirty="0"/>
              <a:t> </a:t>
            </a:r>
            <a:r>
              <a:rPr lang="ru-RU" sz="2000" dirty="0"/>
              <a:t>нельзя, поскольку он не видит завершающего нуля!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1F9E1F-B2F4-4176-BF3A-F63D0A6FED70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 dirty="0"/>
              <a:t>Объявление строки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050"/>
            <a:ext cx="8964488" cy="594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Объявление строки с выделением памяти</a:t>
            </a:r>
            <a:r>
              <a:rPr lang="en-US" sz="2000" dirty="0"/>
              <a:t>:</a:t>
            </a:r>
            <a:endParaRPr lang="ru-RU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/>
              <a:t> </a:t>
            </a:r>
            <a:r>
              <a:rPr lang="ru-RU" sz="2000" b="1" dirty="0" err="1"/>
              <a:t>Имя_указателя</a:t>
            </a:r>
            <a:r>
              <a:rPr lang="en-US" sz="2000" b="1" dirty="0"/>
              <a:t> </a:t>
            </a:r>
            <a:r>
              <a:rPr lang="ru-RU" sz="2000" b="1" dirty="0"/>
              <a:t>[</a:t>
            </a:r>
            <a:r>
              <a:rPr lang="ru-RU" sz="2000" b="1" dirty="0" err="1"/>
              <a:t>Объем_памяти</a:t>
            </a:r>
            <a:r>
              <a:rPr lang="ru-RU" sz="2000" b="1" dirty="0"/>
              <a:t>]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/>
              <a:t>= Значение 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;</a:t>
            </a:r>
            <a:r>
              <a:rPr lang="ru-RU" sz="20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Объявление указателя на строку</a:t>
            </a:r>
            <a:r>
              <a:rPr lang="en-US" sz="2000" dirty="0"/>
              <a:t>:</a:t>
            </a:r>
            <a:endParaRPr lang="ru-RU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/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000" b="1" dirty="0" err="1"/>
              <a:t>Имя_указателя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/>
              <a:t>= </a:t>
            </a:r>
            <a:r>
              <a:rPr lang="ru-RU" sz="2000" b="1" dirty="0"/>
              <a:t>Значение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;</a:t>
            </a:r>
            <a:r>
              <a:rPr lang="ru-RU" sz="2000" dirty="0"/>
              <a:t> </a:t>
            </a:r>
            <a:endParaRPr lang="ru-RU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/>
              <a:t>Примеры: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/>
              <a:t>а)</a:t>
            </a:r>
            <a:r>
              <a:rPr lang="ru-RU" sz="2000" b="1" dirty="0"/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dirty="0"/>
              <a:t>                   б)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/>
              <a:t>                                  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char[6];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ru-RU" sz="2000" b="1" dirty="0">
                <a:cs typeface="Courier New" pitchFamily="49" charset="0"/>
              </a:rPr>
              <a:t>  </a:t>
            </a:r>
            <a:r>
              <a:rPr lang="en-US" sz="2000" b="1" dirty="0">
                <a:cs typeface="Courier New" pitchFamily="49" charset="0"/>
              </a:rPr>
              <a:t>   </a:t>
            </a:r>
            <a:r>
              <a:rPr lang="ru-RU" sz="2000" b="1" dirty="0">
                <a:cs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ru-RU" sz="2000" dirty="0"/>
              <a:t>в)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str1[5]= {'A','B','C','D','\0'};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 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указатель константен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ru-RU" sz="2000" dirty="0"/>
              <a:t>г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str2[5] = "ABCD";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указатель константен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 err="1"/>
              <a:t>д</a:t>
            </a:r>
            <a:r>
              <a:rPr lang="ru-RU" sz="2000" dirty="0"/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str3[] = "ABCD";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указатель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константен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dirty="0"/>
              <a:t>е)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*str4 = "ABCD";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Важно!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Иначе типы не совместимы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  <a:cs typeface="Courier New" pitchFamily="49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828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3568" y="3429000"/>
            <a:ext cx="2088232" cy="1008112"/>
          </a:xfrm>
          <a:prstGeom prst="wedgeRoundRectCallout">
            <a:avLst>
              <a:gd name="adj1" fmla="val -10678"/>
              <a:gd name="adj2" fmla="val -86047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000" dirty="0"/>
              <a:t>По умолчанию константный указатель!!!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2C0EA5-EC3A-4171-96C9-E0E395447AB8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307975"/>
          </a:xfrm>
        </p:spPr>
        <p:txBody>
          <a:bodyPr/>
          <a:lstStyle/>
          <a:p>
            <a:pPr eaLnBrk="1" hangingPunct="1"/>
            <a:r>
              <a:rPr lang="ru-RU" sz="2800" b="1"/>
              <a:t>Объявление и инициализация массивов строк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58340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Массив указателей на строки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char * </a:t>
            </a:r>
            <a:r>
              <a:rPr lang="ru-RU" sz="2000" b="1" dirty="0"/>
              <a:t>Имя</a:t>
            </a:r>
            <a:r>
              <a:rPr lang="en-US" sz="2000" b="1" dirty="0"/>
              <a:t> [</a:t>
            </a:r>
            <a:r>
              <a:rPr lang="ru-RU" sz="2000" b="1" dirty="0"/>
              <a:t>Размер</a:t>
            </a:r>
            <a:r>
              <a:rPr lang="en-US" sz="2000" b="1" dirty="0"/>
              <a:t>]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/>
              <a:t>= </a:t>
            </a:r>
            <a:r>
              <a:rPr lang="ru-RU" sz="2000" b="1" dirty="0"/>
              <a:t>Значения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en-US" sz="2000" b="1" dirty="0"/>
              <a:t>;</a:t>
            </a:r>
          </a:p>
          <a:p>
            <a:pPr eaLnBrk="1" hangingPunct="1">
              <a:buFont typeface="Wingdings" pitchFamily="2" charset="2"/>
              <a:buNone/>
            </a:pPr>
            <a:endParaRPr lang="ru-RU" sz="8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Массив строк указанной длины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char  </a:t>
            </a:r>
            <a:r>
              <a:rPr lang="ru-RU" sz="2000" b="1" dirty="0"/>
              <a:t>Имя</a:t>
            </a:r>
            <a:r>
              <a:rPr lang="en-US" sz="2000" b="1" dirty="0"/>
              <a:t> [</a:t>
            </a:r>
            <a:r>
              <a:rPr lang="ru-RU" sz="2000" b="1" dirty="0"/>
              <a:t>Размер</a:t>
            </a:r>
            <a:r>
              <a:rPr lang="en-US" sz="2000" b="1" dirty="0"/>
              <a:t>][</a:t>
            </a:r>
            <a:r>
              <a:rPr lang="ru-RU" sz="2000" b="1" dirty="0"/>
              <a:t>Размер</a:t>
            </a:r>
            <a:r>
              <a:rPr lang="en-US" sz="2000" b="1" dirty="0"/>
              <a:t>]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/>
              <a:t>= </a:t>
            </a:r>
            <a:r>
              <a:rPr lang="ru-RU" sz="2000" b="1" dirty="0"/>
              <a:t>Значения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  <a:r>
              <a:rPr lang="en-US" sz="2000" b="1" dirty="0"/>
              <a:t>;</a:t>
            </a:r>
            <a:endParaRPr lang="ru-RU" sz="2000" b="1" dirty="0"/>
          </a:p>
          <a:p>
            <a:pPr eaLnBrk="1" hangingPunct="1">
              <a:buFont typeface="Wingdings" pitchFamily="2" charset="2"/>
              <a:buNone/>
            </a:pPr>
            <a:endParaRPr lang="ru-RU" sz="800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Примеры:</a:t>
            </a: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400" dirty="0"/>
              <a:t>а)</a:t>
            </a:r>
            <a:r>
              <a:rPr lang="ru-RU" sz="2400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const 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[4] = {"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One","Two","Three","Four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400" dirty="0"/>
              <a:t>б)</a:t>
            </a:r>
            <a:r>
              <a:rPr lang="ru-RU" sz="2400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 ms[4][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={"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One","Two","Three","Four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4221163"/>
            <a:ext cx="74898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EAD02-82BA-4817-969B-6205FE0A7C6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288925"/>
          </a:xfrm>
        </p:spPr>
        <p:txBody>
          <a:bodyPr/>
          <a:lstStyle/>
          <a:p>
            <a:pPr eaLnBrk="1" hangingPunct="1"/>
            <a:r>
              <a:rPr lang="ru-RU" sz="2800" b="1" dirty="0"/>
              <a:t>Ввод-вывод</a:t>
            </a:r>
            <a:r>
              <a:rPr lang="en-US" sz="2800" b="1" dirty="0"/>
              <a:t> </a:t>
            </a:r>
            <a:r>
              <a:rPr lang="ru-RU" sz="2800" b="1" dirty="0"/>
              <a:t>строк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9072438" cy="5805264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/>
              <a:t>Ввод: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[50];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95000"/>
              </a:lnSpc>
              <a:buAutoNum type="arabicParenR"/>
            </a:pPr>
            <a:r>
              <a:rPr lang="en-US" sz="2000" b="1" dirty="0">
                <a:latin typeface="Courier New" pitchFamily="49" charset="0"/>
              </a:rPr>
              <a:t>gets(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</a:rPr>
              <a:t>);</a:t>
            </a:r>
            <a:r>
              <a:rPr lang="ru-RU" sz="2000" b="1" dirty="0">
                <a:latin typeface="Courier New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процедура-функция – ввод до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Enter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(</a:t>
            </a:r>
            <a:r>
              <a:rPr lang="ru-RU" sz="2000" dirty="0">
                <a:solidFill>
                  <a:srgbClr val="FF0000"/>
                </a:solidFill>
              </a:rPr>
              <a:t>устаревшая!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endParaRPr lang="en-US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ru-RU" altLang="ru-RU" sz="2000" b="1" dirty="0">
                <a:latin typeface="Courier New" pitchFamily="49" charset="0"/>
              </a:rPr>
              <a:t>   </a:t>
            </a:r>
            <a:r>
              <a:rPr lang="en-US" altLang="ru-RU" sz="2000" b="1" dirty="0" err="1">
                <a:latin typeface="Courier New" pitchFamily="49" charset="0"/>
              </a:rPr>
              <a:t>gets_s</a:t>
            </a:r>
            <a:r>
              <a:rPr lang="en-US" altLang="ru-RU" sz="2000" b="1" dirty="0">
                <a:latin typeface="Courier New" pitchFamily="49" charset="0"/>
              </a:rPr>
              <a:t>(str,5</a:t>
            </a:r>
            <a:r>
              <a:rPr lang="ru-RU" altLang="ru-RU" sz="2000" b="1" dirty="0">
                <a:latin typeface="Courier New" pitchFamily="49" charset="0"/>
              </a:rPr>
              <a:t>0</a:t>
            </a:r>
            <a:r>
              <a:rPr lang="en-US" altLang="ru-RU" sz="2000" b="1" dirty="0">
                <a:latin typeface="Courier New" pitchFamily="49" charset="0"/>
              </a:rPr>
              <a:t>);   </a:t>
            </a:r>
            <a:r>
              <a:rPr lang="ru-RU" altLang="ru-RU" sz="2000" b="1" dirty="0">
                <a:latin typeface="Courier New" pitchFamily="49" charset="0"/>
              </a:rPr>
              <a:t>    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для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VS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ru-RU" altLang="ru-RU" sz="2000" b="1" dirty="0">
                <a:solidFill>
                  <a:srgbClr val="0000FF"/>
                </a:solidFill>
                <a:latin typeface="Courier New" pitchFamily="49" charset="0"/>
              </a:rPr>
              <a:t>   </a:t>
            </a:r>
            <a:r>
              <a:rPr lang="en-US" altLang="ru-RU" sz="2000" b="1" dirty="0" err="1">
                <a:latin typeface="Courier New" pitchFamily="49" charset="0"/>
              </a:rPr>
              <a:t>fgets</a:t>
            </a:r>
            <a:r>
              <a:rPr lang="en-US" altLang="ru-RU" sz="2000" b="1" dirty="0">
                <a:latin typeface="Courier New" pitchFamily="49" charset="0"/>
              </a:rPr>
              <a:t>(str,5</a:t>
            </a:r>
            <a:r>
              <a:rPr lang="ru-RU" altLang="ru-RU" sz="2000" b="1" dirty="0">
                <a:latin typeface="Courier New" pitchFamily="49" charset="0"/>
              </a:rPr>
              <a:t>0</a:t>
            </a:r>
            <a:r>
              <a:rPr lang="en-US" altLang="ru-RU" sz="2000" b="1" dirty="0">
                <a:latin typeface="Courier New" pitchFamily="49" charset="0"/>
              </a:rPr>
              <a:t>,stdin);</a:t>
            </a:r>
            <a:r>
              <a:rPr lang="ru-RU" altLang="ru-RU" sz="2000" b="1" dirty="0">
                <a:latin typeface="Courier New" pitchFamily="49" charset="0"/>
              </a:rPr>
              <a:t>  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для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Clang </a:t>
            </a:r>
            <a:endParaRPr lang="ru-RU" altLang="ru-RU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2)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</a:rPr>
              <a:t>("%</a:t>
            </a:r>
            <a:r>
              <a:rPr lang="en-US" sz="2000" b="1" dirty="0" err="1">
                <a:latin typeface="Courier New" pitchFamily="49" charset="0"/>
              </a:rPr>
              <a:t>s",str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ru-RU" sz="2000" b="1" dirty="0"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ввод до пробела</a:t>
            </a:r>
            <a:endParaRPr lang="en-US" sz="2000" dirty="0"/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ru-RU" sz="2000" b="1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) </a:t>
            </a:r>
            <a:r>
              <a:rPr lang="en-US" sz="2000" b="1" dirty="0" err="1">
                <a:latin typeface="Courier New" pitchFamily="49" charset="0"/>
              </a:rPr>
              <a:t>cin</a:t>
            </a:r>
            <a:r>
              <a:rPr lang="en-US" sz="2000" b="1" dirty="0">
                <a:latin typeface="Courier New" pitchFamily="49" charset="0"/>
              </a:rPr>
              <a:t> &gt;&gt; str; </a:t>
            </a:r>
            <a:r>
              <a:rPr lang="ru-RU" sz="2000" b="1" dirty="0">
                <a:latin typeface="Courier New" pitchFamily="49" charset="0"/>
              </a:rPr>
              <a:t>          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 использованием потока 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endParaRPr lang="ru-RU" sz="2000" b="1" dirty="0">
              <a:solidFill>
                <a:schemeClr val="bg2">
                  <a:lumMod val="40000"/>
                  <a:lumOff val="60000"/>
                </a:schemeClr>
              </a:solidFill>
              <a:latin typeface="Courier New" pitchFamily="49" charset="0"/>
            </a:endParaRP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ru-RU" sz="2000" dirty="0"/>
              <a:t>Вывод: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1) puts(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</a:rPr>
              <a:t>);</a:t>
            </a:r>
            <a:r>
              <a:rPr lang="ru-RU" sz="2000" b="1" dirty="0">
                <a:latin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ru-RU" sz="2000" b="1" dirty="0">
                <a:latin typeface="Courier New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вывод и переход на следующую строку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2)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("String = %s\</a:t>
            </a:r>
            <a:r>
              <a:rPr lang="en-US" sz="2000" b="1" dirty="0" err="1">
                <a:latin typeface="Courier New" pitchFamily="49" charset="0"/>
              </a:rPr>
              <a:t>n",str</a:t>
            </a:r>
            <a:r>
              <a:rPr lang="en-US" sz="2000" b="1" dirty="0">
                <a:latin typeface="Courier New" pitchFamily="49" charset="0"/>
              </a:rPr>
              <a:t>);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вывод и переход на следующую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                                                        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строку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r>
              <a:rPr lang="ru-RU" sz="2000" b="1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) </a:t>
            </a:r>
            <a:r>
              <a:rPr lang="en-US" sz="2000" b="1" dirty="0" err="1">
                <a:latin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 использованием потока </a:t>
            </a:r>
          </a:p>
          <a:p>
            <a:pPr marL="457200" indent="-457200" eaLnBrk="1" hangingPunct="1">
              <a:lnSpc>
                <a:spcPct val="95000"/>
              </a:lnSpc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EAD02-82BA-4817-969B-6205FE0A7C6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288925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251950" cy="3600499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/>
              <a:t>Библиотеки: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ru-RU" sz="2000" b="1" dirty="0"/>
              <a:t>,</a:t>
            </a:r>
            <a:r>
              <a:rPr lang="en-US" sz="2000" b="1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stdlib.h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1)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определение длины строки</a:t>
            </a:r>
            <a:r>
              <a:rPr lang="ru-RU" sz="2000" dirty="0"/>
              <a:t>:  </a:t>
            </a:r>
            <a:r>
              <a:rPr lang="ru-RU" sz="2000" b="1" dirty="0" err="1">
                <a:latin typeface="Courier New" pitchFamily="49" charset="0"/>
              </a:rPr>
              <a:t>size_t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strlen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ru-RU" sz="2000" b="1" dirty="0">
                <a:latin typeface="Courier New" pitchFamily="49" charset="0"/>
              </a:rPr>
              <a:t>);</a:t>
            </a:r>
            <a:r>
              <a:rPr lang="ru-RU" sz="2000" dirty="0"/>
              <a:t>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/>
              <a:t>	 например: </a:t>
            </a:r>
            <a:r>
              <a:rPr lang="ru-RU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k = </a:t>
            </a:r>
            <a:r>
              <a:rPr lang="ru-RU" sz="2000" b="1" dirty="0" err="1">
                <a:latin typeface="Courier New" pitchFamily="49" charset="0"/>
              </a:rPr>
              <a:t>strlen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 err="1">
                <a:latin typeface="Courier New" pitchFamily="49" charset="0"/>
              </a:rPr>
              <a:t>tr</a:t>
            </a:r>
            <a:r>
              <a:rPr lang="ru-RU" sz="2000" b="1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ru-RU" sz="8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2)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конкатенация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слияние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строк</a:t>
            </a:r>
            <a:r>
              <a:rPr lang="ru-RU" sz="2000" dirty="0"/>
              <a:t>: 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/>
              <a:t>	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strcat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dest,</a:t>
            </a:r>
            <a:r>
              <a:rPr lang="ru-RU" sz="20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src</a:t>
            </a:r>
            <a:r>
              <a:rPr lang="ru-RU" sz="2000" b="1" dirty="0">
                <a:latin typeface="Courier New" pitchFamily="49" charset="0"/>
              </a:rPr>
              <a:t>); 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ru-RU" sz="2000" dirty="0"/>
              <a:t>      например: </a:t>
            </a:r>
            <a:r>
              <a:rPr lang="en-US" sz="2000" b="1" dirty="0">
                <a:latin typeface="Courier New" pitchFamily="49" charset="0"/>
              </a:rPr>
              <a:t>	puts(</a:t>
            </a:r>
            <a:r>
              <a:rPr lang="en-US" sz="2000" b="1" dirty="0" err="1">
                <a:latin typeface="Courier New" pitchFamily="49" charset="0"/>
              </a:rPr>
              <a:t>strcat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s1</a:t>
            </a:r>
            <a:r>
              <a:rPr lang="en-US" sz="2000" b="1" dirty="0">
                <a:latin typeface="Courier New" pitchFamily="49" charset="0"/>
              </a:rPr>
              <a:t>,s2));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</a:t>
            </a:r>
            <a:r>
              <a:rPr 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strcat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 </a:t>
            </a:r>
            <a:r>
              <a:rPr 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возвращает указатель</a:t>
            </a:r>
            <a:endParaRPr lang="ru-RU" sz="2000" dirty="0"/>
          </a:p>
          <a:p>
            <a:pPr eaLnBrk="1" hangingPunct="1">
              <a:lnSpc>
                <a:spcPct val="95000"/>
              </a:lnSpc>
              <a:buNone/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   или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strcat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s1</a:t>
            </a:r>
            <a:r>
              <a:rPr lang="en-US" sz="2000" b="1" dirty="0">
                <a:latin typeface="Courier New" pitchFamily="49" charset="0"/>
              </a:rPr>
              <a:t>,s2);</a:t>
            </a:r>
            <a:endParaRPr 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dirty="0"/>
              <a:t>Процедура-функция, результат получаем по адресу первого операнда, в котором должно хватать места, и дублируется как результат функции.</a:t>
            </a:r>
          </a:p>
          <a:p>
            <a:pPr eaLnBrk="1" hangingPunct="1">
              <a:lnSpc>
                <a:spcPct val="95000"/>
              </a:lnSpc>
              <a:buNone/>
            </a:pPr>
            <a:endParaRPr lang="en-US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403648" y="46531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763688" y="46531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23728" y="4653136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483768" y="46531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43808" y="46531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203848" y="46531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83968" y="46531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644008" y="46531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004048" y="4653136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3928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043608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275856" y="54452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635896" y="54452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995936" y="54452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355976" y="54452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4716016" y="5445224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076056" y="54452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6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123728" y="5157192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403648" y="4653136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283968" y="4653136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275856" y="544522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D0E6107C-7B49-498D-B51B-15973CFB0BFC}" type="slidenum">
              <a:rPr lang="ru-RU" altLang="ru-RU" sz="1400">
                <a:latin typeface="Arial" charset="0"/>
              </a:rPr>
              <a:pPr/>
              <a:t>4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Статические и автоматические массивы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836712"/>
            <a:ext cx="8748464" cy="6021288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Статические массивы: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ru-RU" altLang="ru-RU" sz="2000" dirty="0">
                <a:cs typeface="Courier New" pitchFamily="49" charset="0"/>
              </a:rPr>
              <a:t>под внешний</a:t>
            </a:r>
            <a:r>
              <a:rPr lang="en-US" altLang="ru-RU" sz="2000" dirty="0">
                <a:cs typeface="Courier New" pitchFamily="49" charset="0"/>
              </a:rPr>
              <a:t> </a:t>
            </a:r>
            <a:r>
              <a:rPr lang="ru-RU" altLang="ru-RU" sz="2000" dirty="0">
                <a:cs typeface="Courier New" pitchFamily="49" charset="0"/>
              </a:rPr>
              <a:t>массив, объявленный вне подпрограмм (</a:t>
            </a:r>
            <a:r>
              <a:rPr lang="en-US" altLang="ru-RU" sz="2000" dirty="0">
                <a:cs typeface="Courier New" pitchFamily="49" charset="0"/>
              </a:rPr>
              <a:t>extern)</a:t>
            </a:r>
            <a:r>
              <a:rPr lang="ru-RU" altLang="ru-RU" sz="2000" dirty="0">
                <a:cs typeface="Courier New" pitchFamily="49" charset="0"/>
              </a:rPr>
              <a:t>, или статический, описанный </a:t>
            </a:r>
            <a:r>
              <a:rPr lang="en-US" altLang="ru-RU" sz="2000" dirty="0">
                <a:cs typeface="Courier New" pitchFamily="49" charset="0"/>
              </a:rPr>
              <a:t>static</a:t>
            </a:r>
            <a:r>
              <a:rPr lang="ru-RU" altLang="ru-RU" sz="2000" dirty="0">
                <a:cs typeface="Courier New" pitchFamily="49" charset="0"/>
              </a:rPr>
              <a:t>, память выделяется </a:t>
            </a:r>
            <a:r>
              <a:rPr lang="ru-RU" altLang="ru-RU" sz="2000" i="1" dirty="0">
                <a:cs typeface="Courier New" pitchFamily="49" charset="0"/>
              </a:rPr>
              <a:t>во время компиляции </a:t>
            </a:r>
            <a:r>
              <a:rPr lang="ru-RU" altLang="ru-RU" sz="2000" dirty="0">
                <a:cs typeface="Courier New" pitchFamily="49" charset="0"/>
              </a:rPr>
              <a:t>программы: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Char char="Ø"/>
            </a:pPr>
            <a:endParaRPr lang="ru-RU" altLang="ru-RU" sz="800" dirty="0"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float a[10][10];</a:t>
            </a: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ru-RU" sz="20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&lt;&lt; "Enter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:";</a:t>
            </a: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&gt;&gt; n &gt;&gt; m;</a:t>
            </a: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ввод размерности матрицы</a:t>
            </a:r>
            <a:endParaRPr lang="en-US" altLang="ru-RU" sz="2000" dirty="0">
              <a:solidFill>
                <a:schemeClr val="bg2">
                  <a:lumMod val="40000"/>
                  <a:lumOff val="60000"/>
                </a:schemeClr>
              </a:solidFill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Ø"/>
            </a:pPr>
            <a:endParaRPr lang="ru-RU" altLang="ru-RU" sz="800" dirty="0"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 Автоматические массивы:</a:t>
            </a:r>
            <a:endParaRPr lang="ru-RU" altLang="ru-RU" sz="2000" dirty="0"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ru-RU" altLang="ru-RU" sz="2000" dirty="0">
                <a:cs typeface="Courier New" pitchFamily="49" charset="0"/>
              </a:rPr>
              <a:t>под массив, локально</a:t>
            </a:r>
            <a:r>
              <a:rPr lang="en-US" altLang="ru-RU" sz="2000" dirty="0">
                <a:cs typeface="Courier New" pitchFamily="49" charset="0"/>
              </a:rPr>
              <a:t> </a:t>
            </a:r>
            <a:r>
              <a:rPr lang="ru-RU" altLang="ru-RU" sz="2000" dirty="0">
                <a:cs typeface="Courier New" pitchFamily="49" charset="0"/>
              </a:rPr>
              <a:t>объявленный внутри подпрограммы, память выделяется в стеке </a:t>
            </a:r>
            <a:r>
              <a:rPr lang="ru-RU" altLang="ru-RU" sz="2000" i="1" dirty="0">
                <a:cs typeface="Courier New" pitchFamily="49" charset="0"/>
              </a:rPr>
              <a:t>во время выполнения </a:t>
            </a:r>
            <a:r>
              <a:rPr lang="ru-RU" altLang="ru-RU" sz="2000" dirty="0">
                <a:cs typeface="Courier New" pitchFamily="49" charset="0"/>
              </a:rPr>
              <a:t>программы.</a:t>
            </a:r>
          </a:p>
          <a:p>
            <a:pPr eaLnBrk="1" hangingPunct="1">
              <a:spcBef>
                <a:spcPts val="0"/>
              </a:spcBef>
              <a:buNone/>
            </a:pPr>
            <a:endParaRPr lang="ru-RU" altLang="ru-RU" sz="800" dirty="0"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1800" i="1" dirty="0">
                <a:solidFill>
                  <a:schemeClr val="bg2">
                    <a:lumMod val="60000"/>
                    <a:lumOff val="40000"/>
                  </a:schemeClr>
                </a:solidFill>
                <a:cs typeface="Courier New" pitchFamily="49" charset="0"/>
              </a:rPr>
              <a:t>Примечание</a:t>
            </a:r>
            <a:r>
              <a:rPr lang="ru-RU" altLang="ru-RU" sz="1800" dirty="0">
                <a:cs typeface="Courier New" pitchFamily="49" charset="0"/>
              </a:rPr>
              <a:t>. Допускается в среде </a:t>
            </a:r>
            <a:r>
              <a:rPr lang="en-US" altLang="ru-RU" sz="1800" dirty="0">
                <a:cs typeface="Courier New" pitchFamily="49" charset="0"/>
              </a:rPr>
              <a:t>Qt Creator</a:t>
            </a:r>
            <a:r>
              <a:rPr lang="ru-RU" altLang="ru-RU" sz="1800" dirty="0">
                <a:cs typeface="Courier New" pitchFamily="49" charset="0"/>
              </a:rPr>
              <a:t> </a:t>
            </a:r>
            <a:r>
              <a:rPr lang="en-US" altLang="ru-RU" sz="1800" dirty="0">
                <a:cs typeface="Courier New" pitchFamily="49" charset="0"/>
              </a:rPr>
              <a:t>(</a:t>
            </a:r>
            <a:r>
              <a:rPr lang="ru-RU" altLang="ru-RU" sz="1800" dirty="0">
                <a:cs typeface="Courier New" pitchFamily="49" charset="0"/>
              </a:rPr>
              <a:t>компилятор </a:t>
            </a:r>
            <a:r>
              <a:rPr lang="en-US" altLang="ru-RU" sz="1800" dirty="0">
                <a:cs typeface="Courier New" pitchFamily="49" charset="0"/>
              </a:rPr>
              <a:t>Clang)</a:t>
            </a:r>
            <a:r>
              <a:rPr lang="ru-RU" altLang="ru-RU" sz="1800" dirty="0">
                <a:cs typeface="Courier New" pitchFamily="49" charset="0"/>
              </a:rPr>
              <a:t> указывать размер локального массива переменными: </a:t>
            </a:r>
            <a:endParaRPr lang="ru-RU" altLang="ru-RU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 &lt;&lt; "Enter 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:";</a:t>
            </a:r>
            <a:endParaRPr lang="ru-RU" altLang="ru-RU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18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 &gt;&gt; n &gt;&gt; m;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float a[</a:t>
            </a:r>
            <a:r>
              <a:rPr lang="en-US" altLang="ru-R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altLang="ru-RU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ru-RU" sz="1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ru-RU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364088" y="1844824"/>
            <a:ext cx="3600400" cy="1008112"/>
          </a:xfrm>
          <a:prstGeom prst="wedgeRoundRectCallout">
            <a:avLst>
              <a:gd name="adj1" fmla="val -106257"/>
              <a:gd name="adj2" fmla="val -192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Внешний массив.</a:t>
            </a:r>
            <a:endParaRPr lang="en-US" altLang="ru-RU" dirty="0">
              <a:solidFill>
                <a:srgbClr val="FF0000"/>
              </a:solidFill>
            </a:endParaRPr>
          </a:p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Размерность указывается константами по </a:t>
            </a:r>
            <a:r>
              <a:rPr lang="ru-RU" altLang="ru-RU" dirty="0" err="1">
                <a:solidFill>
                  <a:srgbClr val="FF0000"/>
                </a:solidFill>
              </a:rPr>
              <a:t>максимому</a:t>
            </a:r>
            <a:r>
              <a:rPr lang="ru-RU" altLang="ru-RU" dirty="0">
                <a:solidFill>
                  <a:srgbClr val="FF0000"/>
                </a:solidFill>
              </a:rPr>
              <a:t>!</a:t>
            </a:r>
            <a:endParaRPr lang="ru-RU" altLang="ru-RU" b="1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724128" y="5949280"/>
            <a:ext cx="3096344" cy="908720"/>
          </a:xfrm>
          <a:prstGeom prst="wedgeRoundRectCallout">
            <a:avLst>
              <a:gd name="adj1" fmla="val -123071"/>
              <a:gd name="adj2" fmla="val 2748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Локальный массив.</a:t>
            </a:r>
          </a:p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Размерность указана переменными!</a:t>
            </a:r>
            <a:endParaRPr lang="ru-RU" alt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EAD02-82BA-4817-969B-6205FE0A7C6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288925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251950" cy="60213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endParaRPr lang="ru-RU" sz="8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3)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сравнение строк</a:t>
            </a:r>
            <a:r>
              <a:rPr lang="ru-RU" sz="2000" dirty="0"/>
              <a:t>:</a:t>
            </a:r>
          </a:p>
          <a:p>
            <a:pPr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strcmp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*s1,const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*s2); 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ru-RU" sz="2000" b="1" dirty="0">
                <a:latin typeface="Courier New" pitchFamily="49" charset="0"/>
              </a:rPr>
              <a:t>	 </a:t>
            </a:r>
            <a:r>
              <a:rPr lang="ru-RU" sz="2000" dirty="0"/>
              <a:t>например</a:t>
            </a:r>
            <a:r>
              <a:rPr lang="en-US" sz="2000" dirty="0"/>
              <a:t>:  </a:t>
            </a:r>
            <a:r>
              <a:rPr lang="en-US" sz="2000" b="1" dirty="0">
                <a:latin typeface="Courier New" pitchFamily="49" charset="0"/>
              </a:rPr>
              <a:t>k = </a:t>
            </a:r>
            <a:r>
              <a:rPr lang="ru-RU" sz="2000" b="1" dirty="0" err="1">
                <a:latin typeface="Courier New" pitchFamily="49" charset="0"/>
              </a:rPr>
              <a:t>strcmp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</a:rPr>
              <a:t>s1,s2);</a:t>
            </a:r>
            <a:endParaRPr 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buNone/>
            </a:pPr>
            <a:r>
              <a:rPr lang="ru-RU" sz="2000" dirty="0"/>
              <a:t>	Выполняется посимвольным вычитанием кодов символов до конца или получения отличного от нуля результата:</a:t>
            </a:r>
            <a:r>
              <a:rPr lang="en-US" sz="2000" dirty="0"/>
              <a:t> </a:t>
            </a:r>
            <a:r>
              <a:rPr lang="ru-RU" sz="2000" dirty="0"/>
              <a:t>если </a:t>
            </a:r>
            <a:r>
              <a:rPr lang="en-US" sz="2000" dirty="0"/>
              <a:t>k=0</a:t>
            </a:r>
            <a:r>
              <a:rPr lang="ru-RU" sz="2000" dirty="0"/>
              <a:t>, то строки равны, если </a:t>
            </a:r>
            <a:r>
              <a:rPr lang="en-US" sz="2000" dirty="0"/>
              <a:t>k&gt;0</a:t>
            </a:r>
            <a:r>
              <a:rPr lang="ru-RU" sz="2000" dirty="0"/>
              <a:t>, то первая больше, иначе – вторая больше.</a:t>
            </a:r>
          </a:p>
          <a:p>
            <a:pPr eaLnBrk="1" hangingPunct="1">
              <a:lnSpc>
                <a:spcPct val="95000"/>
              </a:lnSpc>
              <a:buNone/>
            </a:pP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47664" y="36450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7704" y="36450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744" y="3645024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27784" y="36450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87824" y="36450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347864" y="364502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547664" y="44371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07704" y="44371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67744" y="4437112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187624" y="33569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827584" y="4941168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9672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4" y="5085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ru-RU" dirty="0"/>
          </a:p>
        </p:txBody>
      </p:sp>
      <p:sp>
        <p:nvSpPr>
          <p:cNvPr id="21" name="Скругленная прямоугольная выноска 20"/>
          <p:cNvSpPr/>
          <p:nvPr/>
        </p:nvSpPr>
        <p:spPr>
          <a:xfrm>
            <a:off x="2987824" y="5229200"/>
            <a:ext cx="2232248" cy="720080"/>
          </a:xfrm>
          <a:prstGeom prst="wedgeRoundRectCallout">
            <a:avLst>
              <a:gd name="adj1" fmla="val -82277"/>
              <a:gd name="adj2" fmla="val -380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Первая строка меньше второй</a:t>
            </a:r>
          </a:p>
        </p:txBody>
      </p:sp>
      <p:sp>
        <p:nvSpPr>
          <p:cNvPr id="22" name="Овал 21"/>
          <p:cNvSpPr/>
          <p:nvPr/>
        </p:nvSpPr>
        <p:spPr>
          <a:xfrm>
            <a:off x="1547664" y="364502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547664" y="4437112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EAD02-82BA-4817-969B-6205FE0A7C6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288925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251950" cy="60213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2000" dirty="0">
                <a:latin typeface="Courier New" pitchFamily="49" charset="0"/>
              </a:rPr>
              <a:t>4)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копирование строки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b="1" dirty="0" err="1">
                <a:latin typeface="Courier New" pitchFamily="49" charset="0"/>
              </a:rPr>
              <a:t>src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ru-RU" sz="2000" b="1" dirty="0"/>
              <a:t> </a:t>
            </a:r>
            <a:r>
              <a:rPr lang="ru-RU" sz="2000" b="1" dirty="0" err="1">
                <a:latin typeface="Courier New" pitchFamily="49" charset="0"/>
              </a:rPr>
              <a:t>dest</a:t>
            </a:r>
            <a:r>
              <a:rPr lang="ru-RU" sz="2000" dirty="0"/>
              <a:t>: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2000" dirty="0"/>
              <a:t>	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strcpy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dest,const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src</a:t>
            </a:r>
            <a:r>
              <a:rPr lang="ru-RU" sz="2000" b="1" dirty="0">
                <a:latin typeface="Courier New" pitchFamily="49" charset="0"/>
              </a:rPr>
              <a:t>); 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2000" dirty="0"/>
              <a:t>	например: </a:t>
            </a:r>
            <a:r>
              <a:rPr lang="en-US" sz="2000" b="1" dirty="0">
                <a:latin typeface="Courier New" pitchFamily="49" charset="0"/>
              </a:rPr>
              <a:t>	puts(</a:t>
            </a:r>
            <a:r>
              <a:rPr lang="en-US" sz="2000" b="1" dirty="0" err="1">
                <a:latin typeface="Courier New" pitchFamily="49" charset="0"/>
              </a:rPr>
              <a:t>strcpy</a:t>
            </a:r>
            <a:r>
              <a:rPr lang="en-US" sz="2000" b="1" dirty="0">
                <a:latin typeface="Courier New" pitchFamily="49" charset="0"/>
              </a:rPr>
              <a:t>(s1,s2));</a:t>
            </a:r>
            <a:r>
              <a:rPr lang="ru-RU" sz="2000" b="1" dirty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</a:rPr>
              <a:t>   или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strcpy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</a:rPr>
              <a:t>s1</a:t>
            </a:r>
            <a:r>
              <a:rPr lang="en-US" sz="2000" b="1" dirty="0">
                <a:latin typeface="Courier New" pitchFamily="49" charset="0"/>
              </a:rPr>
              <a:t>,s2);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endParaRPr lang="ru-RU" sz="8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endParaRPr lang="ru-RU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endParaRPr lang="ru-RU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endParaRPr lang="ru-RU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endParaRPr lang="ru-RU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endParaRPr lang="ru-RU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2000" dirty="0">
                <a:latin typeface="Courier New" pitchFamily="49" charset="0"/>
              </a:rPr>
              <a:t>5)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копирование фрагмента</a:t>
            </a:r>
            <a:r>
              <a:rPr lang="ru-RU" sz="2000" dirty="0"/>
              <a:t>: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strncpy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dest,const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src,size_t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m</a:t>
            </a:r>
            <a:r>
              <a:rPr lang="ru-RU" sz="2000" b="1" dirty="0" err="1">
                <a:latin typeface="Courier New" pitchFamily="49" charset="0"/>
              </a:rPr>
              <a:t>axlen</a:t>
            </a:r>
            <a:r>
              <a:rPr lang="ru-RU" sz="2000" b="1" dirty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dirty="0"/>
              <a:t>например: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strncpy</a:t>
            </a:r>
            <a:r>
              <a:rPr lang="en-US" sz="2000" b="1" dirty="0">
                <a:latin typeface="Courier New" pitchFamily="49" charset="0"/>
              </a:rPr>
              <a:t>(s1,"abcdef",3);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dirty="0"/>
              <a:t> Копирует в строку</a:t>
            </a:r>
            <a:r>
              <a:rPr lang="en-US" sz="2000" dirty="0"/>
              <a:t> </a:t>
            </a:r>
            <a:r>
              <a:rPr lang="ru-RU" sz="2000" b="1" dirty="0" err="1">
                <a:latin typeface="Courier New" pitchFamily="49" charset="0"/>
              </a:rPr>
              <a:t>dest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dirty="0"/>
              <a:t>фрагмент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dirty="0"/>
              <a:t>размера </a:t>
            </a:r>
            <a:r>
              <a:rPr lang="en-US" sz="2000" b="1" dirty="0">
                <a:latin typeface="Courier New" pitchFamily="49" charset="0"/>
              </a:rPr>
              <a:t>m</a:t>
            </a:r>
            <a:r>
              <a:rPr lang="ru-RU" sz="2000" b="1" dirty="0" err="1">
                <a:latin typeface="Courier New" pitchFamily="49" charset="0"/>
              </a:rPr>
              <a:t>axlen</a:t>
            </a:r>
            <a:r>
              <a:rPr lang="ru-RU" sz="2000" dirty="0"/>
              <a:t> из строки</a:t>
            </a:r>
            <a:r>
              <a:rPr lang="en-US" sz="2000" dirty="0"/>
              <a:t> </a:t>
            </a:r>
            <a:r>
              <a:rPr lang="ru-RU" sz="2000" b="1" dirty="0" err="1">
                <a:latin typeface="Courier New" pitchFamily="49" charset="0"/>
              </a:rPr>
              <a:t>src</a:t>
            </a:r>
            <a:r>
              <a:rPr lang="ru-RU" sz="2000" b="1" dirty="0">
                <a:latin typeface="Courier New" pitchFamily="49" charset="0"/>
              </a:rPr>
              <a:t>.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800" b="1" dirty="0">
                <a:latin typeface="Courier New" pitchFamily="49" charset="0"/>
              </a:rPr>
              <a:t>  </a:t>
            </a:r>
            <a:endParaRPr lang="en-US" sz="800" b="1" dirty="0">
              <a:latin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256490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256490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2564904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95736" y="256490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915816" y="256490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75856" y="256490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55976" y="256490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16016" y="256490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76056" y="2564904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5936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616" y="22768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763688" y="306896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267744" y="342900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С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627784" y="342900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987824" y="3429000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707904" y="342900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067944" y="3429000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7704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sp>
        <p:nvSpPr>
          <p:cNvPr id="24" name="Скругленная прямоугольная выноска 23"/>
          <p:cNvSpPr/>
          <p:nvPr/>
        </p:nvSpPr>
        <p:spPr>
          <a:xfrm>
            <a:off x="4932040" y="3140968"/>
            <a:ext cx="2232248" cy="720080"/>
          </a:xfrm>
          <a:prstGeom prst="wedgeRoundRectCallout">
            <a:avLst>
              <a:gd name="adj1" fmla="val -68196"/>
              <a:gd name="adj2" fmla="val 1488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Копирование с концом строки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61967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7971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339752" y="5517232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69979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05983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341987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49999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86003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660232" y="5517232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9952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259632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1907704" y="6021288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411760" y="638132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771800" y="638132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491880" y="638132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851920" y="638132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211960" y="638132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?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51720" y="60932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22007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58011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594015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300192" y="55172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131840" y="6381328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49" name="Скругленная прямоугольная выноска 48"/>
          <p:cNvSpPr/>
          <p:nvPr/>
        </p:nvSpPr>
        <p:spPr>
          <a:xfrm>
            <a:off x="5580112" y="5949280"/>
            <a:ext cx="2736304" cy="792088"/>
          </a:xfrm>
          <a:prstGeom prst="wedgeRoundRectCallout">
            <a:avLst>
              <a:gd name="adj1" fmla="val -82917"/>
              <a:gd name="adj2" fmla="val 2618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Копирование заданного количества символов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347864" y="3429000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1475656" y="256490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355976" y="256490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2267744" y="3429000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1619672" y="5517232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499992" y="5517232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2411760" y="638132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7" grpId="0" animBg="1"/>
      <p:bldP spid="18" grpId="0" animBg="1"/>
      <p:bldP spid="19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7" grpId="0" animBg="1"/>
      <p:bldP spid="38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EAD02-82BA-4817-969B-6205FE0A7C6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288925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613"/>
            <a:ext cx="9144446" cy="60213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800" b="1" dirty="0">
                <a:latin typeface="Courier New" pitchFamily="49" charset="0"/>
              </a:rPr>
              <a:t>  </a:t>
            </a:r>
            <a:endParaRPr lang="en-US" sz="8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6)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поиск символа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в строке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s</a:t>
            </a:r>
            <a:r>
              <a:rPr lang="ru-RU" sz="2000" dirty="0"/>
              <a:t>: 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sz="2000" dirty="0"/>
              <a:t>		</a:t>
            </a:r>
            <a:r>
              <a:rPr lang="ru-RU" sz="2000" b="1" dirty="0" err="1">
                <a:latin typeface="Courier New" pitchFamily="49" charset="0"/>
              </a:rPr>
              <a:t>сhar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strchr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ru-RU" sz="2000" b="1" dirty="0">
                <a:latin typeface="Courier New" pitchFamily="49" charset="0"/>
              </a:rPr>
              <a:t>,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c);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ru-RU" sz="2000" dirty="0"/>
              <a:t>например:  </a:t>
            </a:r>
            <a:r>
              <a:rPr lang="en-US" sz="2000" b="1" dirty="0">
                <a:latin typeface="Courier New" pitchFamily="49" charset="0"/>
              </a:rPr>
              <a:t>char * c1 = </a:t>
            </a:r>
            <a:r>
              <a:rPr lang="ru-RU" sz="2000" b="1" dirty="0" err="1">
                <a:latin typeface="Courier New" pitchFamily="49" charset="0"/>
              </a:rPr>
              <a:t>strchr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s,c</a:t>
            </a:r>
            <a:r>
              <a:rPr lang="en-US" sz="2000" b="1" dirty="0">
                <a:latin typeface="Courier New" pitchFamily="49" charset="0"/>
              </a:rPr>
              <a:t>h</a:t>
            </a:r>
            <a:r>
              <a:rPr 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dirty="0"/>
              <a:t>Возвращает адрес первого вхождения символа в строку или </a:t>
            </a:r>
            <a:r>
              <a:rPr lang="en-US" sz="2000" b="1" dirty="0" err="1">
                <a:latin typeface="Courier New" pitchFamily="49" charset="0"/>
              </a:rPr>
              <a:t>nullptr</a:t>
            </a:r>
            <a:r>
              <a:rPr lang="ru-RU" sz="2000" dirty="0"/>
              <a:t>.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endParaRPr lang="ru-RU" sz="800" dirty="0"/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7) 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поиск подстроки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s2</a:t>
            </a:r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в строке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s1</a:t>
            </a:r>
            <a:r>
              <a:rPr lang="ru-RU" sz="2000" dirty="0"/>
              <a:t>: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strstr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*s1, </a:t>
            </a:r>
            <a:r>
              <a:rPr lang="ru-RU" sz="2000" b="1" dirty="0" err="1">
                <a:latin typeface="Courier New" pitchFamily="49" charset="0"/>
              </a:rPr>
              <a:t>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*s2);</a:t>
            </a: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en-US" sz="2000" dirty="0"/>
              <a:t>	</a:t>
            </a:r>
            <a:r>
              <a:rPr lang="ru-RU" sz="2000" dirty="0"/>
              <a:t>например:  </a:t>
            </a:r>
            <a:r>
              <a:rPr lang="en-US" sz="2000" b="1" dirty="0">
                <a:latin typeface="Courier New" pitchFamily="49" charset="0"/>
              </a:rPr>
              <a:t>char * c1 = </a:t>
            </a:r>
            <a:r>
              <a:rPr lang="ru-RU" sz="2000" b="1" dirty="0" err="1">
                <a:latin typeface="Courier New" pitchFamily="49" charset="0"/>
              </a:rPr>
              <a:t>str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en-US" sz="2000" b="1" dirty="0">
                <a:latin typeface="Courier New" pitchFamily="49" charset="0"/>
              </a:rPr>
              <a:t>1</a:t>
            </a:r>
            <a:r>
              <a:rPr lang="ru-RU" sz="2000" b="1" dirty="0">
                <a:latin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</a:rPr>
              <a:t>s2</a:t>
            </a:r>
            <a:r>
              <a:rPr lang="ru-RU" sz="2000" b="1" dirty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95000"/>
              </a:lnSpc>
              <a:spcBef>
                <a:spcPts val="300"/>
              </a:spcBef>
              <a:buNone/>
            </a:pPr>
            <a:r>
              <a:rPr lang="en-US" sz="2000" dirty="0"/>
              <a:t>	</a:t>
            </a:r>
            <a:r>
              <a:rPr lang="ru-RU" sz="2000" dirty="0"/>
              <a:t>Возвращает адрес первого вхождения подстроки </a:t>
            </a:r>
            <a:r>
              <a:rPr lang="en-US" sz="2000" dirty="0"/>
              <a:t>s2 </a:t>
            </a:r>
            <a:r>
              <a:rPr lang="ru-RU" sz="2000" dirty="0"/>
              <a:t>в строку </a:t>
            </a:r>
            <a:r>
              <a:rPr lang="en-US" sz="2000" dirty="0"/>
              <a:t>s1 </a:t>
            </a:r>
            <a:r>
              <a:rPr lang="ru-RU" sz="2000" dirty="0"/>
              <a:t>или </a:t>
            </a:r>
            <a:r>
              <a:rPr lang="en-US" sz="2000" b="1" dirty="0" err="1">
                <a:latin typeface="Courier New" pitchFamily="49" charset="0"/>
              </a:rPr>
              <a:t>nullptr</a:t>
            </a:r>
            <a:r>
              <a:rPr lang="ru-RU" sz="2000" dirty="0"/>
              <a:t>.</a:t>
            </a:r>
            <a:endParaRPr lang="ru-RU" sz="2000" b="1" dirty="0">
              <a:latin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03648" y="26369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3688" y="26369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2636912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23728" y="26369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83768" y="26369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43808" y="26369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283968" y="263691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3928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23488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043608" y="3068960"/>
            <a:ext cx="424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403648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763688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483768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843808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123728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83968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644008" y="580526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004048" y="5805264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123728" y="6309320"/>
            <a:ext cx="3240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2051720" y="328498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 flipV="1">
            <a:off x="2123728" y="2924944"/>
            <a:ext cx="144016" cy="50405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47664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1403648" y="2636912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1403648" y="580526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203848" y="5805264"/>
            <a:ext cx="360040" cy="288032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\0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5616" y="5445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95936" y="5445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4283968" y="580526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2051720" y="6453336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47664" y="63093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  <a:endParaRPr lang="ru-RU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 flipV="1">
            <a:off x="1763688" y="6093296"/>
            <a:ext cx="432048" cy="50405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1" grpId="0"/>
      <p:bldP spid="32" grpId="0" animBg="1"/>
      <p:bldP spid="33" grpId="0" animBg="1"/>
      <p:bldP spid="34" grpId="0" animBg="1"/>
      <p:bldP spid="35" grpId="0"/>
      <p:bldP spid="36" grpId="0"/>
      <p:bldP spid="37" grpId="0" animBg="1"/>
      <p:bldP spid="38" grpId="0" animBg="1"/>
      <p:bldP spid="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5F3B3D-86D6-4965-AF56-B8155ED0A1D6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 (3)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981075"/>
            <a:ext cx="8893175" cy="5876925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None/>
            </a:pPr>
            <a:r>
              <a:rPr lang="ru-RU" sz="2000" dirty="0">
                <a:latin typeface="Courier New" pitchFamily="49" charset="0"/>
              </a:rPr>
              <a:t>8)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ru-RU" sz="2000" dirty="0"/>
              <a:t>поиск токенов в строке: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ru-RU" sz="2000" b="1" dirty="0">
                <a:latin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*</a:t>
            </a:r>
            <a:r>
              <a:rPr lang="ru-RU" sz="2000" b="1" dirty="0" err="1">
                <a:latin typeface="Courier New" pitchFamily="49" charset="0"/>
              </a:rPr>
              <a:t>strtok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*</a:t>
            </a:r>
            <a:r>
              <a:rPr lang="ru-RU" sz="2000" b="1" dirty="0" err="1">
                <a:latin typeface="Courier New" pitchFamily="49" charset="0"/>
              </a:rPr>
              <a:t>strToken,const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*</a:t>
            </a:r>
            <a:r>
              <a:rPr lang="ru-RU" sz="2000" b="1" dirty="0" err="1">
                <a:latin typeface="Courier New" pitchFamily="49" charset="0"/>
              </a:rPr>
              <a:t>strDelimit</a:t>
            </a:r>
            <a:r>
              <a:rPr 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ru-RU" sz="2000" b="1" dirty="0"/>
              <a:t>Пример: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string.h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main() {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char 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</a:rPr>
              <a:t>[] = "A string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2000" b="1" dirty="0" err="1">
                <a:latin typeface="Courier New" pitchFamily="49" charset="0"/>
              </a:rPr>
              <a:t>of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,,</a:t>
            </a:r>
            <a:r>
              <a:rPr lang="en-US" sz="2000" b="1" dirty="0">
                <a:latin typeface="Courier New" pitchFamily="49" charset="0"/>
              </a:rPr>
              <a:t>tokens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2000" b="1" dirty="0" err="1">
                <a:latin typeface="Courier New" pitchFamily="49" charset="0"/>
              </a:rPr>
              <a:t>and</a:t>
            </a:r>
            <a:r>
              <a:rPr lang="en-US" sz="2000" b="1" dirty="0">
                <a:latin typeface="Courier New" pitchFamily="49" charset="0"/>
              </a:rPr>
              <a:t> some more </a:t>
            </a:r>
            <a:r>
              <a:rPr lang="ru-RU" sz="2000" b="1" dirty="0">
                <a:latin typeface="Courier New" pitchFamily="49" charset="0"/>
              </a:rPr>
              <a:t>								</a:t>
            </a:r>
            <a:r>
              <a:rPr lang="en-US" sz="2000" b="1" dirty="0">
                <a:latin typeface="Courier New" pitchFamily="49" charset="0"/>
              </a:rPr>
              <a:t>tokens";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char </a:t>
            </a:r>
            <a:r>
              <a:rPr lang="en-US" sz="2000" b="1" dirty="0" err="1">
                <a:latin typeface="Courier New" pitchFamily="49" charset="0"/>
              </a:rPr>
              <a:t>seps</a:t>
            </a:r>
            <a:r>
              <a:rPr lang="en-US" sz="2000" b="1" dirty="0">
                <a:latin typeface="Courier New" pitchFamily="49" charset="0"/>
              </a:rPr>
              <a:t>[] = " ,\t\n", *token;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token = </a:t>
            </a:r>
            <a:r>
              <a:rPr lang="en-US" sz="2000" b="1" dirty="0" err="1">
                <a:latin typeface="Courier New" pitchFamily="49" charset="0"/>
              </a:rPr>
              <a:t>strtok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seps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while (token != </a:t>
            </a:r>
            <a:r>
              <a:rPr lang="en-US" sz="2000" b="1" dirty="0" err="1">
                <a:latin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("%s ", token);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    token = </a:t>
            </a:r>
            <a:r>
              <a:rPr lang="en-US" sz="2000" b="1" dirty="0" err="1">
                <a:latin typeface="Courier New" pitchFamily="49" charset="0"/>
              </a:rPr>
              <a:t>strtok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seps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return 0;</a:t>
            </a:r>
          </a:p>
          <a:p>
            <a:pPr eaLnBrk="1" hangingPunct="1">
              <a:lnSpc>
                <a:spcPct val="95000"/>
              </a:lnSpc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ru-RU" sz="2000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sz="20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27784" y="6021288"/>
            <a:ext cx="6264275" cy="5762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of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tokens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some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more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tokens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588224" y="4221088"/>
            <a:ext cx="1728192" cy="576064"/>
          </a:xfrm>
          <a:prstGeom prst="wedgeRoundRectCallout">
            <a:avLst>
              <a:gd name="adj1" fmla="val -210221"/>
              <a:gd name="adj2" fmla="val -808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Разделители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539552" y="256490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504056"/>
          </a:xfrm>
        </p:spPr>
        <p:txBody>
          <a:bodyPr/>
          <a:lstStyle/>
          <a:p>
            <a:r>
              <a:rPr lang="ru-RU" sz="2800" b="1" dirty="0"/>
              <a:t>Поиск токенов в строке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242088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A string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2400" b="1" dirty="0" err="1">
                <a:latin typeface="Courier New" pitchFamily="49" charset="0"/>
              </a:rPr>
              <a:t>of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,,</a:t>
            </a:r>
            <a:r>
              <a:rPr lang="en-US" sz="2400" b="1" dirty="0">
                <a:latin typeface="Courier New" pitchFamily="49" charset="0"/>
              </a:rPr>
              <a:t>tokens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\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2400" b="1" dirty="0" err="1">
                <a:latin typeface="Courier New" pitchFamily="49" charset="0"/>
              </a:rPr>
              <a:t>and</a:t>
            </a:r>
            <a:r>
              <a:rPr lang="en-US" sz="2400" b="1" dirty="0">
                <a:latin typeface="Courier New" pitchFamily="49" charset="0"/>
              </a:rPr>
              <a:t> some more tokens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188" y="24746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91683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23528" y="2060848"/>
            <a:ext cx="396044" cy="50405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504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15567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20378" y="1921595"/>
            <a:ext cx="360040" cy="28803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827584" y="2065610"/>
            <a:ext cx="457956" cy="499294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854052" y="2583135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763688" y="24928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728663" y="2059781"/>
            <a:ext cx="26913" cy="50512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295400" y="2064544"/>
            <a:ext cx="900336" cy="50036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2555776" y="2583135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465412" y="24928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755576" y="2060848"/>
            <a:ext cx="1368152" cy="50405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259632" y="2060848"/>
            <a:ext cx="1872208" cy="50405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5" grpId="0" animBg="1"/>
      <p:bldP spid="20" grpId="0" animBg="1"/>
      <p:bldP spid="22" grpId="0" animBg="1"/>
      <p:bldP spid="23" grpId="0"/>
      <p:bldP spid="32" grpId="0" animBg="1"/>
      <p:bldP spid="3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5F3B3D-86D6-4965-AF56-B8155ED0A1D6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 (4)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893175" cy="587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dirty="0">
                <a:latin typeface="Courier New" pitchFamily="49" charset="0"/>
              </a:rPr>
              <a:t>9) </a:t>
            </a:r>
            <a:r>
              <a:rPr lang="ru-RU" sz="2000" dirty="0"/>
              <a:t>преобразование строки в целое число: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atoi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ru-RU" sz="2000" b="1" dirty="0">
                <a:latin typeface="Courier New" pitchFamily="49" charset="0"/>
              </a:rPr>
              <a:t>);</a:t>
            </a:r>
            <a:r>
              <a:rPr lang="ru-RU" sz="2000" dirty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Любое число вводится и выводится на консоль в виде строки символов:</a:t>
            </a:r>
          </a:p>
          <a:p>
            <a:pPr eaLnBrk="1" hangingPunct="1">
              <a:spcBef>
                <a:spcPts val="800"/>
              </a:spcBef>
              <a:buNone/>
            </a:pPr>
            <a:r>
              <a:rPr lang="ru-RU" sz="2000" dirty="0"/>
              <a:t>Например вводим число -45 в символьном виде  </a:t>
            </a:r>
            <a:r>
              <a:rPr lang="en-US" sz="2000" dirty="0"/>
              <a:t>'-' '4'</a:t>
            </a:r>
            <a:r>
              <a:rPr lang="ru-RU" sz="2000" dirty="0"/>
              <a:t> </a:t>
            </a:r>
            <a:r>
              <a:rPr lang="en-US" sz="2000" dirty="0"/>
              <a:t>'5'</a:t>
            </a:r>
            <a:r>
              <a:rPr lang="ru-RU" sz="2000" dirty="0"/>
              <a:t> или </a:t>
            </a:r>
          </a:p>
          <a:p>
            <a:pPr eaLnBrk="1" hangingPunct="1">
              <a:spcBef>
                <a:spcPts val="800"/>
              </a:spcBef>
              <a:buFont typeface="Wingdings" pitchFamily="2" charset="2"/>
              <a:buNone/>
            </a:pPr>
            <a:r>
              <a:rPr lang="ru-RU" sz="2000" dirty="0"/>
              <a:t>в шестнадцатеричном виде:</a:t>
            </a:r>
            <a:endParaRPr lang="en-US" sz="2000" dirty="0"/>
          </a:p>
          <a:p>
            <a:pPr eaLnBrk="1" hangingPunct="1">
              <a:spcBef>
                <a:spcPts val="800"/>
              </a:spcBef>
              <a:buFont typeface="Wingdings" pitchFamily="2" charset="2"/>
              <a:buNone/>
            </a:pPr>
            <a:r>
              <a:rPr lang="ru-RU" sz="2000" dirty="0"/>
              <a:t>После преобразования во внутреннее представление (</a:t>
            </a:r>
            <a:r>
              <a:rPr lang="en-US" sz="2000" dirty="0"/>
              <a:t>short</a:t>
            </a:r>
            <a:r>
              <a:rPr lang="ru-RU" sz="2000" dirty="0"/>
              <a:t>) получаем:</a:t>
            </a:r>
          </a:p>
          <a:p>
            <a:pPr eaLnBrk="1" hangingPunct="1">
              <a:spcBef>
                <a:spcPts val="800"/>
              </a:spcBef>
              <a:buFont typeface="Wingdings" pitchFamily="2" charset="2"/>
              <a:buNone/>
            </a:pPr>
            <a:endParaRPr lang="ru-RU" sz="2800" dirty="0"/>
          </a:p>
          <a:p>
            <a:pPr eaLnBrk="1" hangingPunct="1">
              <a:spcBef>
                <a:spcPts val="800"/>
              </a:spcBef>
              <a:buFont typeface="Wingdings" pitchFamily="2" charset="2"/>
              <a:buNone/>
            </a:pPr>
            <a:r>
              <a:rPr lang="ru-RU" sz="2000" dirty="0"/>
              <a:t>или в шестнадцатеричном виде:</a:t>
            </a:r>
            <a:endParaRPr lang="en-US" sz="2000" dirty="0"/>
          </a:p>
          <a:p>
            <a:pPr eaLnBrk="1" hangingPunct="1">
              <a:spcBef>
                <a:spcPts val="800"/>
              </a:spcBef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buNone/>
            </a:pPr>
            <a:r>
              <a:rPr lang="ru-RU" sz="2000" dirty="0">
                <a:latin typeface="Courier New" pitchFamily="49" charset="0"/>
              </a:rPr>
              <a:t>10) </a:t>
            </a:r>
            <a:r>
              <a:rPr lang="ru-RU" sz="2000" dirty="0"/>
              <a:t>преобразование строки в вещественное число: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atof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const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</a:t>
            </a:r>
            <a:r>
              <a:rPr lang="ru-RU" sz="2000" b="1" dirty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sz="2000" dirty="0">
                <a:latin typeface="Courier New" pitchFamily="49" charset="0"/>
              </a:rPr>
              <a:t>11)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dirty="0"/>
              <a:t>преобразование числа в строку</a:t>
            </a:r>
            <a:r>
              <a:rPr lang="en-US" sz="2000" dirty="0"/>
              <a:t> (MVS, </a:t>
            </a:r>
            <a:r>
              <a:rPr lang="en-US" sz="2000" dirty="0" err="1"/>
              <a:t>stdlib.h</a:t>
            </a:r>
            <a:r>
              <a:rPr lang="en-US" sz="2000" dirty="0"/>
              <a:t>)</a:t>
            </a:r>
            <a:r>
              <a:rPr lang="ru-RU" sz="2000" dirty="0"/>
              <a:t>: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itoa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value,char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s,int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radix</a:t>
            </a:r>
            <a:r>
              <a:rPr 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radix</a:t>
            </a:r>
            <a:r>
              <a:rPr lang="en-US" sz="2000" dirty="0"/>
              <a:t> – </a:t>
            </a:r>
            <a:r>
              <a:rPr lang="ru-RU" sz="2000" dirty="0"/>
              <a:t>основание системы счисления</a:t>
            </a:r>
            <a:r>
              <a:rPr lang="ru-RU" sz="2000" b="1" dirty="0"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ts val="800"/>
              </a:spcBef>
              <a:buFont typeface="Wingdings" pitchFamily="2" charset="2"/>
              <a:buNone/>
            </a:pP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95936" y="2492896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  </a:t>
            </a:r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386104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 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64088" y="386104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  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43808" y="335699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1 1 1 1 1 1 1 1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3356992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1 1 0 1 0 0 1 1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716016" y="2492896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3  4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436096" y="2492896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3  5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156176" y="2492896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ru-RU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5F3B3D-86D6-4965-AF56-B8155ED0A1D6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 (5)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981075"/>
            <a:ext cx="8785671" cy="5876925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>
                <a:latin typeface="Courier New" pitchFamily="49" charset="0"/>
              </a:rPr>
              <a:t>12)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dirty="0"/>
              <a:t>преобразование вещественного числа в строку</a:t>
            </a:r>
            <a:r>
              <a:rPr lang="en-US" sz="2000" dirty="0"/>
              <a:t> (MVS, </a:t>
            </a:r>
            <a:r>
              <a:rPr lang="en-US" sz="2000" dirty="0" err="1"/>
              <a:t>stdlib.h</a:t>
            </a:r>
            <a:r>
              <a:rPr lang="en-US" sz="2000" dirty="0"/>
              <a:t>) </a:t>
            </a:r>
            <a:r>
              <a:rPr lang="ru-RU" sz="2000" dirty="0"/>
              <a:t>: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en-US" sz="2000" b="1" dirty="0">
                <a:latin typeface="Courier New" pitchFamily="49" charset="0"/>
              </a:rPr>
              <a:t>f</a:t>
            </a:r>
            <a:r>
              <a:rPr lang="ru-RU" sz="2000" b="1" dirty="0" err="1">
                <a:latin typeface="Courier New" pitchFamily="49" charset="0"/>
              </a:rPr>
              <a:t>cvt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value</a:t>
            </a:r>
            <a:r>
              <a:rPr lang="ru-RU" sz="2000" b="1" dirty="0">
                <a:latin typeface="Courier New" pitchFamily="49" charset="0"/>
              </a:rPr>
              <a:t>,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decimals</a:t>
            </a:r>
            <a:r>
              <a:rPr lang="ru-RU" sz="2000" b="1" dirty="0">
                <a:latin typeface="Courier New" pitchFamily="49" charset="0"/>
              </a:rPr>
              <a:t>, 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</a:rPr>
              <a:t>						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dec</a:t>
            </a:r>
            <a:r>
              <a:rPr lang="ru-RU" sz="2000" b="1" dirty="0">
                <a:latin typeface="Courier New" pitchFamily="49" charset="0"/>
              </a:rPr>
              <a:t>,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sign</a:t>
            </a:r>
            <a:r>
              <a:rPr 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decimals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sz="2000" dirty="0"/>
              <a:t>количество знаков после точки;</a:t>
            </a:r>
            <a:endParaRPr lang="en-US" sz="2000" dirty="0"/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sign </a:t>
            </a:r>
            <a:r>
              <a:rPr lang="ru-RU" sz="2000" dirty="0"/>
              <a:t>– позиции точки и знак.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ru-RU" sz="2000" dirty="0">
                <a:latin typeface="Courier New" pitchFamily="49" charset="0"/>
              </a:rPr>
              <a:t>13) </a:t>
            </a:r>
            <a:r>
              <a:rPr lang="ru-RU" sz="2000" dirty="0"/>
              <a:t>преобразование вещественного числа в строку</a:t>
            </a:r>
            <a:r>
              <a:rPr lang="en-US" sz="2000" dirty="0"/>
              <a:t> (MVS, </a:t>
            </a:r>
            <a:r>
              <a:rPr lang="en-US" sz="2000" dirty="0" err="1"/>
              <a:t>stdlib.h</a:t>
            </a:r>
            <a:r>
              <a:rPr lang="en-US" sz="2000" dirty="0"/>
              <a:t>) </a:t>
            </a:r>
            <a:r>
              <a:rPr lang="ru-RU" sz="20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ru-RU" sz="2000" b="1" dirty="0" err="1">
                <a:latin typeface="Courier New" pitchFamily="49" charset="0"/>
              </a:rPr>
              <a:t>char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ecvt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double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value</a:t>
            </a:r>
            <a:r>
              <a:rPr lang="ru-RU" sz="2000" b="1" dirty="0">
                <a:latin typeface="Courier New" pitchFamily="49" charset="0"/>
              </a:rPr>
              <a:t>,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count</a:t>
            </a:r>
            <a:r>
              <a:rPr lang="ru-RU" sz="2000" b="1" dirty="0">
                <a:latin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dec</a:t>
            </a:r>
            <a:r>
              <a:rPr lang="ru-RU" sz="2000" b="1" dirty="0">
                <a:latin typeface="Courier New" pitchFamily="49" charset="0"/>
              </a:rPr>
              <a:t>,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*</a:t>
            </a:r>
            <a:r>
              <a:rPr lang="ru-RU" sz="2000" b="1" dirty="0" err="1">
                <a:latin typeface="Courier New" pitchFamily="49" charset="0"/>
              </a:rPr>
              <a:t>sign</a:t>
            </a:r>
            <a:r>
              <a:rPr 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 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000" dirty="0"/>
              <a:t> </a:t>
            </a:r>
            <a:r>
              <a:rPr lang="ru-RU" sz="2000" dirty="0"/>
              <a:t>- количество преобразуемых цифр;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dirty="0"/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dec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sign </a:t>
            </a:r>
            <a:r>
              <a:rPr lang="ru-RU" sz="2000" dirty="0"/>
              <a:t>– позиции точки и знак.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5F3B3D-86D6-4965-AF56-B8155ED0A1D6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dirty="0"/>
              <a:t>Функции, работающие со строками (</a:t>
            </a:r>
            <a:r>
              <a:rPr lang="en-US" sz="2800" b="1" dirty="0"/>
              <a:t>6</a:t>
            </a:r>
            <a:r>
              <a:rPr lang="ru-RU" sz="2800" b="1" dirty="0"/>
              <a:t>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981075"/>
            <a:ext cx="8785671" cy="587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14)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dirty="0"/>
              <a:t>формирование строки по формату</a:t>
            </a:r>
            <a:r>
              <a:rPr lang="en-US" sz="2000" dirty="0"/>
              <a:t> (</a:t>
            </a:r>
            <a:r>
              <a:rPr lang="en-US" sz="2000" dirty="0" err="1"/>
              <a:t>stdio.h</a:t>
            </a:r>
            <a:r>
              <a:rPr lang="en-US" sz="2000" dirty="0"/>
              <a:t>)</a:t>
            </a:r>
            <a:r>
              <a:rPr lang="ru-RU" sz="2000" dirty="0"/>
              <a:t>: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</a:rPr>
              <a:t>		</a:t>
            </a:r>
            <a:r>
              <a:rPr lang="en-US" sz="2000" b="1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const char *format, 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-list)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/>
              <a:t>сформированная строка,</a:t>
            </a: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/>
              <a:t>формат;</a:t>
            </a:r>
          </a:p>
          <a:p>
            <a:pPr eaLnBrk="1" hangingPunct="1">
              <a:buNone/>
            </a:pPr>
            <a:r>
              <a:rPr lang="ru-RU" sz="2000" dirty="0"/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-list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/>
              <a:t>список аргументов.</a:t>
            </a:r>
            <a:endParaRPr lang="en-US" sz="2000" dirty="0"/>
          </a:p>
          <a:p>
            <a:pPr eaLnBrk="1" hangingPunct="1">
              <a:buNone/>
            </a:pPr>
            <a:r>
              <a:rPr lang="ru-RU" sz="2000" dirty="0"/>
              <a:t>Функция возвращает длину сформированной строки.</a:t>
            </a:r>
          </a:p>
          <a:p>
            <a:pPr eaLnBrk="1" hangingPunct="1">
              <a:buFont typeface="Wingdings" pitchFamily="2" charset="2"/>
              <a:buNone/>
            </a:pPr>
            <a:endParaRPr lang="ru-RU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Пример: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char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[80];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 "%s %d %c", "one", 2, '3');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47665" y="5517232"/>
            <a:ext cx="1296144" cy="5762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None/>
            </a:pPr>
            <a:r>
              <a:rPr lang="en-US" sz="2000" dirty="0"/>
              <a:t>one 2 3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202A1E-ABF2-47CF-83A8-49ADE6E26194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675687" cy="503238"/>
          </a:xfrm>
        </p:spPr>
        <p:txBody>
          <a:bodyPr/>
          <a:lstStyle/>
          <a:p>
            <a:pPr eaLnBrk="1" hangingPunct="1"/>
            <a:r>
              <a:rPr lang="ru-RU" sz="2800" b="1" dirty="0"/>
              <a:t>Пример преобразования числа в строку </a:t>
            </a:r>
            <a:r>
              <a:rPr lang="ru-RU" sz="2400" b="1" dirty="0"/>
              <a:t>(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Ex3_08</a:t>
            </a:r>
            <a:r>
              <a:rPr lang="ru-RU" sz="2400" b="1" dirty="0"/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286875" cy="5761038"/>
          </a:xfrm>
        </p:spPr>
        <p:txBody>
          <a:bodyPr/>
          <a:lstStyle/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буфер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decimal,sign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// позиция десятичной точки и знак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count=10;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количество преобразуемых разрядов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err;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код ошибки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ecvt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(3.1415926535,count,&amp;decimal,&amp;sign);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("Converted value to string: %s\n",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("Decimal= %d, Sign= %d.", decimal, sign);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ts val="2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2339975" y="5589588"/>
            <a:ext cx="5976938" cy="7191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Converted value to string: 31415926535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Decimal= 1, Sign=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8352928" cy="567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582BB3D3-B4C5-414D-91F8-CBB2FA9C1779}" type="slidenum">
              <a:rPr lang="ru-RU" altLang="ru-RU" sz="1400">
                <a:latin typeface="Arial" charset="0"/>
              </a:rPr>
              <a:pPr/>
              <a:t>49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76250"/>
            <a:ext cx="8569325" cy="215900"/>
          </a:xfrm>
        </p:spPr>
        <p:txBody>
          <a:bodyPr/>
          <a:lstStyle/>
          <a:p>
            <a:pPr eaLnBrk="1" hangingPunct="1"/>
            <a:r>
              <a:rPr lang="ru-RU" altLang="ru-RU" sz="2800" b="1"/>
              <a:t>Удаление «лишних» пробелов из строки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99792" y="1052736"/>
            <a:ext cx="2886075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    </a:t>
            </a:r>
            <a:r>
              <a:rPr lang="en-US" altLang="ru-RU" sz="2000" b="1">
                <a:latin typeface="Courier New" pitchFamily="49" charset="0"/>
              </a:rPr>
              <a:t>ASD        FS   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491955" y="2271936"/>
            <a:ext cx="1108075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ru-RU" sz="2000" b="1">
                <a:latin typeface="Courier New" pitchFamily="49" charset="0"/>
              </a:rPr>
              <a:t>ASD FS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3996780" y="157502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236296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Ex03_09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3" grpId="0" animBg="1"/>
      <p:bldP spid="399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AD8DC844-62B9-435E-A8C1-62D179A842C9}" type="slidenum">
              <a:rPr lang="ru-RU" altLang="ru-RU" sz="1400">
                <a:latin typeface="Arial" charset="0"/>
              </a:rPr>
              <a:pPr/>
              <a:t>5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215900"/>
          </a:xfrm>
        </p:spPr>
        <p:txBody>
          <a:bodyPr/>
          <a:lstStyle/>
          <a:p>
            <a:pPr eaLnBrk="1" hangingPunct="1"/>
            <a:r>
              <a:rPr lang="ru-RU" altLang="ru-RU" sz="2800" b="1"/>
              <a:t>Операции над массивами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1052513"/>
            <a:ext cx="8424862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/>
              <a:t>A. </a:t>
            </a:r>
            <a:r>
              <a:rPr lang="ru-RU" altLang="ru-RU" sz="2000" b="1" dirty="0"/>
              <a:t>Доступ к элементу массива: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/>
              <a:t>Пример: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c[3][4];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b="1" dirty="0">
                <a:latin typeface="Courier New" pitchFamily="49" charset="0"/>
              </a:rPr>
              <a:t>... </a:t>
            </a:r>
            <a:endParaRPr lang="ru-RU" alt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b="1" dirty="0">
                <a:latin typeface="Courier New" pitchFamily="49" charset="0"/>
              </a:rPr>
              <a:t>c[2][0] = 5; </a:t>
            </a:r>
            <a:r>
              <a:rPr lang="en-US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прямой доступ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latin typeface="Courier New" pitchFamily="49" charset="0"/>
              </a:rPr>
              <a:t>	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 = 2; j = 0;</a:t>
            </a:r>
            <a:endParaRPr lang="ru-RU" altLang="ru-RU" sz="20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b="1" dirty="0">
                <a:latin typeface="Courier New" pitchFamily="49" charset="0"/>
              </a:rPr>
              <a:t>c[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][j] = 5; </a:t>
            </a:r>
            <a:r>
              <a:rPr lang="en-US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косвенный доступ</a:t>
            </a:r>
            <a:r>
              <a:rPr lang="en-US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значения индексов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US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    </a:t>
            </a: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//</a:t>
            </a: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находятся в переменных</a:t>
            </a:r>
            <a:endParaRPr lang="ru-RU" altLang="ru-RU" sz="2000" b="1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008688" y="1843088"/>
          <a:ext cx="2554287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22520" imgH="937710" progId="Visio.Drawing.11">
                  <p:embed/>
                </p:oleObj>
              </mc:Choice>
              <mc:Fallback>
                <p:oleObj name="Visio" r:id="rId2" imgW="1422520" imgH="93771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1843088"/>
                        <a:ext cx="2554287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5D34D83B-07E3-45A2-AABB-BDD4939AB3C9}" type="slidenum">
              <a:rPr lang="ru-RU" altLang="ru-RU" sz="1400">
                <a:latin typeface="Arial" charset="0"/>
              </a:rPr>
              <a:pPr/>
              <a:t>50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404813"/>
            <a:ext cx="8229600" cy="185737"/>
          </a:xfrm>
        </p:spPr>
        <p:txBody>
          <a:bodyPr/>
          <a:lstStyle/>
          <a:p>
            <a:pPr eaLnBrk="1" hangingPunct="1"/>
            <a:r>
              <a:rPr lang="ru-RU" altLang="ru-RU" sz="2800" b="1"/>
              <a:t>Программа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692697"/>
            <a:ext cx="8893175" cy="6381204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#include &lt;</a:t>
            </a:r>
            <a:r>
              <a:rPr lang="en-US" altLang="ru-RU" sz="2000" b="1" dirty="0" err="1">
                <a:latin typeface="Courier New" pitchFamily="49" charset="0"/>
              </a:rPr>
              <a:t>string.h</a:t>
            </a:r>
            <a:r>
              <a:rPr lang="en-US" altLang="ru-RU" sz="2000" b="1" dirty="0"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#include &lt;</a:t>
            </a:r>
            <a:r>
              <a:rPr lang="en-US" altLang="ru-RU" sz="2000" b="1" dirty="0" err="1">
                <a:latin typeface="Courier New" pitchFamily="49" charset="0"/>
              </a:rPr>
              <a:t>stdio.h</a:t>
            </a:r>
            <a:r>
              <a:rPr lang="en-US" altLang="ru-RU" sz="2000" b="1" dirty="0">
                <a:latin typeface="Courier New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main()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char 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[40];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puts("Enter string");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fgets</a:t>
            </a:r>
            <a:r>
              <a:rPr lang="en-US" altLang="ru-RU" sz="2000" b="1" dirty="0">
                <a:latin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, </a:t>
            </a:r>
            <a:r>
              <a:rPr lang="en-US" altLang="ru-RU" sz="2000" b="1" dirty="0" err="1">
                <a:latin typeface="Courier New" pitchFamily="49" charset="0"/>
              </a:rPr>
              <a:t>sizeof</a:t>
            </a:r>
            <a:r>
              <a:rPr lang="en-US" altLang="ru-RU" sz="2000" b="1" dirty="0">
                <a:latin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), </a:t>
            </a:r>
            <a:r>
              <a:rPr lang="en-US" altLang="ru-RU" sz="2000" b="1" dirty="0" err="1">
                <a:latin typeface="Courier New" pitchFamily="49" charset="0"/>
              </a:rPr>
              <a:t>stdin</a:t>
            </a:r>
            <a:r>
              <a:rPr lang="en-US" altLang="ru-RU" sz="2000" b="1" dirty="0">
                <a:latin typeface="Courier New" pitchFamily="49" charset="0"/>
              </a:rPr>
              <a:t>);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</a:t>
            </a:r>
            <a:r>
              <a:rPr lang="en-US" alt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gets(</a:t>
            </a:r>
            <a:r>
              <a:rPr lang="en-US" altLang="ru-RU" sz="20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st</a:t>
            </a:r>
            <a:r>
              <a:rPr lang="en-US" alt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n = </a:t>
            </a:r>
            <a:r>
              <a:rPr lang="en-US" altLang="ru-RU" sz="2000" b="1" dirty="0" err="1">
                <a:latin typeface="Courier New" pitchFamily="49" charset="0"/>
              </a:rPr>
              <a:t>strlen</a:t>
            </a:r>
            <a:r>
              <a:rPr lang="en-US" altLang="ru-RU" sz="2000" b="1" dirty="0">
                <a:latin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);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последнем месте стоит </a:t>
            </a:r>
            <a:r>
              <a:rPr lang="ru-RU" alt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\</a:t>
            </a:r>
            <a:r>
              <a:rPr lang="en-US" altLang="ru-RU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n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[n-1] =</a:t>
            </a:r>
            <a:r>
              <a:rPr lang="ru-RU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>
                <a:latin typeface="Courier New" pitchFamily="49" charset="0"/>
              </a:rPr>
              <a:t>'\0';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while (char *p = </a:t>
            </a:r>
            <a:r>
              <a:rPr lang="en-US" altLang="ru-RU" sz="2000" b="1" dirty="0" err="1">
                <a:latin typeface="Courier New" pitchFamily="49" charset="0"/>
              </a:rPr>
              <a:t>strstr</a:t>
            </a:r>
            <a:r>
              <a:rPr lang="en-US" altLang="ru-RU" sz="2000" b="1" dirty="0">
                <a:latin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,"  "))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strcpy</a:t>
            </a:r>
            <a:r>
              <a:rPr lang="en-US" altLang="ru-RU" sz="2000" b="1" dirty="0">
                <a:latin typeface="Courier New" pitchFamily="49" charset="0"/>
              </a:rPr>
              <a:t>(p,p+1);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if (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[0]==' ')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strcpy</a:t>
            </a:r>
            <a:r>
              <a:rPr lang="en-US" altLang="ru-RU" sz="2000" b="1" dirty="0">
                <a:latin typeface="Courier New" pitchFamily="49" charset="0"/>
              </a:rPr>
              <a:t>(st,st+1);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if (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k = </a:t>
            </a:r>
            <a:r>
              <a:rPr lang="en-US" altLang="ru-RU" sz="2000" b="1" dirty="0" err="1">
                <a:latin typeface="Courier New" pitchFamily="49" charset="0"/>
              </a:rPr>
              <a:t>strlen</a:t>
            </a:r>
            <a:r>
              <a:rPr lang="en-US" altLang="ru-RU" sz="2000" b="1" dirty="0">
                <a:latin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))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if (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[k-1] == ' ')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    </a:t>
            </a:r>
            <a:r>
              <a:rPr lang="en-US" altLang="ru-RU" sz="2000" b="1" dirty="0" err="1">
                <a:latin typeface="Courier New" pitchFamily="49" charset="0"/>
              </a:rPr>
              <a:t>st</a:t>
            </a:r>
            <a:r>
              <a:rPr lang="en-US" altLang="ru-RU" sz="2000" b="1" dirty="0">
                <a:latin typeface="Courier New" pitchFamily="49" charset="0"/>
              </a:rPr>
              <a:t>[k-1]='\0';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("R = %s.\</a:t>
            </a:r>
            <a:r>
              <a:rPr lang="en-US" altLang="ru-RU" sz="2000" b="1" dirty="0" err="1">
                <a:latin typeface="Courier New" pitchFamily="49" charset="0"/>
              </a:rPr>
              <a:t>n",st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else  puts("Empty string.");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    return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</a:rPr>
              <a:t>}</a:t>
            </a:r>
            <a:endParaRPr lang="ru-RU" altLang="ru-RU" sz="2000" b="1" dirty="0">
              <a:latin typeface="Courier New" pitchFamily="49" charset="0"/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3429000"/>
            <a:ext cx="48863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E1110279-EC78-4EF2-841B-43B696401D4D}" type="slidenum">
              <a:rPr lang="ru-RU" altLang="ru-RU" sz="1400">
                <a:latin typeface="Arial" charset="0"/>
              </a:rPr>
              <a:pPr/>
              <a:t>51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04813"/>
            <a:ext cx="8569325" cy="360362"/>
          </a:xfrm>
        </p:spPr>
        <p:txBody>
          <a:bodyPr/>
          <a:lstStyle/>
          <a:p>
            <a:pPr eaLnBrk="1" hangingPunct="1"/>
            <a:r>
              <a:rPr lang="ru-RU" altLang="ru-RU" sz="2800" b="1"/>
              <a:t>Преобразование последовательности строк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836613"/>
            <a:ext cx="8424862" cy="1079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/>
              <a:t>Вводится последовательность строк вида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>
                <a:latin typeface="Courier New" pitchFamily="49" charset="0"/>
              </a:rPr>
              <a:t>Иванов Иван Иванович 1956 </a:t>
            </a:r>
            <a:r>
              <a:rPr lang="ru-RU" altLang="ru-RU" sz="2000" b="1">
                <a:latin typeface="Courier New" pitchFamily="49" charset="0"/>
                <a:sym typeface="Symbol" pitchFamily="18" charset="2"/>
              </a:rPr>
              <a:t></a:t>
            </a:r>
            <a:r>
              <a:rPr lang="ru-RU" altLang="ru-RU" sz="2000" b="1">
                <a:latin typeface="Courier New" pitchFamily="49" charset="0"/>
              </a:rPr>
              <a:t> Иванов И.И. 45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/>
              <a:t>Завершение ввода – при чтении пустой строки. 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ru-RU" altLang="ru-RU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50825" y="1916113"/>
          <a:ext cx="864235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51301" imgH="2055240" progId="Visio.Drawing.11">
                  <p:embed/>
                </p:oleObj>
              </mc:Choice>
              <mc:Fallback>
                <p:oleObj name="Visio" r:id="rId2" imgW="4351301" imgH="2055240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16113"/>
                        <a:ext cx="8642350" cy="453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36296" y="8367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Ex03_10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73A6B-8DF0-B1A5-F698-E006E3CA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379565"/>
            <a:ext cx="8229600" cy="371589"/>
          </a:xfrm>
        </p:spPr>
        <p:txBody>
          <a:bodyPr/>
          <a:lstStyle/>
          <a:p>
            <a:r>
              <a:rPr lang="ru-RU" sz="2800" b="1" dirty="0"/>
              <a:t>Обобщенная схема алгоритма</a:t>
            </a: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6EE85176-1B59-CA24-8396-5856024DA758}"/>
              </a:ext>
            </a:extLst>
          </p:cNvPr>
          <p:cNvSpPr/>
          <p:nvPr/>
        </p:nvSpPr>
        <p:spPr>
          <a:xfrm>
            <a:off x="995051" y="1196404"/>
            <a:ext cx="1954559" cy="37951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Начало</a:t>
            </a:r>
          </a:p>
        </p:txBody>
      </p:sp>
      <p:sp>
        <p:nvSpPr>
          <p:cNvPr id="5" name="Блок-схема: карточка 4">
            <a:extLst>
              <a:ext uri="{FF2B5EF4-FFF2-40B4-BE49-F238E27FC236}">
                <a16:creationId xmlns:a16="http://schemas.microsoft.com/office/drawing/2014/main" id="{B171E33B-CE9B-3264-9D7C-3680DE20A261}"/>
              </a:ext>
            </a:extLst>
          </p:cNvPr>
          <p:cNvSpPr/>
          <p:nvPr/>
        </p:nvSpPr>
        <p:spPr>
          <a:xfrm>
            <a:off x="995051" y="1700540"/>
            <a:ext cx="1954559" cy="37951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02EFBF4D-0572-0719-09CD-004455DDC5E9}"/>
              </a:ext>
            </a:extLst>
          </p:cNvPr>
          <p:cNvSpPr/>
          <p:nvPr/>
        </p:nvSpPr>
        <p:spPr>
          <a:xfrm>
            <a:off x="995053" y="2348612"/>
            <a:ext cx="1954559" cy="57606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≠ </a:t>
            </a:r>
            <a:r>
              <a:rPr lang="en-US" sz="1400" dirty="0" err="1">
                <a:solidFill>
                  <a:schemeClr val="tx1"/>
                </a:solidFill>
              </a:rPr>
              <a:t>nullptr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" name="Блок-схема: процесс 6">
            <a:extLst>
              <a:ext uri="{FF2B5EF4-FFF2-40B4-BE49-F238E27FC236}">
                <a16:creationId xmlns:a16="http://schemas.microsoft.com/office/drawing/2014/main" id="{11E04562-B034-9832-77CF-C7994A1BC432}"/>
              </a:ext>
            </a:extLst>
          </p:cNvPr>
          <p:cNvSpPr/>
          <p:nvPr/>
        </p:nvSpPr>
        <p:spPr>
          <a:xfrm>
            <a:off x="995051" y="3337332"/>
            <a:ext cx="1954559" cy="3600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strres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Блок-схема: типовой процесс 8">
            <a:extLst>
              <a:ext uri="{FF2B5EF4-FFF2-40B4-BE49-F238E27FC236}">
                <a16:creationId xmlns:a16="http://schemas.microsoft.com/office/drawing/2014/main" id="{8448FBBC-5D80-D649-D92F-42C5A38F0517}"/>
              </a:ext>
            </a:extLst>
          </p:cNvPr>
          <p:cNvSpPr/>
          <p:nvPr/>
        </p:nvSpPr>
        <p:spPr>
          <a:xfrm>
            <a:off x="995053" y="3913396"/>
            <a:ext cx="1954559" cy="576064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Найти первый пробел</a:t>
            </a:r>
          </a:p>
        </p:txBody>
      </p:sp>
      <p:sp>
        <p:nvSpPr>
          <p:cNvPr id="10" name="Блок-схема: типовой процесс 9">
            <a:extLst>
              <a:ext uri="{FF2B5EF4-FFF2-40B4-BE49-F238E27FC236}">
                <a16:creationId xmlns:a16="http://schemas.microsoft.com/office/drawing/2014/main" id="{3FF42FB5-3D85-3883-FD9A-EA1F589E030E}"/>
              </a:ext>
            </a:extLst>
          </p:cNvPr>
          <p:cNvSpPr/>
          <p:nvPr/>
        </p:nvSpPr>
        <p:spPr>
          <a:xfrm>
            <a:off x="995052" y="4714612"/>
            <a:ext cx="1954559" cy="953590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Определить фамилию с первым инициалом</a:t>
            </a:r>
          </a:p>
        </p:txBody>
      </p:sp>
      <p:sp>
        <p:nvSpPr>
          <p:cNvPr id="11" name="Блок-схема: типовой процесс 10">
            <a:extLst>
              <a:ext uri="{FF2B5EF4-FFF2-40B4-BE49-F238E27FC236}">
                <a16:creationId xmlns:a16="http://schemas.microsoft.com/office/drawing/2014/main" id="{47D1059B-62E8-935A-45D2-5F59BA44786D}"/>
              </a:ext>
            </a:extLst>
          </p:cNvPr>
          <p:cNvSpPr/>
          <p:nvPr/>
        </p:nvSpPr>
        <p:spPr>
          <a:xfrm>
            <a:off x="4214430" y="1829432"/>
            <a:ext cx="1954559" cy="576064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Найти второй пробел</a:t>
            </a:r>
          </a:p>
        </p:txBody>
      </p:sp>
      <p:sp>
        <p:nvSpPr>
          <p:cNvPr id="12" name="Блок-схема: типовой процесс 11">
            <a:extLst>
              <a:ext uri="{FF2B5EF4-FFF2-40B4-BE49-F238E27FC236}">
                <a16:creationId xmlns:a16="http://schemas.microsoft.com/office/drawing/2014/main" id="{47011C81-DE9E-4DA7-0FCB-A59A9EE42048}"/>
              </a:ext>
            </a:extLst>
          </p:cNvPr>
          <p:cNvSpPr/>
          <p:nvPr/>
        </p:nvSpPr>
        <p:spPr>
          <a:xfrm>
            <a:off x="4207551" y="2660238"/>
            <a:ext cx="1954559" cy="792088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Копировать второй инициал</a:t>
            </a:r>
          </a:p>
        </p:txBody>
      </p:sp>
      <p:sp>
        <p:nvSpPr>
          <p:cNvPr id="13" name="Блок-схема: типовой процесс 12">
            <a:extLst>
              <a:ext uri="{FF2B5EF4-FFF2-40B4-BE49-F238E27FC236}">
                <a16:creationId xmlns:a16="http://schemas.microsoft.com/office/drawing/2014/main" id="{0107AF73-2BC3-9448-D806-361C4CD876A7}"/>
              </a:ext>
            </a:extLst>
          </p:cNvPr>
          <p:cNvSpPr/>
          <p:nvPr/>
        </p:nvSpPr>
        <p:spPr>
          <a:xfrm>
            <a:off x="4207820" y="3678086"/>
            <a:ext cx="1954559" cy="576064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Найти третий пробел</a:t>
            </a:r>
          </a:p>
        </p:txBody>
      </p:sp>
      <p:sp>
        <p:nvSpPr>
          <p:cNvPr id="14" name="Блок-схема: типовой процесс 13">
            <a:extLst>
              <a:ext uri="{FF2B5EF4-FFF2-40B4-BE49-F238E27FC236}">
                <a16:creationId xmlns:a16="http://schemas.microsoft.com/office/drawing/2014/main" id="{2707246E-5FB5-2754-FB0B-7DE77E313F05}"/>
              </a:ext>
            </a:extLst>
          </p:cNvPr>
          <p:cNvSpPr/>
          <p:nvPr/>
        </p:nvSpPr>
        <p:spPr>
          <a:xfrm>
            <a:off x="4207551" y="4479910"/>
            <a:ext cx="1954559" cy="576064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Копировать год рождения</a:t>
            </a:r>
          </a:p>
        </p:txBody>
      </p:sp>
      <p:sp>
        <p:nvSpPr>
          <p:cNvPr id="15" name="Блок-схема: типовой процесс 14">
            <a:extLst>
              <a:ext uri="{FF2B5EF4-FFF2-40B4-BE49-F238E27FC236}">
                <a16:creationId xmlns:a16="http://schemas.microsoft.com/office/drawing/2014/main" id="{0FA9940A-9EDD-AF07-2A3C-D61959DF2FE6}"/>
              </a:ext>
            </a:extLst>
          </p:cNvPr>
          <p:cNvSpPr/>
          <p:nvPr/>
        </p:nvSpPr>
        <p:spPr>
          <a:xfrm>
            <a:off x="4207551" y="5281734"/>
            <a:ext cx="1954559" cy="576064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Определить возраст</a:t>
            </a:r>
          </a:p>
        </p:txBody>
      </p:sp>
      <p:sp>
        <p:nvSpPr>
          <p:cNvPr id="16" name="Блок-схема: типовой процесс 15">
            <a:extLst>
              <a:ext uri="{FF2B5EF4-FFF2-40B4-BE49-F238E27FC236}">
                <a16:creationId xmlns:a16="http://schemas.microsoft.com/office/drawing/2014/main" id="{59187482-EC39-7FA4-530F-272F83CF3989}"/>
              </a:ext>
            </a:extLst>
          </p:cNvPr>
          <p:cNvSpPr/>
          <p:nvPr/>
        </p:nvSpPr>
        <p:spPr>
          <a:xfrm>
            <a:off x="6876813" y="1807265"/>
            <a:ext cx="1954559" cy="1021704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Преобразовать и добавить в строку результата</a:t>
            </a:r>
          </a:p>
        </p:txBody>
      </p:sp>
      <p:sp>
        <p:nvSpPr>
          <p:cNvPr id="17" name="Блок-схема: документ 16">
            <a:extLst>
              <a:ext uri="{FF2B5EF4-FFF2-40B4-BE49-F238E27FC236}">
                <a16:creationId xmlns:a16="http://schemas.microsoft.com/office/drawing/2014/main" id="{73E08DCF-F1E1-8428-A453-9B383FF90213}"/>
              </a:ext>
            </a:extLst>
          </p:cNvPr>
          <p:cNvSpPr/>
          <p:nvPr/>
        </p:nvSpPr>
        <p:spPr>
          <a:xfrm>
            <a:off x="6895735" y="3122435"/>
            <a:ext cx="1935637" cy="70182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strres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Блок-схема: карточка 17">
            <a:extLst>
              <a:ext uri="{FF2B5EF4-FFF2-40B4-BE49-F238E27FC236}">
                <a16:creationId xmlns:a16="http://schemas.microsoft.com/office/drawing/2014/main" id="{E51C6473-06C8-F95F-3902-3C0C1957338F}"/>
              </a:ext>
            </a:extLst>
          </p:cNvPr>
          <p:cNvSpPr/>
          <p:nvPr/>
        </p:nvSpPr>
        <p:spPr>
          <a:xfrm>
            <a:off x="6876813" y="4082779"/>
            <a:ext cx="1954559" cy="37951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Блок-схема: узел 18">
            <a:extLst>
              <a:ext uri="{FF2B5EF4-FFF2-40B4-BE49-F238E27FC236}">
                <a16:creationId xmlns:a16="http://schemas.microsoft.com/office/drawing/2014/main" id="{F0A90330-E1F4-8274-E95D-8E4437A67B76}"/>
              </a:ext>
            </a:extLst>
          </p:cNvPr>
          <p:cNvSpPr/>
          <p:nvPr/>
        </p:nvSpPr>
        <p:spPr>
          <a:xfrm>
            <a:off x="1720302" y="5926661"/>
            <a:ext cx="504056" cy="4320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Блок-схема: узел 19">
            <a:extLst>
              <a:ext uri="{FF2B5EF4-FFF2-40B4-BE49-F238E27FC236}">
                <a16:creationId xmlns:a16="http://schemas.microsoft.com/office/drawing/2014/main" id="{DECE61B5-ECB6-ADEE-E6CD-8B50781F2BE0}"/>
              </a:ext>
            </a:extLst>
          </p:cNvPr>
          <p:cNvSpPr/>
          <p:nvPr/>
        </p:nvSpPr>
        <p:spPr>
          <a:xfrm>
            <a:off x="4932802" y="1196404"/>
            <a:ext cx="504056" cy="4320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A7294A37-F33F-CA45-16BA-C348B3029700}"/>
              </a:ext>
            </a:extLst>
          </p:cNvPr>
          <p:cNvSpPr/>
          <p:nvPr/>
        </p:nvSpPr>
        <p:spPr>
          <a:xfrm>
            <a:off x="4932802" y="6180896"/>
            <a:ext cx="504056" cy="4320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Блок-схема: узел 21">
            <a:extLst>
              <a:ext uri="{FF2B5EF4-FFF2-40B4-BE49-F238E27FC236}">
                <a16:creationId xmlns:a16="http://schemas.microsoft.com/office/drawing/2014/main" id="{98DBEFCD-0328-53A1-3368-0E3B5DBE8D50}"/>
              </a:ext>
            </a:extLst>
          </p:cNvPr>
          <p:cNvSpPr/>
          <p:nvPr/>
        </p:nvSpPr>
        <p:spPr>
          <a:xfrm>
            <a:off x="7602064" y="4672004"/>
            <a:ext cx="504056" cy="4320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Блок-схема: узел 22">
            <a:extLst>
              <a:ext uri="{FF2B5EF4-FFF2-40B4-BE49-F238E27FC236}">
                <a16:creationId xmlns:a16="http://schemas.microsoft.com/office/drawing/2014/main" id="{B0A451AC-907E-F371-CBA5-20D99E1BDCDC}"/>
              </a:ext>
            </a:extLst>
          </p:cNvPr>
          <p:cNvSpPr/>
          <p:nvPr/>
        </p:nvSpPr>
        <p:spPr>
          <a:xfrm>
            <a:off x="241600" y="2017593"/>
            <a:ext cx="504056" cy="4320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Блок-схема: узел 23">
            <a:extLst>
              <a:ext uri="{FF2B5EF4-FFF2-40B4-BE49-F238E27FC236}">
                <a16:creationId xmlns:a16="http://schemas.microsoft.com/office/drawing/2014/main" id="{5FA6DF5D-86A2-76AA-AA5F-35ADA6469184}"/>
              </a:ext>
            </a:extLst>
          </p:cNvPr>
          <p:cNvSpPr/>
          <p:nvPr/>
        </p:nvSpPr>
        <p:spPr>
          <a:xfrm>
            <a:off x="7597115" y="1211963"/>
            <a:ext cx="504056" cy="4320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C8CA8DE9-BBC9-EEB5-0FFE-3EDBC4A929ED}"/>
              </a:ext>
            </a:extLst>
          </p:cNvPr>
          <p:cNvSpPr/>
          <p:nvPr/>
        </p:nvSpPr>
        <p:spPr>
          <a:xfrm>
            <a:off x="7606795" y="5448713"/>
            <a:ext cx="504056" cy="4320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Блок-схема: знак завершения 25">
            <a:extLst>
              <a:ext uri="{FF2B5EF4-FFF2-40B4-BE49-F238E27FC236}">
                <a16:creationId xmlns:a16="http://schemas.microsoft.com/office/drawing/2014/main" id="{5CF8E891-433E-D6C6-BFBB-A6ED1CCFADDD}"/>
              </a:ext>
            </a:extLst>
          </p:cNvPr>
          <p:cNvSpPr/>
          <p:nvPr/>
        </p:nvSpPr>
        <p:spPr>
          <a:xfrm>
            <a:off x="6871864" y="6139220"/>
            <a:ext cx="1954559" cy="37951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Конец</a:t>
            </a:r>
          </a:p>
        </p:txBody>
      </p:sp>
      <p:sp>
        <p:nvSpPr>
          <p:cNvPr id="27" name="Блок-схема: узел 26">
            <a:extLst>
              <a:ext uri="{FF2B5EF4-FFF2-40B4-BE49-F238E27FC236}">
                <a16:creationId xmlns:a16="http://schemas.microsoft.com/office/drawing/2014/main" id="{BD0BFD19-4F65-FCB4-BB98-663F2CA5A5C6}"/>
              </a:ext>
            </a:extLst>
          </p:cNvPr>
          <p:cNvSpPr/>
          <p:nvPr/>
        </p:nvSpPr>
        <p:spPr>
          <a:xfrm>
            <a:off x="3162891" y="2426014"/>
            <a:ext cx="504056" cy="4212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92D1C24-6B60-D73E-60C8-E15388C88BB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972331" y="1575916"/>
            <a:ext cx="0" cy="124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0A8C013-2FFE-2274-028B-4D7B2433626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72331" y="2080052"/>
            <a:ext cx="2" cy="268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5C72BF2-3339-45FE-DBE4-98F52FB91ED3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745656" y="2233617"/>
            <a:ext cx="1226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AC7C688-E9BD-9618-074B-0BB8D00AB61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72331" y="2924676"/>
            <a:ext cx="2" cy="41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44E6F92B-8D56-ADF0-D704-5F84105E6070}"/>
              </a:ext>
            </a:extLst>
          </p:cNvPr>
          <p:cNvCxnSpPr>
            <a:cxnSpLocks/>
            <a:stCxn id="6" idx="3"/>
            <a:endCxn id="27" idx="2"/>
          </p:cNvCxnSpPr>
          <p:nvPr/>
        </p:nvCxnSpPr>
        <p:spPr>
          <a:xfrm>
            <a:off x="2949612" y="2636644"/>
            <a:ext cx="213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99C8DAB2-DE18-F3C2-9F48-93245A5110E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972331" y="3697372"/>
            <a:ext cx="2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0D3C56E-B73A-D4C1-C3AF-1329B358E35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972332" y="4489460"/>
            <a:ext cx="1" cy="225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1BE4A731-4297-60E5-2B82-C1F07A2D7498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flipH="1">
            <a:off x="1972330" y="5668202"/>
            <a:ext cx="2" cy="25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FE463730-A5FC-F880-9330-F7A35C6FFAEB}"/>
              </a:ext>
            </a:extLst>
          </p:cNvPr>
          <p:cNvCxnSpPr>
            <a:stCxn id="20" idx="4"/>
            <a:endCxn id="11" idx="0"/>
          </p:cNvCxnSpPr>
          <p:nvPr/>
        </p:nvCxnSpPr>
        <p:spPr>
          <a:xfrm>
            <a:off x="5184830" y="1628452"/>
            <a:ext cx="6880" cy="200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DE39F24F-8FE0-D50A-2729-CD0C678C180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184831" y="2405496"/>
            <a:ext cx="6879" cy="254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FF5D374B-8A06-D6D9-CC33-E5371F2E8F2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184831" y="3452326"/>
            <a:ext cx="269" cy="22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32B4BAF4-3963-9DD6-4556-04341CCBE65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5184831" y="4254150"/>
            <a:ext cx="269" cy="22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FA87884-EFA1-838F-910F-5416634D8F8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184831" y="5055974"/>
            <a:ext cx="0" cy="22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B97B6CDC-BF49-BC3A-A39F-2E52789C64F4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5184830" y="5857798"/>
            <a:ext cx="1" cy="32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66C54BE4-7300-0837-CC94-6EFCB28C394A}"/>
              </a:ext>
            </a:extLst>
          </p:cNvPr>
          <p:cNvCxnSpPr>
            <a:stCxn id="24" idx="4"/>
            <a:endCxn id="16" idx="0"/>
          </p:cNvCxnSpPr>
          <p:nvPr/>
        </p:nvCxnSpPr>
        <p:spPr>
          <a:xfrm>
            <a:off x="7849143" y="1644011"/>
            <a:ext cx="4950" cy="163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2C7A0780-E3D5-6DD4-4739-8DE5ACED8A0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854093" y="2828969"/>
            <a:ext cx="9461" cy="29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ADC12D3-EB89-4E2C-A5D4-932C26FB52B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7854093" y="3777861"/>
            <a:ext cx="9461" cy="304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50078E5B-B166-481D-090F-2269B8CDF4F6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flipH="1">
            <a:off x="7854092" y="4462291"/>
            <a:ext cx="1" cy="209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16701DD8-BD57-DC01-2641-CDF8A292836E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 flipH="1">
            <a:off x="7849144" y="5880761"/>
            <a:ext cx="9679" cy="258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6D94902-7555-0560-9F3D-5ED8F1ACD0EE}"/>
              </a:ext>
            </a:extLst>
          </p:cNvPr>
          <p:cNvSpPr txBox="1"/>
          <p:nvPr/>
        </p:nvSpPr>
        <p:spPr>
          <a:xfrm>
            <a:off x="2224358" y="2924676"/>
            <a:ext cx="6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F4E3BA-A796-1767-038A-B332C724CA04}"/>
              </a:ext>
            </a:extLst>
          </p:cNvPr>
          <p:cNvSpPr txBox="1"/>
          <p:nvPr/>
        </p:nvSpPr>
        <p:spPr>
          <a:xfrm>
            <a:off x="2595415" y="2214332"/>
            <a:ext cx="6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8467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73" grpId="0"/>
      <p:bldP spid="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F00C30-574A-48F6-BE65-9E9EAFA8FE6D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36036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ru-RU" sz="2400" b="1"/>
              <a:t>Пример использования функций обработки строк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724900" cy="6092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solidFill>
                  <a:srgbClr val="0033CC"/>
                </a:solidFill>
              </a:rPr>
              <a:t>         </a:t>
            </a:r>
            <a:endParaRPr lang="ru-RU" sz="2000" b="1" dirty="0"/>
          </a:p>
          <a:p>
            <a:pPr eaLnBrk="1" hangingPunct="1">
              <a:buFont typeface="Wingdings" pitchFamily="2" charset="2"/>
              <a:buNone/>
            </a:pPr>
            <a:endParaRPr lang="en-US" sz="1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string.h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stdlib.h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	char </a:t>
            </a:r>
            <a:r>
              <a:rPr lang="en-US" sz="2000" b="1" dirty="0" err="1">
                <a:latin typeface="Courier New" pitchFamily="49" charset="0"/>
              </a:rPr>
              <a:t>st</a:t>
            </a:r>
            <a:r>
              <a:rPr lang="en-US" sz="2000" b="1" dirty="0">
                <a:latin typeface="Courier New" pitchFamily="49" charset="0"/>
              </a:rPr>
              <a:t>[80],</a:t>
            </a:r>
            <a:r>
              <a:rPr lang="en-US" sz="2000" b="1" dirty="0" err="1">
                <a:latin typeface="Courier New" pitchFamily="49" charset="0"/>
              </a:rPr>
              <a:t>stres</a:t>
            </a:r>
            <a:r>
              <a:rPr lang="en-US" sz="2000" b="1" dirty="0">
                <a:latin typeface="Courier New" pitchFamily="49" charset="0"/>
              </a:rPr>
              <a:t>[80],</a:t>
            </a:r>
            <a:r>
              <a:rPr lang="en-US" sz="2000" b="1" dirty="0" err="1">
                <a:latin typeface="Courier New" pitchFamily="49" charset="0"/>
              </a:rPr>
              <a:t>strab</a:t>
            </a:r>
            <a:r>
              <a:rPr lang="en-US" sz="2000" b="1" dirty="0">
                <a:latin typeface="Courier New" pitchFamily="49" charset="0"/>
              </a:rPr>
              <a:t>[80],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*c1,*c2,*c3;</a:t>
            </a:r>
            <a:r>
              <a:rPr lang="ru-RU" sz="2000" b="1" dirty="0">
                <a:latin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old;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while ((puts("Enter string or end:"),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			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strcmp</a:t>
            </a:r>
            <a:r>
              <a:rPr lang="en-US" sz="2000" b="1" dirty="0">
                <a:latin typeface="Courier New" pitchFamily="49" charset="0"/>
              </a:rPr>
              <a:t>(gets(</a:t>
            </a:r>
            <a:r>
              <a:rPr lang="en-US" sz="2000" b="1" dirty="0" err="1">
                <a:latin typeface="Courier New" pitchFamily="49" charset="0"/>
              </a:rPr>
              <a:t>st</a:t>
            </a:r>
            <a:r>
              <a:rPr lang="en-US" sz="2000" b="1" dirty="0">
                <a:latin typeface="Courier New" pitchFamily="49" charset="0"/>
              </a:rPr>
              <a:t>),"end")!=0)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</a:t>
            </a:r>
            <a:r>
              <a:rPr lang="en-US" sz="2000" b="1" dirty="0" err="1">
                <a:latin typeface="Courier New" pitchFamily="49" charset="0"/>
              </a:rPr>
              <a:t>strcpy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stres,st</a:t>
            </a:r>
            <a:r>
              <a:rPr lang="en-US" sz="2000" b="1" dirty="0">
                <a:latin typeface="Courier New" pitchFamily="49" charset="0"/>
              </a:rPr>
              <a:t>);</a:t>
            </a:r>
            <a:r>
              <a:rPr lang="ru-RU" sz="2000" b="1" dirty="0">
                <a:latin typeface="Courier New" pitchFamily="49" charset="0"/>
              </a:rPr>
              <a:t>  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c1=</a:t>
            </a:r>
            <a:r>
              <a:rPr lang="en-US" sz="2000" b="1" dirty="0" err="1">
                <a:latin typeface="Courier New" pitchFamily="49" charset="0"/>
              </a:rPr>
              <a:t>strchr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stres</a:t>
            </a:r>
            <a:r>
              <a:rPr lang="en-US" sz="2000" b="1" dirty="0">
                <a:latin typeface="Courier New" pitchFamily="49" charset="0"/>
              </a:rPr>
              <a:t>,' ');</a:t>
            </a:r>
            <a:r>
              <a:rPr lang="ru-RU" sz="2000" b="1" dirty="0">
                <a:latin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*(c1+2)='.';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4427538" y="2400300"/>
            <a:ext cx="417671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Petrov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Petr</a:t>
            </a:r>
            <a:r>
              <a:rPr lang="en-US" sz="2400" dirty="0"/>
              <a:t> </a:t>
            </a:r>
            <a:r>
              <a:rPr lang="en-US" sz="2400" dirty="0" err="1"/>
              <a:t>Petrovich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1956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995738" y="20605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stres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429125" y="1536700"/>
            <a:ext cx="417512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Petrov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Petr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Petrovich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1956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211638" y="11969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5292725" y="28527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695825" y="2847975"/>
            <a:ext cx="4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c1</a:t>
            </a:r>
            <a:endParaRPr lang="ru-RU" sz="2000" b="1" dirty="0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867400" y="2492375"/>
            <a:ext cx="144463" cy="2889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  <p:bldP spid="28678" grpId="0"/>
      <p:bldP spid="28679" grpId="0" animBg="1"/>
      <p:bldP spid="28680" grpId="0"/>
      <p:bldP spid="28681" grpId="0" animBg="1"/>
      <p:bldP spid="28682" grpId="0"/>
      <p:bldP spid="2868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04BB76-95F7-44E8-B715-9F3B5664491E}" type="slidenum">
              <a:rPr lang="ru-RU" smtClean="0"/>
              <a:pPr>
                <a:defRPr/>
              </a:pPr>
              <a:t>54</a:t>
            </a:fld>
            <a:endParaRPr lang="ru-RU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561975"/>
          </a:xfrm>
        </p:spPr>
        <p:txBody>
          <a:bodyPr/>
          <a:lstStyle/>
          <a:p>
            <a:pPr eaLnBrk="1" hangingPunct="1"/>
            <a:r>
              <a:rPr lang="ru-RU" sz="2400" b="1"/>
              <a:t>Пример использования функций обработки строк</a:t>
            </a:r>
            <a:r>
              <a:rPr lang="en-US" sz="2400" b="1"/>
              <a:t> (2)</a:t>
            </a:r>
            <a:endParaRPr lang="ru-RU" sz="2400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795320" cy="3744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c2=</a:t>
            </a:r>
            <a:r>
              <a:rPr lang="en-US" sz="2000" b="1" dirty="0" err="1">
                <a:latin typeface="Courier New" pitchFamily="49" charset="0"/>
              </a:rPr>
              <a:t>strchr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st</a:t>
            </a:r>
            <a:r>
              <a:rPr lang="en-US" sz="2000" b="1" dirty="0">
                <a:latin typeface="Courier New" pitchFamily="49" charset="0"/>
              </a:rPr>
              <a:t>,' ');</a:t>
            </a:r>
            <a:r>
              <a:rPr lang="ru-RU" sz="2000" b="1" dirty="0">
                <a:latin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c2=</a:t>
            </a:r>
            <a:r>
              <a:rPr lang="en-US" sz="2000" b="1" dirty="0" err="1">
                <a:latin typeface="Courier New" pitchFamily="49" charset="0"/>
              </a:rPr>
              <a:t>strchr</a:t>
            </a:r>
            <a:r>
              <a:rPr lang="en-US" sz="2000" b="1" dirty="0">
                <a:latin typeface="Courier New" pitchFamily="49" charset="0"/>
              </a:rPr>
              <a:t>(c2+1,' 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</a:t>
            </a:r>
            <a:r>
              <a:rPr lang="en-US" sz="2000" b="1" dirty="0" err="1">
                <a:latin typeface="Courier New" pitchFamily="49" charset="0"/>
              </a:rPr>
              <a:t>strncpy</a:t>
            </a:r>
            <a:r>
              <a:rPr lang="en-US" sz="2000" b="1" dirty="0">
                <a:latin typeface="Courier New" pitchFamily="49" charset="0"/>
              </a:rPr>
              <a:t>(c1+3,c2+1,1);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</a:t>
            </a:r>
            <a:r>
              <a:rPr lang="en-US" sz="2000" b="1" dirty="0" err="1">
                <a:latin typeface="Courier New" pitchFamily="49" charset="0"/>
              </a:rPr>
              <a:t>strncpy</a:t>
            </a:r>
            <a:r>
              <a:rPr lang="en-US" sz="2000" b="1" dirty="0">
                <a:latin typeface="Courier New" pitchFamily="49" charset="0"/>
              </a:rPr>
              <a:t>(c1+4,". \0",3);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c3=</a:t>
            </a:r>
            <a:r>
              <a:rPr lang="en-US" sz="2000" b="1" dirty="0" err="1">
                <a:latin typeface="Courier New" pitchFamily="49" charset="0"/>
              </a:rPr>
              <a:t>strchr</a:t>
            </a:r>
            <a:r>
              <a:rPr lang="en-US" sz="2000" b="1" dirty="0">
                <a:latin typeface="Courier New" pitchFamily="49" charset="0"/>
              </a:rPr>
              <a:t>(c2+1,' ');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old=2023-atoi(c3+1);</a:t>
            </a:r>
            <a:endParaRPr lang="ru-RU" sz="2000" b="1" dirty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>
                <a:latin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</a:rPr>
              <a:t>sprintf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strab</a:t>
            </a:r>
            <a:r>
              <a:rPr lang="en-US" sz="2000" b="1" dirty="0">
                <a:latin typeface="Courier New" pitchFamily="49" charset="0"/>
              </a:rPr>
              <a:t>,"%</a:t>
            </a:r>
            <a:r>
              <a:rPr lang="en-US" sz="2000" b="1" dirty="0" err="1">
                <a:latin typeface="Courier New" pitchFamily="49" charset="0"/>
              </a:rPr>
              <a:t>d",old</a:t>
            </a:r>
            <a:r>
              <a:rPr lang="en-US" sz="2000" b="1" dirty="0">
                <a:latin typeface="Courier New" pitchFamily="49" charset="0"/>
              </a:rPr>
              <a:t>);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//  </a:t>
            </a:r>
            <a:r>
              <a:rPr lang="en-US" sz="2000" b="1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itoa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</a:rPr>
              <a:t>(old,strab,10); </a:t>
            </a:r>
          </a:p>
          <a:p>
            <a:pPr eaLnBrk="1" hangingPunct="1"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strcat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stres,strab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  </a:t>
            </a:r>
            <a:r>
              <a:rPr lang="ru-RU" sz="2000" b="1" dirty="0" err="1">
                <a:latin typeface="Courier New" pitchFamily="49" charset="0"/>
              </a:rPr>
              <a:t>puts</a:t>
            </a:r>
            <a:r>
              <a:rPr lang="ru-RU" sz="2000" b="1" dirty="0">
                <a:latin typeface="Courier New" pitchFamily="49" charset="0"/>
              </a:rPr>
              <a:t>(</a:t>
            </a:r>
            <a:r>
              <a:rPr lang="ru-RU" sz="2000" b="1" dirty="0" err="1">
                <a:latin typeface="Courier New" pitchFamily="49" charset="0"/>
              </a:rPr>
              <a:t>stres</a:t>
            </a:r>
            <a:r>
              <a:rPr lang="ru-RU" sz="2000" b="1" dirty="0">
                <a:latin typeface="Courier New" pitchFamily="49" charset="0"/>
              </a:rPr>
              <a:t>);	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</a:rPr>
              <a:t>return</a:t>
            </a:r>
            <a:r>
              <a:rPr lang="ru-RU" sz="2000" b="1" dirty="0">
                <a:latin typeface="Courier New" pitchFamily="49" charset="0"/>
              </a:rPr>
              <a:t> 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}</a:t>
            </a:r>
            <a:endParaRPr lang="ru-RU" sz="2000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95513" y="5876925"/>
            <a:ext cx="439261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Petrov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Petr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Petrovich</a:t>
            </a:r>
            <a:r>
              <a:rPr lang="en-US" sz="2400" dirty="0"/>
              <a:t> </a:t>
            </a:r>
            <a:r>
              <a:rPr lang="ru-RU" sz="2400" dirty="0"/>
              <a:t>1956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62125" y="5540375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stres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195513" y="4724400"/>
            <a:ext cx="4392612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 err="1"/>
              <a:t>Petrov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Petr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 err="1"/>
              <a:t>Petrovich</a:t>
            </a:r>
            <a:r>
              <a:rPr lang="en-US" sz="2400" dirty="0"/>
              <a:t> </a:t>
            </a:r>
            <a:r>
              <a:rPr lang="ru-RU" sz="2400" dirty="0"/>
              <a:t>1956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978025" y="4384675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st</a:t>
            </a:r>
            <a:endParaRPr lang="ru-RU" sz="2000" b="1">
              <a:latin typeface="Courier New" pitchFamily="49" charset="0"/>
            </a:endParaRPr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3059113" y="63325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555776" y="6327775"/>
            <a:ext cx="504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c1</a:t>
            </a:r>
            <a:endParaRPr lang="ru-RU" sz="2000" b="1" dirty="0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08400" y="5976938"/>
            <a:ext cx="142875" cy="2889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.</a:t>
            </a:r>
            <a:endParaRPr lang="ru-RU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V="1">
            <a:off x="3081338" y="516255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2699792" y="5157788"/>
            <a:ext cx="576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c</a:t>
            </a:r>
            <a:r>
              <a:rPr lang="ru-RU" sz="2000" b="1" dirty="0"/>
              <a:t>2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3873500" y="516255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3419872" y="5157788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c</a:t>
            </a:r>
            <a:r>
              <a:rPr lang="ru-RU" sz="2000" b="1" dirty="0"/>
              <a:t>2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3800475" y="5949950"/>
            <a:ext cx="195263" cy="2889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P</a:t>
            </a:r>
            <a:endParaRPr lang="ru-RU" sz="2400" dirty="0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995738" y="5973763"/>
            <a:ext cx="171450" cy="3000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.</a:t>
            </a:r>
            <a:endParaRPr lang="ru-RU" dirty="0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211638" y="5886450"/>
            <a:ext cx="84137" cy="4095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V="1">
            <a:off x="5364163" y="515778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4932040" y="5157788"/>
            <a:ext cx="50356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c</a:t>
            </a:r>
            <a:r>
              <a:rPr lang="ru-RU" sz="2000" b="1" dirty="0"/>
              <a:t>3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067175" y="5888038"/>
            <a:ext cx="504825" cy="4048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dirty="0"/>
              <a:t> 67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572000" y="5886450"/>
            <a:ext cx="71438" cy="4095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/>
      <p:bldP spid="36870" grpId="0" animBg="1"/>
      <p:bldP spid="36871" grpId="0"/>
      <p:bldP spid="36872" grpId="0" animBg="1"/>
      <p:bldP spid="36873" grpId="0"/>
      <p:bldP spid="36874" grpId="0" animBg="1"/>
      <p:bldP spid="36875" grpId="0" animBg="1"/>
      <p:bldP spid="36876" grpId="0"/>
      <p:bldP spid="36877" grpId="0" animBg="1"/>
      <p:bldP spid="36878" grpId="0"/>
      <p:bldP spid="36879" grpId="0" animBg="1"/>
      <p:bldP spid="36880" grpId="0" animBg="1"/>
      <p:bldP spid="36882" grpId="0" animBg="1"/>
      <p:bldP spid="36883" grpId="0" animBg="1"/>
      <p:bldP spid="36884" grpId="0"/>
      <p:bldP spid="36885" grpId="0" animBg="1"/>
      <p:bldP spid="3688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DD2D-0A07-4155-9710-02AEDE9F57BE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287337"/>
          </a:xfrm>
        </p:spPr>
        <p:txBody>
          <a:bodyPr/>
          <a:lstStyle/>
          <a:p>
            <a:pPr eaLnBrk="1" hangingPunct="1"/>
            <a:r>
              <a:rPr lang="en-US" sz="2800" b="1" dirty="0"/>
              <a:t>3</a:t>
            </a:r>
            <a:r>
              <a:rPr lang="ru-RU" sz="2800" b="1" dirty="0"/>
              <a:t>.</a:t>
            </a:r>
            <a:r>
              <a:rPr lang="en-US" sz="2800" b="1" dirty="0"/>
              <a:t>7</a:t>
            </a:r>
            <a:r>
              <a:rPr lang="ru-RU" sz="2800" b="1" dirty="0"/>
              <a:t> Структуры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5175"/>
            <a:ext cx="8964488" cy="597619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Структура - </a:t>
            </a:r>
            <a:r>
              <a:rPr lang="ru-RU" sz="2000" dirty="0"/>
              <a:t>последовательность полей, в общем случае различных типов. </a:t>
            </a:r>
            <a:endParaRPr lang="ru-RU" sz="2000" b="1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А. Объявление структур и переменной (С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-style</a:t>
            </a:r>
            <a:r>
              <a:rPr lang="ru-RU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/>
              <a:t>Имя</a:t>
            </a:r>
            <a:r>
              <a:rPr lang="en-US" sz="2000" b="1" dirty="0"/>
              <a:t>_</a:t>
            </a:r>
            <a:r>
              <a:rPr lang="ru-RU" sz="2000" b="1" dirty="0"/>
              <a:t>структуры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 {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Описание</a:t>
            </a:r>
            <a:r>
              <a:rPr lang="en-US" sz="2000" b="1" dirty="0"/>
              <a:t>_</a:t>
            </a:r>
            <a:r>
              <a:rPr lang="ru-RU" sz="2000" b="1" dirty="0"/>
              <a:t>поля</a:t>
            </a:r>
            <a:r>
              <a:rPr lang="ru-RU" sz="2000" b="1" dirty="0">
                <a:solidFill>
                  <a:srgbClr val="FF0000"/>
                </a:solidFill>
              </a:rPr>
              <a:t>}</a:t>
            </a:r>
            <a:r>
              <a:rPr lang="ru-RU" sz="2000" b="1" dirty="0"/>
              <a:t> </a:t>
            </a:r>
            <a:r>
              <a:rPr lang="en-US" sz="2000" b="1" dirty="0"/>
              <a:t>}</a:t>
            </a:r>
            <a:endParaRPr lang="ru-RU" sz="2000" b="1" dirty="0"/>
          </a:p>
          <a:p>
            <a:pPr eaLnBrk="1" hangingPunct="1">
              <a:buNone/>
            </a:pPr>
            <a:r>
              <a:rPr lang="ru-RU" sz="2000" b="1" dirty="0">
                <a:solidFill>
                  <a:srgbClr val="FF0000"/>
                </a:solidFill>
              </a:rPr>
              <a:t>                                                                       [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Переменная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/>
              <a:t>= Значение</a:t>
            </a:r>
            <a:r>
              <a:rPr lang="en-US" sz="2000" b="1" dirty="0">
                <a:solidFill>
                  <a:srgbClr val="FF0000"/>
                </a:solidFill>
              </a:rPr>
              <a:t>]}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;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ru-RU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 Имя</a:t>
            </a:r>
            <a:r>
              <a:rPr lang="en-US" sz="2000" b="1" dirty="0"/>
              <a:t>_</a:t>
            </a:r>
            <a:r>
              <a:rPr lang="ru-RU" sz="2000" b="1" dirty="0"/>
              <a:t>структуры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Переменная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/>
              <a:t>= Значение</a:t>
            </a:r>
            <a:r>
              <a:rPr lang="en-US" sz="2000" b="1" dirty="0">
                <a:solidFill>
                  <a:srgbClr val="FF0000"/>
                </a:solidFill>
              </a:rPr>
              <a:t>]}</a:t>
            </a:r>
            <a:r>
              <a:rPr lang="ru-RU" sz="2000" b="1" dirty="0"/>
              <a:t>;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sz="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/>
              <a:t>Примеры: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dirty="0"/>
              <a:t>а)</a:t>
            </a:r>
            <a:r>
              <a:rPr lang="ru-RU" sz="2000" b="1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{char name[22];char family[22];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old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;};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b="1" dirty="0"/>
              <a:t>    </a:t>
            </a:r>
            <a:r>
              <a:rPr lang="ru-RU" sz="2000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stud1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={"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Petr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Petrov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,19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},stud[10], 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                         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ptrstud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ru-RU" sz="2000" dirty="0"/>
              <a:t>б)</a:t>
            </a:r>
            <a:r>
              <a:rPr lang="ru-RU" sz="2000" b="1" dirty="0"/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{char name[22];char family[22];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old;}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        stud1, stud[10],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9552" y="6381328"/>
            <a:ext cx="7069137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b="1" dirty="0"/>
              <a:t>Имя переменной типа «структура» не является ее адресом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DD2D-0A07-4155-9710-02AEDE9F57BE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287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Б. Объявление структур (С++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-style</a:t>
            </a:r>
            <a:r>
              <a:rPr 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765175"/>
            <a:ext cx="9145016" cy="597619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/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b="1" dirty="0"/>
              <a:t> {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Описание</a:t>
            </a:r>
            <a:r>
              <a:rPr lang="en-US" sz="2000" b="1" dirty="0"/>
              <a:t>_</a:t>
            </a:r>
            <a:r>
              <a:rPr lang="ru-RU" sz="2000" b="1" dirty="0"/>
              <a:t>поля</a:t>
            </a:r>
            <a:r>
              <a:rPr lang="ru-RU" sz="2000" b="1" dirty="0">
                <a:solidFill>
                  <a:srgbClr val="FF0000"/>
                </a:solidFill>
              </a:rPr>
              <a:t>}</a:t>
            </a:r>
            <a:r>
              <a:rPr lang="ru-RU" sz="2000" b="1" dirty="0"/>
              <a:t> </a:t>
            </a:r>
            <a:r>
              <a:rPr lang="en-US" sz="2000" b="1" dirty="0"/>
              <a:t>}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/>
              <a:t>Имя_структуры</a:t>
            </a:r>
            <a:r>
              <a:rPr lang="ru-RU" sz="2000" b="1" dirty="0"/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ru-RU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 Имя</a:t>
            </a:r>
            <a:r>
              <a:rPr lang="en-US" sz="2000" b="1" dirty="0"/>
              <a:t>_</a:t>
            </a:r>
            <a:r>
              <a:rPr lang="ru-RU" sz="2000" b="1" dirty="0"/>
              <a:t>структуры 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Переменная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/>
              <a:t>= Значение</a:t>
            </a:r>
            <a:r>
              <a:rPr lang="en-US" sz="2000" b="1" dirty="0">
                <a:solidFill>
                  <a:srgbClr val="FF0000"/>
                </a:solidFill>
              </a:rPr>
              <a:t>]}</a:t>
            </a:r>
            <a:r>
              <a:rPr lang="ru-RU" sz="2000" b="1" dirty="0"/>
              <a:t>;</a:t>
            </a:r>
          </a:p>
          <a:p>
            <a:pPr eaLnBrk="1" hangingPunct="1">
              <a:lnSpc>
                <a:spcPct val="120000"/>
              </a:lnSpc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 dirty="0"/>
              <a:t>Пример:</a:t>
            </a:r>
            <a:endParaRPr lang="en-US" sz="20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{char name[22];char family[22];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  <a:cs typeface="Courier New" pitchFamily="49" charset="0"/>
              </a:rPr>
              <a:t>old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;}   </a:t>
            </a:r>
          </a:p>
          <a:p>
            <a:pPr eaLnBrk="1" hangingPunct="1">
              <a:buNone/>
            </a:pPr>
            <a:r>
              <a:rPr lang="ru-RU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stud1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Petr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Petrov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,19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},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stud[10],*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5E703C-12CA-4F0B-BD65-D3DE54E2B630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sz="2800" b="1"/>
              <a:t>Обращение к полям структуры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1075"/>
            <a:ext cx="8435280" cy="51450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b="1" dirty="0" err="1"/>
              <a:t>Имя_переменной.Имя_поля</a:t>
            </a:r>
            <a:endParaRPr lang="ru-RU" sz="2000" b="1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b="1" dirty="0" err="1"/>
              <a:t>Имя_массива</a:t>
            </a:r>
            <a:r>
              <a:rPr lang="en-US" sz="2000" b="1" dirty="0"/>
              <a:t>[</a:t>
            </a:r>
            <a:r>
              <a:rPr lang="ru-RU" sz="2000" b="1" dirty="0"/>
              <a:t>Индекс</a:t>
            </a:r>
            <a:r>
              <a:rPr lang="en-US" sz="2000" b="1" dirty="0"/>
              <a:t>]</a:t>
            </a:r>
            <a:r>
              <a:rPr lang="ru-RU" sz="2000" b="1" dirty="0"/>
              <a:t>.</a:t>
            </a:r>
            <a:r>
              <a:rPr lang="en-US" sz="2000" b="1" dirty="0"/>
              <a:t> </a:t>
            </a:r>
            <a:r>
              <a:rPr lang="ru-RU" sz="2000" b="1" dirty="0" err="1"/>
              <a:t>Имя_поля</a:t>
            </a:r>
            <a:endParaRPr lang="ru-RU" sz="2000" b="1" dirty="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b="1" dirty="0"/>
              <a:t>(*</a:t>
            </a:r>
            <a:r>
              <a:rPr lang="ru-RU" sz="2000" b="1" dirty="0" err="1"/>
              <a:t>Имя_указателя</a:t>
            </a:r>
            <a:r>
              <a:rPr lang="ru-RU" sz="2000" b="1" dirty="0"/>
              <a:t>).</a:t>
            </a:r>
            <a:r>
              <a:rPr lang="ru-RU" sz="2000" b="1" dirty="0" err="1"/>
              <a:t>Имя_поля</a:t>
            </a:r>
            <a:r>
              <a:rPr lang="ru-RU" sz="2000" b="1" dirty="0"/>
              <a:t> </a:t>
            </a:r>
            <a:r>
              <a:rPr lang="ru-RU" sz="2000" dirty="0"/>
              <a:t>или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ru-RU" sz="2000" dirty="0"/>
              <a:t>		</a:t>
            </a:r>
            <a:r>
              <a:rPr lang="en-US" sz="2000" dirty="0"/>
              <a:t>                          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33CC"/>
                </a:solidFill>
              </a:rPr>
              <a:t>Имя_указателя</a:t>
            </a:r>
            <a:r>
              <a:rPr lang="en-US" sz="2000" b="1" dirty="0">
                <a:solidFill>
                  <a:srgbClr val="0033CC"/>
                </a:solidFill>
              </a:rPr>
              <a:t> </a:t>
            </a:r>
            <a:r>
              <a:rPr lang="ru-RU" sz="2000" b="1" dirty="0">
                <a:solidFill>
                  <a:srgbClr val="0033CC"/>
                </a:solidFill>
              </a:rPr>
              <a:t>-</a:t>
            </a:r>
            <a:r>
              <a:rPr lang="en-US" sz="2000" b="1" dirty="0">
                <a:solidFill>
                  <a:srgbClr val="0033CC"/>
                </a:solidFill>
              </a:rPr>
              <a:t>&gt; </a:t>
            </a:r>
            <a:r>
              <a:rPr lang="ru-RU" sz="2000" b="1" dirty="0" err="1">
                <a:solidFill>
                  <a:srgbClr val="0033CC"/>
                </a:solidFill>
              </a:rPr>
              <a:t>Имя_поля</a:t>
            </a:r>
            <a:endParaRPr lang="en-US" sz="2000" b="1" dirty="0">
              <a:solidFill>
                <a:srgbClr val="0033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ru-RU" sz="2000" b="1" dirty="0"/>
              <a:t>Примеры:</a:t>
            </a:r>
            <a:endParaRPr lang="en-US" sz="2000" b="1" dirty="0"/>
          </a:p>
          <a:p>
            <a:pPr eaLnBrk="1" hangingPunct="1">
              <a:buFont typeface="Wingdings" pitchFamily="2" charset="2"/>
              <a:buNone/>
            </a:pPr>
            <a:endParaRPr lang="ru-RU" sz="20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stud1.name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stud[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].name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).name   </a:t>
            </a:r>
            <a:r>
              <a:rPr lang="en-US" sz="2000" b="1" dirty="0">
                <a:sym typeface="Symbol" pitchFamily="18" charset="2"/>
              </a:rPr>
              <a:t>  </a:t>
            </a:r>
            <a:r>
              <a:rPr lang="ru-RU" sz="2000" b="1" dirty="0">
                <a:sym typeface="Symbol" pitchFamily="18" charset="2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ptrstud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-&gt; name</a:t>
            </a:r>
            <a:endParaRPr lang="en-US" sz="2000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1336D33B-16A3-4924-B197-5B839C4F9D73}" type="slidenum">
              <a:rPr lang="ru-RU" altLang="ru-RU" sz="1400">
                <a:latin typeface="Arial" charset="0"/>
              </a:rPr>
              <a:pPr/>
              <a:t>58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686800" cy="287337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Задача Массив записей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836613"/>
            <a:ext cx="8424862" cy="57610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/>
              <a:t>Вводится список: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/>
              <a:t> </a:t>
            </a:r>
            <a:r>
              <a:rPr lang="ru-RU" altLang="ru-RU" sz="2000" dirty="0"/>
              <a:t>Ф.И.О.                    Год р.    Месяц р.    Дата р.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/>
              <a:t>Иванов Б.А.	      1986           11                 26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/>
              <a:t>Петров М.А.     </a:t>
            </a:r>
            <a:r>
              <a:rPr lang="ru-RU" altLang="ru-RU" sz="2000" b="1" baseline="-25000" dirty="0"/>
              <a:t> </a:t>
            </a:r>
            <a:r>
              <a:rPr lang="ru-RU" altLang="ru-RU" sz="2000" b="1" dirty="0"/>
              <a:t>     1985            5	       12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/>
              <a:t>Сидоров А.В.        1986            4                    8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/>
              <a:t>Определить дату рождения по фамилии и инициалам.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7FE286EB-38BB-48C3-B843-A62A5B2B3B1D}" type="slidenum">
              <a:rPr lang="ru-RU" altLang="ru-RU" sz="1400">
                <a:latin typeface="Arial" charset="0"/>
              </a:rPr>
              <a:pPr/>
              <a:t>59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686800" cy="287337"/>
          </a:xfrm>
        </p:spPr>
        <p:txBody>
          <a:bodyPr/>
          <a:lstStyle/>
          <a:p>
            <a:pPr eaLnBrk="1" hangingPunct="1"/>
            <a:r>
              <a:rPr lang="ru-RU" altLang="ru-RU" sz="2800" b="1"/>
              <a:t>Программа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836613"/>
            <a:ext cx="8892479" cy="6021387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#include &lt;</a:t>
            </a:r>
            <a:r>
              <a:rPr lang="en-US" altLang="ru-RU" sz="2000" b="1" dirty="0" err="1">
                <a:latin typeface="Courier New" pitchFamily="49" charset="0"/>
              </a:rPr>
              <a:t>string.h</a:t>
            </a:r>
            <a:r>
              <a:rPr lang="en-US" altLang="ru-RU" sz="2000" b="1" dirty="0">
                <a:latin typeface="Courier New" pitchFamily="49" charset="0"/>
              </a:rPr>
              <a:t>&gt;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#include &lt;</a:t>
            </a:r>
            <a:r>
              <a:rPr lang="en-US" altLang="ru-RU" sz="2000" b="1" dirty="0" err="1">
                <a:latin typeface="Courier New" pitchFamily="49" charset="0"/>
              </a:rPr>
              <a:t>stdio.h</a:t>
            </a:r>
            <a:r>
              <a:rPr lang="en-US" altLang="ru-RU" sz="2000" b="1" dirty="0">
                <a:latin typeface="Courier New" pitchFamily="49" charset="0"/>
              </a:rPr>
              <a:t>&gt;</a:t>
            </a:r>
          </a:p>
          <a:p>
            <a:pPr eaLnBrk="1" hangingPunct="1">
              <a:buNone/>
            </a:pPr>
            <a:r>
              <a:rPr lang="en-US" altLang="ru-RU" sz="2000" b="1" dirty="0" err="1">
                <a:latin typeface="Courier New" pitchFamily="49" charset="0"/>
              </a:rPr>
              <a:t>struct</a:t>
            </a:r>
            <a:r>
              <a:rPr lang="en-US" altLang="ru-RU" sz="2000" b="1" dirty="0">
                <a:latin typeface="Courier New" pitchFamily="49" charset="0"/>
              </a:rPr>
              <a:t> data {</a:t>
            </a:r>
            <a:r>
              <a:rPr lang="ru-RU" altLang="ru-RU" sz="2000" b="1" dirty="0">
                <a:latin typeface="Courier New" pitchFamily="49" charset="0"/>
              </a:rPr>
              <a:t>		  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структура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unsigned short year;</a:t>
            </a:r>
            <a:r>
              <a:rPr lang="ru-RU" altLang="ru-RU" sz="2000" b="1" dirty="0">
                <a:latin typeface="Courier New" pitchFamily="49" charset="0"/>
              </a:rPr>
              <a:t>  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год</a:t>
            </a:r>
            <a:endParaRPr lang="en-US" altLang="ru-RU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unsigned short month;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месяц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unsigned short day;</a:t>
            </a:r>
            <a:r>
              <a:rPr lang="ru-RU" altLang="ru-RU" sz="2000" b="1" dirty="0">
                <a:latin typeface="Courier New" pitchFamily="49" charset="0"/>
              </a:rPr>
              <a:t>  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день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};</a:t>
            </a: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 err="1">
                <a:latin typeface="Courier New" pitchFamily="49" charset="0"/>
              </a:rPr>
              <a:t>struct</a:t>
            </a:r>
            <a:r>
              <a:rPr lang="en-US" altLang="ru-RU" sz="2000" b="1" dirty="0">
                <a:latin typeface="Courier New" pitchFamily="49" charset="0"/>
              </a:rPr>
              <a:t> record {</a:t>
            </a: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структура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char </a:t>
            </a:r>
            <a:r>
              <a:rPr lang="en-US" altLang="ru-RU" sz="2000" b="1" dirty="0" err="1">
                <a:latin typeface="Courier New" pitchFamily="49" charset="0"/>
              </a:rPr>
              <a:t>fam</a:t>
            </a:r>
            <a:r>
              <a:rPr lang="en-US" altLang="ru-RU" sz="2000" b="1" dirty="0">
                <a:latin typeface="Courier New" pitchFamily="49" charset="0"/>
              </a:rPr>
              <a:t>[22];</a:t>
            </a:r>
            <a:r>
              <a:rPr lang="ru-RU" altLang="ru-RU" sz="2000" b="1" dirty="0">
                <a:latin typeface="Courier New" pitchFamily="49" charset="0"/>
              </a:rPr>
              <a:t>         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фамилия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data birthday;</a:t>
            </a:r>
            <a:r>
              <a:rPr lang="ru-RU" altLang="ru-RU" sz="2000" b="1" dirty="0">
                <a:latin typeface="Courier New" pitchFamily="49" charset="0"/>
              </a:rPr>
              <a:t>      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день рождения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};</a:t>
            </a: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main() {</a:t>
            </a: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record </a:t>
            </a:r>
            <a:r>
              <a:rPr lang="en-US" altLang="ru-RU" sz="2000" b="1" dirty="0" err="1">
                <a:latin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</a:rPr>
              <a:t>[40];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  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массив из 40 структур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типа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record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char name[22];</a:t>
            </a: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строка для ввода фамилии</a:t>
            </a:r>
            <a:endParaRPr lang="en-US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bool</a:t>
            </a:r>
            <a:r>
              <a:rPr lang="en-US" altLang="ru-RU" sz="2000" b="1" dirty="0">
                <a:latin typeface="Courier New" pitchFamily="49" charset="0"/>
              </a:rPr>
              <a:t> key; </a:t>
            </a: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переменная для реализации поиска</a:t>
            </a:r>
            <a:endParaRPr lang="ru-RU" altLang="ru-RU" sz="2000" b="1" dirty="0">
              <a:latin typeface="Courier New" pitchFamily="49" charset="0"/>
            </a:endParaRPr>
          </a:p>
          <a:p>
            <a:pPr eaLnBrk="1" hangingPunct="1">
              <a:buNone/>
              <a:tabLst>
                <a:tab pos="4127500" algn="l"/>
              </a:tabLst>
            </a:pPr>
            <a:r>
              <a:rPr lang="ru-RU" altLang="ru-RU" sz="2000" b="1" dirty="0">
                <a:latin typeface="Courier New" pitchFamily="49" charset="0"/>
              </a:rPr>
              <a:t>	 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n;</a:t>
            </a:r>
            <a:r>
              <a:rPr lang="ru-RU" altLang="ru-RU" sz="2000" b="1" dirty="0">
                <a:latin typeface="Courier New" pitchFamily="49" charset="0"/>
              </a:rPr>
              <a:t> 	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количество записей в массиве</a:t>
            </a:r>
            <a:endParaRPr lang="ru-RU" altLang="ru-RU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DD71759F-A177-4E07-9422-D00AA15D65C3}" type="slidenum">
              <a:rPr lang="ru-RU" altLang="ru-RU" sz="1400">
                <a:latin typeface="Arial" charset="0"/>
              </a:rPr>
              <a:pPr/>
              <a:t>6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altLang="ru-RU" sz="2800" b="1"/>
              <a:t>Косвенный доступ к элементам массива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4005263"/>
            <a:ext cx="8893175" cy="2447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dirty="0"/>
              <a:t>Косвенный доступ позволяет реализовать </a:t>
            </a:r>
            <a:r>
              <a:rPr lang="ru-RU" altLang="ru-RU" sz="2400" b="1" dirty="0">
                <a:solidFill>
                  <a:srgbClr val="CC3300"/>
                </a:solidFill>
              </a:rPr>
              <a:t>последовательную обработку элементов массивов</a:t>
            </a:r>
            <a:r>
              <a:rPr lang="ru-RU" altLang="ru-RU" sz="24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1200" b="1" dirty="0">
              <a:latin typeface="Courier New" pitchFamily="49" charset="0"/>
            </a:endParaRPr>
          </a:p>
          <a:p>
            <a:pPr marL="338138" indent="-338138" eaLnBrk="1" hangingPunct="1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ru-RU" sz="2400" b="1" dirty="0">
                <a:latin typeface="Courier New" pitchFamily="49" charset="0"/>
              </a:rPr>
              <a:t>for(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ru-RU" altLang="ru-RU" sz="2400" b="1" dirty="0">
                <a:latin typeface="Courier New" pitchFamily="49" charset="0"/>
              </a:rPr>
              <a:t>=0</a:t>
            </a:r>
            <a:r>
              <a:rPr lang="en-GB" altLang="ru-RU" sz="2400" b="1" dirty="0">
                <a:latin typeface="Courier New" pitchFamily="49" charset="0"/>
              </a:rPr>
              <a:t>;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&lt;</a:t>
            </a:r>
            <a:r>
              <a:rPr lang="ru-RU" altLang="ru-RU" sz="2400" b="1" dirty="0">
                <a:latin typeface="Courier New" pitchFamily="49" charset="0"/>
              </a:rPr>
              <a:t>6</a:t>
            </a:r>
            <a:r>
              <a:rPr lang="en-GB" altLang="ru-RU" sz="2400" b="1" dirty="0">
                <a:latin typeface="Courier New" pitchFamily="49" charset="0"/>
              </a:rPr>
              <a:t>;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++) a[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] = 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*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;</a:t>
            </a:r>
          </a:p>
          <a:p>
            <a:pPr marL="338138" indent="-338138" eaLnBrk="1" hangingPunct="1">
              <a:lnSpc>
                <a:spcPct val="87000"/>
              </a:lnSpc>
              <a:spcBef>
                <a:spcPts val="6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sz="2400" dirty="0"/>
              <a:t>      </a:t>
            </a:r>
            <a:r>
              <a:rPr lang="en-GB" altLang="ru-RU" sz="2400" dirty="0" err="1"/>
              <a:t>или</a:t>
            </a:r>
            <a:endParaRPr lang="en-GB" altLang="ru-RU" sz="2400" dirty="0"/>
          </a:p>
          <a:p>
            <a:pPr marL="338138" indent="-338138" eaLnBrk="1" hangingPunct="1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ru-RU" sz="2400" b="1" dirty="0">
                <a:latin typeface="Courier New" pitchFamily="49" charset="0"/>
              </a:rPr>
              <a:t>for(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=5;i&gt;=0;i--) a[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] = 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*</a:t>
            </a:r>
            <a:r>
              <a:rPr lang="en-GB" altLang="ru-RU" sz="2400" b="1" dirty="0" err="1">
                <a:latin typeface="Courier New" pitchFamily="49" charset="0"/>
              </a:rPr>
              <a:t>i</a:t>
            </a:r>
            <a:r>
              <a:rPr lang="en-GB" altLang="ru-RU" sz="2400" b="1" dirty="0">
                <a:latin typeface="Courier New" pitchFamily="49" charset="0"/>
              </a:rPr>
              <a:t>;</a:t>
            </a:r>
          </a:p>
        </p:txBody>
      </p:sp>
      <p:graphicFrame>
        <p:nvGraphicFramePr>
          <p:cNvPr id="23557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79388" y="1025525"/>
          <a:ext cx="4183062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35553" imgH="699840" progId="Visio.Drawing.11">
                  <p:embed/>
                </p:oleObj>
              </mc:Choice>
              <mc:Fallback>
                <p:oleObj name="Visio" r:id="rId2" imgW="1835553" imgH="699840" progId="Visio.Drawing.11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25525"/>
                        <a:ext cx="4183062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468313" y="2997200"/>
            <a:ext cx="3311525" cy="935038"/>
          </a:xfrm>
          <a:prstGeom prst="wedgeRoundRectCallout">
            <a:avLst>
              <a:gd name="adj1" fmla="val -44296"/>
              <a:gd name="adj2" fmla="val -960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/>
              <a:t>Задано значение индекса задано константой -</a:t>
            </a:r>
            <a:r>
              <a:rPr lang="ru-RU" altLang="ru-RU" b="1" dirty="0"/>
              <a:t> прямой доступ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787900" y="987425"/>
          <a:ext cx="4176713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02057" imgH="785160" progId="Visio.Drawing.11">
                  <p:embed/>
                </p:oleObj>
              </mc:Choice>
              <mc:Fallback>
                <p:oleObj name="Visio" r:id="rId4" imgW="1802057" imgH="785160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987425"/>
                        <a:ext cx="4176713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4211638" y="2997200"/>
            <a:ext cx="3168650" cy="936625"/>
          </a:xfrm>
          <a:prstGeom prst="wedgeRoundRectCallout">
            <a:avLst>
              <a:gd name="adj1" fmla="val -12676"/>
              <a:gd name="adj2" fmla="val -727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/>
              <a:t>Значение индекса хранится в переменной -</a:t>
            </a:r>
            <a:r>
              <a:rPr lang="ru-RU" altLang="ru-RU" b="1"/>
              <a:t> косвенный доступ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  <p:bldP spid="2356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E88604C6-F704-47A6-82F7-5A0606C186E2}" type="slidenum">
              <a:rPr lang="ru-RU" altLang="ru-RU" sz="1400">
                <a:latin typeface="Arial" charset="0"/>
              </a:rPr>
              <a:pPr/>
              <a:t>60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686800" cy="287337"/>
          </a:xfrm>
        </p:spPr>
        <p:txBody>
          <a:bodyPr/>
          <a:lstStyle/>
          <a:p>
            <a:pPr eaLnBrk="1" hangingPunct="1"/>
            <a:r>
              <a:rPr lang="ru-RU" altLang="ru-RU" sz="2800" b="1"/>
              <a:t>Ввод записей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83768" y="836613"/>
            <a:ext cx="6660232" cy="5761037"/>
          </a:xfrm>
        </p:spPr>
        <p:txBody>
          <a:bodyPr/>
          <a:lstStyle/>
          <a:p>
            <a:pPr eaLnBrk="1" hangingPunct="1"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("Enter n:");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d",&amp;n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("Enter family: ");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s",basa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fam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("Enter birthday year: ");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hu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",</a:t>
            </a: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birthday.year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("Enter birthday month: ");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hu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",</a:t>
            </a: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birthday.month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("Enter birthday day: ");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hu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",</a:t>
            </a: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birthday.day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755650" y="908050"/>
            <a:ext cx="1295400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Начало</a:t>
            </a:r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755650" y="1557338"/>
            <a:ext cx="1295400" cy="503237"/>
          </a:xfrm>
          <a:prstGeom prst="parallelogram">
            <a:avLst>
              <a:gd name="adj" fmla="val 64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Ввод</a:t>
            </a:r>
          </a:p>
          <a:p>
            <a:pPr algn="ctr" eaLnBrk="1" hangingPunct="1"/>
            <a:r>
              <a:rPr lang="en-US" altLang="ru-RU"/>
              <a:t>n</a:t>
            </a:r>
            <a:endParaRPr lang="ru-RU" altLang="ru-RU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755576" y="3284984"/>
            <a:ext cx="1295400" cy="503238"/>
          </a:xfrm>
          <a:prstGeom prst="parallelogram">
            <a:avLst>
              <a:gd name="adj" fmla="val 643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 dirty="0"/>
              <a:t>Ввод</a:t>
            </a:r>
          </a:p>
          <a:p>
            <a:pPr algn="r" eaLnBrk="1" hangingPunct="1"/>
            <a:r>
              <a:rPr lang="ru-RU" altLang="ru-RU" dirty="0"/>
              <a:t>данных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403350" y="13414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1403350" y="20605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403350" y="28527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1403350" y="3789363"/>
            <a:ext cx="298" cy="2877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1403648" y="436510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251520" y="4077072"/>
            <a:ext cx="1152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251520" y="2564904"/>
            <a:ext cx="0" cy="15121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251520" y="2564904"/>
            <a:ext cx="3962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8389" name="Oval 21"/>
          <p:cNvSpPr>
            <a:spLocks noChangeArrowheads="1"/>
          </p:cNvSpPr>
          <p:nvPr/>
        </p:nvSpPr>
        <p:spPr bwMode="auto">
          <a:xfrm>
            <a:off x="1187624" y="4725144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 dirty="0"/>
              <a:t>A</a:t>
            </a:r>
            <a:endParaRPr lang="ru-RU" altLang="ru-RU" dirty="0"/>
          </a:p>
        </p:txBody>
      </p:sp>
      <p:sp>
        <p:nvSpPr>
          <p:cNvPr id="23" name="Шестиугольник 22"/>
          <p:cNvSpPr/>
          <p:nvPr/>
        </p:nvSpPr>
        <p:spPr>
          <a:xfrm>
            <a:off x="611560" y="2348880"/>
            <a:ext cx="1656184" cy="5040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=0;i&lt;</a:t>
            </a:r>
            <a:r>
              <a:rPr lang="en-US" dirty="0" err="1">
                <a:solidFill>
                  <a:schemeClr val="tx1"/>
                </a:solidFill>
              </a:rPr>
              <a:t>n;i</a:t>
            </a:r>
            <a:r>
              <a:rPr lang="en-US" dirty="0">
                <a:solidFill>
                  <a:schemeClr val="tx1"/>
                </a:solidFill>
              </a:rPr>
              <a:t>++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2627784" y="2564904"/>
            <a:ext cx="0" cy="18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2267744" y="2564904"/>
            <a:ext cx="3600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>
            <a:off x="1403648" y="4365104"/>
            <a:ext cx="1224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 animBg="1"/>
      <p:bldP spid="58376" grpId="0" animBg="1"/>
      <p:bldP spid="58378" grpId="0" animBg="1"/>
      <p:bldP spid="58379" grpId="0" animBg="1"/>
      <p:bldP spid="58381" grpId="0" animBg="1"/>
      <p:bldP spid="58382" grpId="0" animBg="1"/>
      <p:bldP spid="58384" grpId="0" animBg="1"/>
      <p:bldP spid="58385" grpId="0" animBg="1"/>
      <p:bldP spid="58386" grpId="0" animBg="1"/>
      <p:bldP spid="58387" grpId="0" animBg="1"/>
      <p:bldP spid="58389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66F46192-D35A-45B0-95A9-8DD6F1D7C15B}" type="slidenum">
              <a:rPr lang="ru-RU" altLang="ru-RU" sz="1400">
                <a:latin typeface="Arial" charset="0"/>
              </a:rPr>
              <a:pPr/>
              <a:t>61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686800" cy="287337"/>
          </a:xfrm>
        </p:spPr>
        <p:txBody>
          <a:bodyPr/>
          <a:lstStyle/>
          <a:p>
            <a:pPr eaLnBrk="1" hangingPunct="1"/>
            <a:r>
              <a:rPr lang="ru-RU" altLang="ru-RU" sz="2800" b="1"/>
              <a:t>Вывод списка и ввод фамилии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43808" y="836613"/>
            <a:ext cx="6300191" cy="60213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ru-RU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>
                <a:latin typeface="Courier New" pitchFamily="49" charset="0"/>
              </a:rPr>
              <a:t>	puts("List:");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for(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=0;i&lt;</a:t>
            </a:r>
            <a:r>
              <a:rPr lang="en-US" altLang="ru-RU" sz="2000" b="1" dirty="0" err="1">
                <a:latin typeface="Courier New" pitchFamily="49" charset="0"/>
              </a:rPr>
              <a:t>n;i</a:t>
            </a:r>
            <a:r>
              <a:rPr lang="en-US" altLang="ru-RU" sz="2000" b="1" dirty="0">
                <a:latin typeface="Courier New" pitchFamily="49" charset="0"/>
              </a:rPr>
              <a:t>++){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("%s ",</a:t>
            </a:r>
            <a:r>
              <a:rPr lang="en-US" altLang="ru-RU" sz="2000" b="1" dirty="0" err="1">
                <a:latin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fam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("%d.",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      </a:t>
            </a:r>
            <a:r>
              <a:rPr lang="en-US" altLang="ru-RU" sz="2000" b="1" dirty="0" err="1">
                <a:latin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birthday.year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("%d.",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      </a:t>
            </a:r>
            <a:r>
              <a:rPr lang="en-US" altLang="ru-RU" sz="2000" b="1" dirty="0" err="1">
                <a:latin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birthday.month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("%d\n", 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      </a:t>
            </a:r>
            <a:r>
              <a:rPr lang="en-US" altLang="ru-RU" sz="2000" b="1" dirty="0" err="1">
                <a:latin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birthday.day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("Enter family: ");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</a:rPr>
              <a:t>s",name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  <a:endParaRPr lang="ru-RU" altLang="ru-RU" b="1" dirty="0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403350" y="11969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А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619250" y="16287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755650" y="1844675"/>
            <a:ext cx="1728788" cy="503238"/>
          </a:xfrm>
          <a:prstGeom prst="hexagon">
            <a:avLst>
              <a:gd name="adj" fmla="val 8588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 dirty="0" err="1"/>
              <a:t>i</a:t>
            </a:r>
            <a:r>
              <a:rPr lang="en-US" altLang="ru-RU" dirty="0"/>
              <a:t>=1,n</a:t>
            </a:r>
            <a:endParaRPr lang="ru-RU" altLang="ru-RU" dirty="0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619250" y="234791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755650" y="2636838"/>
            <a:ext cx="1728788" cy="503237"/>
          </a:xfrm>
          <a:prstGeom prst="parallelogram">
            <a:avLst>
              <a:gd name="adj" fmla="val 858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Вывод</a:t>
            </a:r>
          </a:p>
          <a:p>
            <a:pPr algn="ctr" eaLnBrk="1" hangingPunct="1"/>
            <a:r>
              <a:rPr lang="ru-RU" altLang="ru-RU"/>
              <a:t>данных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1619250" y="31400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250825" y="33559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250825" y="20605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50825" y="20605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2411413" y="2060575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2771775" y="2060575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>
            <a:off x="1619250" y="35004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1619250" y="35004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684213" y="3644900"/>
            <a:ext cx="1871662" cy="647700"/>
          </a:xfrm>
          <a:prstGeom prst="parallelogram">
            <a:avLst>
              <a:gd name="adj" fmla="val 722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 dirty="0"/>
              <a:t>Ввод</a:t>
            </a:r>
          </a:p>
          <a:p>
            <a:pPr algn="ctr" eaLnBrk="1" hangingPunct="1"/>
            <a:r>
              <a:rPr lang="ru-RU" altLang="ru-RU" dirty="0"/>
              <a:t>фамилии</a:t>
            </a: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1619250" y="42926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1331913" y="4437063"/>
            <a:ext cx="504825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397" grpId="0" animBg="1"/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9405" grpId="0" animBg="1"/>
      <p:bldP spid="59406" grpId="0" animBg="1"/>
      <p:bldP spid="59407" grpId="0" animBg="1"/>
      <p:bldP spid="59408" grpId="0" animBg="1"/>
      <p:bldP spid="59409" grpId="0" animBg="1"/>
      <p:bldP spid="59410" grpId="0" animBg="1"/>
      <p:bldP spid="594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5A0B768A-A0E5-47D9-985C-ABA6531DC8BA}" type="slidenum">
              <a:rPr lang="ru-RU" altLang="ru-RU" sz="1400">
                <a:latin typeface="Arial" charset="0"/>
              </a:rPr>
              <a:pPr/>
              <a:t>62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686800" cy="287337"/>
          </a:xfrm>
        </p:spPr>
        <p:txBody>
          <a:bodyPr/>
          <a:lstStyle/>
          <a:p>
            <a:pPr eaLnBrk="1" hangingPunct="1"/>
            <a:r>
              <a:rPr lang="ru-RU" altLang="ru-RU" sz="2800" b="1"/>
              <a:t>Поиск. Программирование поискового цикла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4508500"/>
            <a:ext cx="5975350" cy="2349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key = false;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=0;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while (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&lt;n &amp;&amp; !key)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if (</a:t>
            </a:r>
            <a:r>
              <a:rPr lang="en-US" altLang="ru-RU" sz="2000" b="1" dirty="0" err="1">
                <a:latin typeface="Courier New" pitchFamily="49" charset="0"/>
              </a:rPr>
              <a:t>strcmp</a:t>
            </a:r>
            <a:r>
              <a:rPr lang="en-US" altLang="ru-RU" sz="2000" b="1" dirty="0">
                <a:latin typeface="Courier New" pitchFamily="49" charset="0"/>
              </a:rPr>
              <a:t>(</a:t>
            </a:r>
            <a:r>
              <a:rPr lang="en-US" altLang="ru-RU" sz="2000" b="1" dirty="0" err="1">
                <a:latin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fam,name</a:t>
            </a:r>
            <a:r>
              <a:rPr lang="en-US" altLang="ru-RU" sz="2000" b="1" dirty="0">
                <a:latin typeface="Courier New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    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++;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ru-RU" sz="2000" b="1" dirty="0">
                <a:latin typeface="Courier New" pitchFamily="49" charset="0"/>
              </a:rPr>
              <a:t>        else key = true;   </a:t>
            </a:r>
            <a:endParaRPr lang="ru-RU" altLang="ru-RU" sz="2000" b="1" dirty="0">
              <a:latin typeface="Courier New" pitchFamily="49" charset="0"/>
            </a:endParaRP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403350" y="836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1547813" y="11969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684213" y="1339850"/>
            <a:ext cx="1655762" cy="431800"/>
          </a:xfrm>
          <a:prstGeom prst="hexagon">
            <a:avLst>
              <a:gd name="adj" fmla="val 95864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i=1,n</a:t>
            </a:r>
            <a:endParaRPr lang="ru-RU" altLang="ru-RU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547813" y="17716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684213" y="1916113"/>
            <a:ext cx="1727200" cy="7921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 sz="1600" dirty="0"/>
              <a:t>Фамилия</a:t>
            </a:r>
          </a:p>
          <a:p>
            <a:pPr algn="ctr" eaLnBrk="1" hangingPunct="1"/>
            <a:r>
              <a:rPr lang="ru-RU" altLang="ru-RU" sz="1600" dirty="0"/>
              <a:t>совпадает</a:t>
            </a:r>
            <a:r>
              <a:rPr lang="en-US" altLang="ru-RU" sz="1600" dirty="0"/>
              <a:t>?</a:t>
            </a:r>
            <a:endParaRPr lang="ru-RU" altLang="ru-RU" sz="1600" dirty="0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H="1">
            <a:off x="250825" y="22764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31775" y="1863725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нет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V="1">
            <a:off x="250825" y="15557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250825" y="155575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1547813" y="27082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1619250" y="256381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да</a:t>
            </a:r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684213" y="2852738"/>
            <a:ext cx="1727200" cy="503237"/>
          </a:xfrm>
          <a:prstGeom prst="parallelogram">
            <a:avLst>
              <a:gd name="adj" fmla="val 858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 sz="1600" dirty="0"/>
              <a:t>Вывод</a:t>
            </a:r>
          </a:p>
          <a:p>
            <a:pPr algn="ctr" eaLnBrk="1" hangingPunct="1"/>
            <a:r>
              <a:rPr lang="ru-RU" altLang="ru-RU" sz="1600" dirty="0"/>
              <a:t>данных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1547813" y="33559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2339975" y="15557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3419475" y="15557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9" name="AutoShape 19"/>
          <p:cNvSpPr>
            <a:spLocks noChangeArrowheads="1"/>
          </p:cNvSpPr>
          <p:nvPr/>
        </p:nvSpPr>
        <p:spPr bwMode="auto">
          <a:xfrm>
            <a:off x="2700338" y="1916113"/>
            <a:ext cx="1295400" cy="576262"/>
          </a:xfrm>
          <a:prstGeom prst="parallelogram">
            <a:avLst>
              <a:gd name="adj" fmla="val 56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 sz="1600" dirty="0"/>
              <a:t>Нет</a:t>
            </a:r>
          </a:p>
          <a:p>
            <a:pPr algn="ctr" eaLnBrk="1" hangingPunct="1"/>
            <a:r>
              <a:rPr lang="ru-RU" altLang="ru-RU" sz="1600" dirty="0"/>
              <a:t>данных</a:t>
            </a:r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3419475" y="249237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1547813" y="3571875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2484438" y="35718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1835150" y="3787775"/>
            <a:ext cx="1296988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Конец</a:t>
            </a:r>
          </a:p>
        </p:txBody>
      </p:sp>
      <p:sp>
        <p:nvSpPr>
          <p:cNvPr id="61465" name="AutoShape 25"/>
          <p:cNvSpPr>
            <a:spLocks noChangeArrowheads="1"/>
          </p:cNvSpPr>
          <p:nvPr/>
        </p:nvSpPr>
        <p:spPr bwMode="auto">
          <a:xfrm>
            <a:off x="3779838" y="2563813"/>
            <a:ext cx="863600" cy="576262"/>
          </a:xfrm>
          <a:prstGeom prst="right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ru-RU" altLang="ru-RU"/>
          </a:p>
        </p:txBody>
      </p:sp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6516688" y="8366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>
            <a:off x="6732588" y="11969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6011863" y="1339850"/>
            <a:ext cx="13684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i:=1</a:t>
            </a:r>
            <a:endParaRPr lang="ru-RU" altLang="ru-RU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V="1">
            <a:off x="6732588" y="1628775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6011863" y="1771650"/>
            <a:ext cx="136842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key:=false</a:t>
            </a:r>
            <a:endParaRPr lang="ru-RU" altLang="ru-RU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>
            <a:off x="6732588" y="2060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2" name="AutoShape 32"/>
          <p:cNvSpPr>
            <a:spLocks noChangeArrowheads="1"/>
          </p:cNvSpPr>
          <p:nvPr/>
        </p:nvSpPr>
        <p:spPr bwMode="auto">
          <a:xfrm>
            <a:off x="5973763" y="2281238"/>
            <a:ext cx="1512887" cy="6477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i&lt;=n </a:t>
            </a:r>
            <a:r>
              <a:rPr lang="ru-RU" altLang="ru-RU"/>
              <a:t>и</a:t>
            </a:r>
            <a:endParaRPr lang="en-US" altLang="ru-RU"/>
          </a:p>
          <a:p>
            <a:pPr algn="ctr" eaLnBrk="1" hangingPunct="1"/>
            <a:r>
              <a:rPr lang="en-US" altLang="ru-RU"/>
              <a:t>not key</a:t>
            </a:r>
            <a:endParaRPr lang="ru-RU" altLang="ru-RU"/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>
            <a:off x="6732588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4" name="AutoShape 34"/>
          <p:cNvSpPr>
            <a:spLocks noChangeArrowheads="1"/>
          </p:cNvSpPr>
          <p:nvPr/>
        </p:nvSpPr>
        <p:spPr bwMode="auto">
          <a:xfrm>
            <a:off x="5868988" y="3068638"/>
            <a:ext cx="1727200" cy="7921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 sz="1600" dirty="0"/>
              <a:t>Фамилия</a:t>
            </a:r>
          </a:p>
          <a:p>
            <a:pPr algn="ctr" eaLnBrk="1" hangingPunct="1"/>
            <a:r>
              <a:rPr lang="ru-RU" altLang="ru-RU" sz="1600" dirty="0"/>
              <a:t>совпадает</a:t>
            </a:r>
            <a:r>
              <a:rPr lang="en-US" altLang="ru-RU" sz="1600" dirty="0"/>
              <a:t>?</a:t>
            </a:r>
            <a:endParaRPr lang="ru-RU" altLang="ru-RU" sz="1600" dirty="0"/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7451725" y="306863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 b="1"/>
              <a:t>да</a:t>
            </a:r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5508625" y="3471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5364163" y="3068638"/>
            <a:ext cx="56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b="1"/>
              <a:t>нет</a:t>
            </a:r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 flipV="1">
            <a:off x="4859338" y="22050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4859338" y="220503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6856413" y="2800350"/>
            <a:ext cx="455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 b="1"/>
              <a:t>да</a:t>
            </a:r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7472363" y="2593975"/>
            <a:ext cx="1060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7524750" y="220503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ru-RU" altLang="ru-RU" b="1"/>
              <a:t>нет</a:t>
            </a:r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8528050" y="2592388"/>
            <a:ext cx="4763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7559675" y="34432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97" name="Oval 57"/>
          <p:cNvSpPr>
            <a:spLocks noChangeArrowheads="1"/>
          </p:cNvSpPr>
          <p:nvPr/>
        </p:nvSpPr>
        <p:spPr bwMode="auto">
          <a:xfrm>
            <a:off x="8316913" y="4364038"/>
            <a:ext cx="431800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 flipH="1">
            <a:off x="5508625" y="3467100"/>
            <a:ext cx="635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7235825" y="3716338"/>
            <a:ext cx="108108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key:=true</a:t>
            </a:r>
            <a:endParaRPr lang="ru-RU" altLang="ru-RU"/>
          </a:p>
        </p:txBody>
      </p:sp>
      <p:sp>
        <p:nvSpPr>
          <p:cNvPr id="61500" name="Line 60"/>
          <p:cNvSpPr>
            <a:spLocks noChangeShapeType="1"/>
          </p:cNvSpPr>
          <p:nvPr/>
        </p:nvSpPr>
        <p:spPr bwMode="auto">
          <a:xfrm>
            <a:off x="7883525" y="40052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01" name="Line 61"/>
          <p:cNvSpPr>
            <a:spLocks noChangeShapeType="1"/>
          </p:cNvSpPr>
          <p:nvPr/>
        </p:nvSpPr>
        <p:spPr bwMode="auto">
          <a:xfrm>
            <a:off x="4859338" y="4221163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5003800" y="3787775"/>
            <a:ext cx="1081088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i:=i+1</a:t>
            </a:r>
            <a:endParaRPr lang="ru-RU" altLang="ru-RU"/>
          </a:p>
        </p:txBody>
      </p:sp>
      <p:sp>
        <p:nvSpPr>
          <p:cNvPr id="61503" name="Line 63"/>
          <p:cNvSpPr>
            <a:spLocks noChangeShapeType="1"/>
          </p:cNvSpPr>
          <p:nvPr/>
        </p:nvSpPr>
        <p:spPr bwMode="auto">
          <a:xfrm>
            <a:off x="5508625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504" name="Line 64"/>
          <p:cNvSpPr>
            <a:spLocks noChangeShapeType="1"/>
          </p:cNvSpPr>
          <p:nvPr/>
        </p:nvSpPr>
        <p:spPr bwMode="auto">
          <a:xfrm>
            <a:off x="7883525" y="3429000"/>
            <a:ext cx="0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6" grpId="0" animBg="1"/>
      <p:bldP spid="61447" grpId="0" animBg="1"/>
      <p:bldP spid="61448" grpId="0" animBg="1"/>
      <p:bldP spid="61449" grpId="0" animBg="1"/>
      <p:bldP spid="61450" grpId="0"/>
      <p:bldP spid="61451" grpId="0" animBg="1"/>
      <p:bldP spid="61452" grpId="0" animBg="1"/>
      <p:bldP spid="61453" grpId="0" animBg="1"/>
      <p:bldP spid="61454" grpId="0"/>
      <p:bldP spid="61455" grpId="0" animBg="1"/>
      <p:bldP spid="61456" grpId="0" animBg="1"/>
      <p:bldP spid="61457" grpId="0" animBg="1"/>
      <p:bldP spid="61458" grpId="0" animBg="1"/>
      <p:bldP spid="61459" grpId="0" animBg="1"/>
      <p:bldP spid="61460" grpId="0" animBg="1"/>
      <p:bldP spid="61461" grpId="0" animBg="1"/>
      <p:bldP spid="61462" grpId="0" animBg="1"/>
      <p:bldP spid="61464" grpId="0" animBg="1"/>
      <p:bldP spid="61465" grpId="0" animBg="1"/>
      <p:bldP spid="61466" grpId="0" animBg="1"/>
      <p:bldP spid="61467" grpId="0" animBg="1"/>
      <p:bldP spid="61468" grpId="0" animBg="1"/>
      <p:bldP spid="61469" grpId="0" animBg="1"/>
      <p:bldP spid="61470" grpId="0" animBg="1"/>
      <p:bldP spid="61471" grpId="0" animBg="1"/>
      <p:bldP spid="61472" grpId="0" animBg="1"/>
      <p:bldP spid="61473" grpId="0" animBg="1"/>
      <p:bldP spid="61474" grpId="0" animBg="1"/>
      <p:bldP spid="61476" grpId="0"/>
      <p:bldP spid="61478" grpId="0" animBg="1"/>
      <p:bldP spid="61479" grpId="0"/>
      <p:bldP spid="61480" grpId="0" animBg="1"/>
      <p:bldP spid="61481" grpId="0" animBg="1"/>
      <p:bldP spid="61482" grpId="0"/>
      <p:bldP spid="61483" grpId="0" animBg="1"/>
      <p:bldP spid="61484" grpId="0"/>
      <p:bldP spid="61492" grpId="0" animBg="1"/>
      <p:bldP spid="61495" grpId="0" animBg="1"/>
      <p:bldP spid="61497" grpId="0" animBg="1"/>
      <p:bldP spid="61498" grpId="0" animBg="1"/>
      <p:bldP spid="61499" grpId="0" animBg="1"/>
      <p:bldP spid="61500" grpId="0" animBg="1"/>
      <p:bldP spid="61501" grpId="0" animBg="1"/>
      <p:bldP spid="61502" grpId="0" animBg="1"/>
      <p:bldP spid="61503" grpId="0" animBg="1"/>
      <p:bldP spid="6150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12746E94-CB56-4B33-A9EA-82930999ACA0}" type="slidenum">
              <a:rPr lang="ru-RU" altLang="ru-RU" sz="1400">
                <a:latin typeface="Arial" charset="0"/>
              </a:rPr>
              <a:pPr/>
              <a:t>63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686800" cy="215900"/>
          </a:xfrm>
        </p:spPr>
        <p:txBody>
          <a:bodyPr/>
          <a:lstStyle/>
          <a:p>
            <a:pPr eaLnBrk="1" hangingPunct="1"/>
            <a:r>
              <a:rPr lang="ru-RU" altLang="ru-RU" sz="2800" b="1"/>
              <a:t>Вывод результата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3068960"/>
            <a:ext cx="8424862" cy="3600128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if (key){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("%s ",</a:t>
            </a:r>
            <a:r>
              <a:rPr lang="en-US" altLang="ru-RU" sz="2000" b="1" dirty="0" err="1">
                <a:latin typeface="Courier New" pitchFamily="49" charset="0"/>
              </a:rPr>
              <a:t>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fam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</a:rPr>
              <a:t>d.",basa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birthday.year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</a:t>
            </a:r>
            <a:r>
              <a:rPr lang="en-US" altLang="ru-RU" sz="2000" b="1" dirty="0" err="1">
                <a:latin typeface="Courier New" pitchFamily="49" charset="0"/>
              </a:rPr>
              <a:t>d.",basa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birthday.month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("%d\</a:t>
            </a:r>
            <a:r>
              <a:rPr lang="en-US" altLang="ru-RU" sz="2000" b="1" dirty="0" err="1">
                <a:latin typeface="Courier New" pitchFamily="49" charset="0"/>
              </a:rPr>
              <a:t>n",basa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].</a:t>
            </a:r>
            <a:r>
              <a:rPr lang="en-US" altLang="ru-RU" sz="2000" b="1" dirty="0" err="1">
                <a:latin typeface="Courier New" pitchFamily="49" charset="0"/>
              </a:rPr>
              <a:t>birthday.day</a:t>
            </a:r>
            <a:r>
              <a:rPr lang="en-US" altLang="ru-RU" sz="2000" b="1" dirty="0">
                <a:latin typeface="Courier New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else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puts("No data.");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return 0;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}</a:t>
            </a:r>
            <a:endParaRPr lang="ru-RU" altLang="ru-RU" sz="2000" b="1" dirty="0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6440488" y="14144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580063" y="1916113"/>
            <a:ext cx="1727200" cy="503237"/>
          </a:xfrm>
          <a:prstGeom prst="parallelogram">
            <a:avLst>
              <a:gd name="adj" fmla="val 858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Вывод</a:t>
            </a:r>
          </a:p>
          <a:p>
            <a:pPr algn="ctr" eaLnBrk="1" hangingPunct="1"/>
            <a:r>
              <a:rPr lang="ru-RU" altLang="ru-RU"/>
              <a:t>данных</a:t>
            </a:r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8640763" y="1414463"/>
            <a:ext cx="3175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7848600" y="1792288"/>
            <a:ext cx="1295400" cy="576262"/>
          </a:xfrm>
          <a:prstGeom prst="parallelogram">
            <a:avLst>
              <a:gd name="adj" fmla="val 56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Нет</a:t>
            </a:r>
          </a:p>
          <a:p>
            <a:pPr algn="ctr" eaLnBrk="1" hangingPunct="1"/>
            <a:r>
              <a:rPr lang="ru-RU" altLang="ru-RU"/>
              <a:t>данных</a:t>
            </a: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6440488" y="2420938"/>
            <a:ext cx="31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8601075" y="24225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6440488" y="2925763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7377113" y="29257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6727825" y="3141663"/>
            <a:ext cx="129698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Конец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7519988" y="9810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7304088" y="5492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4288" name="AutoShape 16"/>
          <p:cNvSpPr>
            <a:spLocks noChangeArrowheads="1"/>
          </p:cNvSpPr>
          <p:nvPr/>
        </p:nvSpPr>
        <p:spPr bwMode="auto">
          <a:xfrm>
            <a:off x="6727825" y="1196975"/>
            <a:ext cx="1584325" cy="43338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ru-RU"/>
              <a:t>key</a:t>
            </a:r>
            <a:endParaRPr lang="ru-RU" altLang="ru-RU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440488" y="141446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8240713" y="14144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8148638" y="1001713"/>
            <a:ext cx="542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нет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419850" y="100171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altLang="ru-RU"/>
              <a:t>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0" grpId="0" animBg="1"/>
      <p:bldP spid="54281" grpId="0" animBg="1"/>
      <p:bldP spid="54282" grpId="0" animBg="1"/>
      <p:bldP spid="54283" grpId="0" animBg="1"/>
      <p:bldP spid="54284" grpId="0" animBg="1"/>
      <p:bldP spid="54286" grpId="0" animBg="1"/>
      <p:bldP spid="54287" grpId="0" animBg="1"/>
      <p:bldP spid="54288" grpId="0" animBg="1"/>
      <p:bldP spid="54289" grpId="0" animBg="1"/>
      <p:bldP spid="54290" grpId="0" animBg="1"/>
      <p:bldP spid="54291" grpId="0"/>
      <p:bldP spid="5429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39552"/>
          </a:xfrm>
        </p:spPr>
        <p:txBody>
          <a:bodyPr/>
          <a:lstStyle/>
          <a:p>
            <a:r>
              <a:rPr lang="ru-RU" sz="2800" b="1" dirty="0"/>
              <a:t>Результаты работы программы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340768"/>
            <a:ext cx="47815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E8DFAE-5130-478C-8752-927A05D5FA7A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30200"/>
          </a:xfrm>
        </p:spPr>
        <p:txBody>
          <a:bodyPr/>
          <a:lstStyle/>
          <a:p>
            <a:pPr eaLnBrk="1" hangingPunct="1"/>
            <a:r>
              <a:rPr lang="ru-RU" sz="2400" b="1" dirty="0"/>
              <a:t>Пример использования структуры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8000"/>
                </a:solidFill>
              </a:rPr>
              <a:t>Ex</a:t>
            </a:r>
            <a:r>
              <a:rPr lang="ru-RU" sz="2400" dirty="0">
                <a:solidFill>
                  <a:srgbClr val="008000"/>
                </a:solidFill>
              </a:rPr>
              <a:t>3</a:t>
            </a:r>
            <a:r>
              <a:rPr lang="en-US" sz="2400" dirty="0">
                <a:solidFill>
                  <a:srgbClr val="008000"/>
                </a:solidFill>
              </a:rPr>
              <a:t>_05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84225"/>
            <a:ext cx="8642350" cy="4949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/>
              <a:t>Программа определения среднего балла каждого студента и группы в целом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#include &lt;stdio.h&gt;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typedef struct {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</a:t>
            </a:r>
            <a:r>
              <a:rPr lang="en-US" sz="2000" b="1">
                <a:latin typeface="Courier New" pitchFamily="49" charset="0"/>
              </a:rPr>
              <a:t> char name[10]; 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  </a:t>
            </a:r>
            <a:r>
              <a:rPr lang="en-US" sz="2000" b="1">
                <a:latin typeface="Courier New" pitchFamily="49" charset="0"/>
              </a:rPr>
              <a:t>int ball;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</a:t>
            </a:r>
            <a:r>
              <a:rPr lang="en-US" sz="2000" b="1">
                <a:latin typeface="Courier New" pitchFamily="49" charset="0"/>
              </a:rPr>
              <a:t>} test;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typedef struct {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</a:rPr>
              <a:t>   char family[22];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  </a:t>
            </a:r>
            <a:r>
              <a:rPr lang="en-US" sz="2000" b="1">
                <a:latin typeface="Courier New" pitchFamily="49" charset="0"/>
              </a:rPr>
              <a:t>test results[5];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</a:t>
            </a:r>
            <a:r>
              <a:rPr lang="en-US" sz="2000" b="1">
                <a:latin typeface="Courier New" pitchFamily="49" charset="0"/>
              </a:rPr>
              <a:t>}student;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795963" y="3789363"/>
            <a:ext cx="6477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443663" y="3789363"/>
            <a:ext cx="2889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508625" y="33575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test</a:t>
            </a:r>
            <a:endParaRPr lang="ru-RU" b="1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476375" y="58769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student</a:t>
            </a:r>
            <a:endParaRPr lang="ru-RU" b="1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4138613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786313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075238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722938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6011863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59563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946900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594600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7883525" y="6308725"/>
            <a:ext cx="6477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8531225" y="6308725"/>
            <a:ext cx="2889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908175" y="6305550"/>
            <a:ext cx="2232025" cy="292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5" name="AutoShape 21"/>
          <p:cNvSpPr>
            <a:spLocks/>
          </p:cNvSpPr>
          <p:nvPr/>
        </p:nvSpPr>
        <p:spPr bwMode="auto">
          <a:xfrm rot="16200000" flipV="1">
            <a:off x="4464844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6" name="AutoShape 22"/>
          <p:cNvSpPr>
            <a:spLocks/>
          </p:cNvSpPr>
          <p:nvPr/>
        </p:nvSpPr>
        <p:spPr bwMode="auto">
          <a:xfrm rot="16200000" flipV="1">
            <a:off x="5396707" y="571579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7" name="AutoShape 23"/>
          <p:cNvSpPr>
            <a:spLocks/>
          </p:cNvSpPr>
          <p:nvPr/>
        </p:nvSpPr>
        <p:spPr bwMode="auto">
          <a:xfrm rot="16200000" flipV="1">
            <a:off x="6336507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8" name="AutoShape 24"/>
          <p:cNvSpPr>
            <a:spLocks/>
          </p:cNvSpPr>
          <p:nvPr/>
        </p:nvSpPr>
        <p:spPr bwMode="auto">
          <a:xfrm rot="16200000" flipV="1">
            <a:off x="7273132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69" name="AutoShape 25"/>
          <p:cNvSpPr>
            <a:spLocks/>
          </p:cNvSpPr>
          <p:nvPr/>
        </p:nvSpPr>
        <p:spPr bwMode="auto">
          <a:xfrm rot="16200000" flipV="1">
            <a:off x="8209757" y="5696744"/>
            <a:ext cx="287337" cy="936625"/>
          </a:xfrm>
          <a:prstGeom prst="righ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435600" y="41560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name  ball</a:t>
            </a:r>
            <a:endParaRPr lang="ru-RU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2339975" y="5949950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family</a:t>
            </a:r>
            <a:endParaRPr lang="ru-RU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995738" y="5734050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results[0]</a:t>
            </a:r>
            <a:endParaRPr lang="ru-RU" b="1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4932363" y="5516563"/>
            <a:ext cx="12239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results[1]</a:t>
            </a:r>
            <a:endParaRPr lang="ru-RU" b="1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867400" y="5734050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results[2]</a:t>
            </a:r>
            <a:endParaRPr lang="ru-RU" b="1"/>
          </a:p>
        </p:txBody>
      </p:sp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6804025" y="5516563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results[3]</a:t>
            </a:r>
            <a:endParaRPr lang="ru-RU" b="1"/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7740650" y="573405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results[4]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 animBg="1"/>
      <p:bldP spid="31750" grpId="0"/>
      <p:bldP spid="31751" grpId="0"/>
      <p:bldP spid="31753" grpId="0" animBg="1"/>
      <p:bldP spid="31754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  <p:bldP spid="31762" grpId="0" animBg="1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/>
      <p:bldP spid="31771" grpId="0"/>
      <p:bldP spid="31772" grpId="0"/>
      <p:bldP spid="31777" grpId="0"/>
      <p:bldP spid="31778" grpId="0"/>
      <p:bldP spid="31779" grpId="0"/>
      <p:bldP spid="3178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084ADD-9D40-400C-B538-583B9D661EC2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07975"/>
          </a:xfrm>
        </p:spPr>
        <p:txBody>
          <a:bodyPr/>
          <a:lstStyle/>
          <a:p>
            <a:pPr eaLnBrk="1" hangingPunct="1"/>
            <a:r>
              <a:rPr lang="ru-RU" sz="2800" b="1"/>
              <a:t>Пример использования структуры 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981075"/>
            <a:ext cx="8828088" cy="5876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{student stud[10];</a:t>
            </a:r>
            <a:r>
              <a:rPr lang="ru-RU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int i,n=0; float avarstud,avarage=0;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while (puts("Input names,</a:t>
            </a:r>
            <a:r>
              <a:rPr lang="ru-RU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subjects and marks or end"),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   </a:t>
            </a:r>
            <a:r>
              <a:rPr lang="en-US" sz="2000" b="1">
                <a:latin typeface="Courier New" pitchFamily="49" charset="0"/>
              </a:rPr>
              <a:t>scanf("\n%s",stud[n].family),</a:t>
            </a:r>
            <a:endParaRPr lang="ru-RU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   </a:t>
            </a:r>
            <a:r>
              <a:rPr lang="en-US" sz="2000" b="1">
                <a:latin typeface="Courier New" pitchFamily="49" charset="0"/>
              </a:rPr>
              <a:t>strcmp(stud[n].family,"end")!=0)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  for (avarstud=0,i=0; i&lt;3;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ru-RU" sz="2000" b="1">
                <a:latin typeface="Courier New" pitchFamily="49" charset="0"/>
              </a:rPr>
              <a:t>     </a:t>
            </a:r>
            <a:r>
              <a:rPr lang="en-US" sz="2000" b="1">
                <a:latin typeface="Courier New" pitchFamily="49" charset="0"/>
              </a:rPr>
              <a:t>{ scanf("\n%s %d",stud[n].results[i].name,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</a:t>
            </a:r>
            <a:r>
              <a:rPr lang="en-US" sz="2000" b="1">
                <a:latin typeface="Courier New" pitchFamily="49" charset="0"/>
              </a:rPr>
              <a:t>		   </a:t>
            </a:r>
            <a:r>
              <a:rPr lang="ru-RU" sz="2000" b="1">
                <a:latin typeface="Courier New" pitchFamily="49" charset="0"/>
              </a:rPr>
              <a:t>        </a:t>
            </a:r>
            <a:r>
              <a:rPr lang="en-US" sz="2000" b="1">
                <a:latin typeface="Courier New" pitchFamily="49" charset="0"/>
              </a:rPr>
              <a:t>  &amp;stud[n].results[i].ball);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    </a:t>
            </a:r>
            <a:r>
              <a:rPr lang="en-US" sz="2000" b="1">
                <a:latin typeface="Courier New" pitchFamily="49" charset="0"/>
              </a:rPr>
              <a:t>avarstud+=stud[n].results[i].ball;}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</a:t>
            </a:r>
            <a:r>
              <a:rPr lang="en-US" sz="2000" b="1">
                <a:latin typeface="Courier New" pitchFamily="49" charset="0"/>
              </a:rPr>
              <a:t>   printf("Average:%s=%5.2f\n",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                            stud[n].family,avarstud/3);</a:t>
            </a:r>
            <a:r>
              <a:rPr lang="ru-RU" sz="2000" b="1">
                <a:latin typeface="Courier New" pitchFamily="49" charset="0"/>
              </a:rPr>
              <a:t>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</a:t>
            </a:r>
            <a:r>
              <a:rPr lang="en-US" sz="2000" b="1">
                <a:latin typeface="Courier New" pitchFamily="49" charset="0"/>
              </a:rPr>
              <a:t>avarage+=avarstud;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    </a:t>
            </a:r>
            <a:r>
              <a:rPr lang="en-US" sz="2000" b="1">
                <a:latin typeface="Courier New" pitchFamily="49" charset="0"/>
              </a:rPr>
              <a:t>n++;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 printf("Group average mark=%5.2f\n",avarage/n/3);</a:t>
            </a:r>
            <a:r>
              <a:rPr lang="ru-RU" sz="2000" b="1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 return 0;</a:t>
            </a:r>
            <a:endParaRPr lang="en-US" sz="2000" b="1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7122D1-9274-459F-87D6-6E6EA8384E48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pPr eaLnBrk="1" hangingPunct="1"/>
            <a:r>
              <a:rPr lang="ru-RU" sz="2800" b="1" dirty="0"/>
              <a:t>3.8 Объединения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964487" cy="441086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union </a:t>
            </a:r>
            <a:r>
              <a:rPr lang="ru-RU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>
                <a:solidFill>
                  <a:srgbClr val="0033CC"/>
                </a:solidFill>
              </a:rPr>
              <a:t>Имя</a:t>
            </a:r>
            <a:r>
              <a:rPr lang="en-US" sz="2000" b="1" dirty="0">
                <a:solidFill>
                  <a:srgbClr val="0033CC"/>
                </a:solidFill>
              </a:rPr>
              <a:t>_</a:t>
            </a:r>
            <a:r>
              <a:rPr lang="ru-RU" sz="2000" b="1" dirty="0">
                <a:solidFill>
                  <a:srgbClr val="0033CC"/>
                </a:solidFill>
              </a:rPr>
              <a:t>объединения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 {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Описание</a:t>
            </a:r>
            <a:r>
              <a:rPr lang="en-US" sz="2000" b="1" dirty="0"/>
              <a:t>_</a:t>
            </a:r>
            <a:r>
              <a:rPr lang="ru-RU" sz="2000" b="1" dirty="0"/>
              <a:t>поля</a:t>
            </a:r>
            <a:r>
              <a:rPr lang="ru-RU" sz="2000" b="1" dirty="0">
                <a:solidFill>
                  <a:srgbClr val="FF0000"/>
                </a:solidFill>
              </a:rPr>
              <a:t>}</a:t>
            </a:r>
            <a:r>
              <a:rPr lang="ru-RU" sz="2000" b="1" dirty="0"/>
              <a:t> </a:t>
            </a:r>
            <a:r>
              <a:rPr lang="en-US" sz="2000" b="1" dirty="0"/>
              <a:t>}</a:t>
            </a:r>
            <a:endParaRPr lang="ru-RU" sz="2000" b="1" dirty="0"/>
          </a:p>
          <a:p>
            <a:pPr eaLnBrk="1" hangingPunct="1">
              <a:buNone/>
            </a:pPr>
            <a:r>
              <a:rPr lang="ru-RU" sz="2000" b="1" dirty="0">
                <a:solidFill>
                  <a:srgbClr val="FF0000"/>
                </a:solidFill>
              </a:rPr>
              <a:t>                                                           [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Переменная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/>
              <a:t>= Значение</a:t>
            </a:r>
            <a:r>
              <a:rPr lang="en-US" sz="2000" b="1" dirty="0">
                <a:solidFill>
                  <a:srgbClr val="FF0000"/>
                </a:solidFill>
              </a:rPr>
              <a:t>]}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;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ru-RU" sz="2000" b="1" dirty="0">
                <a:solidFill>
                  <a:srgbClr val="FF0000"/>
                </a:solidFill>
              </a:rPr>
              <a:t>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union</a:t>
            </a:r>
            <a:r>
              <a:rPr lang="ru-RU" sz="2000" b="1" dirty="0">
                <a:solidFill>
                  <a:srgbClr val="FF0000"/>
                </a:solidFill>
              </a:rPr>
              <a:t>]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0033CC"/>
                </a:solidFill>
              </a:rPr>
              <a:t>Имя</a:t>
            </a:r>
            <a:r>
              <a:rPr lang="en-US" sz="2000" b="1" dirty="0">
                <a:solidFill>
                  <a:srgbClr val="0033CC"/>
                </a:solidFill>
              </a:rPr>
              <a:t>_</a:t>
            </a:r>
            <a:r>
              <a:rPr lang="ru-RU" sz="2000" b="1" dirty="0">
                <a:solidFill>
                  <a:srgbClr val="0033CC"/>
                </a:solidFill>
              </a:rPr>
              <a:t> объединения</a:t>
            </a:r>
            <a:r>
              <a:rPr lang="en-US" sz="2000" b="1" dirty="0">
                <a:solidFill>
                  <a:srgbClr val="FF0000"/>
                </a:solidFill>
              </a:rPr>
              <a:t>{</a:t>
            </a:r>
            <a:r>
              <a:rPr lang="ru-RU" sz="2000" b="1" dirty="0"/>
              <a:t>Переменная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[</a:t>
            </a:r>
            <a:r>
              <a:rPr lang="ru-RU" sz="2000" b="1" dirty="0"/>
              <a:t>= Значение</a:t>
            </a:r>
            <a:r>
              <a:rPr lang="en-US" sz="2000" b="1" dirty="0">
                <a:solidFill>
                  <a:srgbClr val="FF0000"/>
                </a:solidFill>
              </a:rPr>
              <a:t>]}</a:t>
            </a:r>
            <a:r>
              <a:rPr lang="ru-RU" sz="2000" b="1" dirty="0"/>
              <a:t>;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/>
              <a:t>Пример:</a:t>
            </a:r>
            <a:endParaRPr lang="en-US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sz="2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union </a:t>
            </a:r>
            <a:r>
              <a:rPr lang="en-US" sz="2000" b="1" dirty="0" err="1">
                <a:latin typeface="Courier New" pitchFamily="49" charset="0"/>
              </a:rPr>
              <a:t>mem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double 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long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l</a:t>
            </a:r>
            <a:r>
              <a:rPr lang="ru-RU" sz="20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  </a:t>
            </a:r>
            <a:r>
              <a:rPr lang="ru-RU" sz="2000" b="1" dirty="0" err="1">
                <a:latin typeface="Courier New" pitchFamily="49" charset="0"/>
              </a:rPr>
              <a:t>int</a:t>
            </a:r>
            <a:r>
              <a:rPr lang="ru-RU" sz="2000" b="1" dirty="0">
                <a:latin typeface="Courier New" pitchFamily="49" charset="0"/>
              </a:rPr>
              <a:t> </a:t>
            </a:r>
            <a:r>
              <a:rPr lang="ru-RU" sz="2000" b="1" dirty="0" err="1">
                <a:latin typeface="Courier New" pitchFamily="49" charset="0"/>
              </a:rPr>
              <a:t>k</a:t>
            </a:r>
            <a:r>
              <a:rPr lang="ru-RU" sz="2000" b="1" dirty="0">
                <a:latin typeface="Courier New" pitchFamily="49" charset="0"/>
              </a:rPr>
              <a:t>[2]; 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sz="2000" b="1" dirty="0">
                <a:latin typeface="Courier New" pitchFamily="49" charset="0"/>
              </a:rPr>
              <a:t>};</a:t>
            </a:r>
            <a:r>
              <a:rPr lang="ru-RU" sz="2000" dirty="0"/>
              <a:t>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284663" y="4437063"/>
            <a:ext cx="39592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5651500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011863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637222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732588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7092950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45172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292725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4932363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7812088" y="44370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2782" name="AutoShape 14"/>
          <p:cNvSpPr>
            <a:spLocks/>
          </p:cNvSpPr>
          <p:nvPr/>
        </p:nvSpPr>
        <p:spPr bwMode="auto">
          <a:xfrm rot="-5400000">
            <a:off x="6299995" y="2853531"/>
            <a:ext cx="144462" cy="2879725"/>
          </a:xfrm>
          <a:prstGeom prst="rightBrace">
            <a:avLst>
              <a:gd name="adj1" fmla="val 166118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3" name="AutoShape 15"/>
          <p:cNvSpPr>
            <a:spLocks/>
          </p:cNvSpPr>
          <p:nvPr/>
        </p:nvSpPr>
        <p:spPr bwMode="auto">
          <a:xfrm rot="-5400000">
            <a:off x="5580062" y="2997201"/>
            <a:ext cx="144463" cy="1439862"/>
          </a:xfrm>
          <a:prstGeom prst="rightBrace">
            <a:avLst>
              <a:gd name="adj1" fmla="val 83058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4" name="AutoShape 16"/>
          <p:cNvSpPr>
            <a:spLocks/>
          </p:cNvSpPr>
          <p:nvPr/>
        </p:nvSpPr>
        <p:spPr bwMode="auto">
          <a:xfrm rot="-5400000">
            <a:off x="5580063" y="2420938"/>
            <a:ext cx="144462" cy="1439862"/>
          </a:xfrm>
          <a:prstGeom prst="rightBrace">
            <a:avLst>
              <a:gd name="adj1" fmla="val 83059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5" name="AutoShape 17"/>
          <p:cNvSpPr>
            <a:spLocks/>
          </p:cNvSpPr>
          <p:nvPr/>
        </p:nvSpPr>
        <p:spPr bwMode="auto">
          <a:xfrm rot="-5400000">
            <a:off x="7019926" y="2420937"/>
            <a:ext cx="144462" cy="1439863"/>
          </a:xfrm>
          <a:prstGeom prst="rightBrace">
            <a:avLst>
              <a:gd name="adj1" fmla="val 83059"/>
              <a:gd name="adj2" fmla="val 500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227763" y="38354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d</a:t>
            </a:r>
            <a:endParaRPr lang="ru-RU" sz="2000" b="1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508625" y="32131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l</a:t>
            </a:r>
            <a:endParaRPr lang="ru-RU" sz="2000" b="1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435600" y="2636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k[0]</a:t>
            </a:r>
            <a:endParaRPr lang="ru-RU" sz="2000" b="1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6732588" y="2636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k[1]</a:t>
            </a:r>
            <a:endParaRPr lang="ru-RU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0" grpId="0" animBg="1"/>
      <p:bldP spid="32781" grpId="0" animBg="1"/>
      <p:bldP spid="32782" grpId="0" animBg="1"/>
      <p:bldP spid="32783" grpId="0" animBg="1"/>
      <p:bldP spid="32784" grpId="0" animBg="1"/>
      <p:bldP spid="32785" grpId="0" animBg="1"/>
      <p:bldP spid="32786" grpId="0"/>
      <p:bldP spid="32787" grpId="0"/>
      <p:bldP spid="32788" grpId="0"/>
      <p:bldP spid="327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28C42253-1462-46F6-AEA8-E9A207D5C094}" type="slidenum">
              <a:rPr lang="ru-RU" altLang="ru-RU" sz="1400">
                <a:latin typeface="Arial" charset="0"/>
              </a:rPr>
              <a:pPr/>
              <a:t>7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Б. Ввод</a:t>
            </a:r>
            <a:r>
              <a:rPr lang="en-US" altLang="ru-RU" sz="2800" b="1" dirty="0"/>
              <a:t>/</a:t>
            </a:r>
            <a:r>
              <a:rPr lang="ru-RU" altLang="ru-RU" sz="2800" b="1" dirty="0"/>
              <a:t>вывод массивов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520" y="836613"/>
            <a:ext cx="8641655" cy="60213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/>
              <a:t>Ввод-вывод массивов осуществляется поэлементно: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b="1" dirty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/>
              <a:t>Пример 1. </a:t>
            </a:r>
            <a:r>
              <a:rPr lang="ru-RU" altLang="ru-RU" sz="2000" dirty="0"/>
              <a:t>Ввод элементов одномерного массива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b="1" dirty="0">
              <a:latin typeface="Courier New" pitchFamily="49" charset="0"/>
            </a:endParaRPr>
          </a:p>
          <a:p>
            <a:pPr marL="338138" indent="-338138" eaLnBrk="1" hangingPunct="1">
              <a:lnSpc>
                <a:spcPct val="100000"/>
              </a:lnSpc>
              <a:spcBef>
                <a:spcPts val="5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GB" altLang="ru-RU" sz="2000" b="1" dirty="0" err="1">
                <a:latin typeface="Courier New" pitchFamily="49" charset="0"/>
              </a:rPr>
              <a:t>int</a:t>
            </a:r>
            <a:r>
              <a:rPr lang="en-GB" altLang="ru-RU" sz="2000" b="1" dirty="0">
                <a:latin typeface="Courier New" pitchFamily="49" charset="0"/>
              </a:rPr>
              <a:t> a[5]; </a:t>
            </a:r>
            <a:r>
              <a:rPr lang="en-GB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GB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массив на 5 целых чисел</a:t>
            </a:r>
          </a:p>
          <a:p>
            <a:pPr marL="338138" indent="-338138" eaLnBrk="1" hangingPunct="1">
              <a:lnSpc>
                <a:spcPct val="100000"/>
              </a:lnSpc>
              <a:spcBef>
                <a:spcPts val="5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ru-RU" altLang="ru-RU" sz="800" b="1" dirty="0">
              <a:latin typeface="Courier New" pitchFamily="49" charset="0"/>
            </a:endParaRPr>
          </a:p>
          <a:p>
            <a:pPr marL="338138" indent="-338138" eaLnBrk="1" hangingPunct="1">
              <a:lnSpc>
                <a:spcPct val="100000"/>
              </a:lnSpc>
              <a:spcBef>
                <a:spcPts val="5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GB" altLang="ru-RU" sz="2000" b="1" dirty="0">
                <a:latin typeface="Courier New" pitchFamily="49" charset="0"/>
              </a:rPr>
              <a:t>for(</a:t>
            </a:r>
            <a:r>
              <a:rPr lang="en-GB" altLang="ru-RU" sz="2000" b="1" dirty="0" err="1">
                <a:latin typeface="Courier New" pitchFamily="49" charset="0"/>
              </a:rPr>
              <a:t>i</a:t>
            </a:r>
            <a:r>
              <a:rPr lang="en-GB" altLang="ru-RU" sz="2000" b="1" dirty="0">
                <a:latin typeface="Courier New" pitchFamily="49" charset="0"/>
              </a:rPr>
              <a:t>=0;i&lt;5;i++)scanf("%d",&amp;a[</a:t>
            </a:r>
            <a:r>
              <a:rPr lang="en-GB" altLang="ru-RU" sz="2000" b="1" dirty="0" err="1">
                <a:latin typeface="Courier New" pitchFamily="49" charset="0"/>
              </a:rPr>
              <a:t>i</a:t>
            </a:r>
            <a:r>
              <a:rPr lang="en-GB" altLang="ru-RU" sz="2000" b="1" dirty="0">
                <a:latin typeface="Courier New" pitchFamily="49" charset="0"/>
              </a:rPr>
              <a:t>]); </a:t>
            </a:r>
          </a:p>
          <a:p>
            <a:pPr marL="338138" indent="-338138" eaLnBrk="1" hangingPunct="1">
              <a:lnSpc>
                <a:spcPct val="100000"/>
              </a:lnSpc>
              <a:spcBef>
                <a:spcPts val="5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sz="2000" dirty="0">
                <a:solidFill>
                  <a:srgbClr val="FF0000"/>
                </a:solidFill>
              </a:rPr>
              <a:t>или</a:t>
            </a:r>
          </a:p>
          <a:p>
            <a:pPr marL="338138" indent="-338138" eaLnBrk="1" hangingPunct="1">
              <a:lnSpc>
                <a:spcPct val="100000"/>
              </a:lnSpc>
              <a:spcBef>
                <a:spcPts val="5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sz="2000" dirty="0">
                <a:solidFill>
                  <a:srgbClr val="00B050"/>
                </a:solidFill>
              </a:rPr>
              <a:t>	</a:t>
            </a:r>
            <a:r>
              <a:rPr lang="en-GB" altLang="ru-RU" sz="2000" b="1" dirty="0">
                <a:latin typeface="Courier New" pitchFamily="49" charset="0"/>
              </a:rPr>
              <a:t>for(</a:t>
            </a:r>
            <a:r>
              <a:rPr lang="en-GB" altLang="ru-RU" sz="2000" b="1" dirty="0" err="1">
                <a:latin typeface="Courier New" pitchFamily="49" charset="0"/>
              </a:rPr>
              <a:t>i</a:t>
            </a:r>
            <a:r>
              <a:rPr lang="en-GB" altLang="ru-RU" sz="2000" b="1" dirty="0">
                <a:latin typeface="Courier New" pitchFamily="49" charset="0"/>
              </a:rPr>
              <a:t>=0;i&lt;5;i++) </a:t>
            </a:r>
            <a:r>
              <a:rPr lang="en-US" altLang="ru-RU" sz="2000" b="1" dirty="0" err="1">
                <a:latin typeface="Courier New" pitchFamily="49" charset="0"/>
              </a:rPr>
              <a:t>cin</a:t>
            </a:r>
            <a:r>
              <a:rPr lang="en-US" altLang="ru-RU" sz="2000" b="1" dirty="0">
                <a:latin typeface="Courier New" pitchFamily="49" charset="0"/>
              </a:rPr>
              <a:t> &gt;&gt; a[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];</a:t>
            </a:r>
            <a:endParaRPr lang="en-GB" altLang="ru-RU" sz="2000" b="1" dirty="0">
              <a:latin typeface="Courier New" pitchFamily="49" charset="0"/>
            </a:endParaRPr>
          </a:p>
          <a:p>
            <a:pPr marL="338138" indent="-338138" eaLnBrk="1" hangingPunct="1">
              <a:lnSpc>
                <a:spcPct val="100000"/>
              </a:lnSpc>
              <a:spcBef>
                <a:spcPts val="500"/>
              </a:spcBef>
              <a:buFont typeface="Courier New" pitchFamily="49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GB" altLang="ru-RU" sz="2000" b="1" dirty="0">
              <a:latin typeface="Courier New" pitchFamily="49" charset="0"/>
            </a:endParaRPr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ru-RU" altLang="ru-RU" sz="2000" dirty="0"/>
              <a:t>	</a:t>
            </a:r>
            <a:r>
              <a:rPr lang="en-GB" altLang="ru-RU" sz="2000" dirty="0"/>
              <a:t>Значения вводятся через пробел, Tab(</a:t>
            </a:r>
            <a:r>
              <a:rPr lang="en-GB" altLang="ru-RU" sz="2000" dirty="0">
                <a:latin typeface="Symbol" pitchFamily="18" charset="2"/>
              </a:rPr>
              <a:t></a:t>
            </a:r>
            <a:r>
              <a:rPr lang="en-GB" altLang="ru-RU" sz="2000" dirty="0"/>
              <a:t>) или Enter(</a:t>
            </a:r>
            <a:r>
              <a:rPr lang="en-GB" altLang="ru-RU" sz="2000" b="1" dirty="0">
                <a:latin typeface="Symbol" pitchFamily="18" charset="2"/>
              </a:rPr>
              <a:t></a:t>
            </a:r>
            <a:r>
              <a:rPr lang="en-GB" altLang="ru-RU" sz="2000" dirty="0"/>
              <a:t>):</a:t>
            </a:r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GB" altLang="ru-RU" sz="2000" b="1" dirty="0"/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ru-RU" sz="2000" b="1" dirty="0"/>
              <a:t>а) 2  -6  8  56  34 </a:t>
            </a:r>
            <a:r>
              <a:rPr lang="en-GB" altLang="ru-RU" sz="2000" b="1" dirty="0">
                <a:latin typeface="Symbol" pitchFamily="18" charset="2"/>
              </a:rPr>
              <a:t></a:t>
            </a:r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GB" altLang="ru-RU" sz="2000" b="1" dirty="0"/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ru-RU" sz="2000" b="1" dirty="0"/>
              <a:t>б) 2 </a:t>
            </a:r>
            <a:r>
              <a:rPr lang="en-GB" altLang="ru-RU" sz="2000" b="1" dirty="0">
                <a:latin typeface="Symbol" pitchFamily="18" charset="2"/>
              </a:rPr>
              <a:t></a:t>
            </a:r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ru-RU" sz="2000" b="1" dirty="0"/>
              <a:t>    -6 </a:t>
            </a:r>
            <a:r>
              <a:rPr lang="en-GB" altLang="ru-RU" sz="2000" dirty="0">
                <a:latin typeface="Symbol" pitchFamily="18" charset="2"/>
              </a:rPr>
              <a:t></a:t>
            </a:r>
            <a:r>
              <a:rPr lang="en-GB" altLang="ru-RU" sz="2000" b="1" dirty="0"/>
              <a:t> 8 </a:t>
            </a:r>
            <a:r>
              <a:rPr lang="en-GB" altLang="ru-RU" sz="2000" b="1" dirty="0">
                <a:latin typeface="Symbol" pitchFamily="18" charset="2"/>
              </a:rPr>
              <a:t></a:t>
            </a:r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ru-RU" sz="2000" b="1" dirty="0"/>
              <a:t>    56 </a:t>
            </a:r>
            <a:r>
              <a:rPr lang="en-GB" altLang="ru-RU" sz="2000" b="1" dirty="0">
                <a:latin typeface="Symbol" pitchFamily="18" charset="2"/>
              </a:rPr>
              <a:t></a:t>
            </a:r>
          </a:p>
          <a:p>
            <a:pPr marL="338138" indent="-338138" eaLnBrk="1" hangingPunct="1">
              <a:lnSpc>
                <a:spcPct val="87000"/>
              </a:lnSpc>
              <a:spcBef>
                <a:spcPts val="500"/>
              </a:spcBef>
              <a:buFont typeface="Aria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altLang="ru-RU" sz="2000" b="1" dirty="0"/>
              <a:t>    34 </a:t>
            </a:r>
            <a:r>
              <a:rPr lang="en-GB" altLang="ru-RU" sz="2000" b="1" dirty="0">
                <a:latin typeface="Symbol" pitchFamily="18" charset="2"/>
              </a:rPr>
              <a:t></a:t>
            </a:r>
            <a:r>
              <a:rPr lang="en-GB" altLang="ru-RU" sz="2000" dirty="0"/>
              <a:t> 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32040" y="4797152"/>
            <a:ext cx="3672408" cy="1584176"/>
          </a:xfrm>
          <a:prstGeom prst="wedgeRoundRectCallout">
            <a:avLst>
              <a:gd name="adj1" fmla="val -37009"/>
              <a:gd name="adj2" fmla="val -8951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/>
              <a:t>При вводе чисел пробелы, символы табуляции и </a:t>
            </a:r>
            <a:r>
              <a:rPr lang="en-US" altLang="ru-RU" dirty="0"/>
              <a:t>Enter</a:t>
            </a:r>
            <a:r>
              <a:rPr lang="ru-RU" altLang="ru-RU" dirty="0"/>
              <a:t> служат только разделителями и игнорируются до следующего числа</a:t>
            </a:r>
            <a:endParaRPr lang="ru-RU" alt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D0E6107C-7B49-498D-B51B-15973CFB0BFC}" type="slidenum">
              <a:rPr lang="ru-RU" altLang="ru-RU" sz="1400">
                <a:latin typeface="Arial" charset="0"/>
              </a:rPr>
              <a:pPr/>
              <a:t>8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Пример 2. Ввод</a:t>
            </a:r>
            <a:r>
              <a:rPr lang="en-US" altLang="ru-RU" sz="2800" b="1" dirty="0"/>
              <a:t>/</a:t>
            </a:r>
            <a:r>
              <a:rPr lang="ru-RU" altLang="ru-RU" sz="2800" b="1" dirty="0"/>
              <a:t>вывод матрицы (функции)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980728"/>
            <a:ext cx="8424862" cy="587727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#include &lt;</a:t>
            </a:r>
            <a:r>
              <a:rPr lang="en-US" altLang="ru-RU" sz="2000" b="1" dirty="0" err="1">
                <a:latin typeface="Courier New" pitchFamily="49" charset="0"/>
              </a:rPr>
              <a:t>stdio.h</a:t>
            </a:r>
            <a:r>
              <a:rPr lang="en-US" altLang="ru-RU" sz="2000" b="1" dirty="0">
                <a:latin typeface="Courier New" pitchFamily="49" charset="0"/>
              </a:rPr>
              <a:t>&gt;</a:t>
            </a:r>
          </a:p>
          <a:p>
            <a:pPr eaLnBrk="1" hangingPunct="1">
              <a:buNone/>
            </a:pP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main(){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double a[10][10];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n,m,i,j</a:t>
            </a:r>
            <a:r>
              <a:rPr lang="en-US" altLang="ru-RU" sz="2000" b="1" dirty="0">
                <a:latin typeface="Courier New" pitchFamily="49" charset="0"/>
              </a:rPr>
              <a:t>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("Enter </a:t>
            </a:r>
            <a:r>
              <a:rPr lang="en-US" altLang="ru-RU" sz="2000" b="1" dirty="0" err="1">
                <a:latin typeface="Courier New" pitchFamily="49" charset="0"/>
              </a:rPr>
              <a:t>n,m</a:t>
            </a:r>
            <a:r>
              <a:rPr lang="en-US" altLang="ru-RU" sz="2000" b="1" dirty="0">
                <a:latin typeface="Courier New" pitchFamily="49" charset="0"/>
              </a:rPr>
              <a:t>:");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</a:rPr>
              <a:t>("%d %d", &amp;n, &amp;m);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for(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=0;i&lt;</a:t>
            </a:r>
            <a:r>
              <a:rPr lang="en-US" altLang="ru-RU" sz="2000" b="1" dirty="0" err="1">
                <a:latin typeface="Courier New" pitchFamily="49" charset="0"/>
              </a:rPr>
              <a:t>n;i</a:t>
            </a:r>
            <a:r>
              <a:rPr lang="en-US" altLang="ru-RU" sz="2000" b="1" dirty="0">
                <a:latin typeface="Courier New" pitchFamily="49" charset="0"/>
              </a:rPr>
              <a:t>++)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for(j=0;j&lt;</a:t>
            </a:r>
            <a:r>
              <a:rPr lang="en-US" altLang="ru-RU" sz="2000" b="1" dirty="0" err="1">
                <a:latin typeface="Courier New" pitchFamily="49" charset="0"/>
              </a:rPr>
              <a:t>m;j</a:t>
            </a:r>
            <a:r>
              <a:rPr lang="en-US" altLang="ru-RU" sz="2000" b="1" dirty="0">
                <a:latin typeface="Courier New" pitchFamily="49" charset="0"/>
              </a:rPr>
              <a:t>++)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    </a:t>
            </a:r>
            <a:r>
              <a:rPr lang="en-US" altLang="ru-RU" sz="2000" b="1" dirty="0" err="1">
                <a:latin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</a:rPr>
              <a:t>("%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itchFamily="49" charset="0"/>
              </a:rPr>
              <a:t>l</a:t>
            </a:r>
            <a:r>
              <a:rPr lang="en-US" altLang="ru-RU" sz="2000" b="1" dirty="0" err="1">
                <a:latin typeface="Courier New" pitchFamily="49" charset="0"/>
              </a:rPr>
              <a:t>f",&amp;a</a:t>
            </a:r>
            <a:r>
              <a:rPr lang="en-US" altLang="ru-RU" sz="2000" b="1" dirty="0">
                <a:latin typeface="Courier New" pitchFamily="49" charset="0"/>
              </a:rPr>
              <a:t>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][j]);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for (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=0;i&lt;</a:t>
            </a:r>
            <a:r>
              <a:rPr lang="en-US" altLang="ru-RU" sz="2000" b="1" dirty="0" err="1">
                <a:latin typeface="Courier New" pitchFamily="49" charset="0"/>
              </a:rPr>
              <a:t>n;i</a:t>
            </a:r>
            <a:r>
              <a:rPr lang="en-US" altLang="ru-RU" sz="2000" b="1" dirty="0">
                <a:latin typeface="Courier New" pitchFamily="49" charset="0"/>
              </a:rPr>
              <a:t>++){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 for (</a:t>
            </a:r>
            <a:r>
              <a:rPr lang="en-US" altLang="ru-RU" sz="2000" b="1" dirty="0" err="1">
                <a:latin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</a:rPr>
              <a:t> j=0;j&lt;</a:t>
            </a:r>
            <a:r>
              <a:rPr lang="en-US" altLang="ru-RU" sz="2000" b="1" dirty="0" err="1">
                <a:latin typeface="Courier New" pitchFamily="49" charset="0"/>
              </a:rPr>
              <a:t>m;j</a:t>
            </a:r>
            <a:r>
              <a:rPr lang="en-US" altLang="ru-RU" sz="2000" b="1" dirty="0">
                <a:latin typeface="Courier New" pitchFamily="49" charset="0"/>
              </a:rPr>
              <a:t>++)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("%</a:t>
            </a:r>
            <a:r>
              <a:rPr lang="en-US" altLang="ru-RU" sz="2000" b="1" dirty="0">
                <a:solidFill>
                  <a:srgbClr val="FF0000"/>
                </a:solidFill>
                <a:latin typeface="Courier New" pitchFamily="49" charset="0"/>
              </a:rPr>
              <a:t>5.2</a:t>
            </a:r>
            <a:r>
              <a:rPr lang="en-US" altLang="ru-RU" sz="2000" b="1" dirty="0">
                <a:latin typeface="Courier New" pitchFamily="49" charset="0"/>
              </a:rPr>
              <a:t>lf ",a[</a:t>
            </a:r>
            <a:r>
              <a:rPr lang="en-US" altLang="ru-RU" sz="2000" b="1" dirty="0" err="1">
                <a:latin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</a:rPr>
              <a:t>][j]);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         </a:t>
            </a:r>
            <a:r>
              <a:rPr lang="en-US" altLang="ru-RU" sz="2000" b="1" dirty="0" err="1">
                <a:latin typeface="Courier New" pitchFamily="49" charset="0"/>
              </a:rPr>
              <a:t>printf</a:t>
            </a:r>
            <a:r>
              <a:rPr lang="en-US" altLang="ru-RU" sz="2000" b="1" dirty="0">
                <a:latin typeface="Courier New" pitchFamily="49" charset="0"/>
              </a:rPr>
              <a:t>("\n");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переход на следующую строку</a:t>
            </a:r>
          </a:p>
          <a:p>
            <a:pPr eaLnBrk="1" hangingPunct="1">
              <a:buNone/>
            </a:pPr>
            <a:r>
              <a:rPr lang="ru-RU" altLang="ru-RU" sz="2000" b="1" dirty="0">
                <a:latin typeface="Courier New" pitchFamily="49" charset="0"/>
              </a:rPr>
              <a:t>    }</a:t>
            </a:r>
          </a:p>
          <a:p>
            <a:pPr eaLnBrk="1" hangingPunct="1">
              <a:buNone/>
            </a:pPr>
            <a:r>
              <a:rPr lang="ru-RU" altLang="ru-RU" sz="2000" b="1" dirty="0">
                <a:latin typeface="Courier New" pitchFamily="49" charset="0"/>
              </a:rPr>
              <a:t>    </a:t>
            </a:r>
            <a:r>
              <a:rPr lang="en-US" altLang="ru-RU" sz="2000" b="1" dirty="0">
                <a:latin typeface="Courier New" pitchFamily="49" charset="0"/>
              </a:rPr>
              <a:t>return 0;</a:t>
            </a:r>
          </a:p>
          <a:p>
            <a:pPr eaLnBrk="1" hangingPunct="1">
              <a:buNone/>
            </a:pPr>
            <a:r>
              <a:rPr lang="en-US" altLang="ru-RU" sz="2000" b="1" dirty="0">
                <a:latin typeface="Courier New" pitchFamily="49" charset="0"/>
              </a:rPr>
              <a:t>}</a:t>
            </a:r>
            <a:endParaRPr lang="ru-RU" altLang="ru-RU" sz="2000" b="1" dirty="0">
              <a:latin typeface="Courier New" pitchFamily="49" charset="0"/>
            </a:endParaRPr>
          </a:p>
        </p:txBody>
      </p:sp>
      <p:pic>
        <p:nvPicPr>
          <p:cNvPr id="5" name="Рисунок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1556792"/>
            <a:ext cx="4877481" cy="2219635"/>
          </a:xfrm>
          <a:prstGeom prst="rect">
            <a:avLst/>
          </a:prstGeom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12160" y="3933056"/>
            <a:ext cx="2952328" cy="1080120"/>
          </a:xfrm>
          <a:prstGeom prst="wedgeRoundRectCallout">
            <a:avLst>
              <a:gd name="adj1" fmla="val -73709"/>
              <a:gd name="adj2" fmla="val -11640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Не уместилось!</a:t>
            </a:r>
          </a:p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Расширено автоматически!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7904" y="9714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Ex03_01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noFill/>
        </p:spPr>
        <p:txBody>
          <a:bodyPr anchor="t"/>
          <a:lstStyle/>
          <a:p>
            <a:fld id="{D0E6107C-7B49-498D-B51B-15973CFB0BFC}" type="slidenum">
              <a:rPr lang="ru-RU" altLang="ru-RU" sz="1400">
                <a:latin typeface="Arial" charset="0"/>
              </a:rPr>
              <a:pPr/>
              <a:t>9</a:t>
            </a:fld>
            <a:endParaRPr lang="ru-RU" altLang="ru-RU" sz="1400"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686800" cy="360362"/>
          </a:xfrm>
        </p:spPr>
        <p:txBody>
          <a:bodyPr/>
          <a:lstStyle/>
          <a:p>
            <a:pPr eaLnBrk="1" hangingPunct="1"/>
            <a:r>
              <a:rPr lang="ru-RU" altLang="ru-RU" sz="2800" b="1" dirty="0"/>
              <a:t>Пример </a:t>
            </a:r>
            <a:r>
              <a:rPr lang="en-US" alt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Ex0</a:t>
            </a:r>
            <a:r>
              <a:rPr lang="ru-RU" alt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ru-RU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.02</a:t>
            </a:r>
            <a:r>
              <a:rPr lang="ru-RU" altLang="ru-RU" sz="2800" b="1" dirty="0"/>
              <a:t>. Ввод</a:t>
            </a:r>
            <a:r>
              <a:rPr lang="en-US" altLang="ru-RU" sz="2800" b="1" dirty="0"/>
              <a:t>/</a:t>
            </a:r>
            <a:r>
              <a:rPr lang="ru-RU" altLang="ru-RU" sz="2800" b="1" dirty="0"/>
              <a:t>вывод матрицы (потоки)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764704"/>
            <a:ext cx="8424862" cy="6093296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float a[10][10];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n,m,i,j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&lt;&lt; "Enter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n,m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:";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&gt;&gt; n &gt;&gt; m;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for(j=0;j&lt;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m;j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&gt;&gt; a[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&lt;&lt; "Result:" &lt;&lt;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n;i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j=0;j&lt;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m;j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(5)&lt;&lt;a[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][j]&lt;&lt;' ';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ru-RU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 &lt;&lt; "\n"; </a:t>
            </a:r>
            <a:r>
              <a:rPr lang="en-US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// </a:t>
            </a:r>
            <a:r>
              <a:rPr lang="ru-RU" altLang="ru-RU" sz="2000" dirty="0">
                <a:solidFill>
                  <a:schemeClr val="bg2">
                    <a:lumMod val="40000"/>
                    <a:lumOff val="60000"/>
                  </a:schemeClr>
                </a:solidFill>
                <a:cs typeface="Courier New" pitchFamily="49" charset="0"/>
              </a:rPr>
              <a:t>переход на следующую строку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ru-RU" altLang="ru-RU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Рисунок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484784"/>
            <a:ext cx="4887007" cy="2448267"/>
          </a:xfrm>
          <a:prstGeom prst="rect">
            <a:avLst/>
          </a:prstGeom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876256" y="4077072"/>
            <a:ext cx="2016224" cy="1008112"/>
          </a:xfrm>
          <a:prstGeom prst="wedgeRoundRectCallout">
            <a:avLst>
              <a:gd name="adj1" fmla="val -143649"/>
              <a:gd name="adj2" fmla="val -12043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Не уместилось!</a:t>
            </a:r>
          </a:p>
          <a:p>
            <a:pPr algn="ctr" eaLnBrk="1" hangingPunct="1"/>
            <a:r>
              <a:rPr lang="ru-RU" altLang="ru-RU" dirty="0">
                <a:solidFill>
                  <a:srgbClr val="FF0000"/>
                </a:solidFill>
              </a:rPr>
              <a:t>Расширено автоматически!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7535</TotalTime>
  <Words>6880</Words>
  <Application>Microsoft Office PowerPoint</Application>
  <PresentationFormat>Экран (4:3)</PresentationFormat>
  <Paragraphs>1207</Paragraphs>
  <Slides>67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5" baseType="lpstr">
      <vt:lpstr>Arial</vt:lpstr>
      <vt:lpstr>Arial Black</vt:lpstr>
      <vt:lpstr>Courier New</vt:lpstr>
      <vt:lpstr>Symbol</vt:lpstr>
      <vt:lpstr>Times New Roman</vt:lpstr>
      <vt:lpstr>Wingdings</vt:lpstr>
      <vt:lpstr>Пиксел</vt:lpstr>
      <vt:lpstr>Visio</vt:lpstr>
      <vt:lpstr>Глава 3 Массивы, строки и структуры. Адресная арифметика</vt:lpstr>
      <vt:lpstr>3.1 Массивы</vt:lpstr>
      <vt:lpstr>Примеры объявления массивов</vt:lpstr>
      <vt:lpstr>Статические и автоматические массивы</vt:lpstr>
      <vt:lpstr>Операции над массивами</vt:lpstr>
      <vt:lpstr>Косвенный доступ к элементам массива</vt:lpstr>
      <vt:lpstr>Б. Ввод/вывод массивов</vt:lpstr>
      <vt:lpstr>Пример 2. Ввод/вывод матрицы (функции)</vt:lpstr>
      <vt:lpstr>Пример Ex03.02. Ввод/вывод матрицы (потоки)</vt:lpstr>
      <vt:lpstr>Максимальный элемент массива и его номер</vt:lpstr>
      <vt:lpstr>Программа поиска максимального элемента</vt:lpstr>
      <vt:lpstr>Пример 2(Ex03_04) Поисковый цикл. Неструктурная и структурная реализации</vt:lpstr>
      <vt:lpstr>Алгоритмы поиска элемента в массиве</vt:lpstr>
      <vt:lpstr>Реализация неструктурного варианта 2</vt:lpstr>
      <vt:lpstr>Реализация структурного варианта 3</vt:lpstr>
      <vt:lpstr>Пример 3 Сумма элементов строк матрицы</vt:lpstr>
      <vt:lpstr>Программа суммирования элементов строк</vt:lpstr>
      <vt:lpstr>3.2 Адресация оперативной памяти</vt:lpstr>
      <vt:lpstr>Непрерывное и дискретное распределение памяти</vt:lpstr>
      <vt:lpstr>3.3 Указатели</vt:lpstr>
      <vt:lpstr>Операции над указателями</vt:lpstr>
      <vt:lpstr>Операции над указателями</vt:lpstr>
      <vt:lpstr>Основное правило адресной арифметики</vt:lpstr>
      <vt:lpstr>Ссылки</vt:lpstr>
      <vt:lpstr>3.4 Управление динамической памятью А. С-style</vt:lpstr>
      <vt:lpstr>2. Размещение нескольких значений</vt:lpstr>
      <vt:lpstr>Б. С++-style</vt:lpstr>
      <vt:lpstr>2. Размещение нескольких значений</vt:lpstr>
      <vt:lpstr>Массивы</vt:lpstr>
      <vt:lpstr>Варианты программы подсчета сумм строк (2)</vt:lpstr>
      <vt:lpstr>Пример программы подсчета сумм строк</vt:lpstr>
      <vt:lpstr>Пример программы подсчета сумм строк</vt:lpstr>
      <vt:lpstr>Многоуровневая адресация </vt:lpstr>
      <vt:lpstr>3.5 Цикл foreach или цикл по коллекции (Ex3_07)</vt:lpstr>
      <vt:lpstr>3.6 Строки</vt:lpstr>
      <vt:lpstr>Объявление строки</vt:lpstr>
      <vt:lpstr>Объявление и инициализация массивов строк</vt:lpstr>
      <vt:lpstr>Ввод-вывод строк</vt:lpstr>
      <vt:lpstr>Функции, работающие со строками</vt:lpstr>
      <vt:lpstr>Функции, работающие со строками</vt:lpstr>
      <vt:lpstr>Функции, работающие со строками (2)</vt:lpstr>
      <vt:lpstr>Функции, работающие со строками (2)</vt:lpstr>
      <vt:lpstr>Функции, работающие со строками (3)</vt:lpstr>
      <vt:lpstr>Поиск токенов в строке</vt:lpstr>
      <vt:lpstr>Функции, работающие со строками (4)</vt:lpstr>
      <vt:lpstr>Функции, работающие со строками (5)</vt:lpstr>
      <vt:lpstr>Функции, работающие со строками (6)</vt:lpstr>
      <vt:lpstr>Пример преобразования числа в строку (Ex3_08)</vt:lpstr>
      <vt:lpstr>Удаление «лишних» пробелов из строки</vt:lpstr>
      <vt:lpstr>Программа</vt:lpstr>
      <vt:lpstr>Преобразование последовательности строк</vt:lpstr>
      <vt:lpstr>Обобщенная схема алгоритма</vt:lpstr>
      <vt:lpstr>Пример использования функций обработки строк</vt:lpstr>
      <vt:lpstr>Пример использования функций обработки строк (2)</vt:lpstr>
      <vt:lpstr>3.7 Структуры</vt:lpstr>
      <vt:lpstr>Б. Объявление структур (С++-style)</vt:lpstr>
      <vt:lpstr>Обращение к полям структуры</vt:lpstr>
      <vt:lpstr>Задача Массив записей</vt:lpstr>
      <vt:lpstr>Программа</vt:lpstr>
      <vt:lpstr>Ввод записей</vt:lpstr>
      <vt:lpstr>Вывод списка и ввод фамилии</vt:lpstr>
      <vt:lpstr>Поиск. Программирование поискового цикла</vt:lpstr>
      <vt:lpstr>Вывод результата</vt:lpstr>
      <vt:lpstr>Результаты работы программы</vt:lpstr>
      <vt:lpstr>Пример использования структуры (Ex3_05)</vt:lpstr>
      <vt:lpstr>Пример использования структуры (2)</vt:lpstr>
      <vt:lpstr>3.8 Объединения</vt:lpstr>
    </vt:vector>
  </TitlesOfParts>
  <Company>MGTU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3. Управляющие конструкции 3.1 Оператор условной передачи управления</dc:title>
  <dc:creator>Ivanova</dc:creator>
  <cp:lastModifiedBy>Иванова Галина Сергеевна</cp:lastModifiedBy>
  <cp:revision>427</cp:revision>
  <dcterms:created xsi:type="dcterms:W3CDTF">2006-06-05T15:27:05Z</dcterms:created>
  <dcterms:modified xsi:type="dcterms:W3CDTF">2024-10-15T19:25:36Z</dcterms:modified>
</cp:coreProperties>
</file>