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8"/>
  </p:notesMasterIdLst>
  <p:sldIdLst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49" r:id="rId16"/>
    <p:sldId id="34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0000FF"/>
    <a:srgbClr val="213163"/>
    <a:srgbClr val="223366"/>
    <a:srgbClr val="001131"/>
    <a:srgbClr val="DDE8FF"/>
    <a:srgbClr val="85191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92178-F033-D4A4-1C7C-B768D5388035}" v="157" dt="2023-08-16T08:51:23.496"/>
    <p1510:client id="{2A6E1EEA-26FA-3051-5D10-24B2AEE020AD}" v="1" dt="2023-08-09T07:52:16.128"/>
    <p1510:client id="{2E74B55C-EDF1-11E4-F799-DB2F1ADAEF81}" v="111" dt="2023-08-16T12:41:14.092"/>
    <p1510:client id="{4874CBA3-038D-A30C-840F-2D3931F4BB12}" v="53" dt="2023-08-16T11:22:10.777"/>
    <p1510:client id="{6240E5D0-33D0-60B6-5770-43E44B3129F8}" v="24" dt="2023-08-09T18:35:52.707"/>
    <p1510:client id="{6650A404-D67C-24D4-A22C-A8BBCB97859F}" v="1" dt="2023-09-20T09:44:07.072"/>
    <p1510:client id="{6CFF62D5-597A-B795-0ED2-A20E4C06CA37}" v="1" dt="2023-08-14T13:26:42.690"/>
    <p1510:client id="{7E5385B7-2E3B-268E-3287-DDDE77D3C7D3}" v="3" dt="2023-08-29T04:59:28.320"/>
    <p1510:client id="{868F185A-C08C-0D0F-B397-F9731E70CFAC}" v="23" dt="2023-08-09T08:49:05.826"/>
    <p1510:client id="{88871C63-57B2-5A31-CF8A-62D7EA3C5ED9}" v="29" dt="2023-08-16T09:57:05.056"/>
    <p1510:client id="{B63EB395-6DD7-2A95-6146-2FC0411CDF51}" v="1" dt="2023-08-12T06:14:01.894"/>
    <p1510:client id="{B686AB05-101B-C7C9-AE00-781548084783}" v="59" dt="2023-08-17T13:30:11.121"/>
    <p1510:client id="{B6A789F4-53EA-1068-2129-2F66495D369D}" v="89" dt="2023-08-11T14:31:42.534"/>
    <p1510:client id="{C2D625D5-2DC7-9931-0BF7-65CA507BA636}" v="80" dt="2023-08-14T13:12:20.070"/>
    <p1510:client id="{D5A39A78-B5FE-0130-A130-AD5A24042EF4}" v="57" dt="2023-08-12T05:35:11.040"/>
    <p1510:client id="{E405579D-5227-17FC-7BE4-5830DFD1B09C}" v="4" dt="2023-08-16T12:28:18.022"/>
    <p1510:client id="{E4F21148-893C-6A8F-EB25-B418AB53B3BE}" v="1" dt="2023-08-16T03:10:07.207"/>
    <p1510:client id="{F435C313-F223-9DCE-4533-5D6185A8BFEC}" v="24" dt="2023-08-16T13:13:45.501"/>
    <p1510:client id="{F54FB580-A04E-E0C6-55E7-46B752432495}" v="139" dt="2023-08-16T11:20:02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4404" autoAdjust="0"/>
  </p:normalViewPr>
  <p:slideViewPr>
    <p:cSldViewPr snapToGrid="0">
      <p:cViewPr varScale="1">
        <p:scale>
          <a:sx n="98" d="100"/>
          <a:sy n="98" d="100"/>
        </p:scale>
        <p:origin x="752" y="68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="1">
                <a:latin typeface="Calibri"/>
                <a:cs typeface="Calibri"/>
              </a:rPr>
              <a:t>These are the list of chapters that we are going to cover in these foundation codes. Those are chapter one what are AI and ML? chapter 2 applied Python programming in AI,  and chapter 3 is</a:t>
            </a:r>
            <a:r>
              <a:rPr lang="en-US" b="1"/>
              <a:t> exploratory data analysis for ML.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177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tabLst>
                <a:tab pos="0" algn="l"/>
              </a:tabLst>
              <a:defRPr/>
            </a:pPr>
            <a:r>
              <a:rPr lang="en-US" sz="2000" b="1">
                <a:solidFill>
                  <a:srgbClr val="213163"/>
                </a:solidFill>
              </a:rPr>
              <a:t>Reference</a:t>
            </a:r>
            <a:endParaRPr lang="en-US" sz="2000"/>
          </a:p>
          <a:p>
            <a:pPr marL="173736" indent="-173736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spc="-1"/>
          </a:p>
          <a:p>
            <a:pPr marL="173736" indent="-173736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spc="-1"/>
              <a:t>These are the references for this session.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9456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IN" sz="2000" b="0" spc="-1"/>
              <a:t>thank you very much for joining</a:t>
            </a:r>
            <a:r>
              <a:rPr lang="en-IN" b="0"/>
              <a:t> this </a:t>
            </a:r>
            <a:r>
              <a:rPr lang="en-IN"/>
              <a:t>PPT</a:t>
            </a:r>
            <a:r>
              <a:rPr lang="en-IN" b="0"/>
              <a:t>, keep learning.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3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BF06D3-496D-4060-A653-877D7024FA53}" type="datetime1">
              <a:rPr lang="en-IN" smtClean="0"/>
              <a:t>27-12-2023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CED223-EF63-605A-08B3-3B52963FC6A6}"/>
              </a:ext>
            </a:extLst>
          </p:cNvPr>
          <p:cNvSpPr/>
          <p:nvPr userDrawn="1"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Project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55C93-3B68-7B2F-D1BC-57DBBDF9047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CC02B-8BB1-0D1C-2198-59015B45F89B}"/>
              </a:ext>
            </a:extLst>
          </p:cNvPr>
          <p:cNvSpPr/>
          <p:nvPr userDrawn="1"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2" r:id="rId2"/>
    <p:sldLayoutId id="2147483653" r:id="rId3"/>
    <p:sldLayoutId id="2147483654" r:id="rId4"/>
    <p:sldLayoutId id="2147483668" r:id="rId5"/>
    <p:sldLayoutId id="2147483669" r:id="rId6"/>
    <p:sldLayoutId id="2147483670" r:id="rId7"/>
    <p:sldLayoutId id="2147483656" r:id="rId8"/>
    <p:sldLayoutId id="2147483657" r:id="rId9"/>
    <p:sldLayoutId id="2147483674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6029536_Employee_Attrition_Predi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document/8605976" TargetMode="External"/><Relationship Id="rId5" Type="http://schemas.openxmlformats.org/officeDocument/2006/relationships/hyperlink" Target="https://www.researchgate.net/publication/364322002_EMPLOYEE_ATTRITION_PREDICTION_USING_MACHINE_LEARNING_ALGORITHMS" TargetMode="External"/><Relationship Id="rId4" Type="http://schemas.openxmlformats.org/officeDocument/2006/relationships/hyperlink" Target="https://link.springer.com/article/10.1007/s42452-020-2519-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EB3E8-4D66-E74C-AA85-D6FA3DDF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2464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E0006D-E6E5-1C29-48B1-80051C6B8CF6}"/>
              </a:ext>
            </a:extLst>
          </p:cNvPr>
          <p:cNvSpPr txBox="1"/>
          <p:nvPr/>
        </p:nvSpPr>
        <p:spPr>
          <a:xfrm>
            <a:off x="2274736" y="4468992"/>
            <a:ext cx="459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Disclaimer: The content is curated for educational purposes only.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FECF01-5B37-F500-F5BF-94F4716E2D91}"/>
              </a:ext>
            </a:extLst>
          </p:cNvPr>
          <p:cNvSpPr/>
          <p:nvPr/>
        </p:nvSpPr>
        <p:spPr>
          <a:xfrm>
            <a:off x="1122744" y="1001693"/>
            <a:ext cx="6898511" cy="3102015"/>
          </a:xfrm>
          <a:prstGeom prst="roundRect">
            <a:avLst>
              <a:gd name="adj" fmla="val 8142"/>
            </a:avLst>
          </a:prstGeom>
          <a:solidFill>
            <a:srgbClr val="E5EEFF"/>
          </a:solidFill>
          <a:ln>
            <a:solidFill>
              <a:srgbClr val="9BD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B721ED-22E4-6DB0-5857-C0300ED9B39A}"/>
              </a:ext>
            </a:extLst>
          </p:cNvPr>
          <p:cNvGrpSpPr/>
          <p:nvPr/>
        </p:nvGrpSpPr>
        <p:grpSpPr>
          <a:xfrm>
            <a:off x="1567263" y="1495382"/>
            <a:ext cx="6047412" cy="601034"/>
            <a:chOff x="1567263" y="1495382"/>
            <a:chExt cx="6047412" cy="601034"/>
          </a:xfrm>
        </p:grpSpPr>
        <p:pic>
          <p:nvPicPr>
            <p:cNvPr id="8" name="Google Shape;110;p4" descr="A close up of a sign&#10;&#10;Description automatically generated">
              <a:extLst>
                <a:ext uri="{FF2B5EF4-FFF2-40B4-BE49-F238E27FC236}">
                  <a16:creationId xmlns:a16="http://schemas.microsoft.com/office/drawing/2014/main" id="{C5DCF4E0-0C65-1FEB-0A76-8E20240537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5974" y="1620847"/>
              <a:ext cx="1163978" cy="38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54FDD9-FF0B-C2F3-8CBA-8430CF9EF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52"/>
            <a:stretch/>
          </p:blipFill>
          <p:spPr>
            <a:xfrm>
              <a:off x="3675859" y="1608154"/>
              <a:ext cx="787775" cy="41449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703E3D-DC42-4972-13BC-75B3433F0AAC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04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864786-7EB9-0435-2B7E-A519DAC0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122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C1401D8-FA66-1261-CD90-51590003DB53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212294" y="1633695"/>
              <a:ext cx="1402381" cy="363414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B6D403-A251-4241-C8B1-03F23979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89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 descr="A blue and black text&#10;&#10;Description automatically generated">
              <a:extLst>
                <a:ext uri="{FF2B5EF4-FFF2-40B4-BE49-F238E27FC236}">
                  <a16:creationId xmlns:a16="http://schemas.microsoft.com/office/drawing/2014/main" id="{7EE3A363-7C08-0337-B159-84F504E8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7263" y="1495382"/>
              <a:ext cx="1816256" cy="45406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D0626E-7FFA-F384-1DF5-056574800B20}"/>
              </a:ext>
            </a:extLst>
          </p:cNvPr>
          <p:cNvSpPr txBox="1"/>
          <p:nvPr/>
        </p:nvSpPr>
        <p:spPr>
          <a:xfrm>
            <a:off x="1311965" y="2312364"/>
            <a:ext cx="6520068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Prediction of Employee Attrition Rate using Machine Learning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  <a:p>
            <a:endParaRPr lang="en-US" sz="1400" dirty="0"/>
          </a:p>
          <a:p>
            <a:r>
              <a:rPr lang="en-US" sz="1400" dirty="0"/>
              <a:t>Team Members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GEETHA N G                                    Guide: </a:t>
            </a: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SHILPA HARIRAJ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GHANASHREE B 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KARUNA N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VIMALA K V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GEEETHA S V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07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0F4B-9803-CB1B-02A8-FB5D111C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83" y="654995"/>
            <a:ext cx="8650717" cy="2585323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In conclusion, our research demonstrates the effectiveness of machine learning in accurately predicting employee attrition. By leveraging this technology, organizations can make data-driven decisions and implement targeted strategies to reduce attrition rates</a:t>
            </a:r>
            <a:r>
              <a:rPr lang="en-US" sz="18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78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0A2C-122D-B694-9544-674D5B7F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3046988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b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We envision expanding our research to explore additional factors influencing attrition, such as company culture, work-life balance, and career advancement opportunities. Furthermore, we aim to develop personalized retention strategies based on individual employee profiles.</a:t>
            </a:r>
            <a:br>
              <a:rPr lang="en-US" sz="2400" dirty="0"/>
            </a:b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1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g5fab984687_2_0">
            <a:extLst>
              <a:ext uri="{FF2B5EF4-FFF2-40B4-BE49-F238E27FC236}">
                <a16:creationId xmlns:a16="http://schemas.microsoft.com/office/drawing/2014/main" id="{8D66D476-62A2-1223-50DE-D356C5F99B3C}"/>
              </a:ext>
            </a:extLst>
          </p:cNvPr>
          <p:cNvSpPr txBox="1">
            <a:spLocks/>
          </p:cNvSpPr>
          <p:nvPr/>
        </p:nvSpPr>
        <p:spPr>
          <a:xfrm>
            <a:off x="144173" y="642794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1600" b="1">
                <a:solidFill>
                  <a:srgbClr val="213163"/>
                </a:solidFill>
              </a:rPr>
              <a:t>Reference</a:t>
            </a:r>
            <a:endParaRPr lang="en-US" sz="1600"/>
          </a:p>
        </p:txBody>
      </p:sp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148827" y="1020436"/>
            <a:ext cx="8572435" cy="27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1" indent="-342900">
              <a:lnSpc>
                <a:spcPct val="107000"/>
              </a:lnSpc>
              <a:spcBef>
                <a:spcPts val="499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US" b="0" strike="noStrike" spc="-1" dirty="0">
                <a:solidFill>
                  <a:srgbClr val="0000FF"/>
                </a:solidFill>
                <a:latin typeface="+mn-lt"/>
                <a:cs typeface="Times New Roman"/>
                <a:hlinkClick r:id="rId3"/>
              </a:rPr>
              <a:t>https://www.researchgate.net/publication/326029536_Employee_Attrition_Prediction</a:t>
            </a:r>
            <a:endParaRPr lang="en-US" b="0" strike="noStrike" spc="-1" dirty="0">
              <a:solidFill>
                <a:srgbClr val="0000FF"/>
              </a:solidFill>
              <a:latin typeface="+mn-lt"/>
              <a:cs typeface="Times New Roman"/>
            </a:endParaRPr>
          </a:p>
          <a:p>
            <a:pPr marL="342900" lvl="1" indent="-342900">
              <a:lnSpc>
                <a:spcPct val="107000"/>
              </a:lnSpc>
              <a:spcBef>
                <a:spcPts val="499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US" b="0" strike="noStrike" spc="-1" dirty="0">
                <a:solidFill>
                  <a:srgbClr val="0000FF"/>
                </a:solidFill>
                <a:latin typeface="+mn-lt"/>
                <a:cs typeface="Times New Roman"/>
                <a:hlinkClick r:id="rId4"/>
              </a:rPr>
              <a:t>https://link.springer.com/article/10.1007/s42452-020-2519-4</a:t>
            </a:r>
            <a:endParaRPr lang="en-US" spc="-1" dirty="0">
              <a:solidFill>
                <a:srgbClr val="0000FF"/>
              </a:solidFill>
              <a:latin typeface="+mn-lt"/>
              <a:cs typeface="Times New Roman"/>
            </a:endParaRPr>
          </a:p>
          <a:p>
            <a:pPr marL="342900" lvl="1" indent="-342900">
              <a:lnSpc>
                <a:spcPct val="107000"/>
              </a:lnSpc>
              <a:spcBef>
                <a:spcPts val="499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US" b="0" strike="noStrike" spc="-1" dirty="0">
                <a:solidFill>
                  <a:srgbClr val="0000FF"/>
                </a:solidFill>
                <a:latin typeface="+mn-lt"/>
                <a:cs typeface="Times New Roman"/>
                <a:hlinkClick r:id="rId5"/>
              </a:rPr>
              <a:t>https://www.researchgate.net/publication/364322002_EMPLOYEE_ATTRITION_PREDICTION_USING_MACHINE_LEARNING_ALGORITHMS</a:t>
            </a:r>
            <a:endParaRPr lang="en-US" b="0" strike="noStrike" spc="-1" dirty="0">
              <a:solidFill>
                <a:srgbClr val="0000FF"/>
              </a:solidFill>
              <a:latin typeface="+mn-lt"/>
              <a:cs typeface="Times New Roman"/>
            </a:endParaRPr>
          </a:p>
          <a:p>
            <a:pPr marL="342900" lvl="1" indent="-342900">
              <a:lnSpc>
                <a:spcPct val="107000"/>
              </a:lnSpc>
              <a:spcBef>
                <a:spcPts val="499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US" b="0" strike="noStrike" spc="-1" dirty="0">
                <a:solidFill>
                  <a:srgbClr val="0000FF"/>
                </a:solidFill>
                <a:latin typeface="+mn-lt"/>
                <a:cs typeface="Times New Roman"/>
                <a:hlinkClick r:id="rId6"/>
              </a:rPr>
              <a:t>https://ieeexplore.ieee.org/document/8605976</a:t>
            </a:r>
            <a:endParaRPr lang="en-US" spc="-1" dirty="0">
              <a:solidFill>
                <a:srgbClr val="0000FF"/>
              </a:solidFill>
              <a:latin typeface="+mn-lt"/>
              <a:cs typeface="Times New Roman"/>
            </a:endParaRPr>
          </a:p>
          <a:p>
            <a:pPr marL="342900" lvl="1" indent="-342900">
              <a:lnSpc>
                <a:spcPct val="107000"/>
              </a:lnSpc>
              <a:spcBef>
                <a:spcPts val="499"/>
              </a:spcBef>
              <a:buClr>
                <a:srgbClr val="213163"/>
              </a:buClr>
              <a:buFont typeface="+mj-lt"/>
              <a:buAutoNum type="arabicPeriod"/>
            </a:pPr>
            <a:endParaRPr lang="en-US" b="0" strike="noStrike" spc="-1" dirty="0">
              <a:solidFill>
                <a:srgbClr val="0000FF"/>
              </a:solidFill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919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3161462" y="2041411"/>
            <a:ext cx="2821075" cy="53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237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TextBox 1174">
            <a:extLst>
              <a:ext uri="{FF2B5EF4-FFF2-40B4-BE49-F238E27FC236}">
                <a16:creationId xmlns:a16="http://schemas.microsoft.com/office/drawing/2014/main" id="{927410B5-1C26-2D39-1160-ABCF2EAFC484}"/>
              </a:ext>
            </a:extLst>
          </p:cNvPr>
          <p:cNvSpPr txBox="1"/>
          <p:nvPr/>
        </p:nvSpPr>
        <p:spPr>
          <a:xfrm>
            <a:off x="366152" y="598433"/>
            <a:ext cx="46242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94DD5-904E-76E9-38C0-10A35CC5BDD0}"/>
              </a:ext>
            </a:extLst>
          </p:cNvPr>
          <p:cNvSpPr txBox="1"/>
          <p:nvPr/>
        </p:nvSpPr>
        <p:spPr>
          <a:xfrm>
            <a:off x="624661" y="1436524"/>
            <a:ext cx="69350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Arial"/>
              </a:rPr>
              <a:t>Abstract     </a:t>
            </a:r>
            <a:endParaRPr lang="en-US" sz="18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Arial"/>
              </a:rPr>
              <a:t>Problem Statement</a:t>
            </a:r>
            <a:endParaRPr lang="en-US" sz="18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Arial"/>
              </a:rPr>
              <a:t>Aims, Objective &amp; Proposed System/Solution</a:t>
            </a:r>
            <a:endParaRPr lang="en-US" sz="18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Arial"/>
              </a:rPr>
              <a:t>System Design/Architecture </a:t>
            </a:r>
            <a:endParaRPr lang="en-US" sz="18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+mn-lt"/>
              </a:rPr>
              <a:t>System Development Approach (Technology Used)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+mn-lt"/>
              </a:rPr>
              <a:t>Algorithm &amp; Deployment  </a:t>
            </a:r>
            <a:endParaRPr lang="en-US" sz="1800" dirty="0">
              <a:latin typeface="Arial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Arial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Arial"/>
              </a:rPr>
              <a:t>Future Scope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Arial"/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</a:rPr>
              <a:t>Video of the Project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3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8195-9B03-00E3-45B8-00FA8540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2677656"/>
          </a:xfr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b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In this section, we provide a brief overview of our research on predicting employee attrition rate using machine learning techniques. Discover how our solution can help organizations proactively manage their workforce.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1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E813-CB30-52BE-482F-A822E8D4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b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Identifying and addressing employee attrition is a crucial challenge that many organizations face. Learn about the key issues and potential consequences of high attrition rates in this section.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69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BB60-3489-C70E-E0A6-2C0A7BC9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3785652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and Objective</a:t>
            </a:r>
            <a:b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Aim</a:t>
            </a:r>
            <a:r>
              <a:rPr lang="en-US" sz="240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:</a:t>
            </a:r>
            <a:br>
              <a:rPr lang="en-US" sz="2400" dirty="0"/>
            </a:br>
            <a:r>
              <a:rPr lang="en-US" sz="2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Our aim is to develop a predictive model that accurately forecasts employee attrition.</a:t>
            </a:r>
            <a:br>
              <a:rPr lang="en-US" sz="2400" dirty="0"/>
            </a:b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1. Collect and analyze relevant data
2. Train and evaluate machine learning models
3. Develop a reliable attrition prediction system</a:t>
            </a:r>
            <a:br>
              <a:rPr lang="en-US" sz="2400" dirty="0"/>
            </a:b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29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45DE-B712-F06B-67FA-D3D7D6F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2308324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b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We propose using machine learning algorithms to predict employee attrition based on various factors such as performance, satisfaction, and tenure.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0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6AB8DAF2-B141-0C0D-4015-6BE8A25C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23FFDE-D2E4-6BE4-D0E5-07F4BFD3B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017588"/>
            <a:ext cx="2101310" cy="1297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A8B677-6461-F17B-073B-D6CF37C9B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043" y="1101716"/>
            <a:ext cx="1828765" cy="1128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D1786C-6D61-059B-4011-F5D0C6AE9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794" y="1079435"/>
            <a:ext cx="1873094" cy="1156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75B3DF-78DC-9348-9220-1E1EB5F6A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452" y="1101716"/>
            <a:ext cx="2016868" cy="1128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DA7E4B-D120-D21D-6CE2-9DCB6A49FA6C}"/>
              </a:ext>
            </a:extLst>
          </p:cNvPr>
          <p:cNvSpPr txBox="1"/>
          <p:nvPr/>
        </p:nvSpPr>
        <p:spPr>
          <a:xfrm>
            <a:off x="392281" y="2230698"/>
            <a:ext cx="1939047" cy="1842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200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Overall Architecture</a:t>
            </a:r>
          </a:p>
          <a:p>
            <a:r>
              <a:rPr lang="en-US" sz="1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Our system follows a modular architecture, consisting of data collection, preprocessing, model training, and prediction modules.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34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5E8FE-0BB5-C072-9CB3-B16940192F44}"/>
              </a:ext>
            </a:extLst>
          </p:cNvPr>
          <p:cNvSpPr txBox="1"/>
          <p:nvPr/>
        </p:nvSpPr>
        <p:spPr>
          <a:xfrm>
            <a:off x="2594042" y="2322903"/>
            <a:ext cx="1828765" cy="1842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200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Data Collection Module</a:t>
            </a:r>
          </a:p>
          <a:p>
            <a:r>
              <a:rPr lang="en-US" sz="1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We gather relevant employee data from HR systems, performance evaluations, surveys, and other sources to build our dataset.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34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F4C1DF-4642-8B12-7516-72362872B606}"/>
              </a:ext>
            </a:extLst>
          </p:cNvPr>
          <p:cNvSpPr txBox="1"/>
          <p:nvPr/>
        </p:nvSpPr>
        <p:spPr>
          <a:xfrm>
            <a:off x="4624983" y="2431915"/>
            <a:ext cx="18730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Module</a:t>
            </a:r>
          </a:p>
          <a:p>
            <a:r>
              <a:rPr lang="en-US" sz="1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Using various machine learning algorithms, we train the models on historical employee data to understand patterns and predict attrition.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C80B91-7228-7037-957B-021DE4B81119}"/>
              </a:ext>
            </a:extLst>
          </p:cNvPr>
          <p:cNvSpPr txBox="1"/>
          <p:nvPr/>
        </p:nvSpPr>
        <p:spPr>
          <a:xfrm>
            <a:off x="6731544" y="2230698"/>
            <a:ext cx="2263438" cy="1657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200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Prediction Module</a:t>
            </a:r>
          </a:p>
          <a:p>
            <a:r>
              <a:rPr lang="en-US" sz="1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Our system provides real-time attrition predictions, empowering organizations to take proactive measures to retain their valuable employees.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34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6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8E5F-86A5-ECAF-68D6-5878ABFD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3046988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Deployment Approach</a:t>
            </a:r>
            <a:b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2400" b="1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Technology Stack</a:t>
            </a:r>
            <a:br>
              <a:rPr lang="en-US" sz="2400" dirty="0"/>
            </a:br>
            <a:r>
              <a:rPr lang="en-US" sz="2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- </a:t>
            </a:r>
            <a:r>
              <a:rPr lang="en-US" sz="18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Python for data preprocessing and model training
- Scikit-learn and SVC, </a:t>
            </a:r>
            <a:r>
              <a:rPr lang="en-US" sz="1800" dirty="0" err="1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Kneighbors</a:t>
            </a:r>
            <a:r>
              <a:rPr lang="en-US" sz="18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Classifier, Logistic Regression algorithms</a:t>
            </a:r>
            <a:br>
              <a:rPr lang="en-US" sz="2400" dirty="0"/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400" b="1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 Development Methodology</a:t>
            </a:r>
            <a:br>
              <a:rPr lang="en-US" sz="2400" dirty="0"/>
            </a:br>
            <a:r>
              <a:rPr lang="en-US" sz="18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Our team follows an agile development approach, ensuring continuous collaboration, flexibility, and iterative improvements throughout the project.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98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545A-A71E-998F-6939-7CE2A36128C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&amp; Deployment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14958-5968-F7B6-1290-DFF90DE0F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6" y="1139402"/>
            <a:ext cx="2767114" cy="3301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338B4F-CCA5-8134-77E0-B7C54EDC6EC2}"/>
              </a:ext>
            </a:extLst>
          </p:cNvPr>
          <p:cNvSpPr txBox="1"/>
          <p:nvPr/>
        </p:nvSpPr>
        <p:spPr>
          <a:xfrm>
            <a:off x="3741905" y="2172511"/>
            <a:ext cx="4915711" cy="2003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34"/>
              </a:lnSpc>
              <a:buNone/>
            </a:pPr>
            <a:r>
              <a:rPr lang="en-US" sz="1400" b="1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Machine Learning Algorithms: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We employ a combination of decision trees, random forests, and logistic regression algorithms to build our attrition prediction models</a:t>
            </a:r>
          </a:p>
          <a:p>
            <a:pPr>
              <a:lnSpc>
                <a:spcPts val="2734"/>
              </a:lnSpc>
            </a:pPr>
            <a:r>
              <a:rPr lang="en-US" sz="1200" b="1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Model Deployment:</a:t>
            </a:r>
          </a:p>
          <a:p>
            <a:r>
              <a:rPr lang="en-US" sz="1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The trained models are deployed using a cloud-based service, allowing organizations to seamlessly integrate the attrition prediction system into their existing infrastructure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841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purl.org/dc/elements/1.1/"/>
    <ds:schemaRef ds:uri="9162bd5b-4ed9-4da3-b376-05204580ba3f"/>
    <ds:schemaRef ds:uri="http://www.w3.org/XML/1998/namespace"/>
    <ds:schemaRef ds:uri="http://purl.org/dc/dcmitype/"/>
    <ds:schemaRef ds:uri="http://schemas.microsoft.com/office/2006/documentManagement/types"/>
    <ds:schemaRef ds:uri="c0fa2617-96bd-425d-8578-e93563fe37c5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662</Words>
  <Application>Microsoft Office PowerPoint</Application>
  <PresentationFormat>On-screen Show (16:9)</PresentationFormat>
  <Paragraphs>56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Kanit</vt:lpstr>
      <vt:lpstr>Martel Sans</vt:lpstr>
      <vt:lpstr>Times New Roman</vt:lpstr>
      <vt:lpstr>Simple Light</vt:lpstr>
      <vt:lpstr>PowerPoint Presentation</vt:lpstr>
      <vt:lpstr>PowerPoint Presentation</vt:lpstr>
      <vt:lpstr>Abstract  In this section, we provide a brief overview of our research on predicting employee attrition rate using machine learning techniques. Discover how our solution can help organizations proactively manage their workforce. </vt:lpstr>
      <vt:lpstr>Problem Statement Identifying and addressing employee attrition is a crucial challenge that many organizations face. Learn about the key issues and potential consequences of high attrition rates in this section. </vt:lpstr>
      <vt:lpstr>Aim and Objective  Aim: Our aim is to develop a predictive model that accurately forecasts employee attrition. Objective: 1. Collect and analyze relevant data
2. Train and evaluate machine learning models
3. Develop a reliable attrition prediction system </vt:lpstr>
      <vt:lpstr>Proposed Solution  We propose using machine learning algorithms to predict employee attrition based on various factors such as performance, satisfaction, and tenure. </vt:lpstr>
      <vt:lpstr>System Architecture</vt:lpstr>
      <vt:lpstr>System Deployment Approach  1.Technology Stack - Python for data preprocessing and model training
- Scikit-learn and SVC, Kneighbors Classifier, Logistic Regression algorithms 2. Development Methodology Our team follows an agile development approach, ensuring continuous collaboration, flexibility, and iterative improvements throughout the project. </vt:lpstr>
      <vt:lpstr>Algorithm &amp; Deployment</vt:lpstr>
      <vt:lpstr>Conclusion  In conclusion, our research demonstrates the effectiveness of machine learning in accurately predicting employee attrition. By leveraging this technology, organizations can make data-driven decisions and implement targeted strategies to reduce attrition rates. </vt:lpstr>
      <vt:lpstr>Future Scope  We envision expanding our research to explore additional factors influencing attrition, such as company culture, work-life balance, and career advancement opportunities. Furthermore, we aim to develop personalized retention strategies based on individual employee profiles.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karuna Nagaraja</cp:lastModifiedBy>
  <cp:revision>132</cp:revision>
  <dcterms:modified xsi:type="dcterms:W3CDTF">2023-12-27T04:13:15Z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