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1" r:id="rId10"/>
    <p:sldId id="322" r:id="rId11"/>
    <p:sldId id="32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6" r:id="rId23"/>
    <p:sldId id="277" r:id="rId24"/>
    <p:sldId id="323" r:id="rId25"/>
    <p:sldId id="324" r:id="rId26"/>
    <p:sldId id="325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26" r:id="rId35"/>
    <p:sldId id="285" r:id="rId36"/>
    <p:sldId id="286" r:id="rId37"/>
    <p:sldId id="327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538" autoAdjust="0"/>
  </p:normalViewPr>
  <p:slideViewPr>
    <p:cSldViewPr>
      <p:cViewPr varScale="1">
        <p:scale>
          <a:sx n="39" d="100"/>
          <a:sy n="39" d="100"/>
        </p:scale>
        <p:origin x="168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4DA2E-AD07-450A-B00A-5B61CE5277C5}" type="datetimeFigureOut">
              <a:rPr lang="fr-MA" smtClean="0"/>
              <a:t>24/09/2024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A0A2-3CFD-45F7-B7F6-A7DB17709F09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44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A0A2-3CFD-45F7-B7F6-A7DB17709F09}" type="slidenum">
              <a:rPr lang="fr-MA" smtClean="0"/>
              <a:t>25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77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Random Chance: How It Could Affect the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Sample Size</a:t>
            </a:r>
            <a:r>
              <a:rPr lang="en-US" dirty="0"/>
              <a:t>: If we only tested the two study methods on a small number of students (like 10 in each group), we might observe a difference simply by chance. In a small group, it's easier for random fluctuations (e.g., a few particularly strong or weak students) to skew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example:</a:t>
            </a:r>
          </a:p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A0A2-3CFD-45F7-B7F6-A7DB17709F09}" type="slidenum">
              <a:rPr lang="fr-MA" smtClean="0"/>
              <a:t>26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2996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 is that in a smaller sample (10 flips), it’s more likely to get extreme results (e.g., 8 heads out of 10). But in a larger sample (100 flips), the result will likely be closer to 50%. Similarly, in a </a:t>
            </a:r>
            <a:r>
              <a:rPr lang="en-US" b="1" dirty="0"/>
              <a:t>larger, well-designed study</a:t>
            </a:r>
            <a:r>
              <a:rPr lang="en-US" dirty="0"/>
              <a:t>, randomness plays a smaller role, and the results are more likely to reflect reality.</a:t>
            </a:r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A0A2-3CFD-45F7-B7F6-A7DB17709F09}" type="slidenum">
              <a:rPr lang="fr-MA" smtClean="0"/>
              <a:t>28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2607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A0A2-3CFD-45F7-B7F6-A7DB17709F09}" type="slidenum">
              <a:rPr lang="fr-MA" smtClean="0"/>
              <a:t>48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8146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0470" y="1465910"/>
            <a:ext cx="10151059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145" y="1811782"/>
            <a:ext cx="1139570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19189"/>
            <a:ext cx="23177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openintro.org/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458175"/>
            <a:ext cx="1015105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lang="fr-MA" spc="-10" dirty="0"/>
              <a:t>Introduction to Data </a:t>
            </a:r>
            <a:r>
              <a:rPr lang="fr-MA" spc="-10" dirty="0" err="1"/>
              <a:t>Analysis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969767" y="3064255"/>
            <a:ext cx="7622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Module</a:t>
            </a:r>
            <a:r>
              <a:rPr sz="18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fr-MA" sz="1800" b="1" spc="-5" dirty="0">
                <a:solidFill>
                  <a:srgbClr val="00AFEF"/>
                </a:solidFill>
                <a:latin typeface="Calibri"/>
                <a:cs typeface="Calibri"/>
              </a:rPr>
              <a:t>lecturer</a:t>
            </a: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8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fr-MA" sz="1800" b="1" spc="-20" dirty="0">
                <a:latin typeface="Calibri"/>
                <a:cs typeface="Calibri"/>
              </a:rPr>
              <a:t>Dr. </a:t>
            </a:r>
            <a:r>
              <a:rPr lang="fr-MA" b="1" spc="-20" dirty="0">
                <a:latin typeface="Calibri"/>
                <a:cs typeface="Calibri"/>
              </a:rPr>
              <a:t>Othmane </a:t>
            </a:r>
            <a:r>
              <a:rPr lang="fr-MA" b="1" spc="-20" dirty="0" err="1">
                <a:latin typeface="Calibri"/>
                <a:cs typeface="Calibri"/>
              </a:rPr>
              <a:t>Cherqi</a:t>
            </a:r>
            <a:r>
              <a:rPr lang="fr-MA" b="1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lang="fr-MA" sz="1800" b="1" spc="-15" dirty="0" err="1">
                <a:solidFill>
                  <a:srgbClr val="7E7E7E"/>
                </a:solidFill>
                <a:latin typeface="Calibri"/>
                <a:cs typeface="Calibri"/>
              </a:rPr>
              <a:t>othmane.cherqi</a:t>
            </a:r>
            <a:r>
              <a:rPr sz="1800" b="1" spc="-15" dirty="0">
                <a:solidFill>
                  <a:srgbClr val="7E7E7E"/>
                </a:solidFill>
                <a:latin typeface="Calibri"/>
                <a:cs typeface="Calibri"/>
              </a:rPr>
              <a:t>@uir.ac.ma</a:t>
            </a:r>
            <a:r>
              <a:rPr sz="1800" spc="-15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893" y="4063365"/>
            <a:ext cx="3947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Calibri"/>
                <a:cs typeface="Calibri"/>
              </a:rPr>
              <a:t>Lab</a:t>
            </a:r>
            <a:r>
              <a:rPr sz="1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instructors: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fr-MA" sz="1800" spc="-25" dirty="0">
                <a:solidFill>
                  <a:srgbClr val="7E7E7E"/>
                </a:solidFill>
                <a:latin typeface="Calibri"/>
                <a:cs typeface="Calibri"/>
              </a:rPr>
              <a:t>Ms. Safaa Berkani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fr-MA" sz="1800" spc="-15" dirty="0">
                <a:solidFill>
                  <a:srgbClr val="7E7E7E"/>
                </a:solidFill>
                <a:latin typeface="Calibri"/>
                <a:cs typeface="Calibri"/>
              </a:rPr>
              <a:t>M. Abdelghani </a:t>
            </a:r>
            <a:r>
              <a:rPr lang="fr-MA" sz="1800" spc="-15" dirty="0" err="1">
                <a:solidFill>
                  <a:srgbClr val="7E7E7E"/>
                </a:solidFill>
                <a:latin typeface="Calibri"/>
                <a:cs typeface="Calibri"/>
              </a:rPr>
              <a:t>Ghanem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4300" y="4096544"/>
            <a:ext cx="3845614" cy="22951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3948" y="6334455"/>
            <a:ext cx="112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5" dirty="0">
                <a:latin typeface="Calibri"/>
                <a:cs typeface="Calibri"/>
              </a:rPr>
              <a:t>24</a:t>
            </a:r>
            <a:r>
              <a:rPr sz="1800" spc="-5" dirty="0">
                <a:latin typeface="Calibri"/>
                <a:cs typeface="Calibri"/>
              </a:rPr>
              <a:t>/09/202</a:t>
            </a:r>
            <a:r>
              <a:rPr lang="fr-MA" spc="-5" dirty="0"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6" name="Picture 2" descr="Accueil">
            <a:extLst>
              <a:ext uri="{FF2B5EF4-FFF2-40B4-BE49-F238E27FC236}">
                <a16:creationId xmlns:a16="http://schemas.microsoft.com/office/drawing/2014/main" id="{1AB9BB62-4422-C70E-AF5D-6C27E273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" y="107397"/>
            <a:ext cx="2886076" cy="121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b="1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b="1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b="1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b="1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026" name="Picture 2" descr="尿布">
            <a:extLst>
              <a:ext uri="{FF2B5EF4-FFF2-40B4-BE49-F238E27FC236}">
                <a16:creationId xmlns:a16="http://schemas.microsoft.com/office/drawing/2014/main" id="{B8382B39-D746-F427-BF5D-E42C2092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362200"/>
            <a:ext cx="2857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4578CB2-34AB-7B7E-1976-397F707FB9CD}"/>
              </a:ext>
            </a:extLst>
          </p:cNvPr>
          <p:cNvSpPr txBox="1"/>
          <p:nvPr/>
        </p:nvSpPr>
        <p:spPr>
          <a:xfrm>
            <a:off x="518159" y="2288086"/>
            <a:ext cx="8244841" cy="321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2400" b="1" spc="-10" dirty="0">
                <a:solidFill>
                  <a:srgbClr val="C00000"/>
                </a:solidFill>
                <a:latin typeface="Calibri"/>
                <a:cs typeface="Calibri"/>
              </a:rPr>
              <a:t>Walmart Beer and Nappies Story: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b="1" spc="-145" dirty="0">
                <a:latin typeface="Arial"/>
                <a:cs typeface="Arial"/>
              </a:rPr>
              <a:t>A major retail chain in the 1990s analyzed sales data and discovered a surprising correlation between beer and diaper purchases.</a:t>
            </a:r>
          </a:p>
          <a:p>
            <a:pPr marL="469265">
              <a:lnSpc>
                <a:spcPct val="100000"/>
              </a:lnSpc>
              <a:tabLst>
                <a:tab pos="756285" algn="l"/>
                <a:tab pos="756920" algn="l"/>
              </a:tabLst>
            </a:pPr>
            <a:endParaRPr lang="en-US" sz="2000" b="1" spc="-145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b="1" spc="-145" dirty="0">
                <a:latin typeface="Arial"/>
                <a:cs typeface="Arial"/>
              </a:rPr>
              <a:t>Further analysis revealed that young fathers often bought beer as a treat when picking up diapers.</a:t>
            </a:r>
            <a:endParaRPr lang="fr-MA" sz="2000" b="1" spc="-145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endParaRPr lang="fr-MA" sz="2000" b="1" spc="-145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b="1" spc="-145" dirty="0">
                <a:latin typeface="Arial"/>
                <a:cs typeface="Arial"/>
              </a:rPr>
              <a:t>The retailer strategically placed beer near diapers in stores, leading to increased sales of both products.</a:t>
            </a:r>
            <a:endParaRPr lang="fr-MA" sz="2000" b="1" spc="-14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53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b="1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b="1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b="1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b="1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4301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Statistics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Provides Essential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Tools: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34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6647815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Statistics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Provides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Essential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Tools: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spc="-145" dirty="0">
                <a:latin typeface="Arial"/>
                <a:cs typeface="Arial"/>
              </a:rPr>
              <a:t>Statistics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provides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analysts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with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essential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tools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to: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6647815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Statistics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Provides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Essential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Tools: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spc="-145" dirty="0">
                <a:latin typeface="Arial"/>
                <a:cs typeface="Arial"/>
              </a:rPr>
              <a:t>Statistics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provides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analysts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with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essential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tools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05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5" dirty="0">
                <a:solidFill>
                  <a:srgbClr val="767070"/>
                </a:solidFill>
                <a:latin typeface="Calibri"/>
                <a:cs typeface="Calibri"/>
              </a:rPr>
              <a:t>Effectively</a:t>
            </a:r>
            <a:r>
              <a:rPr sz="20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67070"/>
                </a:solidFill>
                <a:latin typeface="Calibri"/>
                <a:cs typeface="Calibri"/>
              </a:rPr>
              <a:t>collect</a:t>
            </a:r>
            <a:r>
              <a:rPr sz="20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6647815" cy="228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Statistics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Provides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Essential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Tools: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spc="-145" dirty="0">
                <a:latin typeface="Arial"/>
                <a:cs typeface="Arial"/>
              </a:rPr>
              <a:t>Statistics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provides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analysts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with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essential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tools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05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5" dirty="0">
                <a:solidFill>
                  <a:srgbClr val="767070"/>
                </a:solidFill>
                <a:latin typeface="Calibri"/>
                <a:cs typeface="Calibri"/>
              </a:rPr>
              <a:t>Effectively</a:t>
            </a:r>
            <a:r>
              <a:rPr sz="20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67070"/>
                </a:solidFill>
                <a:latin typeface="Calibri"/>
                <a:cs typeface="Calibri"/>
              </a:rPr>
              <a:t>collect</a:t>
            </a:r>
            <a:r>
              <a:rPr sz="20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767070"/>
              </a:buClr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Appropriately analyze</a:t>
            </a:r>
            <a:r>
              <a:rPr sz="20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6647815" cy="289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Statistics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Provides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Essential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Tools: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spc="-145" dirty="0">
                <a:latin typeface="Arial"/>
                <a:cs typeface="Arial"/>
              </a:rPr>
              <a:t>Statistics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provides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analysts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with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essential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tools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050">
              <a:latin typeface="Arial"/>
              <a:cs typeface="Arial"/>
            </a:endParaRPr>
          </a:p>
          <a:p>
            <a:pPr marL="1213485" lvl="1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5" dirty="0">
                <a:solidFill>
                  <a:srgbClr val="767070"/>
                </a:solidFill>
                <a:latin typeface="Calibri"/>
                <a:cs typeface="Calibri"/>
              </a:rPr>
              <a:t>Effectively</a:t>
            </a:r>
            <a:r>
              <a:rPr sz="20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67070"/>
                </a:solidFill>
                <a:latin typeface="Calibri"/>
                <a:cs typeface="Calibri"/>
              </a:rPr>
              <a:t>collect</a:t>
            </a:r>
            <a:r>
              <a:rPr sz="2000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767070"/>
              </a:buClr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Appropriately analyze</a:t>
            </a:r>
            <a:r>
              <a:rPr sz="2000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767070"/>
              </a:buClr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13485" lvl="1" indent="-287020">
              <a:lnSpc>
                <a:spcPct val="100000"/>
              </a:lnSpc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000" spc="-15" dirty="0">
                <a:solidFill>
                  <a:srgbClr val="767070"/>
                </a:solidFill>
                <a:latin typeface="Calibri"/>
                <a:cs typeface="Calibri"/>
              </a:rPr>
              <a:t>Draw</a:t>
            </a:r>
            <a:r>
              <a:rPr sz="2000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67070"/>
                </a:solidFill>
                <a:latin typeface="Calibri"/>
                <a:cs typeface="Calibri"/>
              </a:rPr>
              <a:t>meaningful</a:t>
            </a:r>
            <a:r>
              <a:rPr sz="2000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inferences</a:t>
            </a:r>
            <a:r>
              <a:rPr sz="20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767070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767070"/>
                </a:solidFill>
                <a:latin typeface="Calibri"/>
                <a:cs typeface="Calibri"/>
              </a:rPr>
              <a:t> analysis.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73758"/>
            <a:ext cx="9707880" cy="447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b="1" spc="-9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b="1" spc="-27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400" b="1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thi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7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400" b="1" spc="-13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b="1" spc="-16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-250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80" dirty="0">
                <a:latin typeface="Arial"/>
                <a:cs typeface="Arial"/>
              </a:rPr>
              <a:t>Understand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45" dirty="0">
                <a:latin typeface="Arial"/>
                <a:cs typeface="Arial"/>
              </a:rPr>
              <a:t>Raw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Data</a:t>
            </a:r>
            <a:r>
              <a:rPr sz="2000" spc="-120" dirty="0">
                <a:solidFill>
                  <a:srgbClr val="767070"/>
                </a:solidFill>
                <a:latin typeface="Microsoft Sans Serif"/>
                <a:cs typeface="Microsoft Sans Serif"/>
              </a:rPr>
              <a:t>:</a:t>
            </a:r>
            <a:r>
              <a:rPr sz="2000" spc="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767070"/>
                </a:solidFill>
                <a:latin typeface="Microsoft Sans Serif"/>
                <a:cs typeface="Microsoft Sans Serif"/>
              </a:rPr>
              <a:t>Learn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what</a:t>
            </a:r>
            <a:r>
              <a:rPr sz="200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the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data</a:t>
            </a:r>
            <a:r>
              <a:rPr sz="2000" spc="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767070"/>
                </a:solidFill>
                <a:latin typeface="Microsoft Sans Serif"/>
                <a:cs typeface="Microsoft Sans Serif"/>
              </a:rPr>
              <a:t>is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767070"/>
                </a:solidFill>
                <a:latin typeface="Microsoft Sans Serif"/>
                <a:cs typeface="Microsoft Sans Serif"/>
              </a:rPr>
              <a:t>telling</a:t>
            </a:r>
            <a:r>
              <a:rPr sz="2000" spc="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767070"/>
                </a:solidFill>
                <a:latin typeface="Microsoft Sans Serif"/>
                <a:cs typeface="Microsoft Sans Serif"/>
              </a:rPr>
              <a:t>you.</a:t>
            </a:r>
            <a:endParaRPr sz="2000" dirty="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55" dirty="0">
                <a:latin typeface="Arial"/>
                <a:cs typeface="Arial"/>
              </a:rPr>
              <a:t>Visualize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Data</a:t>
            </a:r>
            <a:r>
              <a:rPr sz="2000" spc="-120" dirty="0">
                <a:solidFill>
                  <a:srgbClr val="767070"/>
                </a:solidFill>
                <a:latin typeface="Microsoft Sans Serif"/>
                <a:cs typeface="Microsoft Sans Serif"/>
              </a:rPr>
              <a:t>:</a:t>
            </a:r>
            <a:r>
              <a:rPr sz="2000" spc="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767070"/>
                </a:solidFill>
                <a:latin typeface="Microsoft Sans Serif"/>
                <a:cs typeface="Microsoft Sans Serif"/>
              </a:rPr>
              <a:t>Make</a:t>
            </a:r>
            <a:r>
              <a:rPr sz="200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767070"/>
                </a:solidFill>
                <a:latin typeface="Microsoft Sans Serif"/>
                <a:cs typeface="Microsoft Sans Serif"/>
              </a:rPr>
              <a:t>graphs</a:t>
            </a:r>
            <a:r>
              <a:rPr sz="200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767070"/>
                </a:solidFill>
                <a:latin typeface="Microsoft Sans Serif"/>
                <a:cs typeface="Microsoft Sans Serif"/>
              </a:rPr>
              <a:t>or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pictures</a:t>
            </a:r>
            <a:r>
              <a:rPr sz="2000" spc="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767070"/>
                </a:solidFill>
                <a:latin typeface="Microsoft Sans Serif"/>
                <a:cs typeface="Microsoft Sans Serif"/>
              </a:rPr>
              <a:t>see</a:t>
            </a:r>
            <a:r>
              <a:rPr sz="2000" spc="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data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patterns.</a:t>
            </a:r>
            <a:endParaRPr sz="2000" dirty="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345" dirty="0">
                <a:latin typeface="Arial"/>
                <a:cs typeface="Arial"/>
              </a:rPr>
              <a:t>C</a:t>
            </a:r>
            <a:r>
              <a:rPr sz="2400" b="1" spc="-110" dirty="0">
                <a:latin typeface="Arial"/>
                <a:cs typeface="Arial"/>
              </a:rPr>
              <a:t>l</a:t>
            </a:r>
            <a:r>
              <a:rPr sz="2400" b="1" spc="-150" dirty="0">
                <a:latin typeface="Arial"/>
                <a:cs typeface="Arial"/>
              </a:rPr>
              <a:t>e</a:t>
            </a:r>
            <a:r>
              <a:rPr sz="2400" b="1" spc="-185" dirty="0">
                <a:latin typeface="Arial"/>
                <a:cs typeface="Arial"/>
              </a:rPr>
              <a:t>a</a:t>
            </a:r>
            <a:r>
              <a:rPr sz="2400" b="1" spc="-195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D</a:t>
            </a:r>
            <a:r>
              <a:rPr sz="2400" b="1" spc="-175" dirty="0">
                <a:latin typeface="Arial"/>
                <a:cs typeface="Arial"/>
              </a:rPr>
              <a:t>a</a:t>
            </a:r>
            <a:r>
              <a:rPr sz="2400" b="1" spc="-45" dirty="0">
                <a:latin typeface="Arial"/>
                <a:cs typeface="Arial"/>
              </a:rPr>
              <a:t>t</a:t>
            </a:r>
            <a:r>
              <a:rPr sz="2400" b="1" spc="-185" dirty="0"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767070"/>
                </a:solidFill>
                <a:latin typeface="Microsoft Sans Serif"/>
                <a:cs typeface="Microsoft Sans Serif"/>
              </a:rPr>
              <a:t>:</a:t>
            </a:r>
            <a:r>
              <a:rPr sz="200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767070"/>
                </a:solidFill>
                <a:latin typeface="Microsoft Sans Serif"/>
                <a:cs typeface="Microsoft Sans Serif"/>
              </a:rPr>
              <a:t>Fix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767070"/>
                </a:solidFill>
                <a:latin typeface="Microsoft Sans Serif"/>
                <a:cs typeface="Microsoft Sans Serif"/>
              </a:rPr>
              <a:t>err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o</a:t>
            </a:r>
            <a:r>
              <a:rPr sz="2000" spc="-45" dirty="0">
                <a:solidFill>
                  <a:srgbClr val="767070"/>
                </a:solidFill>
                <a:latin typeface="Microsoft Sans Serif"/>
                <a:cs typeface="Microsoft Sans Serif"/>
              </a:rPr>
              <a:t>r</a:t>
            </a:r>
            <a:r>
              <a:rPr sz="2000" spc="-60" dirty="0">
                <a:solidFill>
                  <a:srgbClr val="767070"/>
                </a:solidFill>
                <a:latin typeface="Microsoft Sans Serif"/>
                <a:cs typeface="Microsoft Sans Serif"/>
              </a:rPr>
              <a:t>s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767070"/>
                </a:solidFill>
                <a:latin typeface="Microsoft Sans Serif"/>
                <a:cs typeface="Microsoft Sans Serif"/>
              </a:rPr>
              <a:t>o</a:t>
            </a:r>
            <a:r>
              <a:rPr sz="2000" spc="20" dirty="0">
                <a:solidFill>
                  <a:srgbClr val="767070"/>
                </a:solidFill>
                <a:latin typeface="Microsoft Sans Serif"/>
                <a:cs typeface="Microsoft Sans Serif"/>
              </a:rPr>
              <a:t>r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767070"/>
                </a:solidFill>
                <a:latin typeface="Microsoft Sans Serif"/>
                <a:cs typeface="Microsoft Sans Serif"/>
              </a:rPr>
              <a:t>m</a:t>
            </a:r>
            <a:r>
              <a:rPr sz="20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i</a:t>
            </a:r>
            <a:r>
              <a:rPr sz="2000" spc="-55" dirty="0">
                <a:solidFill>
                  <a:srgbClr val="767070"/>
                </a:solidFill>
                <a:latin typeface="Microsoft Sans Serif"/>
                <a:cs typeface="Microsoft Sans Serif"/>
              </a:rPr>
              <a:t>ssing</a:t>
            </a:r>
            <a:r>
              <a:rPr sz="200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parts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767070"/>
                </a:solidFill>
                <a:latin typeface="Microsoft Sans Serif"/>
                <a:cs typeface="Microsoft Sans Serif"/>
              </a:rPr>
              <a:t>i</a:t>
            </a:r>
            <a:r>
              <a:rPr sz="2000" spc="-20" dirty="0">
                <a:solidFill>
                  <a:srgbClr val="767070"/>
                </a:solidFill>
                <a:latin typeface="Microsoft Sans Serif"/>
                <a:cs typeface="Microsoft Sans Serif"/>
              </a:rPr>
              <a:t>n</a:t>
            </a:r>
            <a:r>
              <a:rPr sz="200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th</a:t>
            </a:r>
            <a:r>
              <a:rPr sz="20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e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data.</a:t>
            </a:r>
            <a:endParaRPr sz="2000" dirty="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65" dirty="0">
                <a:latin typeface="Arial"/>
                <a:cs typeface="Arial"/>
              </a:rPr>
              <a:t>Formulate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Questions</a:t>
            </a:r>
            <a:r>
              <a:rPr sz="2000" spc="-180" dirty="0">
                <a:solidFill>
                  <a:srgbClr val="767070"/>
                </a:solidFill>
                <a:latin typeface="Microsoft Sans Serif"/>
                <a:cs typeface="Microsoft Sans Serif"/>
              </a:rPr>
              <a:t>:</a:t>
            </a:r>
            <a:r>
              <a:rPr sz="200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767070"/>
                </a:solidFill>
                <a:latin typeface="Microsoft Sans Serif"/>
                <a:cs typeface="Microsoft Sans Serif"/>
              </a:rPr>
              <a:t>Turn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real-life</a:t>
            </a:r>
            <a:r>
              <a:rPr sz="200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questions</a:t>
            </a:r>
            <a:r>
              <a:rPr sz="2000" spc="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767070"/>
                </a:solidFill>
                <a:latin typeface="Microsoft Sans Serif"/>
                <a:cs typeface="Microsoft Sans Serif"/>
              </a:rPr>
              <a:t>into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math</a:t>
            </a:r>
            <a:r>
              <a:rPr sz="200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767070"/>
                </a:solidFill>
                <a:latin typeface="Microsoft Sans Serif"/>
                <a:cs typeface="Microsoft Sans Serif"/>
              </a:rPr>
              <a:t>or</a:t>
            </a:r>
            <a:r>
              <a:rPr sz="200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statistics</a:t>
            </a:r>
            <a:r>
              <a:rPr sz="200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problems.</a:t>
            </a:r>
            <a:endParaRPr sz="2000" dirty="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225" dirty="0">
                <a:latin typeface="Arial"/>
                <a:cs typeface="Arial"/>
              </a:rPr>
              <a:t>Choose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15" dirty="0">
                <a:latin typeface="Arial"/>
                <a:cs typeface="Arial"/>
              </a:rPr>
              <a:t>Analysis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200" dirty="0">
                <a:latin typeface="Arial"/>
                <a:cs typeface="Arial"/>
              </a:rPr>
              <a:t>Techniques</a:t>
            </a:r>
            <a:r>
              <a:rPr sz="2000" spc="-200" dirty="0">
                <a:solidFill>
                  <a:srgbClr val="767070"/>
                </a:solidFill>
                <a:latin typeface="Microsoft Sans Serif"/>
                <a:cs typeface="Microsoft Sans Serif"/>
              </a:rPr>
              <a:t>:</a:t>
            </a:r>
            <a:r>
              <a:rPr sz="200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767070"/>
                </a:solidFill>
                <a:latin typeface="Microsoft Sans Serif"/>
                <a:cs typeface="Microsoft Sans Serif"/>
              </a:rPr>
              <a:t>Pick</a:t>
            </a:r>
            <a:r>
              <a:rPr sz="2000" spc="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the</a:t>
            </a:r>
            <a:r>
              <a:rPr sz="2000" spc="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best</a:t>
            </a:r>
            <a:r>
              <a:rPr sz="2000" spc="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method</a:t>
            </a:r>
            <a:r>
              <a:rPr sz="2000" spc="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200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767070"/>
                </a:solidFill>
                <a:latin typeface="Microsoft Sans Serif"/>
                <a:cs typeface="Microsoft Sans Serif"/>
              </a:rPr>
              <a:t>get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767070"/>
                </a:solidFill>
                <a:latin typeface="Microsoft Sans Serif"/>
                <a:cs typeface="Microsoft Sans Serif"/>
              </a:rPr>
              <a:t>answers</a:t>
            </a:r>
            <a:r>
              <a:rPr sz="2000" spc="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from</a:t>
            </a:r>
            <a:r>
              <a:rPr sz="2000" spc="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data.</a:t>
            </a:r>
            <a:endParaRPr sz="2000" dirty="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265" dirty="0">
                <a:latin typeface="Arial"/>
                <a:cs typeface="Arial"/>
              </a:rPr>
              <a:t>Assess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10" dirty="0">
                <a:latin typeface="Arial"/>
                <a:cs typeface="Arial"/>
              </a:rPr>
              <a:t>Answers</a:t>
            </a:r>
            <a:r>
              <a:rPr sz="2000" spc="-210" dirty="0">
                <a:solidFill>
                  <a:srgbClr val="767070"/>
                </a:solidFill>
                <a:latin typeface="Microsoft Sans Serif"/>
                <a:cs typeface="Microsoft Sans Serif"/>
              </a:rPr>
              <a:t>:</a:t>
            </a:r>
            <a:r>
              <a:rPr sz="200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160" dirty="0">
                <a:solidFill>
                  <a:srgbClr val="767070"/>
                </a:solidFill>
                <a:latin typeface="Microsoft Sans Serif"/>
                <a:cs typeface="Microsoft Sans Serif"/>
              </a:rPr>
              <a:t>Use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math</a:t>
            </a:r>
            <a:r>
              <a:rPr sz="2000" spc="6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2000" spc="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767070"/>
                </a:solidFill>
                <a:latin typeface="Microsoft Sans Serif"/>
                <a:cs typeface="Microsoft Sans Serif"/>
              </a:rPr>
              <a:t>make</a:t>
            </a:r>
            <a:r>
              <a:rPr sz="200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767070"/>
                </a:solidFill>
                <a:latin typeface="Microsoft Sans Serif"/>
                <a:cs typeface="Microsoft Sans Serif"/>
              </a:rPr>
              <a:t>sure</a:t>
            </a:r>
            <a:r>
              <a:rPr sz="2000" spc="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your</a:t>
            </a:r>
            <a:r>
              <a:rPr sz="2000" spc="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767070"/>
                </a:solidFill>
                <a:latin typeface="Microsoft Sans Serif"/>
                <a:cs typeface="Microsoft Sans Serif"/>
              </a:rPr>
              <a:t>answers</a:t>
            </a:r>
            <a:r>
              <a:rPr sz="200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767070"/>
                </a:solidFill>
                <a:latin typeface="Microsoft Sans Serif"/>
                <a:cs typeface="Microsoft Sans Serif"/>
              </a:rPr>
              <a:t>are</a:t>
            </a:r>
            <a:r>
              <a:rPr sz="2000" spc="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767070"/>
                </a:solidFill>
                <a:latin typeface="Microsoft Sans Serif"/>
                <a:cs typeface="Microsoft Sans Serif"/>
              </a:rPr>
              <a:t>correct.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92582"/>
            <a:ext cx="4472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60" dirty="0">
                <a:solidFill>
                  <a:srgbClr val="4471C4"/>
                </a:solidFill>
                <a:latin typeface="Arial"/>
                <a:cs typeface="Arial"/>
              </a:rPr>
              <a:t>i</a:t>
            </a:r>
            <a:r>
              <a:rPr sz="4400" spc="-490" dirty="0">
                <a:solidFill>
                  <a:srgbClr val="4471C4"/>
                </a:solidFill>
                <a:latin typeface="Arial"/>
                <a:cs typeface="Arial"/>
              </a:rPr>
              <a:t>m</a:t>
            </a:r>
            <a:r>
              <a:rPr sz="4400" spc="-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35" dirty="0">
                <a:solidFill>
                  <a:srgbClr val="4471C4"/>
                </a:solidFill>
                <a:latin typeface="Arial"/>
                <a:cs typeface="Arial"/>
              </a:rPr>
              <a:t>i</a:t>
            </a:r>
            <a:r>
              <a:rPr sz="4400" spc="-459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85" dirty="0">
                <a:solidFill>
                  <a:srgbClr val="4471C4"/>
                </a:solidFill>
                <a:latin typeface="Arial"/>
                <a:cs typeface="Arial"/>
              </a:rPr>
              <a:t>M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5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400" dirty="0">
                <a:solidFill>
                  <a:srgbClr val="4471C4"/>
                </a:solidFill>
                <a:latin typeface="Arial"/>
                <a:cs typeface="Arial"/>
              </a:rPr>
              <a:t>u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50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92582"/>
            <a:ext cx="4010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>
                <a:solidFill>
                  <a:srgbClr val="4471C4"/>
                </a:solidFill>
                <a:latin typeface="Arial"/>
                <a:cs typeface="Arial"/>
              </a:rPr>
              <a:t>M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5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400" dirty="0">
                <a:solidFill>
                  <a:srgbClr val="4471C4"/>
                </a:solidFill>
                <a:latin typeface="Arial"/>
                <a:cs typeface="Arial"/>
              </a:rPr>
              <a:t>u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50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540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400" dirty="0">
                <a:solidFill>
                  <a:srgbClr val="4471C4"/>
                </a:solidFill>
                <a:latin typeface="Arial"/>
                <a:cs typeface="Arial"/>
              </a:rPr>
              <a:t>u</a:t>
            </a:r>
            <a:r>
              <a:rPr sz="4400" spc="-555" dirty="0">
                <a:solidFill>
                  <a:srgbClr val="4471C4"/>
                </a:solidFill>
                <a:latin typeface="Arial"/>
                <a:cs typeface="Arial"/>
              </a:rPr>
              <a:t>c</a:t>
            </a:r>
            <a:r>
              <a:rPr sz="4400" spc="-7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400" dirty="0">
                <a:solidFill>
                  <a:srgbClr val="4471C4"/>
                </a:solidFill>
                <a:latin typeface="Arial"/>
                <a:cs typeface="Arial"/>
              </a:rPr>
              <a:t>u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50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1696974"/>
            <a:ext cx="4803140" cy="38671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Introduction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to</a:t>
            </a:r>
            <a:r>
              <a:rPr sz="2400" b="1" spc="-15" dirty="0">
                <a:latin typeface="Calibri"/>
                <a:cs typeface="Calibri"/>
              </a:rPr>
              <a:t> Data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Calibri"/>
                <a:cs typeface="Calibri"/>
              </a:rPr>
              <a:t>Summarizing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Probability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Distributions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Random</a:t>
            </a:r>
            <a:r>
              <a:rPr sz="2400" b="1" spc="-20" dirty="0">
                <a:latin typeface="Calibri"/>
                <a:cs typeface="Calibri"/>
              </a:rPr>
              <a:t> Variables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Foundations</a:t>
            </a:r>
            <a:r>
              <a:rPr sz="2400" b="1" spc="-15" dirty="0">
                <a:latin typeface="Calibri"/>
                <a:cs typeface="Calibri"/>
              </a:rPr>
              <a:t> for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Inference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Calibri"/>
                <a:cs typeface="Calibri"/>
              </a:rPr>
              <a:t>Inference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10" dirty="0">
                <a:latin typeface="Calibri"/>
                <a:cs typeface="Calibri"/>
              </a:rPr>
              <a:t> Categorical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Calibri"/>
                <a:cs typeface="Calibri"/>
              </a:rPr>
              <a:t>Inference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Numerical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6270447"/>
            <a:ext cx="515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Textbook: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(http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s://w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ww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.openi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tro.or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/)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220" y="5712173"/>
            <a:ext cx="3499092" cy="9701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2784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solidFill>
                  <a:srgbClr val="4471C4"/>
                </a:solidFill>
                <a:latin typeface="Arial"/>
                <a:cs typeface="Arial"/>
              </a:rPr>
              <a:t>Assessment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1658447"/>
            <a:ext cx="4982845" cy="251671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spc="-130" dirty="0">
                <a:latin typeface="Microsoft Sans Serif"/>
                <a:cs typeface="Microsoft Sans Serif"/>
              </a:rPr>
              <a:t>Lab</a:t>
            </a:r>
            <a:r>
              <a:rPr sz="3600" spc="100" dirty="0">
                <a:latin typeface="Microsoft Sans Serif"/>
                <a:cs typeface="Microsoft Sans Serif"/>
              </a:rPr>
              <a:t> </a:t>
            </a:r>
            <a:r>
              <a:rPr sz="3600" spc="-120" dirty="0">
                <a:latin typeface="Microsoft Sans Serif"/>
                <a:cs typeface="Microsoft Sans Serif"/>
              </a:rPr>
              <a:t>assignments</a:t>
            </a:r>
            <a:r>
              <a:rPr sz="3600" spc="10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(</a:t>
            </a:r>
            <a:r>
              <a:rPr lang="fr-MA" sz="3600" spc="-10" dirty="0">
                <a:latin typeface="Microsoft Sans Serif"/>
                <a:cs typeface="Microsoft Sans Serif"/>
              </a:rPr>
              <a:t>15</a:t>
            </a:r>
            <a:r>
              <a:rPr sz="3600" spc="-10" dirty="0">
                <a:latin typeface="Microsoft Sans Serif"/>
                <a:cs typeface="Microsoft Sans Serif"/>
              </a:rPr>
              <a:t>%)</a:t>
            </a:r>
            <a:endParaRPr sz="36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spc="-45" dirty="0">
                <a:latin typeface="Microsoft Sans Serif"/>
                <a:cs typeface="Microsoft Sans Serif"/>
              </a:rPr>
              <a:t>Midterm</a:t>
            </a:r>
            <a:r>
              <a:rPr sz="3600" spc="110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exam</a:t>
            </a:r>
            <a:r>
              <a:rPr sz="3600" spc="100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(</a:t>
            </a:r>
            <a:r>
              <a:rPr lang="fr-MA" sz="3600" spc="-15" dirty="0">
                <a:latin typeface="Microsoft Sans Serif"/>
                <a:cs typeface="Microsoft Sans Serif"/>
              </a:rPr>
              <a:t>4</a:t>
            </a:r>
            <a:r>
              <a:rPr sz="3600" spc="-15" dirty="0">
                <a:latin typeface="Microsoft Sans Serif"/>
                <a:cs typeface="Microsoft Sans Serif"/>
              </a:rPr>
              <a:t>0%)</a:t>
            </a:r>
            <a:endParaRPr sz="36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spc="-110" dirty="0">
                <a:latin typeface="Microsoft Sans Serif"/>
                <a:cs typeface="Microsoft Sans Serif"/>
              </a:rPr>
              <a:t>Final</a:t>
            </a:r>
            <a:r>
              <a:rPr sz="3600" spc="110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exam</a:t>
            </a:r>
            <a:r>
              <a:rPr sz="3600" spc="110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(</a:t>
            </a:r>
            <a:r>
              <a:rPr lang="fr-MA" sz="3600" spc="-15" dirty="0">
                <a:latin typeface="Microsoft Sans Serif"/>
                <a:cs typeface="Microsoft Sans Serif"/>
              </a:rPr>
              <a:t>45</a:t>
            </a:r>
            <a:r>
              <a:rPr sz="3600" spc="-15" dirty="0">
                <a:latin typeface="Microsoft Sans Serif"/>
                <a:cs typeface="Microsoft Sans Serif"/>
              </a:rPr>
              <a:t>%)</a:t>
            </a:r>
            <a:endParaRPr sz="3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96320" cy="397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Case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study: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Effectiveness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Studying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Exam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Objective: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Evaluate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effectiveness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 of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group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study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vs. individual</a:t>
            </a:r>
            <a:r>
              <a:rPr sz="1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study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67070"/>
                </a:solidFill>
                <a:latin typeface="Calibri"/>
                <a:cs typeface="Calibri"/>
              </a:rPr>
              <a:t>exam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preparation.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Calibri"/>
                <a:cs typeface="Calibri"/>
              </a:rPr>
              <a:t>Potential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Participants: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142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students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a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introductory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course.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Study</a:t>
            </a:r>
            <a:r>
              <a:rPr sz="1800" b="1" spc="1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Participants:</a:t>
            </a:r>
            <a:r>
              <a:rPr sz="1800" b="1" spc="19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60</a:t>
            </a:r>
            <a:r>
              <a:rPr sz="1800" spc="2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out</a:t>
            </a:r>
            <a:r>
              <a:rPr sz="1800" spc="2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1800" spc="2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1800" spc="2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142</a:t>
            </a:r>
            <a:r>
              <a:rPr sz="1800" spc="204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students</a:t>
            </a:r>
            <a:r>
              <a:rPr sz="1800" spc="204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participated</a:t>
            </a:r>
            <a:r>
              <a:rPr sz="1800" spc="229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1800" spc="2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1800" spc="2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67070"/>
                </a:solidFill>
                <a:latin typeface="Calibri"/>
                <a:cs typeface="Calibri"/>
              </a:rPr>
              <a:t>study.</a:t>
            </a:r>
            <a:r>
              <a:rPr sz="1800" spc="2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Some</a:t>
            </a:r>
            <a:r>
              <a:rPr sz="1800" spc="2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didn't</a:t>
            </a:r>
            <a:r>
              <a:rPr sz="1800" spc="2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meet</a:t>
            </a:r>
            <a:r>
              <a:rPr sz="1800" spc="204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1800" spc="204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study</a:t>
            </a:r>
            <a:r>
              <a:rPr sz="1800" spc="2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criteria </a:t>
            </a:r>
            <a:r>
              <a:rPr sz="1800" spc="-39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67070"/>
                </a:solidFill>
                <a:latin typeface="Calibri"/>
                <a:cs typeface="Calibri"/>
              </a:rPr>
              <a:t>(like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consistent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attendance),</a:t>
            </a:r>
            <a:r>
              <a:rPr sz="1800" spc="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some had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other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commitments,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some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just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didn't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want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be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part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67070"/>
                </a:solidFill>
                <a:latin typeface="Calibri"/>
                <a:cs typeface="Calibri"/>
              </a:rPr>
              <a:t>study.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Calibri"/>
                <a:cs typeface="Calibri"/>
              </a:rPr>
              <a:t>Study</a:t>
            </a:r>
            <a:r>
              <a:rPr sz="1800" b="1" spc="-5" dirty="0">
                <a:latin typeface="Calibri"/>
                <a:cs typeface="Calibri"/>
              </a:rPr>
              <a:t> Method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Assignment: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Students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were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randomly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divided</a:t>
            </a:r>
            <a:r>
              <a:rPr sz="1800" spc="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into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two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groups,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30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students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each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group: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Calibri"/>
                <a:cs typeface="Calibri"/>
              </a:rPr>
              <a:t>Group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Study</a:t>
            </a:r>
            <a:r>
              <a:rPr sz="1800" b="1" spc="-5" dirty="0">
                <a:latin typeface="Calibri"/>
                <a:cs typeface="Calibri"/>
              </a:rPr>
              <a:t> Participants: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students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studied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67070"/>
                </a:solidFill>
                <a:latin typeface="Calibri"/>
                <a:cs typeface="Calibri"/>
              </a:rPr>
              <a:t>collaboratively,</a:t>
            </a:r>
            <a:r>
              <a:rPr sz="1800" spc="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discussing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teaching</a:t>
            </a:r>
            <a:r>
              <a:rPr sz="1800" spc="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767070"/>
                </a:solidFill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latin typeface="Calibri"/>
                <a:cs typeface="Calibri"/>
              </a:rPr>
              <a:t>Solo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Study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Participants: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students</a:t>
            </a:r>
            <a:r>
              <a:rPr sz="1800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studied</a:t>
            </a:r>
            <a:r>
              <a:rPr sz="1800" dirty="0">
                <a:solidFill>
                  <a:srgbClr val="767070"/>
                </a:solidFill>
                <a:latin typeface="Calibri"/>
                <a:cs typeface="Calibri"/>
              </a:rPr>
              <a:t> alone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without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discussing</a:t>
            </a:r>
            <a:r>
              <a:rPr sz="1800" spc="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6707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67070"/>
                </a:solidFill>
                <a:latin typeface="Calibri"/>
                <a:cs typeface="Calibri"/>
              </a:rPr>
              <a:t>peers.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957560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Results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after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Exam: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table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below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shows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distribution</a:t>
            </a:r>
            <a:r>
              <a:rPr sz="20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of</a:t>
            </a:r>
            <a:r>
              <a:rPr sz="20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students</a:t>
            </a:r>
            <a:r>
              <a:rPr sz="2000" b="1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who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scored</a:t>
            </a:r>
            <a:r>
              <a:rPr sz="20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above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 85%.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Note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that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6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students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did</a:t>
            </a:r>
            <a:r>
              <a:rPr sz="20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sit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 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exam: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 3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from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group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study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3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from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solo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3A3838"/>
                </a:solidFill>
                <a:latin typeface="Calibri"/>
                <a:cs typeface="Calibri"/>
              </a:rPr>
              <a:t>study.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445" y="3494030"/>
            <a:ext cx="9196763" cy="13925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957560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Results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after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Exam: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table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below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shows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distribution</a:t>
            </a:r>
            <a:r>
              <a:rPr sz="20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of</a:t>
            </a:r>
            <a:r>
              <a:rPr sz="20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students</a:t>
            </a:r>
            <a:r>
              <a:rPr sz="2000" b="1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who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scored</a:t>
            </a:r>
            <a:r>
              <a:rPr sz="20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above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 85%.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Note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that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6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students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did</a:t>
            </a:r>
            <a:r>
              <a:rPr sz="20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sit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 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exam: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 3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from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group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study</a:t>
            </a:r>
            <a:r>
              <a:rPr sz="20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3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A3838"/>
                </a:solidFill>
                <a:latin typeface="Calibri"/>
                <a:cs typeface="Calibri"/>
              </a:rPr>
              <a:t>from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A3838"/>
                </a:solidFill>
                <a:latin typeface="Calibri"/>
                <a:cs typeface="Calibri"/>
              </a:rPr>
              <a:t>solo</a:t>
            </a:r>
            <a:r>
              <a:rPr sz="20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3A3838"/>
                </a:solidFill>
                <a:latin typeface="Calibri"/>
                <a:cs typeface="Calibri"/>
              </a:rPr>
              <a:t>study.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89880"/>
            <a:ext cx="90874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Analysis:</a:t>
            </a:r>
            <a:endParaRPr sz="2000" dirty="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Calibri"/>
                <a:cs typeface="Calibri"/>
              </a:rPr>
              <a:t>Proportion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scoring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&gt;85% </a:t>
            </a:r>
            <a:r>
              <a:rPr sz="2000" b="1" spc="-5" dirty="0">
                <a:latin typeface="Calibri"/>
                <a:cs typeface="Calibri"/>
              </a:rPr>
              <a:t>among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Group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Study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Participants: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20/27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0.74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→ 74%</a:t>
            </a:r>
            <a:endParaRPr sz="2000" dirty="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5" dirty="0">
                <a:latin typeface="Calibri"/>
                <a:cs typeface="Calibri"/>
              </a:rPr>
              <a:t>Proportion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scoring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&gt;85% </a:t>
            </a:r>
            <a:r>
              <a:rPr sz="2000" b="1" spc="-5" dirty="0">
                <a:latin typeface="Calibri"/>
                <a:cs typeface="Calibri"/>
              </a:rPr>
              <a:t>among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Solo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Study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Participants: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7/27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≈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0.26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26%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445" y="3494030"/>
            <a:ext cx="9196763" cy="139250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65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6978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1.	Do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show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significant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effectiveness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group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versus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solo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preparation?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697845" cy="2221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1.	Do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show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significant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effectiveness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group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versus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solo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preparation?</a:t>
            </a:r>
            <a:endParaRPr lang="fr-MA" sz="2400" spc="-1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What if</a:t>
            </a:r>
            <a:r>
              <a:rPr lang="en-US" sz="2400" dirty="0"/>
              <a:t> the group study participants were mostly students who were already high achievers or who had more time to dedicate to studying?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41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697845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1.	Do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show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significant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effectiveness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group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versus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solo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preparation?</a:t>
            </a:r>
            <a:endParaRPr lang="fr-MA" sz="2400" spc="-1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What if</a:t>
            </a:r>
            <a:r>
              <a:rPr lang="en-US" sz="2400" dirty="0"/>
              <a:t> the group study participants were mostly students who were already high achievers or who had more time to dedicate to studying?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endParaRPr lang="en-US" sz="2400" dirty="0"/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Or</a:t>
            </a:r>
            <a:r>
              <a:rPr lang="en-US" sz="2400" dirty="0"/>
              <a:t> what if the solo study group included students who were struggling with the material or had other commitments that limited their study time?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221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853" y="1456105"/>
            <a:ext cx="10697845" cy="51757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1.	Do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show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significant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effectiveness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group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versus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solo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study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preparation?</a:t>
            </a:r>
            <a:endParaRPr lang="fr-MA" sz="2400" spc="-1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What if</a:t>
            </a:r>
            <a:r>
              <a:rPr lang="en-US" sz="2400" dirty="0"/>
              <a:t> the group study participants were mostly students who were already high achievers or who had more time to dedicate to studying?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endParaRPr lang="en-US" sz="2400" dirty="0"/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Or</a:t>
            </a:r>
            <a:r>
              <a:rPr lang="en-US" sz="2400" dirty="0"/>
              <a:t> what if the solo study group included students who were struggling with the material or had other commitments that limited their study time?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lang="en-US" sz="2400" dirty="0"/>
              <a:t>In this case, the results might not reflect the real effectiveness of group vs. solo study. Instead, it could simply be that </a:t>
            </a:r>
            <a:r>
              <a:rPr lang="en-US" sz="2400" b="1" dirty="0"/>
              <a:t>good students ended up in the group study</a:t>
            </a:r>
            <a:r>
              <a:rPr lang="en-US" sz="2400" dirty="0"/>
              <a:t>, and </a:t>
            </a:r>
            <a:r>
              <a:rPr lang="en-US" sz="2400" b="1" dirty="0"/>
              <a:t>average or struggling students were in solo study</a:t>
            </a:r>
            <a:r>
              <a:rPr lang="en-US" sz="2400" dirty="0"/>
              <a:t>, creating a </a:t>
            </a:r>
            <a:r>
              <a:rPr lang="en-US" sz="2400" b="1" dirty="0">
                <a:solidFill>
                  <a:srgbClr val="FF0000"/>
                </a:solidFill>
              </a:rPr>
              <a:t>bias</a:t>
            </a:r>
            <a:r>
              <a:rPr lang="en-US" sz="2400" dirty="0"/>
              <a:t>.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76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91875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Understanding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results: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flip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coin</a:t>
            </a:r>
            <a:r>
              <a:rPr sz="2000" dirty="0">
                <a:latin typeface="Calibri"/>
                <a:cs typeface="Calibri"/>
              </a:rPr>
              <a:t> 100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 the chance a </a:t>
            </a:r>
            <a:r>
              <a:rPr sz="2000" spc="-5" dirty="0">
                <a:latin typeface="Calibri"/>
                <a:cs typeface="Calibri"/>
              </a:rPr>
              <a:t>coin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heads in</a:t>
            </a:r>
            <a:r>
              <a:rPr sz="2000" spc="-10" dirty="0">
                <a:latin typeface="Calibri"/>
                <a:cs typeface="Calibri"/>
              </a:rPr>
              <a:t> 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flip</a:t>
            </a:r>
            <a:r>
              <a:rPr sz="2000" dirty="0">
                <a:latin typeface="Calibri"/>
                <a:cs typeface="Calibri"/>
              </a:rPr>
              <a:t> is 50%,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won’t 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-5" dirty="0">
                <a:latin typeface="Calibri"/>
                <a:cs typeface="Calibri"/>
              </a:rPr>
              <a:t> heads.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happens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spc="-5" dirty="0">
                <a:latin typeface="Calibri"/>
                <a:cs typeface="Calibri"/>
              </a:rPr>
              <a:t> 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91875" cy="350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Understanding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results: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flip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coin</a:t>
            </a:r>
            <a:r>
              <a:rPr sz="2000" dirty="0">
                <a:latin typeface="Calibri"/>
                <a:cs typeface="Calibri"/>
              </a:rPr>
              <a:t> 100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 the chance a </a:t>
            </a:r>
            <a:r>
              <a:rPr sz="2000" spc="-5" dirty="0">
                <a:latin typeface="Calibri"/>
                <a:cs typeface="Calibri"/>
              </a:rPr>
              <a:t>coin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heads in</a:t>
            </a:r>
            <a:r>
              <a:rPr sz="2000" spc="-10" dirty="0">
                <a:latin typeface="Calibri"/>
                <a:cs typeface="Calibri"/>
              </a:rPr>
              <a:t> 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flip</a:t>
            </a:r>
            <a:r>
              <a:rPr sz="2000" dirty="0">
                <a:latin typeface="Calibri"/>
                <a:cs typeface="Calibri"/>
              </a:rPr>
              <a:t> is 50%,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won’t 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exactly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-5" dirty="0">
                <a:latin typeface="Calibri"/>
                <a:cs typeface="Calibri"/>
              </a:rPr>
              <a:t> heads.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kind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happens </a:t>
            </a:r>
            <a:r>
              <a:rPr sz="2000" spc="-10" dirty="0">
                <a:latin typeface="Calibri"/>
                <a:cs typeface="Calibri"/>
              </a:rPr>
              <a:t>often</a:t>
            </a:r>
            <a:r>
              <a:rPr sz="2000" spc="-5" dirty="0">
                <a:latin typeface="Calibri"/>
                <a:cs typeface="Calibri"/>
              </a:rPr>
              <a:t> 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collect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812800" marR="325755" indent="-342900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The big </a:t>
            </a:r>
            <a:r>
              <a:rPr sz="2000" spc="-10" dirty="0">
                <a:latin typeface="Calibri"/>
                <a:cs typeface="Calibri"/>
              </a:rPr>
              <a:t>difference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Group </a:t>
            </a:r>
            <a:r>
              <a:rPr sz="2000" spc="-5" dirty="0">
                <a:latin typeface="Calibri"/>
                <a:cs typeface="Calibri"/>
              </a:rPr>
              <a:t>Study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Solo Study students </a:t>
            </a:r>
            <a:r>
              <a:rPr sz="2000" spc="10" dirty="0">
                <a:latin typeface="Calibri"/>
                <a:cs typeface="Calibri"/>
              </a:rPr>
              <a:t>(74% </a:t>
            </a:r>
            <a:r>
              <a:rPr sz="2000" dirty="0">
                <a:latin typeface="Calibri"/>
                <a:cs typeface="Calibri"/>
              </a:rPr>
              <a:t>- 26% = 48%) </a:t>
            </a:r>
            <a:r>
              <a:rPr sz="2000" spc="-5" dirty="0">
                <a:latin typeface="Calibri"/>
                <a:cs typeface="Calibri"/>
              </a:rPr>
              <a:t>might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better,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it </a:t>
            </a:r>
            <a:r>
              <a:rPr sz="2000" spc="-5" dirty="0">
                <a:latin typeface="Calibri"/>
                <a:cs typeface="Calibri"/>
              </a:rPr>
              <a:t>could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Calibri"/>
                <a:cs typeface="Calibri"/>
              </a:rPr>
              <a:t>Because the</a:t>
            </a:r>
            <a:r>
              <a:rPr sz="2000" spc="-10" dirty="0">
                <a:latin typeface="Calibri"/>
                <a:cs typeface="Calibri"/>
              </a:rPr>
              <a:t> 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big,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studying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 </a:t>
            </a:r>
            <a:r>
              <a:rPr sz="2000" spc="-40" dirty="0">
                <a:latin typeface="Calibri"/>
                <a:cs typeface="Calibri"/>
              </a:rPr>
              <a:t>better.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need special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statistics.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9246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16255" algn="l"/>
              </a:tabLst>
            </a:pPr>
            <a:r>
              <a:rPr sz="2400" spc="-5" dirty="0">
                <a:latin typeface="Calibri"/>
                <a:cs typeface="Calibri"/>
              </a:rPr>
              <a:t>2.	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 of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generalizable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students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courses?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b="1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b="1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b="1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b="1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415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investigation: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982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Discussion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Question: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16255" algn="l"/>
              </a:tabLst>
            </a:pPr>
            <a:r>
              <a:rPr sz="2400" spc="-5" dirty="0">
                <a:latin typeface="Calibri"/>
                <a:cs typeface="Calibri"/>
              </a:rPr>
              <a:t>2.	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generalizable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courses?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These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students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from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specific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course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chose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join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study.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So,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might not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represent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students.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While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can't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immediately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say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these results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apply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students,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this study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start.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Group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study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worked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these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students,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that gives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hope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might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help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others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95121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basics: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survey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 conducted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introductory statistics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course.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Below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questions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survey,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responses </a:t>
            </a:r>
            <a:r>
              <a:rPr sz="2400" spc="-15" dirty="0">
                <a:latin typeface="Calibri"/>
                <a:cs typeface="Calibri"/>
              </a:rPr>
              <a:t>were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stored</a:t>
            </a:r>
            <a:r>
              <a:rPr sz="2400" dirty="0">
                <a:latin typeface="Calibri"/>
                <a:cs typeface="Calibri"/>
              </a:rPr>
              <a:t> in: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Calibri"/>
                <a:cs typeface="Calibri"/>
              </a:rPr>
              <a:t>gender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What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your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gender?</a:t>
            </a:r>
            <a:endParaRPr sz="24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dirty="0">
                <a:latin typeface="Calibri"/>
                <a:cs typeface="Calibri"/>
              </a:rPr>
              <a:t>sleep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 How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many</a:t>
            </a:r>
            <a:r>
              <a:rPr sz="24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hours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you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sleep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night,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average?</a:t>
            </a:r>
            <a:endParaRPr sz="24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Calibri"/>
                <a:cs typeface="Calibri"/>
              </a:rPr>
              <a:t>bedtime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: What 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time</a:t>
            </a:r>
            <a:r>
              <a:rPr sz="24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you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usually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go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 to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bed?</a:t>
            </a:r>
            <a:endParaRPr sz="24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Calibri"/>
                <a:cs typeface="Calibri"/>
              </a:rPr>
              <a:t>countries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6F2F9F"/>
                </a:solidFill>
                <a:latin typeface="Calibri"/>
                <a:cs typeface="Calibri"/>
              </a:rPr>
              <a:t>many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countries</a:t>
            </a:r>
            <a:r>
              <a:rPr sz="24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6F2F9F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F2F9F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6F2F9F"/>
                </a:solidFill>
                <a:latin typeface="Calibri"/>
                <a:cs typeface="Calibri"/>
              </a:rPr>
              <a:t>visited?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8698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basics: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collected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565" y="4069620"/>
            <a:ext cx="6148652" cy="2592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565" y="4069620"/>
            <a:ext cx="6148652" cy="25925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11673" y="3697859"/>
            <a:ext cx="415290" cy="294005"/>
          </a:xfrm>
          <a:custGeom>
            <a:avLst/>
            <a:gdLst/>
            <a:ahLst/>
            <a:cxnLst/>
            <a:rect l="l" t="t" r="r" b="b"/>
            <a:pathLst>
              <a:path w="415289" h="294004">
                <a:moveTo>
                  <a:pt x="40639" y="219202"/>
                </a:moveTo>
                <a:lnTo>
                  <a:pt x="0" y="294005"/>
                </a:lnTo>
                <a:lnTo>
                  <a:pt x="84327" y="281559"/>
                </a:lnTo>
                <a:lnTo>
                  <a:pt x="73027" y="265430"/>
                </a:lnTo>
                <a:lnTo>
                  <a:pt x="57530" y="265430"/>
                </a:lnTo>
                <a:lnTo>
                  <a:pt x="46609" y="249809"/>
                </a:lnTo>
                <a:lnTo>
                  <a:pt x="56997" y="242549"/>
                </a:lnTo>
                <a:lnTo>
                  <a:pt x="40639" y="219202"/>
                </a:lnTo>
                <a:close/>
              </a:path>
              <a:path w="415289" h="294004">
                <a:moveTo>
                  <a:pt x="56997" y="242549"/>
                </a:moveTo>
                <a:lnTo>
                  <a:pt x="46609" y="249809"/>
                </a:lnTo>
                <a:lnTo>
                  <a:pt x="57530" y="265430"/>
                </a:lnTo>
                <a:lnTo>
                  <a:pt x="67932" y="258157"/>
                </a:lnTo>
                <a:lnTo>
                  <a:pt x="56997" y="242549"/>
                </a:lnTo>
                <a:close/>
              </a:path>
              <a:path w="415289" h="294004">
                <a:moveTo>
                  <a:pt x="67932" y="258157"/>
                </a:moveTo>
                <a:lnTo>
                  <a:pt x="57530" y="265430"/>
                </a:lnTo>
                <a:lnTo>
                  <a:pt x="73027" y="265430"/>
                </a:lnTo>
                <a:lnTo>
                  <a:pt x="67932" y="258157"/>
                </a:lnTo>
                <a:close/>
              </a:path>
              <a:path w="415289" h="294004">
                <a:moveTo>
                  <a:pt x="404113" y="0"/>
                </a:moveTo>
                <a:lnTo>
                  <a:pt x="56997" y="242549"/>
                </a:lnTo>
                <a:lnTo>
                  <a:pt x="67932" y="258157"/>
                </a:lnTo>
                <a:lnTo>
                  <a:pt x="415036" y="15494"/>
                </a:lnTo>
                <a:lnTo>
                  <a:pt x="40411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1811782"/>
            <a:ext cx="86988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basics: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collected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83335" algn="ctr">
              <a:lnSpc>
                <a:spcPct val="100000"/>
              </a:lnSpc>
              <a:spcBef>
                <a:spcPts val="1570"/>
              </a:spcBef>
            </a:pPr>
            <a:r>
              <a:rPr sz="1800" spc="-15" dirty="0">
                <a:solidFill>
                  <a:srgbClr val="00AFEF"/>
                </a:solidFill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46006A-0367-80EB-15DC-CD9781E80D7A}"/>
              </a:ext>
            </a:extLst>
          </p:cNvPr>
          <p:cNvSpPr/>
          <p:nvPr/>
        </p:nvSpPr>
        <p:spPr>
          <a:xfrm>
            <a:off x="3026565" y="4069620"/>
            <a:ext cx="6458049" cy="294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565" y="4069620"/>
            <a:ext cx="6148652" cy="25925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811782"/>
            <a:ext cx="8698865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basics: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collected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83335" algn="ctr">
              <a:lnSpc>
                <a:spcPct val="100000"/>
              </a:lnSpc>
              <a:spcBef>
                <a:spcPts val="157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54490" y="5119751"/>
            <a:ext cx="586105" cy="76200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5183" y="0"/>
                </a:moveTo>
                <a:lnTo>
                  <a:pt x="0" y="40131"/>
                </a:lnTo>
                <a:lnTo>
                  <a:pt x="77215" y="76200"/>
                </a:lnTo>
                <a:lnTo>
                  <a:pt x="76464" y="48006"/>
                </a:lnTo>
                <a:lnTo>
                  <a:pt x="63753" y="48006"/>
                </a:lnTo>
                <a:lnTo>
                  <a:pt x="63245" y="28956"/>
                </a:lnTo>
                <a:lnTo>
                  <a:pt x="75947" y="28616"/>
                </a:lnTo>
                <a:lnTo>
                  <a:pt x="75183" y="0"/>
                </a:lnTo>
                <a:close/>
              </a:path>
              <a:path w="586104" h="76200">
                <a:moveTo>
                  <a:pt x="75947" y="28616"/>
                </a:moveTo>
                <a:lnTo>
                  <a:pt x="63245" y="28956"/>
                </a:lnTo>
                <a:lnTo>
                  <a:pt x="63753" y="48006"/>
                </a:lnTo>
                <a:lnTo>
                  <a:pt x="76455" y="47666"/>
                </a:lnTo>
                <a:lnTo>
                  <a:pt x="75947" y="28616"/>
                </a:lnTo>
                <a:close/>
              </a:path>
              <a:path w="586104" h="76200">
                <a:moveTo>
                  <a:pt x="76455" y="47666"/>
                </a:moveTo>
                <a:lnTo>
                  <a:pt x="63753" y="48006"/>
                </a:lnTo>
                <a:lnTo>
                  <a:pt x="76464" y="48006"/>
                </a:lnTo>
                <a:lnTo>
                  <a:pt x="76455" y="47666"/>
                </a:lnTo>
                <a:close/>
              </a:path>
              <a:path w="586104" h="76200">
                <a:moveTo>
                  <a:pt x="585596" y="14986"/>
                </a:moveTo>
                <a:lnTo>
                  <a:pt x="75947" y="28616"/>
                </a:lnTo>
                <a:lnTo>
                  <a:pt x="76455" y="47666"/>
                </a:lnTo>
                <a:lnTo>
                  <a:pt x="586104" y="34036"/>
                </a:lnTo>
                <a:lnTo>
                  <a:pt x="585596" y="149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84614" y="5250256"/>
            <a:ext cx="1156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Observation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A482CF-C815-873E-7B7D-4A48AEE99900}"/>
              </a:ext>
            </a:extLst>
          </p:cNvPr>
          <p:cNvSpPr/>
          <p:nvPr/>
        </p:nvSpPr>
        <p:spPr>
          <a:xfrm>
            <a:off x="2807327" y="4343399"/>
            <a:ext cx="6458049" cy="229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71186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4588" y="2505455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4588" y="2505455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628" y="3794759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570"/>
              </a:spcBef>
            </a:pPr>
            <a:r>
              <a:rPr sz="1800" spc="-10" dirty="0">
                <a:latin typeface="Calibri"/>
                <a:cs typeface="Calibri"/>
              </a:rPr>
              <a:t>Categorical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9548" y="3794759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570"/>
              </a:spcBef>
            </a:pPr>
            <a:r>
              <a:rPr sz="1800" spc="-5" dirty="0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1722" y="2943859"/>
            <a:ext cx="4450080" cy="860425"/>
          </a:xfrm>
          <a:custGeom>
            <a:avLst/>
            <a:gdLst/>
            <a:ahLst/>
            <a:cxnLst/>
            <a:rect l="l" t="t" r="r" b="b"/>
            <a:pathLst>
              <a:path w="4450080" h="860425">
                <a:moveTo>
                  <a:pt x="4450080" y="851535"/>
                </a:moveTo>
                <a:lnTo>
                  <a:pt x="4437532" y="837946"/>
                </a:lnTo>
                <a:lnTo>
                  <a:pt x="4392295" y="788924"/>
                </a:lnTo>
                <a:lnTo>
                  <a:pt x="4382186" y="815670"/>
                </a:lnTo>
                <a:lnTo>
                  <a:pt x="2228469" y="0"/>
                </a:lnTo>
                <a:lnTo>
                  <a:pt x="2225040" y="8890"/>
                </a:lnTo>
                <a:lnTo>
                  <a:pt x="2221611" y="0"/>
                </a:lnTo>
                <a:lnTo>
                  <a:pt x="67881" y="815670"/>
                </a:lnTo>
                <a:lnTo>
                  <a:pt x="57785" y="788924"/>
                </a:lnTo>
                <a:lnTo>
                  <a:pt x="0" y="851535"/>
                </a:lnTo>
                <a:lnTo>
                  <a:pt x="84709" y="860171"/>
                </a:lnTo>
                <a:lnTo>
                  <a:pt x="76301" y="837946"/>
                </a:lnTo>
                <a:lnTo>
                  <a:pt x="74599" y="833450"/>
                </a:lnTo>
                <a:lnTo>
                  <a:pt x="2225027" y="19088"/>
                </a:lnTo>
                <a:lnTo>
                  <a:pt x="4375467" y="833450"/>
                </a:lnTo>
                <a:lnTo>
                  <a:pt x="4365371" y="860171"/>
                </a:lnTo>
                <a:lnTo>
                  <a:pt x="4450080" y="851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8C613D-653A-0B9D-B9DE-C1A0008CBA4A}"/>
              </a:ext>
            </a:extLst>
          </p:cNvPr>
          <p:cNvSpPr txBox="1"/>
          <p:nvPr/>
        </p:nvSpPr>
        <p:spPr>
          <a:xfrm>
            <a:off x="5229080" y="2035282"/>
            <a:ext cx="185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it</a:t>
            </a: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 a </a:t>
            </a: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quantity</a:t>
            </a: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 ?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3834E1-83BD-3E0D-D4CF-770F99394113}"/>
              </a:ext>
            </a:extLst>
          </p:cNvPr>
          <p:cNvSpPr txBox="1"/>
          <p:nvPr/>
        </p:nvSpPr>
        <p:spPr>
          <a:xfrm rot="20316308">
            <a:off x="3756885" y="225116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Yes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767F08A-96BE-D3FE-9236-3EBB70948759}"/>
              </a:ext>
            </a:extLst>
          </p:cNvPr>
          <p:cNvSpPr txBox="1"/>
          <p:nvPr/>
        </p:nvSpPr>
        <p:spPr>
          <a:xfrm rot="1597430">
            <a:off x="7207173" y="433018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No</a:t>
            </a:r>
            <a:endParaRPr lang="fr-MA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8698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basics: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collected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565" y="4069620"/>
            <a:ext cx="6148652" cy="2592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5964536-A2B2-85CD-14B3-73A35C546410}"/>
              </a:ext>
            </a:extLst>
          </p:cNvPr>
          <p:cNvSpPr/>
          <p:nvPr/>
        </p:nvSpPr>
        <p:spPr>
          <a:xfrm rot="16200000" flipV="1">
            <a:off x="3484319" y="3783393"/>
            <a:ext cx="428226" cy="84707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5183" y="0"/>
                </a:moveTo>
                <a:lnTo>
                  <a:pt x="0" y="40131"/>
                </a:lnTo>
                <a:lnTo>
                  <a:pt x="77215" y="76200"/>
                </a:lnTo>
                <a:lnTo>
                  <a:pt x="76464" y="48006"/>
                </a:lnTo>
                <a:lnTo>
                  <a:pt x="63753" y="48006"/>
                </a:lnTo>
                <a:lnTo>
                  <a:pt x="63245" y="28956"/>
                </a:lnTo>
                <a:lnTo>
                  <a:pt x="75947" y="28616"/>
                </a:lnTo>
                <a:lnTo>
                  <a:pt x="75183" y="0"/>
                </a:lnTo>
                <a:close/>
              </a:path>
              <a:path w="586104" h="76200">
                <a:moveTo>
                  <a:pt x="75947" y="28616"/>
                </a:moveTo>
                <a:lnTo>
                  <a:pt x="63245" y="28956"/>
                </a:lnTo>
                <a:lnTo>
                  <a:pt x="63753" y="48006"/>
                </a:lnTo>
                <a:lnTo>
                  <a:pt x="76455" y="47666"/>
                </a:lnTo>
                <a:lnTo>
                  <a:pt x="75947" y="28616"/>
                </a:lnTo>
                <a:close/>
              </a:path>
              <a:path w="586104" h="76200">
                <a:moveTo>
                  <a:pt x="76455" y="47666"/>
                </a:moveTo>
                <a:lnTo>
                  <a:pt x="63753" y="48006"/>
                </a:lnTo>
                <a:lnTo>
                  <a:pt x="76464" y="48006"/>
                </a:lnTo>
                <a:lnTo>
                  <a:pt x="76455" y="47666"/>
                </a:lnTo>
                <a:close/>
              </a:path>
              <a:path w="586104" h="76200">
                <a:moveTo>
                  <a:pt x="585596" y="14986"/>
                </a:moveTo>
                <a:lnTo>
                  <a:pt x="75947" y="28616"/>
                </a:lnTo>
                <a:lnTo>
                  <a:pt x="76455" y="47666"/>
                </a:lnTo>
                <a:lnTo>
                  <a:pt x="586104" y="34036"/>
                </a:lnTo>
                <a:lnTo>
                  <a:pt x="585596" y="149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83FB88-A4BC-BDF5-2A14-50E33A1F1F2E}"/>
              </a:ext>
            </a:extLst>
          </p:cNvPr>
          <p:cNvSpPr txBox="1"/>
          <p:nvPr/>
        </p:nvSpPr>
        <p:spPr>
          <a:xfrm>
            <a:off x="3200400" y="3311280"/>
            <a:ext cx="1156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Categorigal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A2EBE0D-7736-F381-7289-228FF4AAF2EE}"/>
              </a:ext>
            </a:extLst>
          </p:cNvPr>
          <p:cNvSpPr/>
          <p:nvPr/>
        </p:nvSpPr>
        <p:spPr>
          <a:xfrm rot="16200000" flipV="1">
            <a:off x="4641288" y="3783392"/>
            <a:ext cx="428226" cy="84707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5183" y="0"/>
                </a:moveTo>
                <a:lnTo>
                  <a:pt x="0" y="40131"/>
                </a:lnTo>
                <a:lnTo>
                  <a:pt x="77215" y="76200"/>
                </a:lnTo>
                <a:lnTo>
                  <a:pt x="76464" y="48006"/>
                </a:lnTo>
                <a:lnTo>
                  <a:pt x="63753" y="48006"/>
                </a:lnTo>
                <a:lnTo>
                  <a:pt x="63245" y="28956"/>
                </a:lnTo>
                <a:lnTo>
                  <a:pt x="75947" y="28616"/>
                </a:lnTo>
                <a:lnTo>
                  <a:pt x="75183" y="0"/>
                </a:lnTo>
                <a:close/>
              </a:path>
              <a:path w="586104" h="76200">
                <a:moveTo>
                  <a:pt x="75947" y="28616"/>
                </a:moveTo>
                <a:lnTo>
                  <a:pt x="63245" y="28956"/>
                </a:lnTo>
                <a:lnTo>
                  <a:pt x="63753" y="48006"/>
                </a:lnTo>
                <a:lnTo>
                  <a:pt x="76455" y="47666"/>
                </a:lnTo>
                <a:lnTo>
                  <a:pt x="75947" y="28616"/>
                </a:lnTo>
                <a:close/>
              </a:path>
              <a:path w="586104" h="76200">
                <a:moveTo>
                  <a:pt x="76455" y="47666"/>
                </a:moveTo>
                <a:lnTo>
                  <a:pt x="63753" y="48006"/>
                </a:lnTo>
                <a:lnTo>
                  <a:pt x="76464" y="48006"/>
                </a:lnTo>
                <a:lnTo>
                  <a:pt x="76455" y="47666"/>
                </a:lnTo>
                <a:close/>
              </a:path>
              <a:path w="586104" h="76200">
                <a:moveTo>
                  <a:pt x="585596" y="14986"/>
                </a:moveTo>
                <a:lnTo>
                  <a:pt x="75947" y="28616"/>
                </a:lnTo>
                <a:lnTo>
                  <a:pt x="76455" y="47666"/>
                </a:lnTo>
                <a:lnTo>
                  <a:pt x="586104" y="34036"/>
                </a:lnTo>
                <a:lnTo>
                  <a:pt x="585596" y="149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8B2E233-1345-5FEE-9398-CC2872B32728}"/>
              </a:ext>
            </a:extLst>
          </p:cNvPr>
          <p:cNvSpPr txBox="1"/>
          <p:nvPr/>
        </p:nvSpPr>
        <p:spPr>
          <a:xfrm>
            <a:off x="4357369" y="3311279"/>
            <a:ext cx="1156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Categorigal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5F0F710-ED72-9BA9-B20B-9733716C53ED}"/>
              </a:ext>
            </a:extLst>
          </p:cNvPr>
          <p:cNvSpPr/>
          <p:nvPr/>
        </p:nvSpPr>
        <p:spPr>
          <a:xfrm rot="16200000" flipV="1">
            <a:off x="5839533" y="3813153"/>
            <a:ext cx="428226" cy="84707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5183" y="0"/>
                </a:moveTo>
                <a:lnTo>
                  <a:pt x="0" y="40131"/>
                </a:lnTo>
                <a:lnTo>
                  <a:pt x="77215" y="76200"/>
                </a:lnTo>
                <a:lnTo>
                  <a:pt x="76464" y="48006"/>
                </a:lnTo>
                <a:lnTo>
                  <a:pt x="63753" y="48006"/>
                </a:lnTo>
                <a:lnTo>
                  <a:pt x="63245" y="28956"/>
                </a:lnTo>
                <a:lnTo>
                  <a:pt x="75947" y="28616"/>
                </a:lnTo>
                <a:lnTo>
                  <a:pt x="75183" y="0"/>
                </a:lnTo>
                <a:close/>
              </a:path>
              <a:path w="586104" h="76200">
                <a:moveTo>
                  <a:pt x="75947" y="28616"/>
                </a:moveTo>
                <a:lnTo>
                  <a:pt x="63245" y="28956"/>
                </a:lnTo>
                <a:lnTo>
                  <a:pt x="63753" y="48006"/>
                </a:lnTo>
                <a:lnTo>
                  <a:pt x="76455" y="47666"/>
                </a:lnTo>
                <a:lnTo>
                  <a:pt x="75947" y="28616"/>
                </a:lnTo>
                <a:close/>
              </a:path>
              <a:path w="586104" h="76200">
                <a:moveTo>
                  <a:pt x="76455" y="47666"/>
                </a:moveTo>
                <a:lnTo>
                  <a:pt x="63753" y="48006"/>
                </a:lnTo>
                <a:lnTo>
                  <a:pt x="76464" y="48006"/>
                </a:lnTo>
                <a:lnTo>
                  <a:pt x="76455" y="47666"/>
                </a:lnTo>
                <a:close/>
              </a:path>
              <a:path w="586104" h="76200">
                <a:moveTo>
                  <a:pt x="585596" y="14986"/>
                </a:moveTo>
                <a:lnTo>
                  <a:pt x="75947" y="28616"/>
                </a:lnTo>
                <a:lnTo>
                  <a:pt x="76455" y="47666"/>
                </a:lnTo>
                <a:lnTo>
                  <a:pt x="586104" y="34036"/>
                </a:lnTo>
                <a:lnTo>
                  <a:pt x="585596" y="149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E62D1DF0-91D3-6B7C-F46C-D69A392B5526}"/>
              </a:ext>
            </a:extLst>
          </p:cNvPr>
          <p:cNvSpPr txBox="1"/>
          <p:nvPr/>
        </p:nvSpPr>
        <p:spPr>
          <a:xfrm>
            <a:off x="5555614" y="3341040"/>
            <a:ext cx="1156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Numerical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47ABC0F7-7321-68DF-700D-A65A6FFDB94A}"/>
              </a:ext>
            </a:extLst>
          </p:cNvPr>
          <p:cNvSpPr/>
          <p:nvPr/>
        </p:nvSpPr>
        <p:spPr>
          <a:xfrm rot="16200000" flipV="1">
            <a:off x="6958493" y="3783391"/>
            <a:ext cx="428226" cy="84707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5183" y="0"/>
                </a:moveTo>
                <a:lnTo>
                  <a:pt x="0" y="40131"/>
                </a:lnTo>
                <a:lnTo>
                  <a:pt x="77215" y="76200"/>
                </a:lnTo>
                <a:lnTo>
                  <a:pt x="76464" y="48006"/>
                </a:lnTo>
                <a:lnTo>
                  <a:pt x="63753" y="48006"/>
                </a:lnTo>
                <a:lnTo>
                  <a:pt x="63245" y="28956"/>
                </a:lnTo>
                <a:lnTo>
                  <a:pt x="75947" y="28616"/>
                </a:lnTo>
                <a:lnTo>
                  <a:pt x="75183" y="0"/>
                </a:lnTo>
                <a:close/>
              </a:path>
              <a:path w="586104" h="76200">
                <a:moveTo>
                  <a:pt x="75947" y="28616"/>
                </a:moveTo>
                <a:lnTo>
                  <a:pt x="63245" y="28956"/>
                </a:lnTo>
                <a:lnTo>
                  <a:pt x="63753" y="48006"/>
                </a:lnTo>
                <a:lnTo>
                  <a:pt x="76455" y="47666"/>
                </a:lnTo>
                <a:lnTo>
                  <a:pt x="75947" y="28616"/>
                </a:lnTo>
                <a:close/>
              </a:path>
              <a:path w="586104" h="76200">
                <a:moveTo>
                  <a:pt x="76455" y="47666"/>
                </a:moveTo>
                <a:lnTo>
                  <a:pt x="63753" y="48006"/>
                </a:lnTo>
                <a:lnTo>
                  <a:pt x="76464" y="48006"/>
                </a:lnTo>
                <a:lnTo>
                  <a:pt x="76455" y="47666"/>
                </a:lnTo>
                <a:close/>
              </a:path>
              <a:path w="586104" h="76200">
                <a:moveTo>
                  <a:pt x="585596" y="14986"/>
                </a:moveTo>
                <a:lnTo>
                  <a:pt x="75947" y="28616"/>
                </a:lnTo>
                <a:lnTo>
                  <a:pt x="76455" y="47666"/>
                </a:lnTo>
                <a:lnTo>
                  <a:pt x="586104" y="34036"/>
                </a:lnTo>
                <a:lnTo>
                  <a:pt x="585596" y="149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8A94A495-9E21-90BF-29DA-1E9E653CFC26}"/>
              </a:ext>
            </a:extLst>
          </p:cNvPr>
          <p:cNvSpPr txBox="1"/>
          <p:nvPr/>
        </p:nvSpPr>
        <p:spPr>
          <a:xfrm>
            <a:off x="6674574" y="3311278"/>
            <a:ext cx="1156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Numerical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DFF01448-BB5E-780B-20D4-E9AE6B192437}"/>
              </a:ext>
            </a:extLst>
          </p:cNvPr>
          <p:cNvSpPr/>
          <p:nvPr/>
        </p:nvSpPr>
        <p:spPr>
          <a:xfrm rot="16200000" flipV="1">
            <a:off x="8156738" y="3783391"/>
            <a:ext cx="428226" cy="84707"/>
          </a:xfrm>
          <a:custGeom>
            <a:avLst/>
            <a:gdLst/>
            <a:ahLst/>
            <a:cxnLst/>
            <a:rect l="l" t="t" r="r" b="b"/>
            <a:pathLst>
              <a:path w="586104" h="76200">
                <a:moveTo>
                  <a:pt x="75183" y="0"/>
                </a:moveTo>
                <a:lnTo>
                  <a:pt x="0" y="40131"/>
                </a:lnTo>
                <a:lnTo>
                  <a:pt x="77215" y="76200"/>
                </a:lnTo>
                <a:lnTo>
                  <a:pt x="76464" y="48006"/>
                </a:lnTo>
                <a:lnTo>
                  <a:pt x="63753" y="48006"/>
                </a:lnTo>
                <a:lnTo>
                  <a:pt x="63245" y="28956"/>
                </a:lnTo>
                <a:lnTo>
                  <a:pt x="75947" y="28616"/>
                </a:lnTo>
                <a:lnTo>
                  <a:pt x="75183" y="0"/>
                </a:lnTo>
                <a:close/>
              </a:path>
              <a:path w="586104" h="76200">
                <a:moveTo>
                  <a:pt x="75947" y="28616"/>
                </a:moveTo>
                <a:lnTo>
                  <a:pt x="63245" y="28956"/>
                </a:lnTo>
                <a:lnTo>
                  <a:pt x="63753" y="48006"/>
                </a:lnTo>
                <a:lnTo>
                  <a:pt x="76455" y="47666"/>
                </a:lnTo>
                <a:lnTo>
                  <a:pt x="75947" y="28616"/>
                </a:lnTo>
                <a:close/>
              </a:path>
              <a:path w="586104" h="76200">
                <a:moveTo>
                  <a:pt x="76455" y="47666"/>
                </a:moveTo>
                <a:lnTo>
                  <a:pt x="63753" y="48006"/>
                </a:lnTo>
                <a:lnTo>
                  <a:pt x="76464" y="48006"/>
                </a:lnTo>
                <a:lnTo>
                  <a:pt x="76455" y="47666"/>
                </a:lnTo>
                <a:close/>
              </a:path>
              <a:path w="586104" h="76200">
                <a:moveTo>
                  <a:pt x="585596" y="14986"/>
                </a:moveTo>
                <a:lnTo>
                  <a:pt x="75947" y="28616"/>
                </a:lnTo>
                <a:lnTo>
                  <a:pt x="76455" y="47666"/>
                </a:lnTo>
                <a:lnTo>
                  <a:pt x="586104" y="34036"/>
                </a:lnTo>
                <a:lnTo>
                  <a:pt x="585596" y="1498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1749493-A6C4-CBC6-BBF6-1A9CDE4E1831}"/>
              </a:ext>
            </a:extLst>
          </p:cNvPr>
          <p:cNvSpPr txBox="1"/>
          <p:nvPr/>
        </p:nvSpPr>
        <p:spPr>
          <a:xfrm>
            <a:off x="7872819" y="3311278"/>
            <a:ext cx="1156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Numerical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11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4588" y="2505455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628" y="3794759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570"/>
              </a:spcBef>
            </a:pPr>
            <a:r>
              <a:rPr sz="1800" spc="-10" dirty="0">
                <a:latin typeface="Calibri"/>
                <a:cs typeface="Calibri"/>
              </a:rPr>
              <a:t>Categorical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308" y="5173979"/>
            <a:ext cx="1940560" cy="5670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1040"/>
              </a:spcBef>
            </a:pPr>
            <a:r>
              <a:rPr sz="1800" spc="-5" dirty="0">
                <a:latin typeface="Calibri"/>
                <a:cs typeface="Calibri"/>
              </a:rPr>
              <a:t>Continuous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9548" y="3794759"/>
            <a:ext cx="2783205" cy="447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570"/>
              </a:spcBef>
            </a:pPr>
            <a:r>
              <a:rPr sz="1800" spc="-5" dirty="0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0959" y="5173979"/>
            <a:ext cx="1940560" cy="5670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40"/>
              </a:spcBef>
            </a:pPr>
            <a:r>
              <a:rPr sz="1800" spc="-15" dirty="0">
                <a:latin typeface="Calibri"/>
                <a:cs typeface="Calibri"/>
              </a:rPr>
              <a:t>Discrete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0611" y="5173979"/>
            <a:ext cx="1941830" cy="570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469265" marR="459740" indent="150495">
              <a:lnSpc>
                <a:spcPts val="2160"/>
              </a:lnSpc>
              <a:spcBef>
                <a:spcPts val="40"/>
              </a:spcBef>
            </a:pPr>
            <a:r>
              <a:rPr sz="1800" spc="-10" dirty="0">
                <a:latin typeface="Calibri"/>
                <a:cs typeface="Calibri"/>
              </a:rPr>
              <a:t>Regular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ego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1788" y="5173979"/>
            <a:ext cx="1940560" cy="5670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629920">
              <a:lnSpc>
                <a:spcPct val="100000"/>
              </a:lnSpc>
              <a:spcBef>
                <a:spcPts val="1040"/>
              </a:spcBef>
            </a:pPr>
            <a:r>
              <a:rPr sz="1800" spc="-10" dirty="0">
                <a:latin typeface="Calibri"/>
                <a:cs typeface="Calibri"/>
              </a:rPr>
              <a:t>Ordinal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71722" y="2943859"/>
            <a:ext cx="4450080" cy="860425"/>
          </a:xfrm>
          <a:custGeom>
            <a:avLst/>
            <a:gdLst/>
            <a:ahLst/>
            <a:cxnLst/>
            <a:rect l="l" t="t" r="r" b="b"/>
            <a:pathLst>
              <a:path w="4450080" h="860425">
                <a:moveTo>
                  <a:pt x="4450080" y="851535"/>
                </a:moveTo>
                <a:lnTo>
                  <a:pt x="4437532" y="837946"/>
                </a:lnTo>
                <a:lnTo>
                  <a:pt x="4392295" y="788924"/>
                </a:lnTo>
                <a:lnTo>
                  <a:pt x="4382186" y="815670"/>
                </a:lnTo>
                <a:lnTo>
                  <a:pt x="2228469" y="0"/>
                </a:lnTo>
                <a:lnTo>
                  <a:pt x="2225040" y="8890"/>
                </a:lnTo>
                <a:lnTo>
                  <a:pt x="2221611" y="0"/>
                </a:lnTo>
                <a:lnTo>
                  <a:pt x="67881" y="815670"/>
                </a:lnTo>
                <a:lnTo>
                  <a:pt x="57785" y="788924"/>
                </a:lnTo>
                <a:lnTo>
                  <a:pt x="0" y="851535"/>
                </a:lnTo>
                <a:lnTo>
                  <a:pt x="84709" y="860171"/>
                </a:lnTo>
                <a:lnTo>
                  <a:pt x="76301" y="837946"/>
                </a:lnTo>
                <a:lnTo>
                  <a:pt x="74599" y="833450"/>
                </a:lnTo>
                <a:lnTo>
                  <a:pt x="2225027" y="19088"/>
                </a:lnTo>
                <a:lnTo>
                  <a:pt x="4375467" y="833450"/>
                </a:lnTo>
                <a:lnTo>
                  <a:pt x="4365371" y="860171"/>
                </a:lnTo>
                <a:lnTo>
                  <a:pt x="4450080" y="851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1334" y="4233798"/>
            <a:ext cx="2550795" cy="939800"/>
          </a:xfrm>
          <a:custGeom>
            <a:avLst/>
            <a:gdLst/>
            <a:ahLst/>
            <a:cxnLst/>
            <a:rect l="l" t="t" r="r" b="b"/>
            <a:pathLst>
              <a:path w="2550795" h="939800">
                <a:moveTo>
                  <a:pt x="2550668" y="939800"/>
                </a:moveTo>
                <a:lnTo>
                  <a:pt x="2537460" y="902716"/>
                </a:lnTo>
                <a:lnTo>
                  <a:pt x="2522093" y="859536"/>
                </a:lnTo>
                <a:lnTo>
                  <a:pt x="2502306" y="880135"/>
                </a:lnTo>
                <a:lnTo>
                  <a:pt x="1586992" y="1397"/>
                </a:lnTo>
                <a:lnTo>
                  <a:pt x="1580070" y="8585"/>
                </a:lnTo>
                <a:lnTo>
                  <a:pt x="1575054" y="0"/>
                </a:lnTo>
                <a:lnTo>
                  <a:pt x="60756" y="892898"/>
                </a:lnTo>
                <a:lnTo>
                  <a:pt x="46228" y="868299"/>
                </a:lnTo>
                <a:lnTo>
                  <a:pt x="0" y="939800"/>
                </a:lnTo>
                <a:lnTo>
                  <a:pt x="84963" y="933831"/>
                </a:lnTo>
                <a:lnTo>
                  <a:pt x="74218" y="915670"/>
                </a:lnTo>
                <a:lnTo>
                  <a:pt x="70434" y="909269"/>
                </a:lnTo>
                <a:lnTo>
                  <a:pt x="1578838" y="19977"/>
                </a:lnTo>
                <a:lnTo>
                  <a:pt x="2489047" y="893927"/>
                </a:lnTo>
                <a:lnTo>
                  <a:pt x="2469261" y="914527"/>
                </a:lnTo>
                <a:lnTo>
                  <a:pt x="2550668" y="93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2161" y="4233798"/>
            <a:ext cx="2550160" cy="939800"/>
          </a:xfrm>
          <a:custGeom>
            <a:avLst/>
            <a:gdLst/>
            <a:ahLst/>
            <a:cxnLst/>
            <a:rect l="l" t="t" r="r" b="b"/>
            <a:pathLst>
              <a:path w="2550159" h="939800">
                <a:moveTo>
                  <a:pt x="2550160" y="939800"/>
                </a:moveTo>
                <a:lnTo>
                  <a:pt x="2534640" y="916432"/>
                </a:lnTo>
                <a:lnTo>
                  <a:pt x="2503043" y="868807"/>
                </a:lnTo>
                <a:lnTo>
                  <a:pt x="2488806" y="893572"/>
                </a:lnTo>
                <a:lnTo>
                  <a:pt x="934339" y="0"/>
                </a:lnTo>
                <a:lnTo>
                  <a:pt x="929640" y="8255"/>
                </a:lnTo>
                <a:lnTo>
                  <a:pt x="922909" y="1524"/>
                </a:lnTo>
                <a:lnTo>
                  <a:pt x="47066" y="879132"/>
                </a:lnTo>
                <a:lnTo>
                  <a:pt x="26797" y="858901"/>
                </a:lnTo>
                <a:lnTo>
                  <a:pt x="0" y="939800"/>
                </a:lnTo>
                <a:lnTo>
                  <a:pt x="80772" y="912749"/>
                </a:lnTo>
                <a:lnTo>
                  <a:pt x="69557" y="901573"/>
                </a:lnTo>
                <a:lnTo>
                  <a:pt x="60540" y="892581"/>
                </a:lnTo>
                <a:lnTo>
                  <a:pt x="931227" y="20142"/>
                </a:lnTo>
                <a:lnTo>
                  <a:pt x="2479306" y="910094"/>
                </a:lnTo>
                <a:lnTo>
                  <a:pt x="2465070" y="934847"/>
                </a:lnTo>
                <a:lnTo>
                  <a:pt x="2550160" y="939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3C8D8-0BC5-4045-3A25-BFE0D6045885}"/>
              </a:ext>
            </a:extLst>
          </p:cNvPr>
          <p:cNvSpPr txBox="1"/>
          <p:nvPr/>
        </p:nvSpPr>
        <p:spPr>
          <a:xfrm rot="19712103">
            <a:off x="1855397" y="309307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Measure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267E3D-72B9-8774-B000-A900D54EFCBA}"/>
              </a:ext>
            </a:extLst>
          </p:cNvPr>
          <p:cNvSpPr txBox="1"/>
          <p:nvPr/>
        </p:nvSpPr>
        <p:spPr>
          <a:xfrm rot="18938240">
            <a:off x="6347353" y="269473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No </a:t>
            </a: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order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3B84BB2-DE71-6F44-6EFB-B6097C6C92EB}"/>
              </a:ext>
            </a:extLst>
          </p:cNvPr>
          <p:cNvSpPr txBox="1"/>
          <p:nvPr/>
        </p:nvSpPr>
        <p:spPr>
          <a:xfrm rot="2764771">
            <a:off x="3359888" y="634660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Count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D39CEF-1471-E804-2446-322E5DF8E359}"/>
              </a:ext>
            </a:extLst>
          </p:cNvPr>
          <p:cNvSpPr txBox="1"/>
          <p:nvPr/>
        </p:nvSpPr>
        <p:spPr>
          <a:xfrm rot="1785256">
            <a:off x="8582200" y="572279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Order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6651AA9-0F6B-A2AD-1661-100252F54663}"/>
              </a:ext>
            </a:extLst>
          </p:cNvPr>
          <p:cNvSpPr txBox="1"/>
          <p:nvPr/>
        </p:nvSpPr>
        <p:spPr>
          <a:xfrm>
            <a:off x="6420611" y="5797286"/>
            <a:ext cx="2286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(e.g., eye color: blue, brown, green)</a:t>
            </a:r>
            <a:endParaRPr lang="fr-MA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E74B8AB-EE2D-5249-D34A-1D2E73B25E8E}"/>
              </a:ext>
            </a:extLst>
          </p:cNvPr>
          <p:cNvSpPr txBox="1"/>
          <p:nvPr/>
        </p:nvSpPr>
        <p:spPr>
          <a:xfrm>
            <a:off x="8858465" y="5832990"/>
            <a:ext cx="2783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(e.g., satisfaction level: poor, fair, good, excellent)</a:t>
            </a:r>
            <a:endParaRPr lang="fr-MA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55E18F4-9565-3B1D-5D84-6534B24480AE}"/>
              </a:ext>
            </a:extLst>
          </p:cNvPr>
          <p:cNvSpPr txBox="1"/>
          <p:nvPr/>
        </p:nvSpPr>
        <p:spPr>
          <a:xfrm>
            <a:off x="1135501" y="5771335"/>
            <a:ext cx="228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(e.g., time = 17.5 min)</a:t>
            </a:r>
            <a:endParaRPr lang="fr-MA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D442C5B-5A08-F131-A27A-312B697B1B44}"/>
              </a:ext>
            </a:extLst>
          </p:cNvPr>
          <p:cNvSpPr txBox="1"/>
          <p:nvPr/>
        </p:nvSpPr>
        <p:spPr>
          <a:xfrm>
            <a:off x="3456246" y="5783650"/>
            <a:ext cx="3070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(e.g., number of children = 2)</a:t>
            </a:r>
            <a:endParaRPr lang="fr-MA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369E75C-79B9-8F7E-B4C8-004CB725F5E2}"/>
              </a:ext>
            </a:extLst>
          </p:cNvPr>
          <p:cNvSpPr txBox="1"/>
          <p:nvPr/>
        </p:nvSpPr>
        <p:spPr>
          <a:xfrm>
            <a:off x="5229080" y="2035282"/>
            <a:ext cx="185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it</a:t>
            </a: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 a </a:t>
            </a:r>
            <a:r>
              <a:rPr lang="fr-MA" sz="1800" spc="-10" dirty="0" err="1">
                <a:solidFill>
                  <a:srgbClr val="00AFEF"/>
                </a:solidFill>
                <a:latin typeface="Calibri"/>
                <a:cs typeface="Calibri"/>
              </a:rPr>
              <a:t>quantity</a:t>
            </a: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 ?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A76D677-16D5-38D7-B99B-4443CC8DB3D7}"/>
              </a:ext>
            </a:extLst>
          </p:cNvPr>
          <p:cNvSpPr txBox="1"/>
          <p:nvPr/>
        </p:nvSpPr>
        <p:spPr>
          <a:xfrm rot="20316308">
            <a:off x="3756885" y="225116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Yes</a:t>
            </a:r>
            <a:endParaRPr lang="fr-MA" sz="1800" dirty="0">
              <a:latin typeface="Calibri"/>
              <a:cs typeface="Calibri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71C18FF-0DAA-8757-424B-1AC90C252D08}"/>
              </a:ext>
            </a:extLst>
          </p:cNvPr>
          <p:cNvSpPr txBox="1"/>
          <p:nvPr/>
        </p:nvSpPr>
        <p:spPr>
          <a:xfrm rot="1597430">
            <a:off x="7207173" y="433018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1800" spc="-10" dirty="0">
                <a:solidFill>
                  <a:srgbClr val="00AFEF"/>
                </a:solidFill>
                <a:latin typeface="Calibri"/>
                <a:cs typeface="Calibri"/>
              </a:rPr>
              <a:t>No</a:t>
            </a:r>
            <a:endParaRPr lang="fr-MA"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  <p:bldP spid="25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75203"/>
            <a:ext cx="1044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Gender: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012170" cy="128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4974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investigation: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812800" algn="l"/>
              </a:tabLst>
            </a:pPr>
            <a:r>
              <a:rPr sz="2000" b="1" spc="-15" dirty="0">
                <a:latin typeface="Arial"/>
                <a:cs typeface="Arial"/>
              </a:rPr>
              <a:t>1.	</a:t>
            </a:r>
            <a:r>
              <a:rPr sz="2000" b="1" spc="-120" dirty="0">
                <a:latin typeface="Arial"/>
                <a:cs typeface="Arial"/>
              </a:rPr>
              <a:t>Identify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question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problem: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Begin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by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defining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525252"/>
                </a:solidFill>
                <a:latin typeface="Microsoft Sans Serif"/>
                <a:cs typeface="Microsoft Sans Serif"/>
              </a:rPr>
              <a:t>a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clear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specific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  <a:p>
            <a:pPr marR="6835775" algn="ctr">
              <a:lnSpc>
                <a:spcPct val="100000"/>
              </a:lnSpc>
            </a:pPr>
            <a:r>
              <a:rPr sz="20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needs</a:t>
            </a:r>
            <a:r>
              <a:rPr sz="2000" spc="2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addressed.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75203"/>
            <a:ext cx="2522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Gender: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48711"/>
            <a:ext cx="252285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Gender: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 </a:t>
            </a:r>
            <a:r>
              <a:rPr sz="2400" b="1" spc="-5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Sleep: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48711"/>
            <a:ext cx="3723004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latin typeface="Calibri"/>
                <a:cs typeface="Calibri"/>
              </a:rPr>
              <a:t>Gender: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latin typeface="Calibri"/>
                <a:cs typeface="Calibri"/>
              </a:rPr>
              <a:t>Sleep: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Numerical,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48711"/>
            <a:ext cx="3723004" cy="15589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latin typeface="Calibri"/>
                <a:cs typeface="Calibri"/>
              </a:rPr>
              <a:t>Gender: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latin typeface="Calibri"/>
                <a:cs typeface="Calibri"/>
              </a:rPr>
              <a:t>Sleep: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Numerical,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Calibri"/>
                <a:cs typeface="Calibri"/>
              </a:rPr>
              <a:t>Bedtime: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3148711"/>
            <a:ext cx="4569461" cy="15561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latin typeface="Calibri"/>
                <a:cs typeface="Calibri"/>
              </a:rPr>
              <a:t>Gender: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latin typeface="Calibri"/>
                <a:cs typeface="Calibri"/>
              </a:rPr>
              <a:t>Sleep: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Numerical,</a:t>
            </a:r>
            <a:r>
              <a:rPr sz="24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Calibri"/>
                <a:cs typeface="Calibri"/>
              </a:rPr>
              <a:t>Bedtime: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lang="fr-MA" sz="2400" b="1" spc="-10" dirty="0" err="1">
                <a:solidFill>
                  <a:srgbClr val="6F2F9F"/>
                </a:solidFill>
                <a:latin typeface="Calibri"/>
                <a:cs typeface="Calibri"/>
              </a:rPr>
              <a:t>Numetical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,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fr-MA" sz="2400" b="1" spc="-5" dirty="0" err="1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3148711"/>
            <a:ext cx="5026661" cy="2107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latin typeface="Calibri"/>
                <a:cs typeface="Calibri"/>
              </a:rPr>
              <a:t>Gender: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latin typeface="Calibri"/>
                <a:cs typeface="Calibri"/>
              </a:rPr>
              <a:t>Sleep: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Numerical,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endParaRPr sz="2400" dirty="0">
              <a:latin typeface="Calibri"/>
              <a:cs typeface="Calibri"/>
            </a:endParaRPr>
          </a:p>
          <a:p>
            <a:pPr marL="12700" marR="27305">
              <a:lnSpc>
                <a:spcPct val="150000"/>
              </a:lnSpc>
            </a:pPr>
            <a:r>
              <a:rPr sz="2400" b="1" spc="-5" dirty="0">
                <a:latin typeface="Calibri"/>
                <a:cs typeface="Calibri"/>
              </a:rPr>
              <a:t>Bedtime: </a:t>
            </a:r>
            <a:r>
              <a:rPr lang="fr-MA" sz="2400" b="1" spc="-10" dirty="0" err="1">
                <a:solidFill>
                  <a:srgbClr val="6F2F9F"/>
                </a:solidFill>
                <a:latin typeface="Calibri"/>
                <a:cs typeface="Calibri"/>
              </a:rPr>
              <a:t>Numerical</a:t>
            </a:r>
            <a:r>
              <a:rPr lang="fr-MA" sz="24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lang="fr-MA" sz="2400" b="1" spc="-5" dirty="0" err="1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Countries: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2287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3148711"/>
            <a:ext cx="5179061" cy="20580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b="1" spc="-10" dirty="0">
                <a:latin typeface="Calibri"/>
                <a:cs typeface="Calibri"/>
              </a:rPr>
              <a:t>Gender: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Categorical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latin typeface="Calibri"/>
                <a:cs typeface="Calibri"/>
              </a:rPr>
              <a:t>Sleep: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Numerical,</a:t>
            </a:r>
            <a:r>
              <a:rPr sz="2400" b="1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z="2400" b="1" spc="-5" dirty="0">
                <a:latin typeface="Calibri"/>
                <a:cs typeface="Calibri"/>
              </a:rPr>
              <a:t>Bedtime: </a:t>
            </a:r>
            <a:r>
              <a:rPr lang="fr-MA" sz="2400" b="1" spc="-10" dirty="0" err="1">
                <a:solidFill>
                  <a:srgbClr val="6F2F9F"/>
                </a:solidFill>
                <a:latin typeface="Calibri"/>
                <a:cs typeface="Calibri"/>
              </a:rPr>
              <a:t>Numerical</a:t>
            </a:r>
            <a:r>
              <a:rPr lang="fr-MA" sz="2400" b="1" spc="-10" dirty="0">
                <a:solidFill>
                  <a:srgbClr val="6F2F9F"/>
                </a:solidFill>
                <a:latin typeface="Calibri"/>
                <a:cs typeface="Calibri"/>
              </a:rPr>
              <a:t> , </a:t>
            </a:r>
            <a:r>
              <a:rPr lang="fr-MA" sz="2400" b="1" spc="-5" dirty="0" err="1">
                <a:solidFill>
                  <a:srgbClr val="6F2F9F"/>
                </a:solidFill>
                <a:latin typeface="Calibri"/>
                <a:cs typeface="Calibri"/>
              </a:rPr>
              <a:t>continuous</a:t>
            </a:r>
            <a:r>
              <a:rPr lang="fr-MA" sz="24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Countries: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numerical,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discrete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289" y="2855489"/>
            <a:ext cx="5590226" cy="23565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5930265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variable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a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telephone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area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code?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L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Numerical,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continuous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Numerical,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discrete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Categorical,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ordinal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5930265" cy="344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of variable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 a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telephone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area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code?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L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Numerical,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continuous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Numerical,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discrete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440"/>
              </a:spcBef>
              <a:buAutoNum type="alphaL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Categorical,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ordinal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386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Relationships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among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012170" cy="219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4974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investigation: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2000" b="1" spc="-120" dirty="0">
                <a:latin typeface="Arial"/>
                <a:cs typeface="Arial"/>
              </a:rPr>
              <a:t>Identify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question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problem: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Begin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by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defining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525252"/>
                </a:solidFill>
                <a:latin typeface="Microsoft Sans Serif"/>
                <a:cs typeface="Microsoft Sans Serif"/>
              </a:rPr>
              <a:t>a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clear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specific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  <a:p>
            <a:pPr marR="6835775" algn="ctr">
              <a:lnSpc>
                <a:spcPct val="100000"/>
              </a:lnSpc>
            </a:pPr>
            <a:r>
              <a:rPr sz="20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needs</a:t>
            </a:r>
            <a:r>
              <a:rPr sz="2000" spc="2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addressed.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812800" marR="156210" indent="-342900">
              <a:lnSpc>
                <a:spcPct val="100000"/>
              </a:lnSpc>
              <a:buAutoNum type="arabicPeriod" startAt="2"/>
              <a:tabLst>
                <a:tab pos="812800" algn="l"/>
                <a:tab pos="813435" algn="l"/>
              </a:tabLst>
            </a:pPr>
            <a:r>
              <a:rPr sz="2000" b="1" spc="-140" dirty="0">
                <a:latin typeface="Arial"/>
                <a:cs typeface="Arial"/>
              </a:rPr>
              <a:t>Collect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relevant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topic: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25252"/>
                </a:solidFill>
                <a:latin typeface="Microsoft Sans Serif"/>
                <a:cs typeface="Microsoft Sans Serif"/>
              </a:rPr>
              <a:t>Gather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is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pertinent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</a:t>
            </a:r>
            <a:r>
              <a:rPr sz="2000" spc="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at </a:t>
            </a:r>
            <a:r>
              <a:rPr sz="2000" spc="-51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hand</a:t>
            </a:r>
            <a:r>
              <a:rPr sz="2000" spc="-6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Relationships</a:t>
            </a:r>
            <a:r>
              <a:rPr spc="-15" dirty="0"/>
              <a:t> </a:t>
            </a:r>
            <a:r>
              <a:rPr dirty="0"/>
              <a:t>among</a:t>
            </a:r>
            <a:r>
              <a:rPr spc="-40" dirty="0"/>
              <a:t> </a:t>
            </a:r>
            <a:r>
              <a:rPr spc="-5" dirty="0"/>
              <a:t>variables</a:t>
            </a:r>
          </a:p>
          <a:p>
            <a:pPr marL="518159">
              <a:lnSpc>
                <a:spcPct val="100000"/>
              </a:lnSpc>
              <a:spcBef>
                <a:spcPts val="10"/>
              </a:spcBef>
            </a:pPr>
            <a:endParaRPr sz="2350"/>
          </a:p>
          <a:p>
            <a:pPr marL="530860">
              <a:lnSpc>
                <a:spcPct val="100000"/>
              </a:lnSpc>
            </a:pP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Does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there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appear 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a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 between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Grade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25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40" dirty="0">
                <a:solidFill>
                  <a:srgbClr val="006FC0"/>
                </a:solidFill>
                <a:latin typeface="Calibri"/>
                <a:cs typeface="Calibri"/>
              </a:rPr>
              <a:t>(GPA)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</a:p>
          <a:p>
            <a:pPr marL="53086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 hours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 students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study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 per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week?</a:t>
            </a: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3893" y="3480419"/>
            <a:ext cx="3659232" cy="2066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Relationships</a:t>
            </a:r>
            <a:r>
              <a:rPr spc="-15" dirty="0"/>
              <a:t> </a:t>
            </a:r>
            <a:r>
              <a:rPr dirty="0"/>
              <a:t>among</a:t>
            </a:r>
            <a:r>
              <a:rPr spc="-40" dirty="0"/>
              <a:t> </a:t>
            </a:r>
            <a:r>
              <a:rPr spc="-5" dirty="0"/>
              <a:t>variables</a:t>
            </a:r>
          </a:p>
          <a:p>
            <a:pPr marL="518159">
              <a:lnSpc>
                <a:spcPct val="100000"/>
              </a:lnSpc>
              <a:spcBef>
                <a:spcPts val="10"/>
              </a:spcBef>
            </a:pPr>
            <a:endParaRPr sz="2350"/>
          </a:p>
          <a:p>
            <a:pPr marL="530860">
              <a:lnSpc>
                <a:spcPct val="100000"/>
              </a:lnSpc>
            </a:pP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Does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there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appear 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a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 between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Grade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25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40" dirty="0">
                <a:solidFill>
                  <a:srgbClr val="006FC0"/>
                </a:solidFill>
                <a:latin typeface="Calibri"/>
                <a:cs typeface="Calibri"/>
              </a:rPr>
              <a:t>(GPA)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</a:p>
          <a:p>
            <a:pPr marL="53086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 hours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 students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study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 per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week?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372736"/>
            <a:ext cx="6695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you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spot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anything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unusual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about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any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points?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3893" y="3480419"/>
            <a:ext cx="3659232" cy="20661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Relationships</a:t>
            </a:r>
            <a:r>
              <a:rPr spc="-15" dirty="0"/>
              <a:t> </a:t>
            </a:r>
            <a:r>
              <a:rPr dirty="0"/>
              <a:t>among</a:t>
            </a:r>
            <a:r>
              <a:rPr spc="-40" dirty="0"/>
              <a:t> </a:t>
            </a:r>
            <a:r>
              <a:rPr spc="-5" dirty="0"/>
              <a:t>variables</a:t>
            </a:r>
          </a:p>
          <a:p>
            <a:pPr marL="518159">
              <a:lnSpc>
                <a:spcPct val="100000"/>
              </a:lnSpc>
              <a:spcBef>
                <a:spcPts val="10"/>
              </a:spcBef>
            </a:pPr>
            <a:endParaRPr sz="2350"/>
          </a:p>
          <a:p>
            <a:pPr marL="530860">
              <a:lnSpc>
                <a:spcPct val="100000"/>
              </a:lnSpc>
            </a:pP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Does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there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appear 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a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relationship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 between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Grade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Point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25" dirty="0">
                <a:solidFill>
                  <a:srgbClr val="006FC0"/>
                </a:solidFill>
                <a:latin typeface="Calibri"/>
                <a:cs typeface="Calibri"/>
              </a:rPr>
              <a:t>Average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40" dirty="0">
                <a:solidFill>
                  <a:srgbClr val="006FC0"/>
                </a:solidFill>
                <a:latin typeface="Calibri"/>
                <a:cs typeface="Calibri"/>
              </a:rPr>
              <a:t>(GPA)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b="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number</a:t>
            </a:r>
          </a:p>
          <a:p>
            <a:pPr marL="530860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b="0" spc="-15" dirty="0">
                <a:solidFill>
                  <a:srgbClr val="006FC0"/>
                </a:solidFill>
                <a:latin typeface="Calibri"/>
                <a:cs typeface="Calibri"/>
              </a:rPr>
              <a:t> hours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 students</a:t>
            </a:r>
            <a:r>
              <a:rPr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6FC0"/>
                </a:solidFill>
                <a:latin typeface="Calibri"/>
                <a:cs typeface="Calibri"/>
              </a:rPr>
              <a:t>study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 per</a:t>
            </a:r>
            <a:r>
              <a:rPr b="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6FC0"/>
                </a:solidFill>
                <a:latin typeface="Calibri"/>
                <a:cs typeface="Calibri"/>
              </a:rPr>
              <a:t>week?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372736"/>
            <a:ext cx="75431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216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you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spot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anything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unusual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about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any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2400" b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points?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one student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GPA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 </a:t>
            </a:r>
            <a:r>
              <a:rPr sz="2400" spc="-5" dirty="0">
                <a:latin typeface="Calibri"/>
                <a:cs typeface="Calibri"/>
              </a:rPr>
              <a:t>4.0,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likely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19" y="3429000"/>
            <a:ext cx="3794760" cy="21549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059035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scatterplot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3731895">
              <a:lnSpc>
                <a:spcPct val="100000"/>
              </a:lnSpc>
              <a:spcBef>
                <a:spcPts val="5"/>
              </a:spcBef>
              <a:tabLst>
                <a:tab pos="347662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15" dirty="0">
                <a:latin typeface="Calibri"/>
                <a:cs typeface="Calibri"/>
              </a:rPr>
              <a:t>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skull</a:t>
            </a:r>
            <a:r>
              <a:rPr sz="2400" spc="-5" dirty="0">
                <a:latin typeface="Calibri"/>
                <a:cs typeface="Calibri"/>
              </a:rPr>
              <a:t> lengths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possums?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545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relationship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width,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variables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independent.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355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width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positively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negatively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causes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wider.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causes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longer.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399" y="1616395"/>
            <a:ext cx="4014846" cy="22648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059035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scatterplot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 marR="3731895">
              <a:lnSpc>
                <a:spcPct val="100000"/>
              </a:lnSpc>
              <a:spcBef>
                <a:spcPts val="5"/>
              </a:spcBef>
              <a:tabLst>
                <a:tab pos="347662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15" dirty="0">
                <a:latin typeface="Calibri"/>
                <a:cs typeface="Calibri"/>
              </a:rPr>
              <a:t>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skull</a:t>
            </a:r>
            <a:r>
              <a:rPr sz="2400" spc="-5" dirty="0">
                <a:latin typeface="Calibri"/>
                <a:cs typeface="Calibri"/>
              </a:rPr>
              <a:t> lengths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possums?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545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relationship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width,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variables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independent.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355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Head</a:t>
            </a:r>
            <a:r>
              <a:rPr sz="1800" spc="5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length</a:t>
            </a:r>
            <a:r>
              <a:rPr sz="1800" spc="15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skull</a:t>
            </a:r>
            <a:r>
              <a:rPr sz="1800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EC7C30"/>
                </a:solidFill>
                <a:latin typeface="Arial MT"/>
                <a:cs typeface="Arial MT"/>
              </a:rPr>
              <a:t>width</a:t>
            </a:r>
            <a:r>
              <a:rPr sz="1800" spc="50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are positively</a:t>
            </a:r>
            <a:r>
              <a:rPr sz="1800" spc="20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associated.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negatively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longer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causes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wider.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355600" algn="l"/>
                <a:tab pos="35623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wider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skull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causes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longer.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399" y="1616395"/>
            <a:ext cx="4014846" cy="22648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965180" cy="268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Associated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vs.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independent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show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another,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called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981B9"/>
                </a:solidFill>
                <a:latin typeface="Arial"/>
                <a:cs typeface="Arial"/>
              </a:rPr>
              <a:t>associated</a:t>
            </a:r>
            <a:r>
              <a:rPr sz="1800" i="1" spc="1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1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also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called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981B9"/>
                </a:solidFill>
                <a:latin typeface="Arial"/>
                <a:cs typeface="Arial"/>
              </a:rPr>
              <a:t>dependent</a:t>
            </a:r>
            <a:r>
              <a:rPr sz="1800" i="1" spc="35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vice-versa.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299085" marR="5080" indent="-287020">
              <a:lnSpc>
                <a:spcPts val="211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variables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associated,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i.e.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evident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two,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said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 </a:t>
            </a:r>
            <a:r>
              <a:rPr sz="1800" i="1" spc="-5" dirty="0">
                <a:solidFill>
                  <a:srgbClr val="3981B9"/>
                </a:solidFill>
                <a:latin typeface="Arial"/>
                <a:cs typeface="Arial"/>
              </a:rPr>
              <a:t>independent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4990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4902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  <a:tabLst>
                <a:tab pos="9664700" algn="l"/>
              </a:tabLst>
            </a:pPr>
            <a:r>
              <a:rPr sz="2400" b="1" spc="-5" dirty="0">
                <a:latin typeface="Calibri"/>
                <a:cs typeface="Calibri"/>
              </a:rPr>
              <a:t>Definition: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subset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individuals	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estimate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 parameters</a:t>
            </a:r>
            <a:r>
              <a:rPr sz="2400" b="1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4168140"/>
            <a:ext cx="3110483" cy="25069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92246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Calibri"/>
                <a:cs typeface="Calibri"/>
              </a:rPr>
              <a:t>Importance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Sampling: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5" dirty="0">
                <a:latin typeface="Calibri"/>
                <a:cs typeface="Calibri"/>
              </a:rPr>
              <a:t>It's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impractical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study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5" dirty="0">
                <a:latin typeface="Calibri"/>
                <a:cs typeface="Calibri"/>
              </a:rPr>
              <a:t>Samples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feasible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way</a:t>
            </a:r>
            <a:r>
              <a:rPr sz="2400" spc="-15" dirty="0">
                <a:latin typeface="Calibri"/>
                <a:cs typeface="Calibri"/>
              </a:rPr>
              <a:t> to gather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Wingdings"/>
              <a:buChar char=""/>
              <a:tabLst>
                <a:tab pos="1270635" algn="l"/>
              </a:tabLst>
            </a:pPr>
            <a:r>
              <a:rPr sz="2400" spc="-10" dirty="0">
                <a:latin typeface="Calibri"/>
                <a:cs typeface="Calibri"/>
              </a:rPr>
              <a:t>Proper </a:t>
            </a:r>
            <a:r>
              <a:rPr sz="2400" spc="-5" dirty="0">
                <a:latin typeface="Calibri"/>
                <a:cs typeface="Calibri"/>
              </a:rPr>
              <a:t>sampling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accurate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1860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30" dirty="0">
                <a:latin typeface="Calibri"/>
                <a:cs typeface="Calibri"/>
              </a:rPr>
              <a:t>Key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Principles: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b="1" dirty="0">
                <a:latin typeface="Calibri"/>
                <a:cs typeface="Calibri"/>
              </a:rPr>
              <a:t>Randomness: </a:t>
            </a: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member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equal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selection.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15" dirty="0">
                <a:latin typeface="Calibri"/>
                <a:cs typeface="Calibri"/>
              </a:rPr>
              <a:t>Representation: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population's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diversity.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10" dirty="0">
                <a:latin typeface="Calibri"/>
                <a:cs typeface="Calibri"/>
              </a:rPr>
              <a:t>Size: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40" dirty="0">
                <a:latin typeface="Calibri"/>
                <a:cs typeface="Calibri"/>
              </a:rPr>
              <a:t>better,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much.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0932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47534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investigation: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2000" b="1" spc="-120" dirty="0">
                <a:latin typeface="Arial"/>
                <a:cs typeface="Arial"/>
              </a:rPr>
              <a:t>Identify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question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problem: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Begin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by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defining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525252"/>
                </a:solidFill>
                <a:latin typeface="Microsoft Sans Serif"/>
                <a:cs typeface="Microsoft Sans Serif"/>
              </a:rPr>
              <a:t>a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clear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specific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  <a:p>
            <a:pPr marR="6933565" algn="ctr">
              <a:lnSpc>
                <a:spcPct val="100000"/>
              </a:lnSpc>
            </a:pPr>
            <a:r>
              <a:rPr sz="20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needs</a:t>
            </a:r>
            <a:r>
              <a:rPr sz="2000" spc="2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addressed.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812800" marR="253365" indent="-342900">
              <a:lnSpc>
                <a:spcPct val="100000"/>
              </a:lnSpc>
              <a:buAutoNum type="arabicPeriod" startAt="2"/>
              <a:tabLst>
                <a:tab pos="812800" algn="l"/>
                <a:tab pos="813435" algn="l"/>
              </a:tabLst>
            </a:pPr>
            <a:r>
              <a:rPr sz="2000" b="1" spc="-140" dirty="0">
                <a:latin typeface="Arial"/>
                <a:cs typeface="Arial"/>
              </a:rPr>
              <a:t>Collect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relevant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topic: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25252"/>
                </a:solidFill>
                <a:latin typeface="Microsoft Sans Serif"/>
                <a:cs typeface="Microsoft Sans Serif"/>
              </a:rPr>
              <a:t>Gather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is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pertinent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</a:t>
            </a:r>
            <a:r>
              <a:rPr sz="2000" spc="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at </a:t>
            </a:r>
            <a:r>
              <a:rPr sz="2000" spc="-51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hand</a:t>
            </a:r>
            <a:r>
              <a:rPr sz="2000" spc="-6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2"/>
            </a:pPr>
            <a:endParaRPr sz="210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812800" algn="l"/>
                <a:tab pos="813435" algn="l"/>
              </a:tabLst>
            </a:pPr>
            <a:r>
              <a:rPr sz="2000" b="1" spc="-145" dirty="0">
                <a:latin typeface="Arial"/>
                <a:cs typeface="Arial"/>
              </a:rPr>
              <a:t>Analyze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data: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525252"/>
                </a:solidFill>
                <a:latin typeface="Microsoft Sans Serif"/>
                <a:cs typeface="Microsoft Sans Serif"/>
              </a:rPr>
              <a:t>Employ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statistical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methods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tools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525252"/>
                </a:solidFill>
                <a:latin typeface="Microsoft Sans Serif"/>
                <a:cs typeface="Microsoft Sans Serif"/>
              </a:rPr>
              <a:t>examine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525252"/>
                </a:solidFill>
                <a:latin typeface="Microsoft Sans Serif"/>
                <a:cs typeface="Microsoft Sans Serif"/>
              </a:rPr>
              <a:t>make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525252"/>
                </a:solidFill>
                <a:latin typeface="Microsoft Sans Serif"/>
                <a:cs typeface="Microsoft Sans Serif"/>
              </a:rPr>
              <a:t>sense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5252"/>
                </a:solidFill>
                <a:latin typeface="Microsoft Sans Serif"/>
                <a:cs typeface="Microsoft Sans Serif"/>
              </a:rPr>
              <a:t>of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4347845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5" dirty="0">
                <a:latin typeface="Calibri"/>
                <a:cs typeface="Calibri"/>
              </a:rPr>
              <a:t>Types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Sampling: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50">
              <a:latin typeface="Calibri"/>
              <a:cs typeface="Calibri"/>
            </a:endParaRPr>
          </a:p>
          <a:p>
            <a:pPr marL="1294130" lvl="1" indent="-367665">
              <a:lnSpc>
                <a:spcPct val="100000"/>
              </a:lnSpc>
              <a:buAutoNum type="arabicPeriod"/>
              <a:tabLst>
                <a:tab pos="1294130" algn="l"/>
                <a:tab pos="1294765" algn="l"/>
              </a:tabLst>
            </a:pPr>
            <a:r>
              <a:rPr sz="2400" spc="-5" dirty="0">
                <a:solidFill>
                  <a:srgbClr val="333E50"/>
                </a:solidFill>
                <a:latin typeface="Calibri"/>
                <a:cs typeface="Calibri"/>
              </a:rPr>
              <a:t>Random</a:t>
            </a:r>
            <a:r>
              <a:rPr sz="24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E50"/>
                </a:solidFill>
                <a:latin typeface="Calibri"/>
                <a:cs typeface="Calibri"/>
              </a:rPr>
              <a:t>Sampling</a:t>
            </a:r>
            <a:endParaRPr sz="2400">
              <a:latin typeface="Calibri"/>
              <a:cs typeface="Calibri"/>
            </a:endParaRPr>
          </a:p>
          <a:p>
            <a:pPr marL="1294130" lvl="1" indent="-3676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294130" algn="l"/>
                <a:tab pos="1294765" algn="l"/>
              </a:tabLst>
            </a:pPr>
            <a:r>
              <a:rPr sz="2400" spc="-10" dirty="0">
                <a:solidFill>
                  <a:srgbClr val="333E50"/>
                </a:solidFill>
                <a:latin typeface="Calibri"/>
                <a:cs typeface="Calibri"/>
              </a:rPr>
              <a:t>Stratified</a:t>
            </a:r>
            <a:r>
              <a:rPr sz="2400" spc="-1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E50"/>
                </a:solidFill>
                <a:latin typeface="Calibri"/>
                <a:cs typeface="Calibri"/>
              </a:rPr>
              <a:t>Sampling</a:t>
            </a:r>
            <a:endParaRPr sz="2400">
              <a:latin typeface="Calibri"/>
              <a:cs typeface="Calibri"/>
            </a:endParaRPr>
          </a:p>
          <a:p>
            <a:pPr marL="1294130" lvl="1" indent="-3676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1294130" algn="l"/>
                <a:tab pos="1294765" algn="l"/>
              </a:tabLst>
            </a:pPr>
            <a:r>
              <a:rPr sz="2400" spc="-10" dirty="0">
                <a:solidFill>
                  <a:srgbClr val="333E50"/>
                </a:solidFill>
                <a:latin typeface="Calibri"/>
                <a:cs typeface="Calibri"/>
              </a:rPr>
              <a:t>Cluster</a:t>
            </a:r>
            <a:r>
              <a:rPr sz="2400" spc="-114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E50"/>
                </a:solidFill>
                <a:latin typeface="Calibri"/>
                <a:cs typeface="Calibri"/>
              </a:rPr>
              <a:t>Sampling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72410"/>
            <a:ext cx="9919335" cy="261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lang="fr-MA" sz="2400" b="1" spc="-1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/>
              <a:t>Use case: Studying La Liga Players’ Salaries</a:t>
            </a:r>
            <a:br>
              <a:rPr lang="en-US" sz="2400" dirty="0"/>
            </a:br>
            <a:r>
              <a:rPr lang="en-US" sz="2400" b="1" dirty="0"/>
              <a:t>Population</a:t>
            </a:r>
            <a:r>
              <a:rPr lang="en-US" sz="2400" dirty="0"/>
              <a:t>: 499 players across 20 teams in La Liga.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350" dirty="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Calibri"/>
                <a:cs typeface="Calibri"/>
              </a:rPr>
              <a:t>Random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Sampling:</a:t>
            </a:r>
            <a:endParaRPr sz="2350" dirty="0">
              <a:latin typeface="Calibri"/>
              <a:cs typeface="Calibri"/>
            </a:endParaRPr>
          </a:p>
          <a:p>
            <a:pPr marL="1270000" marR="5080" indent="-3429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1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Randomly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lang="fr-MA" sz="2400" spc="-5" dirty="0">
                <a:latin typeface="Calibri"/>
                <a:cs typeface="Calibri"/>
              </a:rPr>
              <a:t> 120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</a:t>
            </a:r>
            <a:r>
              <a:rPr lang="fr-MA" sz="2400" spc="-5" dirty="0">
                <a:latin typeface="Calibri"/>
                <a:cs typeface="Calibri"/>
              </a:rPr>
              <a:t> (</a:t>
            </a:r>
            <a:r>
              <a:rPr lang="fr-MA" sz="2400" spc="-5" dirty="0" err="1">
                <a:latin typeface="Calibri"/>
                <a:cs typeface="Calibri"/>
              </a:rPr>
              <a:t>players</a:t>
            </a:r>
            <a:r>
              <a:rPr lang="fr-MA" sz="2400" spc="-5" dirty="0">
                <a:latin typeface="Calibri"/>
                <a:cs typeface="Calibri"/>
              </a:rPr>
              <a:t>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population,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implied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points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2364" y="4428115"/>
            <a:ext cx="4616447" cy="23032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C5AC5B-DF82-D8B7-2DE0-5E0C8B4D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0" y="4365365"/>
            <a:ext cx="4833257" cy="236604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5CDF43C-564D-6D2C-752F-1FED30BD3CDC}"/>
              </a:ext>
            </a:extLst>
          </p:cNvPr>
          <p:cNvCxnSpPr/>
          <p:nvPr/>
        </p:nvCxnSpPr>
        <p:spPr>
          <a:xfrm>
            <a:off x="5739637" y="5476495"/>
            <a:ext cx="4809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3524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Calibri"/>
                <a:cs typeface="Calibri"/>
              </a:rPr>
              <a:t>Stratified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Sampling: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00" marR="5080" indent="-342900">
              <a:lnSpc>
                <a:spcPct val="100000"/>
              </a:lnSpc>
            </a:pP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o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Population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divided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into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subgroups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(strata)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based on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characteristic</a:t>
            </a:r>
            <a:r>
              <a:rPr lang="fr-MA" sz="2400" spc="-10" dirty="0">
                <a:solidFill>
                  <a:srgbClr val="0D0D0D"/>
                </a:solidFill>
                <a:latin typeface="Calibri"/>
                <a:cs typeface="Calibri"/>
              </a:rPr>
              <a:t> (team)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.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Then </a:t>
            </a:r>
            <a:r>
              <a:rPr sz="2400" spc="-5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samples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taken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proportionally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each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subgroup.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1628" y="4270247"/>
            <a:ext cx="4428744" cy="22219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9924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5" dirty="0">
                <a:latin typeface="Calibri"/>
                <a:cs typeface="Calibri"/>
              </a:rPr>
              <a:t>Cluster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Sampling: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00" marR="5080" indent="-342900">
              <a:lnSpc>
                <a:spcPct val="100000"/>
              </a:lnSpc>
            </a:pP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o</a:t>
            </a:r>
            <a:r>
              <a:rPr sz="2400" spc="-18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Population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divided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clusters.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random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sample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clusters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chosen,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all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members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in chosen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clusters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surveyed.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164" y="4213859"/>
            <a:ext cx="4631436" cy="23088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098867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Calibri"/>
                <a:cs typeface="Calibri"/>
              </a:rPr>
              <a:t>Sampling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Errors: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1384300" marR="407670" lvl="1" indent="-457200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Selection </a:t>
            </a:r>
            <a:r>
              <a:rPr sz="2400" b="1" spc="-5" dirty="0">
                <a:solidFill>
                  <a:srgbClr val="0D0D0D"/>
                </a:solidFill>
                <a:latin typeface="Calibri"/>
                <a:cs typeface="Calibri"/>
              </a:rPr>
              <a:t>Bias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When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some members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lower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or higher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probability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being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chosen.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D0D0D"/>
              </a:buClr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384300" marR="5080" lvl="1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5" dirty="0">
                <a:solidFill>
                  <a:srgbClr val="0D0D0D"/>
                </a:solidFill>
                <a:latin typeface="Calibri"/>
                <a:cs typeface="Calibri"/>
              </a:rPr>
              <a:t>Non-response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Bias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When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respondents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differ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from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non-respondents,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skewing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sample.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D0D0D"/>
              </a:buClr>
              <a:buFont typeface="Calibri"/>
              <a:buAutoNum type="arabicPeriod"/>
            </a:pPr>
            <a:endParaRPr sz="235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b="1" spc="-15" dirty="0">
                <a:solidFill>
                  <a:srgbClr val="0D0D0D"/>
                </a:solidFill>
                <a:latin typeface="Calibri"/>
                <a:cs typeface="Calibri"/>
              </a:rPr>
              <a:t>Undercoverage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When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some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groups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left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out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underrepresented.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79175" cy="399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Calibri"/>
                <a:cs typeface="Calibri"/>
              </a:rPr>
              <a:t>Practice: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city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council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has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requested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household</a:t>
            </a:r>
            <a:r>
              <a:rPr sz="1800" spc="2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survey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be conducted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suburban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area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their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3981B9"/>
                </a:solidFill>
                <a:latin typeface="Arial MT"/>
                <a:cs typeface="Arial MT"/>
              </a:rPr>
              <a:t>city.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area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broken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into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many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distinct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unique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neighborhoods,</a:t>
            </a:r>
            <a:r>
              <a:rPr sz="1800" spc="4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some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including</a:t>
            </a:r>
            <a:r>
              <a:rPr sz="1800" spc="2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large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homes,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some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981B9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only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apartments.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approach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981B9"/>
                </a:solidFill>
                <a:latin typeface="Arial MT"/>
                <a:cs typeface="Arial MT"/>
              </a:rPr>
              <a:t>would</a:t>
            </a:r>
            <a:r>
              <a:rPr sz="1800" spc="5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likely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981B9"/>
                </a:solidFill>
                <a:latin typeface="Arial"/>
                <a:cs typeface="Arial"/>
              </a:rPr>
              <a:t>least</a:t>
            </a:r>
            <a:r>
              <a:rPr sz="1800" i="1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effective?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Simple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 sampling</a:t>
            </a:r>
            <a:endParaRPr sz="18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Cluster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sampling</a:t>
            </a:r>
            <a:endParaRPr sz="18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Stratified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sampling</a:t>
            </a:r>
            <a:endParaRPr sz="18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Blocked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79175" cy="399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Principles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Calibri"/>
                <a:cs typeface="Calibri"/>
              </a:rPr>
              <a:t>Practice: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city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council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has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requested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household</a:t>
            </a:r>
            <a:r>
              <a:rPr sz="1800" spc="2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survey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be conducted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suburban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area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their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3981B9"/>
                </a:solidFill>
                <a:latin typeface="Arial MT"/>
                <a:cs typeface="Arial MT"/>
              </a:rPr>
              <a:t>city.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area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broken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into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many</a:t>
            </a:r>
            <a:r>
              <a:rPr sz="1800" spc="1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distinct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unique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neighborhoods,</a:t>
            </a:r>
            <a:r>
              <a:rPr sz="1800" spc="4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some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including</a:t>
            </a:r>
            <a:r>
              <a:rPr sz="1800" spc="2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large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homes,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some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981B9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only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apartments.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Which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approach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981B9"/>
                </a:solidFill>
                <a:latin typeface="Arial MT"/>
                <a:cs typeface="Arial MT"/>
              </a:rPr>
              <a:t>would</a:t>
            </a:r>
            <a:r>
              <a:rPr sz="1800" spc="5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likely</a:t>
            </a:r>
            <a:r>
              <a:rPr sz="1800" spc="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981B9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3981B9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981B9"/>
                </a:solidFill>
                <a:latin typeface="Arial"/>
                <a:cs typeface="Arial"/>
              </a:rPr>
              <a:t>least</a:t>
            </a:r>
            <a:r>
              <a:rPr sz="1800" i="1" dirty="0">
                <a:solidFill>
                  <a:srgbClr val="3981B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981B9"/>
                </a:solidFill>
                <a:latin typeface="Arial MT"/>
                <a:cs typeface="Arial MT"/>
              </a:rPr>
              <a:t>effective?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Simple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 sampling</a:t>
            </a:r>
            <a:endParaRPr sz="18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Cluster</a:t>
            </a:r>
            <a:r>
              <a:rPr sz="1800" spc="-25" dirty="0">
                <a:solidFill>
                  <a:srgbClr val="EC7C3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Arial MT"/>
                <a:cs typeface="Arial MT"/>
              </a:rPr>
              <a:t>sampling</a:t>
            </a:r>
            <a:endParaRPr sz="18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Stratified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sampling</a:t>
            </a:r>
            <a:endParaRPr sz="1800">
              <a:latin typeface="Arial MT"/>
              <a:cs typeface="Arial MT"/>
            </a:endParaRPr>
          </a:p>
          <a:p>
            <a:pPr marL="12134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1213485" algn="l"/>
                <a:tab pos="1214120" algn="l"/>
              </a:tabLst>
            </a:pPr>
            <a:r>
              <a:rPr sz="1800" spc="-5" dirty="0">
                <a:latin typeface="Arial MT"/>
                <a:cs typeface="Arial MT"/>
              </a:rPr>
              <a:t>Blocked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sampling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4720" y="2994736"/>
            <a:ext cx="77838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5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5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3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5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4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5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001F5F"/>
                </a:solidFill>
                <a:latin typeface="Calibri"/>
                <a:cs typeface="Calibri"/>
              </a:rPr>
              <a:t>questions?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4720" y="2994736"/>
            <a:ext cx="77838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001F5F"/>
                </a:solidFill>
                <a:latin typeface="Calibri"/>
                <a:cs typeface="Calibri"/>
              </a:rPr>
              <a:t>Do</a:t>
            </a:r>
            <a:r>
              <a:rPr sz="5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5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3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5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4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5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400" spc="-10" dirty="0">
                <a:solidFill>
                  <a:srgbClr val="001F5F"/>
                </a:solidFill>
                <a:latin typeface="Calibri"/>
                <a:cs typeface="Calibri"/>
              </a:rPr>
              <a:t>questions?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00709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Exercices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Light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exam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performance.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study is designed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effect </a:t>
            </a:r>
            <a:r>
              <a:rPr sz="1800" spc="-5" dirty="0">
                <a:latin typeface="Calibri"/>
                <a:cs typeface="Calibri"/>
              </a:rPr>
              <a:t>of light level on </a:t>
            </a:r>
            <a:r>
              <a:rPr sz="1800" spc="-15" dirty="0">
                <a:latin typeface="Calibri"/>
                <a:cs typeface="Calibri"/>
              </a:rPr>
              <a:t>exam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5" dirty="0">
                <a:latin typeface="Calibri"/>
                <a:cs typeface="Calibri"/>
              </a:rPr>
              <a:t>of students.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researcher believes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light </a:t>
            </a:r>
            <a:r>
              <a:rPr sz="1800" spc="-5" dirty="0">
                <a:latin typeface="Calibri"/>
                <a:cs typeface="Calibri"/>
              </a:rPr>
              <a:t>levels might </a:t>
            </a:r>
            <a:r>
              <a:rPr sz="1800" spc="-15" dirty="0">
                <a:latin typeface="Calibri"/>
                <a:cs typeface="Calibri"/>
              </a:rPr>
              <a:t>have different effects </a:t>
            </a:r>
            <a:r>
              <a:rPr sz="1800" spc="-5" dirty="0">
                <a:latin typeface="Calibri"/>
                <a:cs typeface="Calibri"/>
              </a:rPr>
              <a:t>on males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females,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spc="-10" dirty="0">
                <a:latin typeface="Calibri"/>
                <a:cs typeface="Calibri"/>
              </a:rPr>
              <a:t>wants to </a:t>
            </a:r>
            <a:r>
              <a:rPr sz="1800" spc="-15" dirty="0">
                <a:latin typeface="Calibri"/>
                <a:cs typeface="Calibri"/>
              </a:rPr>
              <a:t>make </a:t>
            </a:r>
            <a:r>
              <a:rPr sz="1800" spc="-10" dirty="0">
                <a:latin typeface="Calibri"/>
                <a:cs typeface="Calibri"/>
              </a:rPr>
              <a:t>sure </a:t>
            </a: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 equally </a:t>
            </a:r>
            <a:r>
              <a:rPr sz="1800" spc="-10" dirty="0">
                <a:latin typeface="Calibri"/>
                <a:cs typeface="Calibri"/>
              </a:rPr>
              <a:t>represented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10" dirty="0">
                <a:latin typeface="Calibri"/>
                <a:cs typeface="Calibri"/>
              </a:rPr>
              <a:t>treatment.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treatments are </a:t>
            </a:r>
            <a:r>
              <a:rPr sz="1800" spc="-5" dirty="0">
                <a:latin typeface="Calibri"/>
                <a:cs typeface="Calibri"/>
              </a:rPr>
              <a:t>fluorescent overhead lighting, </a:t>
            </a:r>
            <a:r>
              <a:rPr sz="1800" spc="-10" dirty="0">
                <a:latin typeface="Calibri"/>
                <a:cs typeface="Calibri"/>
              </a:rPr>
              <a:t>yellow </a:t>
            </a:r>
            <a:r>
              <a:rPr sz="1800" spc="-5" dirty="0">
                <a:latin typeface="Calibri"/>
                <a:cs typeface="Calibri"/>
              </a:rPr>
              <a:t>overhead lighting, no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 lighting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desk lamps).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68748"/>
            <a:ext cx="5509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469900" algn="l"/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response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variable?</a:t>
            </a:r>
            <a:endParaRPr sz="1800">
              <a:latin typeface="Calibri"/>
              <a:cs typeface="Calibri"/>
            </a:endParaRPr>
          </a:p>
          <a:p>
            <a:pPr marL="521970" indent="-509270">
              <a:lnSpc>
                <a:spcPct val="100000"/>
              </a:lnSpc>
              <a:buAutoNum type="alphaLcParenBoth"/>
              <a:tabLst>
                <a:tab pos="521334" algn="l"/>
                <a:tab pos="521970" algn="l"/>
              </a:tabLst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explanatory </a:t>
            </a:r>
            <a:r>
              <a:rPr sz="1800" spc="-5" dirty="0">
                <a:latin typeface="Calibri"/>
                <a:cs typeface="Calibri"/>
              </a:rPr>
              <a:t>variable?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levels?</a:t>
            </a:r>
            <a:endParaRPr sz="1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LcParenBoth"/>
              <a:tabLst>
                <a:tab pos="469900" algn="l"/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variable?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" dirty="0">
                <a:latin typeface="Calibri"/>
                <a:cs typeface="Calibri"/>
              </a:rPr>
              <a:t> levels?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109325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5452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General process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investigation: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2000" b="1" spc="-120" dirty="0">
                <a:latin typeface="Arial"/>
                <a:cs typeface="Arial"/>
              </a:rPr>
              <a:t>Identify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question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10" dirty="0">
                <a:latin typeface="Arial"/>
                <a:cs typeface="Arial"/>
              </a:rPr>
              <a:t>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40" dirty="0">
                <a:latin typeface="Arial"/>
                <a:cs typeface="Arial"/>
              </a:rPr>
              <a:t>problem: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Begin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by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25252"/>
                </a:solidFill>
                <a:latin typeface="Microsoft Sans Serif"/>
                <a:cs typeface="Microsoft Sans Serif"/>
              </a:rPr>
              <a:t>defining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525252"/>
                </a:solidFill>
                <a:latin typeface="Microsoft Sans Serif"/>
                <a:cs typeface="Microsoft Sans Serif"/>
              </a:rPr>
              <a:t>a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clear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specific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  <a:p>
            <a:pPr marR="6933565" algn="ctr">
              <a:lnSpc>
                <a:spcPct val="100000"/>
              </a:lnSpc>
            </a:pPr>
            <a:r>
              <a:rPr sz="2000" spc="-75" dirty="0">
                <a:solidFill>
                  <a:srgbClr val="525252"/>
                </a:solidFill>
                <a:latin typeface="Microsoft Sans Serif"/>
                <a:cs typeface="Microsoft Sans Serif"/>
              </a:rPr>
              <a:t>needs</a:t>
            </a:r>
            <a:r>
              <a:rPr sz="2000" spc="2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be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addressed.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812800" marR="253365" indent="-342900">
              <a:lnSpc>
                <a:spcPct val="100000"/>
              </a:lnSpc>
              <a:buAutoNum type="arabicPeriod" startAt="2"/>
              <a:tabLst>
                <a:tab pos="812800" algn="l"/>
                <a:tab pos="813435" algn="l"/>
              </a:tabLst>
            </a:pPr>
            <a:r>
              <a:rPr sz="2000" b="1" spc="-140" dirty="0">
                <a:latin typeface="Arial"/>
                <a:cs typeface="Arial"/>
              </a:rPr>
              <a:t>Collect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relevant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topic: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525252"/>
                </a:solidFill>
                <a:latin typeface="Microsoft Sans Serif"/>
                <a:cs typeface="Microsoft Sans Serif"/>
              </a:rPr>
              <a:t>Gather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5252"/>
                </a:solidFill>
                <a:latin typeface="Microsoft Sans Serif"/>
                <a:cs typeface="Microsoft Sans Serif"/>
              </a:rPr>
              <a:t>that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is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pertinent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</a:t>
            </a:r>
            <a:r>
              <a:rPr sz="2000" spc="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2000" spc="7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question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7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problem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at </a:t>
            </a:r>
            <a:r>
              <a:rPr sz="2000" spc="-51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Microsoft Sans Serif"/>
                <a:cs typeface="Microsoft Sans Serif"/>
              </a:rPr>
              <a:t>hand</a:t>
            </a:r>
            <a:r>
              <a:rPr sz="2000" spc="-6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 startAt="2"/>
            </a:pPr>
            <a:endParaRPr sz="210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812800" algn="l"/>
                <a:tab pos="813435" algn="l"/>
              </a:tabLst>
            </a:pPr>
            <a:r>
              <a:rPr sz="2000" b="1" spc="-145" dirty="0">
                <a:latin typeface="Arial"/>
                <a:cs typeface="Arial"/>
              </a:rPr>
              <a:t>Analyze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data: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525252"/>
                </a:solidFill>
                <a:latin typeface="Microsoft Sans Serif"/>
                <a:cs typeface="Microsoft Sans Serif"/>
              </a:rPr>
              <a:t>Employ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525252"/>
                </a:solidFill>
                <a:latin typeface="Microsoft Sans Serif"/>
                <a:cs typeface="Microsoft Sans Serif"/>
              </a:rPr>
              <a:t>statistical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methods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5252"/>
                </a:solidFill>
                <a:latin typeface="Microsoft Sans Serif"/>
                <a:cs typeface="Microsoft Sans Serif"/>
              </a:rPr>
              <a:t>tools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25252"/>
                </a:solidFill>
                <a:latin typeface="Microsoft Sans Serif"/>
                <a:cs typeface="Microsoft Sans Serif"/>
              </a:rPr>
              <a:t>to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525252"/>
                </a:solidFill>
                <a:latin typeface="Microsoft Sans Serif"/>
                <a:cs typeface="Microsoft Sans Serif"/>
              </a:rPr>
              <a:t>examine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525252"/>
                </a:solidFill>
                <a:latin typeface="Microsoft Sans Serif"/>
                <a:cs typeface="Microsoft Sans Serif"/>
              </a:rPr>
              <a:t>and</a:t>
            </a:r>
            <a:r>
              <a:rPr sz="2000" spc="4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525252"/>
                </a:solidFill>
                <a:latin typeface="Microsoft Sans Serif"/>
                <a:cs typeface="Microsoft Sans Serif"/>
              </a:rPr>
              <a:t>make</a:t>
            </a:r>
            <a:r>
              <a:rPr sz="2000" spc="5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525252"/>
                </a:solidFill>
                <a:latin typeface="Microsoft Sans Serif"/>
                <a:cs typeface="Microsoft Sans Serif"/>
              </a:rPr>
              <a:t>sense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5252"/>
                </a:solidFill>
                <a:latin typeface="Microsoft Sans Serif"/>
                <a:cs typeface="Microsoft Sans Serif"/>
              </a:rPr>
              <a:t>of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25252"/>
                </a:solidFill>
                <a:latin typeface="Microsoft Sans Serif"/>
                <a:cs typeface="Microsoft Sans Serif"/>
              </a:rPr>
              <a:t>data.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 startAt="2"/>
            </a:pPr>
            <a:endParaRPr sz="210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buAutoNum type="arabicPeriod" startAt="2"/>
              <a:tabLst>
                <a:tab pos="812800" algn="l"/>
                <a:tab pos="813435" algn="l"/>
              </a:tabLst>
            </a:pPr>
            <a:r>
              <a:rPr sz="2000" b="1" spc="-155" dirty="0">
                <a:latin typeface="Arial"/>
                <a:cs typeface="Arial"/>
              </a:rPr>
              <a:t>Form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a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conclusion: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25252"/>
                </a:solidFill>
                <a:latin typeface="Microsoft Sans Serif"/>
                <a:cs typeface="Microsoft Sans Serif"/>
              </a:rPr>
              <a:t>Based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on</a:t>
            </a:r>
            <a:r>
              <a:rPr sz="2000" spc="5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525252"/>
                </a:solidFill>
                <a:latin typeface="Microsoft Sans Serif"/>
                <a:cs typeface="Microsoft Sans Serif"/>
              </a:rPr>
              <a:t>the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525252"/>
                </a:solidFill>
                <a:latin typeface="Microsoft Sans Serif"/>
                <a:cs typeface="Microsoft Sans Serif"/>
              </a:rPr>
              <a:t>analysis,</a:t>
            </a:r>
            <a:r>
              <a:rPr sz="2000" spc="3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draw</a:t>
            </a:r>
            <a:r>
              <a:rPr sz="2000" spc="6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525252"/>
                </a:solidFill>
                <a:latin typeface="Microsoft Sans Serif"/>
                <a:cs typeface="Microsoft Sans Serif"/>
              </a:rPr>
              <a:t>meaningful</a:t>
            </a:r>
            <a:r>
              <a:rPr sz="2000" spc="2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525252"/>
                </a:solidFill>
                <a:latin typeface="Microsoft Sans Serif"/>
                <a:cs typeface="Microsoft Sans Serif"/>
              </a:rPr>
              <a:t>conclusions</a:t>
            </a:r>
            <a:r>
              <a:rPr sz="2000" spc="30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525252"/>
                </a:solidFill>
                <a:latin typeface="Microsoft Sans Serif"/>
                <a:cs typeface="Microsoft Sans Serif"/>
              </a:rPr>
              <a:t>or</a:t>
            </a:r>
            <a:r>
              <a:rPr sz="2000" spc="65" dirty="0">
                <a:solidFill>
                  <a:srgbClr val="525252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525252"/>
                </a:solidFill>
                <a:latin typeface="Microsoft Sans Serif"/>
                <a:cs typeface="Microsoft Sans Serif"/>
              </a:rPr>
              <a:t>insights.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68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" dirty="0">
                <a:solidFill>
                  <a:srgbClr val="001F5F"/>
                </a:solidFill>
                <a:latin typeface="Calibri Light"/>
                <a:cs typeface="Calibri Light"/>
              </a:rPr>
              <a:t>Chapter</a:t>
            </a:r>
            <a:r>
              <a:rPr sz="4400" b="0" spc="-114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1F5F"/>
                </a:solidFill>
                <a:latin typeface="Calibri Light"/>
                <a:cs typeface="Calibri Light"/>
              </a:rPr>
              <a:t>1: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45" dirty="0">
                <a:solidFill>
                  <a:srgbClr val="001F5F"/>
                </a:solidFill>
                <a:latin typeface="Calibri Light"/>
                <a:cs typeface="Calibri Light"/>
              </a:rPr>
              <a:t>Introduction</a:t>
            </a:r>
            <a:r>
              <a:rPr sz="4400" b="0" spc="-10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35" dirty="0">
                <a:solidFill>
                  <a:srgbClr val="001F5F"/>
                </a:solidFill>
                <a:latin typeface="Calibri Light"/>
                <a:cs typeface="Calibri Light"/>
              </a:rPr>
              <a:t>to</a:t>
            </a:r>
            <a:r>
              <a:rPr sz="4400" b="0" spc="-65" dirty="0">
                <a:solidFill>
                  <a:srgbClr val="001F5F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rgbClr val="001F5F"/>
                </a:solidFill>
                <a:latin typeface="Calibri Light"/>
                <a:cs typeface="Calibri Light"/>
              </a:rPr>
              <a:t>data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1782"/>
            <a:ext cx="11082655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Exercices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solidFill>
                  <a:srgbClr val="4471C4"/>
                </a:solidFill>
                <a:latin typeface="Calibri"/>
                <a:cs typeface="Calibri"/>
              </a:rPr>
              <a:t>Pet</a:t>
            </a:r>
            <a:r>
              <a:rPr sz="1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names.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Seattle,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WA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open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city.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registered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pet’s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species.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displayed. 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diagonal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 = 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appeared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name’s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popularity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exactly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dogs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651629"/>
            <a:ext cx="77063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469900" algn="l"/>
                <a:tab pos="470534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experiment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observational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study?</a:t>
            </a:r>
            <a:endParaRPr sz="1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LcParenBoth"/>
              <a:tabLst>
                <a:tab pos="469900" algn="l"/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name?</a:t>
            </a:r>
            <a:endParaRPr sz="1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LcParenBoth"/>
              <a:tabLst>
                <a:tab pos="469900" algn="l"/>
                <a:tab pos="470534" algn="l"/>
              </a:tabLst>
            </a:pPr>
            <a:r>
              <a:rPr sz="1800" spc="-5" dirty="0">
                <a:latin typeface="Calibri"/>
                <a:cs typeface="Calibri"/>
              </a:rPr>
              <a:t>What names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cats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dogs?</a:t>
            </a:r>
            <a:endParaRPr sz="1800">
              <a:latin typeface="Calibri"/>
              <a:cs typeface="Calibri"/>
            </a:endParaRPr>
          </a:p>
          <a:p>
            <a:pPr marL="469900" marR="5080" indent="-469900">
              <a:lnSpc>
                <a:spcPct val="100000"/>
              </a:lnSpc>
              <a:buAutoNum type="alphaLcParenBoth"/>
              <a:tabLst>
                <a:tab pos="469900" algn="l"/>
                <a:tab pos="470534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negative?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381505"/>
            <a:ext cx="10382250" cy="0"/>
          </a:xfrm>
          <a:custGeom>
            <a:avLst/>
            <a:gdLst/>
            <a:ahLst/>
            <a:cxnLst/>
            <a:rect l="l" t="t" r="r" b="b"/>
            <a:pathLst>
              <a:path w="10382250">
                <a:moveTo>
                  <a:pt x="0" y="0"/>
                </a:moveTo>
                <a:lnTo>
                  <a:pt x="10382250" y="0"/>
                </a:lnTo>
              </a:path>
            </a:pathLst>
          </a:custGeom>
          <a:ln w="190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3709" y="3880758"/>
            <a:ext cx="3139681" cy="24301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b="1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b="1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b="1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b="1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026" name="Picture 2" descr="尿布">
            <a:extLst>
              <a:ext uri="{FF2B5EF4-FFF2-40B4-BE49-F238E27FC236}">
                <a16:creationId xmlns:a16="http://schemas.microsoft.com/office/drawing/2014/main" id="{B8382B39-D746-F427-BF5D-E42C2092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362200"/>
            <a:ext cx="2857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4578CB2-34AB-7B7E-1976-397F707FB9CD}"/>
              </a:ext>
            </a:extLst>
          </p:cNvPr>
          <p:cNvSpPr txBox="1"/>
          <p:nvPr/>
        </p:nvSpPr>
        <p:spPr>
          <a:xfrm>
            <a:off x="518159" y="2288086"/>
            <a:ext cx="8244841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2400" b="1" spc="-10" dirty="0">
                <a:solidFill>
                  <a:srgbClr val="C00000"/>
                </a:solidFill>
                <a:latin typeface="Calibri"/>
                <a:cs typeface="Calibri"/>
              </a:rPr>
              <a:t>Walmart Beer and Nappies Story: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b="1" spc="-145" dirty="0">
                <a:latin typeface="Arial"/>
                <a:cs typeface="Arial"/>
              </a:rPr>
              <a:t>A major retail chain in the 1990s analyzed sales data and discovered a surprising correlation between beer and diaper purchases.</a:t>
            </a:r>
            <a:endParaRPr lang="fr-MA" sz="2000" b="1" spc="-145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endParaRPr lang="fr-MA" sz="2000" b="1" spc="-14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96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611200"/>
            <a:ext cx="6249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20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h</a:t>
            </a:r>
            <a:r>
              <a:rPr sz="4400" b="1" spc="-24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700" dirty="0">
                <a:solidFill>
                  <a:srgbClr val="4471C4"/>
                </a:solidFill>
                <a:latin typeface="Arial"/>
                <a:cs typeface="Arial"/>
              </a:rPr>
              <a:t>R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145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275" dirty="0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sz="4400" b="1" spc="1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o</a:t>
            </a:r>
            <a:r>
              <a:rPr sz="4400" b="1" spc="-229" dirty="0">
                <a:solidFill>
                  <a:srgbClr val="4471C4"/>
                </a:solidFill>
                <a:latin typeface="Arial"/>
                <a:cs typeface="Arial"/>
              </a:rPr>
              <a:t>f</a:t>
            </a:r>
            <a:r>
              <a:rPr sz="4400" b="1" spc="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3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D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6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r>
              <a:rPr sz="4400" b="1" spc="-290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385" dirty="0">
                <a:solidFill>
                  <a:srgbClr val="4471C4"/>
                </a:solidFill>
                <a:latin typeface="Arial"/>
                <a:cs typeface="Arial"/>
              </a:rPr>
              <a:t>n</a:t>
            </a:r>
            <a:r>
              <a:rPr sz="4400" b="1" spc="-325" dirty="0">
                <a:solidFill>
                  <a:srgbClr val="4471C4"/>
                </a:solidFill>
                <a:latin typeface="Arial"/>
                <a:cs typeface="Arial"/>
              </a:rPr>
              <a:t>a</a:t>
            </a:r>
            <a:r>
              <a:rPr sz="4400" b="1" spc="-190" dirty="0">
                <a:solidFill>
                  <a:srgbClr val="4471C4"/>
                </a:solidFill>
                <a:latin typeface="Arial"/>
                <a:cs typeface="Arial"/>
              </a:rPr>
              <a:t>l</a:t>
            </a:r>
            <a:r>
              <a:rPr sz="4400" b="1" spc="-470" dirty="0">
                <a:solidFill>
                  <a:srgbClr val="4471C4"/>
                </a:solidFill>
                <a:latin typeface="Arial"/>
                <a:cs typeface="Arial"/>
              </a:rPr>
              <a:t>y</a:t>
            </a:r>
            <a:r>
              <a:rPr sz="4400" b="1" spc="-565" dirty="0">
                <a:solidFill>
                  <a:srgbClr val="4471C4"/>
                </a:solidFill>
                <a:latin typeface="Arial"/>
                <a:cs typeface="Arial"/>
              </a:rPr>
              <a:t>s</a:t>
            </a:r>
            <a:r>
              <a:rPr sz="4400" b="1" spc="-45" dirty="0">
                <a:solidFill>
                  <a:srgbClr val="4471C4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1026" name="Picture 2" descr="尿布">
            <a:extLst>
              <a:ext uri="{FF2B5EF4-FFF2-40B4-BE49-F238E27FC236}">
                <a16:creationId xmlns:a16="http://schemas.microsoft.com/office/drawing/2014/main" id="{B8382B39-D746-F427-BF5D-E42C2092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362200"/>
            <a:ext cx="2857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4578CB2-34AB-7B7E-1976-397F707FB9CD}"/>
              </a:ext>
            </a:extLst>
          </p:cNvPr>
          <p:cNvSpPr txBox="1"/>
          <p:nvPr/>
        </p:nvSpPr>
        <p:spPr>
          <a:xfrm>
            <a:off x="518159" y="2288086"/>
            <a:ext cx="8244841" cy="2603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MA" sz="2400" b="1" spc="-10" dirty="0">
                <a:solidFill>
                  <a:srgbClr val="C00000"/>
                </a:solidFill>
                <a:latin typeface="Calibri"/>
                <a:cs typeface="Calibri"/>
              </a:rPr>
              <a:t>Walmart Beer and Nappies Story: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b="1" spc="-145" dirty="0">
                <a:latin typeface="Arial"/>
                <a:cs typeface="Arial"/>
              </a:rPr>
              <a:t>A major retail chain in the 1990s analyzed sales data and discovered a surprising correlation between beer and diaper purchases.</a:t>
            </a:r>
          </a:p>
          <a:p>
            <a:pPr marL="469265">
              <a:lnSpc>
                <a:spcPct val="100000"/>
              </a:lnSpc>
              <a:tabLst>
                <a:tab pos="756285" algn="l"/>
                <a:tab pos="756920" algn="l"/>
              </a:tabLst>
            </a:pPr>
            <a:endParaRPr lang="en-US" sz="2000" b="1" spc="-145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lang="en-US" sz="2000" b="1" spc="-145" dirty="0">
                <a:latin typeface="Arial"/>
                <a:cs typeface="Arial"/>
              </a:rPr>
              <a:t>Further analysis revealed that young fathers often bought beer as a treat when picking up diapers.</a:t>
            </a:r>
            <a:endParaRPr lang="fr-MA" sz="2000" b="1" spc="-145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endParaRPr lang="fr-MA" sz="2000" b="1" spc="-14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10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3447</Words>
  <Application>Microsoft Office PowerPoint</Application>
  <PresentationFormat>Grand écran</PresentationFormat>
  <Paragraphs>546</Paragraphs>
  <Slides>70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9" baseType="lpstr">
      <vt:lpstr>Aptos</vt:lpstr>
      <vt:lpstr>Arial</vt:lpstr>
      <vt:lpstr>Arial MT</vt:lpstr>
      <vt:lpstr>Calibri</vt:lpstr>
      <vt:lpstr>Calibri Light</vt:lpstr>
      <vt:lpstr>Courier New</vt:lpstr>
      <vt:lpstr>Microsoft Sans Serif</vt:lpstr>
      <vt:lpstr>Wingdings</vt:lpstr>
      <vt:lpstr>Office Theme</vt:lpstr>
      <vt:lpstr>Introduction to Data Analysis</vt:lpstr>
      <vt:lpstr>The Role of a Data Analyst</vt:lpstr>
      <vt:lpstr>Présentation PowerPoint</vt:lpstr>
      <vt:lpstr>The Role of a Data Analyst</vt:lpstr>
      <vt:lpstr>The Role of a Data Analyst</vt:lpstr>
      <vt:lpstr>The Role of a Data Analyst</vt:lpstr>
      <vt:lpstr>The Role of a Data Analyst</vt:lpstr>
      <vt:lpstr>Présentation PowerPoint</vt:lpstr>
      <vt:lpstr>Présentation PowerPoint</vt:lpstr>
      <vt:lpstr>Présentation PowerPoint</vt:lpstr>
      <vt:lpstr>Présentation PowerPoint</vt:lpstr>
      <vt:lpstr>The Role of a Data Analyst</vt:lpstr>
      <vt:lpstr>The Role of a Data Analyst</vt:lpstr>
      <vt:lpstr>The Role of a Data Analyst</vt:lpstr>
      <vt:lpstr>The Role of a Data Analyst</vt:lpstr>
      <vt:lpstr>Aim of this Module</vt:lpstr>
      <vt:lpstr>Module structure</vt:lpstr>
      <vt:lpstr>Assessment</vt:lpstr>
      <vt:lpstr>Chapter 1: Introduction to data</vt:lpstr>
      <vt:lpstr>Chapter 1: Introduction to data</vt:lpstr>
      <vt:lpstr>Chapter 1: Introduction to data</vt:lpstr>
      <vt:lpstr>Présentation PowerPoint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Présentation PowerPoint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Chapter 1: Introduction to data</vt:lpstr>
      <vt:lpstr>Présentation PowerPoint</vt:lpstr>
      <vt:lpstr>Présentation PowerPoint</vt:lpstr>
      <vt:lpstr>Chapter 1: Introduction to data</vt:lpstr>
      <vt:lpstr>Chapter 1: Introduction to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youness moukafih</dc:creator>
  <cp:lastModifiedBy>Othmane CHERQI</cp:lastModifiedBy>
  <cp:revision>4</cp:revision>
  <dcterms:created xsi:type="dcterms:W3CDTF">2024-09-11T14:45:30Z</dcterms:created>
  <dcterms:modified xsi:type="dcterms:W3CDTF">2024-09-24T11:23:11Z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2024-09-11T00:00:00Z</vt:filetime>
  </property>
</Properties>
</file>