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60" r:id="rId5"/>
    <p:sldId id="262" r:id="rId6"/>
    <p:sldId id="263"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3" r:id="rId23"/>
    <p:sldId id="284" r:id="rId24"/>
    <p:sldId id="285" r:id="rId25"/>
    <p:sldId id="286" r:id="rId26"/>
    <p:sldId id="287" r:id="rId27"/>
  </p:sldIdLst>
  <p:sldSz cx="9144000" cy="5143500" type="screen16x9"/>
  <p:notesSz cx="6858000" cy="9144000"/>
  <p:embeddedFontLst>
    <p:embeddedFont>
      <p:font typeface="Maven Pro" pitchFamily="2" charset="77"/>
      <p:regular r:id="rId29"/>
      <p:bold r:id="rId30"/>
    </p:embeddedFont>
    <p:embeddedFont>
      <p:font typeface="Nunito"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0" d="100"/>
          <a:sy n="150" d="100"/>
        </p:scale>
        <p:origin x="4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ad353942ef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ad353942e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424242"/>
                </a:solidFill>
                <a:latin typeface="Nunito"/>
                <a:ea typeface="Nunito"/>
                <a:cs typeface="Nunito"/>
                <a:sym typeface="Nunito"/>
              </a:rPr>
              <a:t>For our Chord implementation: 400K took too long to obtain results, so we scaled down to 10K records</a:t>
            </a:r>
            <a:endParaRPr sz="1300">
              <a:solidFill>
                <a:srgbClr val="424242"/>
              </a:solidFill>
              <a:latin typeface="Nunito"/>
              <a:ea typeface="Nunito"/>
              <a:cs typeface="Nunito"/>
              <a:sym typeface="Nunito"/>
            </a:endParaRPr>
          </a:p>
          <a:p>
            <a:pPr marL="0" lvl="0" indent="0" algn="l" rtl="0">
              <a:lnSpc>
                <a:spcPct val="115000"/>
              </a:lnSpc>
              <a:spcBef>
                <a:spcPts val="1600"/>
              </a:spcBef>
              <a:spcAft>
                <a:spcPts val="0"/>
              </a:spcAft>
              <a:buNone/>
            </a:pPr>
            <a:endParaRPr sz="1300">
              <a:solidFill>
                <a:srgbClr val="424242"/>
              </a:solidFill>
              <a:latin typeface="Nunito"/>
              <a:ea typeface="Nunito"/>
              <a:cs typeface="Nunito"/>
              <a:sym typeface="Nunito"/>
            </a:endParaRPr>
          </a:p>
          <a:p>
            <a:pPr marL="0" lvl="0" indent="0" algn="l" rtl="0">
              <a:lnSpc>
                <a:spcPct val="115000"/>
              </a:lnSpc>
              <a:spcBef>
                <a:spcPts val="1600"/>
              </a:spcBef>
              <a:spcAft>
                <a:spcPts val="1600"/>
              </a:spcAft>
              <a:buNone/>
            </a:pPr>
            <a:r>
              <a:rPr lang="en" sz="1300">
                <a:solidFill>
                  <a:srgbClr val="424242"/>
                </a:solidFill>
                <a:latin typeface="Nunito"/>
                <a:ea typeface="Nunito"/>
                <a:cs typeface="Nunito"/>
                <a:sym typeface="Nunito"/>
              </a:rPr>
              <a:t>Large data amount</a:t>
            </a:r>
            <a:endParaRPr sz="1300">
              <a:solidFill>
                <a:srgbClr val="424242"/>
              </a:solidFill>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d353942ef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d353942e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More popular sites have query times well under 1 second. As the popularity of sites decreases, so does the query time, though other factors are also involved, such as distance from US servers (based on TLD, CCTLD’s, and other factors, as well as strength of connection)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af2f5710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af2f5710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f5acf9fa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f5acf9f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7abb3e93c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7abb3e93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7abb3e93c_5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7abb3e93c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a5cf66d7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a5cf66d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7a0612d7f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7a0612d7f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vs Chord Ring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a7abb3e9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a7abb3e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7abb3e9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7abb3e9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d353942e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d353942e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a7abb3e93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a7abb3e9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affa991b8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affa991b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Addition and deletion of nodes in the DNS service’s Chord ring is supported by a stabilization protocol.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affa991b81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affa991b8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affa991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affa991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af5acf9f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af5acf9f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d353942ef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d353942e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rgbClr val="424242"/>
                </a:solidFill>
                <a:latin typeface="Nunito"/>
                <a:ea typeface="Nunito"/>
                <a:cs typeface="Nunito"/>
                <a:sym typeface="Nunito"/>
              </a:rPr>
              <a:t>Design and implementation of interactive Chord in CLI;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a7a0612d7f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a7a0612d7f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7a0612d7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7a0612d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 content:</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The Chord system is a lookup protocol for internet applications</a:t>
            </a:r>
            <a:endParaRPr sz="1300">
              <a:solidFill>
                <a:srgbClr val="424242"/>
              </a:solidFill>
              <a:latin typeface="Nunito"/>
              <a:ea typeface="Nunito"/>
              <a:cs typeface="Nunito"/>
              <a:sym typeface="Nunito"/>
            </a:endParaRPr>
          </a:p>
          <a:p>
            <a:pPr marL="457200" lvl="0" indent="-311150" algn="l" rtl="0">
              <a:lnSpc>
                <a:spcPct val="115000"/>
              </a:lnSpc>
              <a:spcBef>
                <a:spcPts val="160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Which other internet application could be better than DNS that is used for “lookup”?</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DNS is foundation of the internet.</a:t>
            </a:r>
            <a:endParaRPr sz="1300">
              <a:solidFill>
                <a:srgbClr val="424242"/>
              </a:solidFill>
              <a:latin typeface="Nunito"/>
              <a:ea typeface="Nunito"/>
              <a:cs typeface="Nunito"/>
              <a:sym typeface="Nunito"/>
            </a:endParaRPr>
          </a:p>
          <a:p>
            <a:pPr marL="0" lvl="0" indent="0" algn="l" rtl="0">
              <a:lnSpc>
                <a:spcPct val="115000"/>
              </a:lnSpc>
              <a:spcBef>
                <a:spcPts val="1600"/>
              </a:spcBef>
              <a:spcAft>
                <a:spcPts val="0"/>
              </a:spcAft>
              <a:buClr>
                <a:schemeClr val="dk1"/>
              </a:buClr>
              <a:buSzPts val="1100"/>
              <a:buFont typeface="Arial"/>
              <a:buNone/>
            </a:pPr>
            <a:r>
              <a:rPr lang="en" sz="1300">
                <a:solidFill>
                  <a:srgbClr val="424242"/>
                </a:solidFill>
                <a:latin typeface="Nunito"/>
                <a:ea typeface="Nunito"/>
                <a:cs typeface="Nunito"/>
                <a:sym typeface="Nunito"/>
              </a:rPr>
              <a:t>Current DNS system relies on 13 root servers and is hierarchical in nature.</a:t>
            </a:r>
            <a:endParaRPr sz="1300">
              <a:solidFill>
                <a:srgbClr val="424242"/>
              </a:solidFill>
              <a:latin typeface="Nunito"/>
              <a:ea typeface="Nunito"/>
              <a:cs typeface="Nunito"/>
              <a:sym typeface="Nunito"/>
            </a:endParaRPr>
          </a:p>
          <a:p>
            <a:pPr marL="457200" lvl="0" indent="-311150" algn="l" rtl="0">
              <a:lnSpc>
                <a:spcPct val="115000"/>
              </a:lnSpc>
              <a:spcBef>
                <a:spcPts val="1600"/>
              </a:spcBef>
              <a:spcAft>
                <a:spcPts val="0"/>
              </a:spcAft>
              <a:buClr>
                <a:srgbClr val="FF0000"/>
              </a:buClr>
              <a:buSzPts val="1300"/>
              <a:buFont typeface="Nunito"/>
              <a:buChar char="●"/>
            </a:pPr>
            <a:r>
              <a:rPr lang="en" sz="1300">
                <a:solidFill>
                  <a:srgbClr val="FF0000"/>
                </a:solidFill>
                <a:latin typeface="Nunito"/>
                <a:ea typeface="Nunito"/>
                <a:cs typeface="Nunito"/>
                <a:sym typeface="Nunito"/>
              </a:rPr>
              <a:t>Susceptible to attacks</a:t>
            </a:r>
            <a:endParaRPr sz="1300">
              <a:solidFill>
                <a:srgbClr val="FF0000"/>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If root nodes are attacked, failure recovery would take much time.</a:t>
            </a:r>
            <a:endParaRPr sz="1300">
              <a:solidFill>
                <a:srgbClr val="424242"/>
              </a:solidFill>
              <a:latin typeface="Nunito"/>
              <a:ea typeface="Nunito"/>
              <a:cs typeface="Nunito"/>
              <a:sym typeface="Nunito"/>
            </a:endParaRPr>
          </a:p>
          <a:p>
            <a:pPr marL="0" lvl="0" indent="0" algn="l" rtl="0">
              <a:lnSpc>
                <a:spcPct val="115000"/>
              </a:lnSpc>
              <a:spcBef>
                <a:spcPts val="1600"/>
              </a:spcBef>
              <a:spcAft>
                <a:spcPts val="0"/>
              </a:spcAft>
              <a:buClr>
                <a:schemeClr val="dk1"/>
              </a:buClr>
              <a:buSzPts val="1100"/>
              <a:buFont typeface="Arial"/>
              <a:buNone/>
            </a:pPr>
            <a:r>
              <a:rPr lang="en" sz="1300">
                <a:solidFill>
                  <a:srgbClr val="424242"/>
                </a:solidFill>
                <a:latin typeface="Nunito"/>
                <a:ea typeface="Nunito"/>
                <a:cs typeface="Nunito"/>
                <a:sym typeface="Nunito"/>
              </a:rPr>
              <a:t>Chord makes it highly scalable and distributed and performs faster lookup as compared to traditional DNS</a:t>
            </a:r>
            <a:endParaRPr sz="1300">
              <a:solidFill>
                <a:srgbClr val="424242"/>
              </a:solidFill>
              <a:latin typeface="Nunito"/>
              <a:ea typeface="Nunito"/>
              <a:cs typeface="Nunito"/>
              <a:sym typeface="Nunito"/>
            </a:endParaRPr>
          </a:p>
          <a:p>
            <a:pPr marL="457200" lvl="0" indent="-311150" algn="l" rtl="0">
              <a:lnSpc>
                <a:spcPct val="115000"/>
              </a:lnSpc>
              <a:spcBef>
                <a:spcPts val="160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In case of failure of a few nodes, the system will not stop working and can be brought back up in lesser time.</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Peer-to-peer architecture makes it less susceptible to failures.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7abb3e93c_5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7abb3e93c_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 content: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 DHT is a distributed system that provides a lookup service similar to a hash table: key-value pairs are stored in a DHT, and any participating node can efficiently retrieve the value associated with a given key. </a:t>
            </a:r>
            <a:br>
              <a:rPr lang="en"/>
            </a:br>
            <a:endParaRPr/>
          </a:p>
          <a:p>
            <a:pPr marL="457200" lvl="0" indent="-317500" algn="l" rtl="0">
              <a:spcBef>
                <a:spcPts val="0"/>
              </a:spcBef>
              <a:spcAft>
                <a:spcPts val="0"/>
              </a:spcAft>
              <a:buSzPts val="1400"/>
              <a:buChar char="●"/>
            </a:pPr>
            <a:r>
              <a:rPr lang="en"/>
              <a:t>The main advantage of a DHT is that nodes can be added or removed with minimum work around re-distributing keys</a:t>
            </a:r>
            <a:br>
              <a:rPr lang="en"/>
            </a:br>
            <a:endParaRPr/>
          </a:p>
          <a:p>
            <a:pPr marL="457200" lvl="0" indent="-317500" algn="l" rtl="0">
              <a:spcBef>
                <a:spcPts val="0"/>
              </a:spcBef>
              <a:spcAft>
                <a:spcPts val="0"/>
              </a:spcAft>
              <a:buSzPts val="1400"/>
              <a:buChar char="●"/>
            </a:pPr>
            <a:r>
              <a:rPr lang="en"/>
              <a:t>With DistAlgo, this can be split up among many nodes, with each carrying a portion of the HashTable</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7abb3e93c_5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7abb3e93c_5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a7a0612d7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a7a0612d7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7abb3e93c_5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7abb3e93c_5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 Content:</a:t>
            </a:r>
            <a:endParaRPr/>
          </a:p>
          <a:p>
            <a:pPr marL="0" lvl="0" indent="0" algn="l" rtl="0">
              <a:spcBef>
                <a:spcPts val="0"/>
              </a:spcBef>
              <a:spcAft>
                <a:spcPts val="0"/>
              </a:spcAft>
              <a:buNone/>
            </a:pPr>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Each node needs only to know how to contact its current successor node on the identifier circle.</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To accelerate lookups, Chord maintains additional routing information</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 finger table entry includes both the Chord identifier and the IP address (and port number) of the relevant node</a:t>
            </a:r>
            <a:endParaRPr sz="1300">
              <a:solidFill>
                <a:srgbClr val="424242"/>
              </a:solidFill>
              <a:latin typeface="Nunito"/>
              <a:ea typeface="Nunito"/>
              <a:cs typeface="Nunito"/>
              <a:sym typeface="Nunito"/>
            </a:endParaRPr>
          </a:p>
          <a:p>
            <a:pPr marL="457200" lvl="0" indent="-311150" algn="l" rtl="0">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Chord must ensure that each node’s successor pointer is up to date. It does this using a “stabilization” protocol that each node runs periodically in the background and which updates Chord’s finger tables and successor pointers. </a:t>
            </a:r>
            <a:endParaRPr sz="1300">
              <a:solidFill>
                <a:srgbClr val="424242"/>
              </a:solidFill>
              <a:latin typeface="Nunito"/>
              <a:ea typeface="Nunito"/>
              <a:cs typeface="Nunito"/>
              <a:sym typeface="Nunito"/>
            </a:endParaRPr>
          </a:p>
          <a:p>
            <a:pPr marL="0" lvl="0" indent="0" algn="l" rtl="0">
              <a:spcBef>
                <a:spcPts val="16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f5acf9fa5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f5acf9fa5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f5acf9fa5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f5acf9fa5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rive.google.com/file/d/1AcL3etk3o2ZEVztm3Hlq-7DAqlBxHb98/vie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researchgate.net/figure/An-example-of-a-Chord-Overlay-Networksource-58_fig20_252132570"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opendata.rapid7.com/sonar.fdns_v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537150" y="1229575"/>
            <a:ext cx="5017500" cy="157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DNS-Chord: Dig-ing to greater DNS Resolution Efficiency</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Dheeraj Ramchandani, Tarush Abhaya Jain, Ben Michalowicz, Ghanendra Piplani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1303800" y="598575"/>
            <a:ext cx="70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 Get “dig” runtimes</a:t>
            </a:r>
            <a:endParaRPr/>
          </a:p>
        </p:txBody>
      </p:sp>
      <p:sp>
        <p:nvSpPr>
          <p:cNvPr id="362" name="Google Shape;362;p26"/>
          <p:cNvSpPr txBox="1">
            <a:spLocks noGrp="1"/>
          </p:cNvSpPr>
          <p:nvPr>
            <p:ph type="body" idx="1"/>
          </p:nvPr>
        </p:nvSpPr>
        <p:spPr>
          <a:xfrm>
            <a:off x="1303800" y="1332125"/>
            <a:ext cx="7030500" cy="31995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Parse 400K hostnames from output file</a:t>
            </a:r>
            <a:endParaRPr/>
          </a:p>
          <a:p>
            <a:pPr marL="914400" lvl="1" indent="-298450" algn="l" rtl="0">
              <a:lnSpc>
                <a:spcPct val="150000"/>
              </a:lnSpc>
              <a:spcBef>
                <a:spcPts val="0"/>
              </a:spcBef>
              <a:spcAft>
                <a:spcPts val="0"/>
              </a:spcAft>
              <a:buSzPts val="1100"/>
              <a:buChar char="○"/>
            </a:pPr>
            <a:r>
              <a:rPr lang="en"/>
              <a:t>Bash script to split output file by whitespace</a:t>
            </a:r>
            <a:endParaRPr/>
          </a:p>
          <a:p>
            <a:pPr marL="457200" lvl="0" indent="-311150" algn="l" rtl="0">
              <a:lnSpc>
                <a:spcPct val="150000"/>
              </a:lnSpc>
              <a:spcBef>
                <a:spcPts val="0"/>
              </a:spcBef>
              <a:spcAft>
                <a:spcPts val="0"/>
              </a:spcAft>
              <a:buSzPts val="1300"/>
              <a:buChar char="●"/>
            </a:pPr>
            <a:r>
              <a:rPr lang="en"/>
              <a:t>Obtain runtimes through “dig,” Linux’s “time” tool, for A, MX, NS records</a:t>
            </a:r>
            <a:endParaRPr/>
          </a:p>
          <a:p>
            <a:pPr marL="914400" lvl="1" indent="-298450" algn="l" rtl="0">
              <a:lnSpc>
                <a:spcPct val="150000"/>
              </a:lnSpc>
              <a:spcBef>
                <a:spcPts val="0"/>
              </a:spcBef>
              <a:spcAft>
                <a:spcPts val="0"/>
              </a:spcAft>
              <a:buSzPts val="1100"/>
              <a:buChar char="○"/>
            </a:pPr>
            <a:r>
              <a:rPr lang="en"/>
              <a:t>One person, one computer… and eight hours of continuous parsing of runtimes</a:t>
            </a:r>
            <a:endParaRPr/>
          </a:p>
          <a:p>
            <a:pPr marL="914400" lvl="1" indent="-298450" algn="l" rtl="0">
              <a:lnSpc>
                <a:spcPct val="150000"/>
              </a:lnSpc>
              <a:spcBef>
                <a:spcPts val="0"/>
              </a:spcBef>
              <a:spcAft>
                <a:spcPts val="0"/>
              </a:spcAft>
              <a:buSzPts val="1100"/>
              <a:buChar char="○"/>
            </a:pPr>
            <a:r>
              <a:rPr lang="en"/>
              <a:t>Separate bash scripts for each record to keep data clean, and easy to plot</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a:spLocks noGrp="1"/>
          </p:cNvSpPr>
          <p:nvPr>
            <p:ph type="title"/>
          </p:nvPr>
        </p:nvSpPr>
        <p:spPr>
          <a:xfrm>
            <a:off x="1303800" y="598575"/>
            <a:ext cx="7030500" cy="5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7"/>
          <p:cNvSpPr txBox="1">
            <a:spLocks noGrp="1"/>
          </p:cNvSpPr>
          <p:nvPr>
            <p:ph type="body" idx="1"/>
          </p:nvPr>
        </p:nvSpPr>
        <p:spPr>
          <a:xfrm>
            <a:off x="1303800" y="1383925"/>
            <a:ext cx="7030500" cy="314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9" name="Google Shape;369;p27"/>
          <p:cNvPicPr preferRelativeResize="0"/>
          <p:nvPr/>
        </p:nvPicPr>
        <p:blipFill>
          <a:blip r:embed="rId3">
            <a:alphaModFix/>
          </a:blip>
          <a:stretch>
            <a:fillRect/>
          </a:stretch>
        </p:blipFill>
        <p:spPr>
          <a:xfrm>
            <a:off x="0" y="214625"/>
            <a:ext cx="9144002" cy="1539350"/>
          </a:xfrm>
          <a:prstGeom prst="rect">
            <a:avLst/>
          </a:prstGeom>
          <a:noFill/>
          <a:ln>
            <a:noFill/>
          </a:ln>
        </p:spPr>
      </p:pic>
      <p:pic>
        <p:nvPicPr>
          <p:cNvPr id="370" name="Google Shape;370;p27"/>
          <p:cNvPicPr preferRelativeResize="0"/>
          <p:nvPr/>
        </p:nvPicPr>
        <p:blipFill>
          <a:blip r:embed="rId4">
            <a:alphaModFix/>
          </a:blip>
          <a:stretch>
            <a:fillRect/>
          </a:stretch>
        </p:blipFill>
        <p:spPr>
          <a:xfrm>
            <a:off x="0" y="1910825"/>
            <a:ext cx="9144001" cy="1693300"/>
          </a:xfrm>
          <a:prstGeom prst="rect">
            <a:avLst/>
          </a:prstGeom>
          <a:noFill/>
          <a:ln>
            <a:noFill/>
          </a:ln>
        </p:spPr>
      </p:pic>
      <p:pic>
        <p:nvPicPr>
          <p:cNvPr id="371" name="Google Shape;371;p27"/>
          <p:cNvPicPr preferRelativeResize="0"/>
          <p:nvPr/>
        </p:nvPicPr>
        <p:blipFill>
          <a:blip r:embed="rId5">
            <a:alphaModFix/>
          </a:blip>
          <a:stretch>
            <a:fillRect/>
          </a:stretch>
        </p:blipFill>
        <p:spPr>
          <a:xfrm>
            <a:off x="0" y="3697162"/>
            <a:ext cx="9144002" cy="1446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78" name="Google Shape;378;p28"/>
          <p:cNvPicPr preferRelativeResize="0"/>
          <p:nvPr/>
        </p:nvPicPr>
        <p:blipFill>
          <a:blip r:embed="rId3">
            <a:alphaModFix/>
          </a:blip>
          <a:stretch>
            <a:fillRect/>
          </a:stretch>
        </p:blipFill>
        <p:spPr>
          <a:xfrm>
            <a:off x="0" y="-25364"/>
            <a:ext cx="9144000" cy="1623228"/>
          </a:xfrm>
          <a:prstGeom prst="rect">
            <a:avLst/>
          </a:prstGeom>
          <a:noFill/>
          <a:ln>
            <a:noFill/>
          </a:ln>
        </p:spPr>
      </p:pic>
      <p:pic>
        <p:nvPicPr>
          <p:cNvPr id="379" name="Google Shape;379;p28"/>
          <p:cNvPicPr preferRelativeResize="0"/>
          <p:nvPr/>
        </p:nvPicPr>
        <p:blipFill>
          <a:blip r:embed="rId4">
            <a:alphaModFix/>
          </a:blip>
          <a:stretch>
            <a:fillRect/>
          </a:stretch>
        </p:blipFill>
        <p:spPr>
          <a:xfrm>
            <a:off x="0" y="3255437"/>
            <a:ext cx="9143998" cy="1625225"/>
          </a:xfrm>
          <a:prstGeom prst="rect">
            <a:avLst/>
          </a:prstGeom>
          <a:noFill/>
          <a:ln>
            <a:noFill/>
          </a:ln>
        </p:spPr>
      </p:pic>
      <p:pic>
        <p:nvPicPr>
          <p:cNvPr id="380" name="Google Shape;380;p28"/>
          <p:cNvPicPr preferRelativeResize="0"/>
          <p:nvPr/>
        </p:nvPicPr>
        <p:blipFill>
          <a:blip r:embed="rId5">
            <a:alphaModFix/>
          </a:blip>
          <a:stretch>
            <a:fillRect/>
          </a:stretch>
        </p:blipFill>
        <p:spPr>
          <a:xfrm>
            <a:off x="0" y="1631692"/>
            <a:ext cx="9144001" cy="16152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1303800" y="598575"/>
            <a:ext cx="70305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pyDistAlgo</a:t>
            </a:r>
            <a:endParaRPr/>
          </a:p>
        </p:txBody>
      </p:sp>
      <p:sp>
        <p:nvSpPr>
          <p:cNvPr id="386" name="Google Shape;386;p29"/>
          <p:cNvSpPr txBox="1">
            <a:spLocks noGrp="1"/>
          </p:cNvSpPr>
          <p:nvPr>
            <p:ph type="body" idx="1"/>
          </p:nvPr>
        </p:nvSpPr>
        <p:spPr>
          <a:xfrm>
            <a:off x="1123550" y="1362625"/>
            <a:ext cx="7682400" cy="2541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High-level language for implementing distributed algorithms, the main “weapon” of our choice</a:t>
            </a:r>
            <a:endParaRPr/>
          </a:p>
          <a:p>
            <a:pPr marL="914400" lvl="1" indent="-298450" algn="l" rtl="0">
              <a:lnSpc>
                <a:spcPct val="150000"/>
              </a:lnSpc>
              <a:spcBef>
                <a:spcPts val="0"/>
              </a:spcBef>
              <a:spcAft>
                <a:spcPts val="0"/>
              </a:spcAft>
              <a:buSzPts val="1100"/>
              <a:buChar char="○"/>
            </a:pPr>
            <a:r>
              <a:rPr lang="en"/>
              <a:t>Queries of message histories</a:t>
            </a:r>
            <a:endParaRPr/>
          </a:p>
          <a:p>
            <a:pPr marL="914400" lvl="1" indent="-298450" algn="l" rtl="0">
              <a:lnSpc>
                <a:spcPct val="150000"/>
              </a:lnSpc>
              <a:spcBef>
                <a:spcPts val="0"/>
              </a:spcBef>
              <a:spcAft>
                <a:spcPts val="0"/>
              </a:spcAft>
              <a:buSzPts val="1100"/>
              <a:buChar char="○"/>
            </a:pPr>
            <a:r>
              <a:rPr lang="en"/>
              <a:t>Control flow for sending and receiving messages</a:t>
            </a:r>
            <a:endParaRPr/>
          </a:p>
          <a:p>
            <a:pPr marL="914400" lvl="1" indent="-298450" algn="l" rtl="0">
              <a:lnSpc>
                <a:spcPct val="150000"/>
              </a:lnSpc>
              <a:spcBef>
                <a:spcPts val="0"/>
              </a:spcBef>
              <a:spcAft>
                <a:spcPts val="0"/>
              </a:spcAft>
              <a:buSzPts val="1100"/>
              <a:buChar char="○"/>
            </a:pPr>
            <a:r>
              <a:rPr lang="en"/>
              <a:t>Distributed processes and message sending</a:t>
            </a:r>
            <a:endParaRPr/>
          </a:p>
          <a:p>
            <a:pPr marL="914400" lvl="1" indent="-298450" algn="l" rtl="0">
              <a:lnSpc>
                <a:spcPct val="150000"/>
              </a:lnSpc>
              <a:spcBef>
                <a:spcPts val="0"/>
              </a:spcBef>
              <a:spcAft>
                <a:spcPts val="0"/>
              </a:spcAft>
              <a:buSzPts val="1100"/>
              <a:buChar char="○"/>
            </a:pPr>
            <a:r>
              <a:rPr lang="en"/>
              <a:t>Easy configuration, based on Python3</a:t>
            </a:r>
            <a:endParaRPr/>
          </a:p>
          <a:p>
            <a:pPr marL="914400" lvl="1" indent="-298450" algn="l" rtl="0">
              <a:lnSpc>
                <a:spcPct val="150000"/>
              </a:lnSpc>
              <a:spcBef>
                <a:spcPts val="0"/>
              </a:spcBef>
              <a:spcAft>
                <a:spcPts val="0"/>
              </a:spcAft>
              <a:buSzPts val="1100"/>
              <a:buChar char="○"/>
            </a:pPr>
            <a:r>
              <a:rPr lang="en"/>
              <a:t>Set up channels, relay messages across processes and synchronization of processes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1: Setup</a:t>
            </a:r>
            <a:endParaRPr/>
          </a:p>
        </p:txBody>
      </p:sp>
      <p:sp>
        <p:nvSpPr>
          <p:cNvPr id="392" name="Google Shape;392;p30"/>
          <p:cNvSpPr/>
          <p:nvPr/>
        </p:nvSpPr>
        <p:spPr>
          <a:xfrm>
            <a:off x="820425" y="2524800"/>
            <a:ext cx="1161900" cy="513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Record set</a:t>
            </a:r>
            <a:endParaRPr/>
          </a:p>
        </p:txBody>
      </p:sp>
      <p:cxnSp>
        <p:nvCxnSpPr>
          <p:cNvPr id="393" name="Google Shape;393;p30"/>
          <p:cNvCxnSpPr>
            <a:stCxn id="392" idx="3"/>
            <a:endCxn id="394" idx="1"/>
          </p:cNvCxnSpPr>
          <p:nvPr/>
        </p:nvCxnSpPr>
        <p:spPr>
          <a:xfrm>
            <a:off x="1982325" y="2781450"/>
            <a:ext cx="507600" cy="0"/>
          </a:xfrm>
          <a:prstGeom prst="straightConnector1">
            <a:avLst/>
          </a:prstGeom>
          <a:noFill/>
          <a:ln w="9525" cap="flat" cmpd="sng">
            <a:solidFill>
              <a:schemeClr val="dk2"/>
            </a:solidFill>
            <a:prstDash val="solid"/>
            <a:round/>
            <a:headEnd type="none" w="med" len="med"/>
            <a:tailEnd type="triangle" w="med" len="med"/>
          </a:ln>
        </p:spPr>
      </p:cxnSp>
      <p:sp>
        <p:nvSpPr>
          <p:cNvPr id="394" name="Google Shape;394;p30"/>
          <p:cNvSpPr/>
          <p:nvPr/>
        </p:nvSpPr>
        <p:spPr>
          <a:xfrm>
            <a:off x="2490075" y="2382000"/>
            <a:ext cx="1713900" cy="79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Main</a:t>
            </a:r>
            <a:endParaRPr b="1"/>
          </a:p>
          <a:p>
            <a:pPr marL="0" lvl="0" indent="0" algn="ctr" rtl="0">
              <a:spcBef>
                <a:spcPts val="0"/>
              </a:spcBef>
              <a:spcAft>
                <a:spcPts val="0"/>
              </a:spcAft>
              <a:buNone/>
            </a:pPr>
            <a:r>
              <a:rPr lang="en"/>
              <a:t>SHA3</a:t>
            </a:r>
            <a:endParaRPr/>
          </a:p>
        </p:txBody>
      </p:sp>
      <p:sp>
        <p:nvSpPr>
          <p:cNvPr id="395" name="Google Shape;395;p30"/>
          <p:cNvSpPr/>
          <p:nvPr/>
        </p:nvSpPr>
        <p:spPr>
          <a:xfrm>
            <a:off x="4724400" y="1848675"/>
            <a:ext cx="2959200" cy="194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96" name="Google Shape;396;p30"/>
          <p:cNvGrpSpPr/>
          <p:nvPr/>
        </p:nvGrpSpPr>
        <p:grpSpPr>
          <a:xfrm>
            <a:off x="4889701" y="2308975"/>
            <a:ext cx="4610593" cy="1402138"/>
            <a:chOff x="1892589" y="2445832"/>
            <a:chExt cx="5448586" cy="1244243"/>
          </a:xfrm>
        </p:grpSpPr>
        <p:grpSp>
          <p:nvGrpSpPr>
            <p:cNvPr id="397" name="Google Shape;397;p30"/>
            <p:cNvGrpSpPr/>
            <p:nvPr/>
          </p:nvGrpSpPr>
          <p:grpSpPr>
            <a:xfrm>
              <a:off x="1892589" y="2445875"/>
              <a:ext cx="1056300" cy="1244200"/>
              <a:chOff x="1359189" y="1912475"/>
              <a:chExt cx="1056300" cy="1244200"/>
            </a:xfrm>
          </p:grpSpPr>
          <p:sp>
            <p:nvSpPr>
              <p:cNvPr id="398" name="Google Shape;398;p30"/>
              <p:cNvSpPr/>
              <p:nvPr/>
            </p:nvSpPr>
            <p:spPr>
              <a:xfrm>
                <a:off x="1359189" y="1912475"/>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1</a:t>
                </a:r>
                <a:endParaRPr baseline="-25000"/>
              </a:p>
            </p:txBody>
          </p:sp>
          <p:sp>
            <p:nvSpPr>
              <p:cNvPr id="399" name="Google Shape;399;p30"/>
              <p:cNvSpPr/>
              <p:nvPr/>
            </p:nvSpPr>
            <p:spPr>
              <a:xfrm>
                <a:off x="1359189" y="2217275"/>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2</a:t>
                </a:r>
                <a:endParaRPr baseline="-25000"/>
              </a:p>
            </p:txBody>
          </p:sp>
          <p:sp>
            <p:nvSpPr>
              <p:cNvPr id="400" name="Google Shape;400;p30"/>
              <p:cNvSpPr/>
              <p:nvPr/>
            </p:nvSpPr>
            <p:spPr>
              <a:xfrm>
                <a:off x="1359189" y="2850075"/>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n</a:t>
                </a:r>
                <a:endParaRPr baseline="-25000"/>
              </a:p>
            </p:txBody>
          </p:sp>
          <p:sp>
            <p:nvSpPr>
              <p:cNvPr id="401" name="Google Shape;401;p30"/>
              <p:cNvSpPr/>
              <p:nvPr/>
            </p:nvSpPr>
            <p:spPr>
              <a:xfrm>
                <a:off x="1359189" y="2533675"/>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grpSp>
          <p:nvGrpSpPr>
            <p:cNvPr id="402" name="Google Shape;402;p30"/>
            <p:cNvGrpSpPr/>
            <p:nvPr/>
          </p:nvGrpSpPr>
          <p:grpSpPr>
            <a:xfrm>
              <a:off x="3515489" y="2445832"/>
              <a:ext cx="1451398" cy="1244194"/>
              <a:chOff x="4871114" y="1912482"/>
              <a:chExt cx="1167000" cy="1244194"/>
            </a:xfrm>
          </p:grpSpPr>
          <p:sp>
            <p:nvSpPr>
              <p:cNvPr id="403" name="Google Shape;403;p30"/>
              <p:cNvSpPr/>
              <p:nvPr/>
            </p:nvSpPr>
            <p:spPr>
              <a:xfrm>
                <a:off x="4871114" y="1912482"/>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1</a:t>
                </a:r>
                <a:endParaRPr baseline="-25000"/>
              </a:p>
            </p:txBody>
          </p:sp>
          <p:sp>
            <p:nvSpPr>
              <p:cNvPr id="404" name="Google Shape;404;p30"/>
              <p:cNvSpPr/>
              <p:nvPr/>
            </p:nvSpPr>
            <p:spPr>
              <a:xfrm>
                <a:off x="4871115" y="2217278"/>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2</a:t>
                </a:r>
                <a:endParaRPr baseline="-25000"/>
              </a:p>
            </p:txBody>
          </p:sp>
          <p:sp>
            <p:nvSpPr>
              <p:cNvPr id="405" name="Google Shape;405;p30"/>
              <p:cNvSpPr/>
              <p:nvPr/>
            </p:nvSpPr>
            <p:spPr>
              <a:xfrm>
                <a:off x="4871114" y="2850076"/>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n</a:t>
                </a:r>
                <a:endParaRPr baseline="-25000"/>
              </a:p>
            </p:txBody>
          </p:sp>
          <p:sp>
            <p:nvSpPr>
              <p:cNvPr id="406" name="Google Shape;406;p30"/>
              <p:cNvSpPr/>
              <p:nvPr/>
            </p:nvSpPr>
            <p:spPr>
              <a:xfrm>
                <a:off x="4871114" y="2533677"/>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cxnSp>
          <p:nvCxnSpPr>
            <p:cNvPr id="407" name="Google Shape;407;p30"/>
            <p:cNvCxnSpPr/>
            <p:nvPr/>
          </p:nvCxnSpPr>
          <p:spPr>
            <a:xfrm>
              <a:off x="2939790" y="2613232"/>
              <a:ext cx="593100" cy="12000"/>
            </a:xfrm>
            <a:prstGeom prst="straightConnector1">
              <a:avLst/>
            </a:prstGeom>
            <a:noFill/>
            <a:ln w="9525" cap="flat" cmpd="sng">
              <a:solidFill>
                <a:schemeClr val="dk2"/>
              </a:solidFill>
              <a:prstDash val="solid"/>
              <a:round/>
              <a:headEnd type="stealth" w="med" len="med"/>
              <a:tailEnd type="stealth" w="med" len="med"/>
            </a:ln>
          </p:spPr>
        </p:cxnSp>
        <p:sp>
          <p:nvSpPr>
            <p:cNvPr id="408" name="Google Shape;408;p30"/>
            <p:cNvSpPr txBox="1"/>
            <p:nvPr/>
          </p:nvSpPr>
          <p:spPr>
            <a:xfrm>
              <a:off x="6887875" y="2851300"/>
              <a:ext cx="453300" cy="1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latin typeface="Nunito"/>
                <a:ea typeface="Nunito"/>
                <a:cs typeface="Nunito"/>
                <a:sym typeface="Nunito"/>
              </a:endParaRPr>
            </a:p>
          </p:txBody>
        </p:sp>
      </p:grpSp>
      <p:cxnSp>
        <p:nvCxnSpPr>
          <p:cNvPr id="409" name="Google Shape;409;p30"/>
          <p:cNvCxnSpPr>
            <a:stCxn id="394" idx="3"/>
          </p:cNvCxnSpPr>
          <p:nvPr/>
        </p:nvCxnSpPr>
        <p:spPr>
          <a:xfrm rot="10800000" flipH="1">
            <a:off x="4203975" y="2776950"/>
            <a:ext cx="550500" cy="4500"/>
          </a:xfrm>
          <a:prstGeom prst="straightConnector1">
            <a:avLst/>
          </a:prstGeom>
          <a:noFill/>
          <a:ln w="9525" cap="flat" cmpd="sng">
            <a:solidFill>
              <a:schemeClr val="dk2"/>
            </a:solidFill>
            <a:prstDash val="solid"/>
            <a:round/>
            <a:headEnd type="none" w="med" len="med"/>
            <a:tailEnd type="triangle" w="med" len="med"/>
          </a:ln>
        </p:spPr>
      </p:cxnSp>
      <p:sp>
        <p:nvSpPr>
          <p:cNvPr id="410" name="Google Shape;410;p30"/>
          <p:cNvSpPr txBox="1"/>
          <p:nvPr/>
        </p:nvSpPr>
        <p:spPr>
          <a:xfrm>
            <a:off x="5658425" y="1854050"/>
            <a:ext cx="7830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Chord</a:t>
            </a:r>
            <a:endParaRPr b="1">
              <a:latin typeface="Nunito"/>
              <a:ea typeface="Nunito"/>
              <a:cs typeface="Nunito"/>
              <a:sym typeface="Nunito"/>
            </a:endParaRPr>
          </a:p>
        </p:txBody>
      </p:sp>
      <p:cxnSp>
        <p:nvCxnSpPr>
          <p:cNvPr id="411" name="Google Shape;411;p30"/>
          <p:cNvCxnSpPr/>
          <p:nvPr/>
        </p:nvCxnSpPr>
        <p:spPr>
          <a:xfrm>
            <a:off x="5775842" y="2802418"/>
            <a:ext cx="501900" cy="13500"/>
          </a:xfrm>
          <a:prstGeom prst="straightConnector1">
            <a:avLst/>
          </a:prstGeom>
          <a:noFill/>
          <a:ln w="9525" cap="flat" cmpd="sng">
            <a:solidFill>
              <a:schemeClr val="dk2"/>
            </a:solidFill>
            <a:prstDash val="solid"/>
            <a:round/>
            <a:headEnd type="stealth" w="med" len="med"/>
            <a:tailEnd type="stealth" w="med" len="med"/>
          </a:ln>
        </p:spPr>
      </p:cxnSp>
      <p:cxnSp>
        <p:nvCxnSpPr>
          <p:cNvPr id="412" name="Google Shape;412;p30"/>
          <p:cNvCxnSpPr/>
          <p:nvPr/>
        </p:nvCxnSpPr>
        <p:spPr>
          <a:xfrm>
            <a:off x="5775842" y="3107218"/>
            <a:ext cx="501900" cy="13500"/>
          </a:xfrm>
          <a:prstGeom prst="straightConnector1">
            <a:avLst/>
          </a:prstGeom>
          <a:noFill/>
          <a:ln w="9525" cap="flat" cmpd="sng">
            <a:solidFill>
              <a:schemeClr val="dk2"/>
            </a:solidFill>
            <a:prstDash val="solid"/>
            <a:round/>
            <a:headEnd type="stealth" w="med" len="med"/>
            <a:tailEnd type="stealth" w="med" len="med"/>
          </a:ln>
        </p:spPr>
      </p:cxnSp>
      <p:cxnSp>
        <p:nvCxnSpPr>
          <p:cNvPr id="413" name="Google Shape;413;p30"/>
          <p:cNvCxnSpPr/>
          <p:nvPr/>
        </p:nvCxnSpPr>
        <p:spPr>
          <a:xfrm>
            <a:off x="5775842" y="3488218"/>
            <a:ext cx="501900" cy="13500"/>
          </a:xfrm>
          <a:prstGeom prst="straightConnector1">
            <a:avLst/>
          </a:prstGeom>
          <a:noFill/>
          <a:ln w="9525" cap="flat" cmpd="sng">
            <a:solidFill>
              <a:schemeClr val="dk2"/>
            </a:solidFill>
            <a:prstDash val="solid"/>
            <a:round/>
            <a:headEnd type="stealth"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2: Resolution</a:t>
            </a:r>
            <a:endParaRPr/>
          </a:p>
        </p:txBody>
      </p:sp>
      <p:sp>
        <p:nvSpPr>
          <p:cNvPr id="419" name="Google Shape;419;p31"/>
          <p:cNvSpPr/>
          <p:nvPr/>
        </p:nvSpPr>
        <p:spPr>
          <a:xfrm>
            <a:off x="58425" y="2571750"/>
            <a:ext cx="1055400" cy="61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User</a:t>
            </a:r>
            <a:endParaRPr sz="1000" b="1"/>
          </a:p>
        </p:txBody>
      </p:sp>
      <p:cxnSp>
        <p:nvCxnSpPr>
          <p:cNvPr id="420" name="Google Shape;420;p31"/>
          <p:cNvCxnSpPr/>
          <p:nvPr/>
        </p:nvCxnSpPr>
        <p:spPr>
          <a:xfrm rot="10800000" flipH="1">
            <a:off x="1072875" y="2712575"/>
            <a:ext cx="883800" cy="11700"/>
          </a:xfrm>
          <a:prstGeom prst="straightConnector1">
            <a:avLst/>
          </a:prstGeom>
          <a:noFill/>
          <a:ln w="9525" cap="flat" cmpd="sng">
            <a:solidFill>
              <a:schemeClr val="dk2"/>
            </a:solidFill>
            <a:prstDash val="solid"/>
            <a:round/>
            <a:headEnd type="none" w="med" len="med"/>
            <a:tailEnd type="triangle" w="med" len="med"/>
          </a:ln>
        </p:spPr>
      </p:cxnSp>
      <p:sp>
        <p:nvSpPr>
          <p:cNvPr id="421" name="Google Shape;421;p31"/>
          <p:cNvSpPr/>
          <p:nvPr/>
        </p:nvSpPr>
        <p:spPr>
          <a:xfrm>
            <a:off x="1928625" y="2429750"/>
            <a:ext cx="1161900" cy="79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Main</a:t>
            </a:r>
            <a:endParaRPr b="1"/>
          </a:p>
        </p:txBody>
      </p:sp>
      <p:sp>
        <p:nvSpPr>
          <p:cNvPr id="422" name="Google Shape;422;p31"/>
          <p:cNvSpPr/>
          <p:nvPr/>
        </p:nvSpPr>
        <p:spPr>
          <a:xfrm>
            <a:off x="3797925" y="2458200"/>
            <a:ext cx="1010700" cy="79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Client</a:t>
            </a:r>
            <a:endParaRPr b="1"/>
          </a:p>
        </p:txBody>
      </p:sp>
      <p:cxnSp>
        <p:nvCxnSpPr>
          <p:cNvPr id="423" name="Google Shape;423;p31"/>
          <p:cNvCxnSpPr/>
          <p:nvPr/>
        </p:nvCxnSpPr>
        <p:spPr>
          <a:xfrm>
            <a:off x="3060975" y="2705250"/>
            <a:ext cx="757200" cy="8400"/>
          </a:xfrm>
          <a:prstGeom prst="straightConnector1">
            <a:avLst/>
          </a:prstGeom>
          <a:noFill/>
          <a:ln w="9525" cap="flat" cmpd="sng">
            <a:solidFill>
              <a:schemeClr val="dk2"/>
            </a:solidFill>
            <a:prstDash val="solid"/>
            <a:round/>
            <a:headEnd type="none" w="med" len="med"/>
            <a:tailEnd type="triangle" w="med" len="med"/>
          </a:ln>
        </p:spPr>
      </p:cxnSp>
      <p:grpSp>
        <p:nvGrpSpPr>
          <p:cNvPr id="424" name="Google Shape;424;p31"/>
          <p:cNvGrpSpPr/>
          <p:nvPr/>
        </p:nvGrpSpPr>
        <p:grpSpPr>
          <a:xfrm>
            <a:off x="5804101" y="2232775"/>
            <a:ext cx="3086593" cy="1818112"/>
            <a:chOff x="3693582" y="1363926"/>
            <a:chExt cx="3647593" cy="1613374"/>
          </a:xfrm>
        </p:grpSpPr>
        <p:grpSp>
          <p:nvGrpSpPr>
            <p:cNvPr id="425" name="Google Shape;425;p31"/>
            <p:cNvGrpSpPr/>
            <p:nvPr/>
          </p:nvGrpSpPr>
          <p:grpSpPr>
            <a:xfrm>
              <a:off x="5406532" y="1363926"/>
              <a:ext cx="1451398" cy="1244194"/>
              <a:chOff x="6391611" y="830576"/>
              <a:chExt cx="1167000" cy="1244194"/>
            </a:xfrm>
          </p:grpSpPr>
          <p:sp>
            <p:nvSpPr>
              <p:cNvPr id="426" name="Google Shape;426;p31"/>
              <p:cNvSpPr/>
              <p:nvPr/>
            </p:nvSpPr>
            <p:spPr>
              <a:xfrm>
                <a:off x="6391612" y="830576"/>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1</a:t>
                </a:r>
                <a:endParaRPr baseline="-25000"/>
              </a:p>
            </p:txBody>
          </p:sp>
          <p:sp>
            <p:nvSpPr>
              <p:cNvPr id="427" name="Google Shape;427;p31"/>
              <p:cNvSpPr/>
              <p:nvPr/>
            </p:nvSpPr>
            <p:spPr>
              <a:xfrm>
                <a:off x="6391612" y="1135372"/>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2</a:t>
                </a:r>
                <a:endParaRPr baseline="-25000"/>
              </a:p>
            </p:txBody>
          </p:sp>
          <p:sp>
            <p:nvSpPr>
              <p:cNvPr id="428" name="Google Shape;428;p31"/>
              <p:cNvSpPr/>
              <p:nvPr/>
            </p:nvSpPr>
            <p:spPr>
              <a:xfrm>
                <a:off x="6391611" y="1768170"/>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FingerTable</a:t>
                </a:r>
                <a:r>
                  <a:rPr lang="en" baseline="-25000"/>
                  <a:t>n</a:t>
                </a:r>
                <a:endParaRPr baseline="-25000"/>
              </a:p>
            </p:txBody>
          </p:sp>
          <p:sp>
            <p:nvSpPr>
              <p:cNvPr id="429" name="Google Shape;429;p31"/>
              <p:cNvSpPr/>
              <p:nvPr/>
            </p:nvSpPr>
            <p:spPr>
              <a:xfrm>
                <a:off x="6391611" y="1451771"/>
                <a:ext cx="11670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grpSp>
        <p:cxnSp>
          <p:nvCxnSpPr>
            <p:cNvPr id="430" name="Google Shape;430;p31"/>
            <p:cNvCxnSpPr>
              <a:stCxn id="426" idx="1"/>
              <a:endCxn id="431" idx="3"/>
            </p:cNvCxnSpPr>
            <p:nvPr/>
          </p:nvCxnSpPr>
          <p:spPr>
            <a:xfrm rot="10800000">
              <a:off x="4749832" y="1517226"/>
              <a:ext cx="656700" cy="0"/>
            </a:xfrm>
            <a:prstGeom prst="straightConnector1">
              <a:avLst/>
            </a:prstGeom>
            <a:noFill/>
            <a:ln w="9525" cap="flat" cmpd="sng">
              <a:solidFill>
                <a:schemeClr val="dk2"/>
              </a:solidFill>
              <a:prstDash val="solid"/>
              <a:round/>
              <a:headEnd type="stealth" w="med" len="med"/>
              <a:tailEnd type="stealth" w="med" len="med"/>
            </a:ln>
          </p:spPr>
        </p:cxnSp>
        <p:sp>
          <p:nvSpPr>
            <p:cNvPr id="432" name="Google Shape;432;p31"/>
            <p:cNvSpPr txBox="1"/>
            <p:nvPr/>
          </p:nvSpPr>
          <p:spPr>
            <a:xfrm>
              <a:off x="6887875" y="2851300"/>
              <a:ext cx="453300" cy="1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latin typeface="Nunito"/>
                <a:ea typeface="Nunito"/>
                <a:cs typeface="Nunito"/>
                <a:sym typeface="Nunito"/>
              </a:endParaRPr>
            </a:p>
          </p:txBody>
        </p:sp>
        <p:grpSp>
          <p:nvGrpSpPr>
            <p:cNvPr id="433" name="Google Shape;433;p31"/>
            <p:cNvGrpSpPr/>
            <p:nvPr/>
          </p:nvGrpSpPr>
          <p:grpSpPr>
            <a:xfrm>
              <a:off x="3693582" y="1363969"/>
              <a:ext cx="1056300" cy="1244200"/>
              <a:chOff x="3160182" y="830569"/>
              <a:chExt cx="1056300" cy="1244200"/>
            </a:xfrm>
          </p:grpSpPr>
          <p:sp>
            <p:nvSpPr>
              <p:cNvPr id="434" name="Google Shape;434;p31"/>
              <p:cNvSpPr/>
              <p:nvPr/>
            </p:nvSpPr>
            <p:spPr>
              <a:xfrm>
                <a:off x="3160182" y="1135369"/>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2</a:t>
                </a:r>
                <a:endParaRPr baseline="-25000"/>
              </a:p>
            </p:txBody>
          </p:sp>
          <p:sp>
            <p:nvSpPr>
              <p:cNvPr id="435" name="Google Shape;435;p31"/>
              <p:cNvSpPr/>
              <p:nvPr/>
            </p:nvSpPr>
            <p:spPr>
              <a:xfrm>
                <a:off x="3160182" y="1768169"/>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n</a:t>
                </a:r>
                <a:endParaRPr baseline="-25000"/>
              </a:p>
            </p:txBody>
          </p:sp>
          <p:sp>
            <p:nvSpPr>
              <p:cNvPr id="436" name="Google Shape;436;p31"/>
              <p:cNvSpPr/>
              <p:nvPr/>
            </p:nvSpPr>
            <p:spPr>
              <a:xfrm>
                <a:off x="3160182" y="1451769"/>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431" name="Google Shape;431;p31"/>
              <p:cNvSpPr/>
              <p:nvPr/>
            </p:nvSpPr>
            <p:spPr>
              <a:xfrm>
                <a:off x="3160182" y="830569"/>
                <a:ext cx="1056300" cy="30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Node</a:t>
                </a:r>
                <a:r>
                  <a:rPr lang="en" baseline="-25000"/>
                  <a:t>1</a:t>
                </a:r>
                <a:endParaRPr baseline="-25000"/>
              </a:p>
            </p:txBody>
          </p:sp>
        </p:grpSp>
      </p:grpSp>
      <p:cxnSp>
        <p:nvCxnSpPr>
          <p:cNvPr id="437" name="Google Shape;437;p31"/>
          <p:cNvCxnSpPr/>
          <p:nvPr/>
        </p:nvCxnSpPr>
        <p:spPr>
          <a:xfrm rot="10800000">
            <a:off x="6697999" y="3472329"/>
            <a:ext cx="555600" cy="0"/>
          </a:xfrm>
          <a:prstGeom prst="straightConnector1">
            <a:avLst/>
          </a:prstGeom>
          <a:noFill/>
          <a:ln w="9525" cap="flat" cmpd="sng">
            <a:solidFill>
              <a:schemeClr val="dk2"/>
            </a:solidFill>
            <a:prstDash val="solid"/>
            <a:round/>
            <a:headEnd type="stealth" w="med" len="med"/>
            <a:tailEnd type="stealth" w="med" len="med"/>
          </a:ln>
        </p:spPr>
      </p:cxnSp>
      <p:cxnSp>
        <p:nvCxnSpPr>
          <p:cNvPr id="438" name="Google Shape;438;p31"/>
          <p:cNvCxnSpPr/>
          <p:nvPr/>
        </p:nvCxnSpPr>
        <p:spPr>
          <a:xfrm rot="10800000">
            <a:off x="6697999" y="3091329"/>
            <a:ext cx="555600" cy="0"/>
          </a:xfrm>
          <a:prstGeom prst="straightConnector1">
            <a:avLst/>
          </a:prstGeom>
          <a:noFill/>
          <a:ln w="9525" cap="flat" cmpd="sng">
            <a:solidFill>
              <a:schemeClr val="dk2"/>
            </a:solidFill>
            <a:prstDash val="solid"/>
            <a:round/>
            <a:headEnd type="stealth" w="med" len="med"/>
            <a:tailEnd type="stealth" w="med" len="med"/>
          </a:ln>
        </p:spPr>
      </p:cxnSp>
      <p:cxnSp>
        <p:nvCxnSpPr>
          <p:cNvPr id="439" name="Google Shape;439;p31"/>
          <p:cNvCxnSpPr/>
          <p:nvPr/>
        </p:nvCxnSpPr>
        <p:spPr>
          <a:xfrm rot="10800000">
            <a:off x="6697999" y="2710329"/>
            <a:ext cx="555600" cy="0"/>
          </a:xfrm>
          <a:prstGeom prst="straightConnector1">
            <a:avLst/>
          </a:prstGeom>
          <a:noFill/>
          <a:ln w="9525" cap="flat" cmpd="sng">
            <a:solidFill>
              <a:schemeClr val="dk2"/>
            </a:solidFill>
            <a:prstDash val="solid"/>
            <a:round/>
            <a:headEnd type="stealth" w="med" len="med"/>
            <a:tailEnd type="stealth" w="med" len="med"/>
          </a:ln>
        </p:spPr>
      </p:cxnSp>
      <p:cxnSp>
        <p:nvCxnSpPr>
          <p:cNvPr id="440" name="Google Shape;440;p31"/>
          <p:cNvCxnSpPr/>
          <p:nvPr/>
        </p:nvCxnSpPr>
        <p:spPr>
          <a:xfrm>
            <a:off x="4833100" y="2983475"/>
            <a:ext cx="878100" cy="10500"/>
          </a:xfrm>
          <a:prstGeom prst="straightConnector1">
            <a:avLst/>
          </a:prstGeom>
          <a:noFill/>
          <a:ln w="9525" cap="flat" cmpd="sng">
            <a:solidFill>
              <a:schemeClr val="dk2"/>
            </a:solidFill>
            <a:prstDash val="solid"/>
            <a:round/>
            <a:headEnd type="none" w="med" len="med"/>
            <a:tailEnd type="triangle" w="med" len="med"/>
          </a:ln>
        </p:spPr>
      </p:cxnSp>
      <p:cxnSp>
        <p:nvCxnSpPr>
          <p:cNvPr id="441" name="Google Shape;441;p31"/>
          <p:cNvCxnSpPr/>
          <p:nvPr/>
        </p:nvCxnSpPr>
        <p:spPr>
          <a:xfrm>
            <a:off x="4833100" y="2526275"/>
            <a:ext cx="878100" cy="1050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31"/>
          <p:cNvSpPr txBox="1"/>
          <p:nvPr/>
        </p:nvSpPr>
        <p:spPr>
          <a:xfrm>
            <a:off x="4813750" y="2263175"/>
            <a:ext cx="10107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find_next_node</a:t>
            </a:r>
            <a:endParaRPr sz="800" b="1">
              <a:latin typeface="Nunito"/>
              <a:ea typeface="Nunito"/>
              <a:cs typeface="Nunito"/>
              <a:sym typeface="Nunito"/>
            </a:endParaRPr>
          </a:p>
        </p:txBody>
      </p:sp>
      <p:sp>
        <p:nvSpPr>
          <p:cNvPr id="443" name="Google Shape;443;p31"/>
          <p:cNvSpPr txBox="1"/>
          <p:nvPr/>
        </p:nvSpPr>
        <p:spPr>
          <a:xfrm>
            <a:off x="4661350" y="2491775"/>
            <a:ext cx="10107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          next_node</a:t>
            </a:r>
            <a:endParaRPr sz="800" b="1">
              <a:latin typeface="Nunito"/>
              <a:ea typeface="Nunito"/>
              <a:cs typeface="Nunito"/>
              <a:sym typeface="Nunito"/>
            </a:endParaRPr>
          </a:p>
        </p:txBody>
      </p:sp>
      <p:sp>
        <p:nvSpPr>
          <p:cNvPr id="444" name="Google Shape;444;p31"/>
          <p:cNvSpPr txBox="1"/>
          <p:nvPr/>
        </p:nvSpPr>
        <p:spPr>
          <a:xfrm>
            <a:off x="4889950" y="2720375"/>
            <a:ext cx="10554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         get</a:t>
            </a:r>
            <a:endParaRPr sz="800" b="1">
              <a:latin typeface="Nunito"/>
              <a:ea typeface="Nunito"/>
              <a:cs typeface="Nunito"/>
              <a:sym typeface="Nunito"/>
            </a:endParaRPr>
          </a:p>
        </p:txBody>
      </p:sp>
      <p:cxnSp>
        <p:nvCxnSpPr>
          <p:cNvPr id="445" name="Google Shape;445;p31"/>
          <p:cNvCxnSpPr/>
          <p:nvPr/>
        </p:nvCxnSpPr>
        <p:spPr>
          <a:xfrm rot="10800000">
            <a:off x="4793850" y="3236125"/>
            <a:ext cx="949200" cy="19200"/>
          </a:xfrm>
          <a:prstGeom prst="straightConnector1">
            <a:avLst/>
          </a:prstGeom>
          <a:noFill/>
          <a:ln w="9525" cap="flat" cmpd="sng">
            <a:solidFill>
              <a:schemeClr val="dk2"/>
            </a:solidFill>
            <a:prstDash val="solid"/>
            <a:round/>
            <a:headEnd type="none" w="med" len="med"/>
            <a:tailEnd type="triangle" w="med" len="med"/>
          </a:ln>
        </p:spPr>
      </p:cxnSp>
      <p:sp>
        <p:nvSpPr>
          <p:cNvPr id="446" name="Google Shape;446;p31"/>
          <p:cNvSpPr txBox="1"/>
          <p:nvPr/>
        </p:nvSpPr>
        <p:spPr>
          <a:xfrm>
            <a:off x="4813750" y="3025175"/>
            <a:ext cx="10107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         result</a:t>
            </a:r>
            <a:endParaRPr sz="800" b="1">
              <a:latin typeface="Nunito"/>
              <a:ea typeface="Nunito"/>
              <a:cs typeface="Nunito"/>
              <a:sym typeface="Nunito"/>
            </a:endParaRPr>
          </a:p>
        </p:txBody>
      </p:sp>
      <p:cxnSp>
        <p:nvCxnSpPr>
          <p:cNvPr id="447" name="Google Shape;447;p31"/>
          <p:cNvCxnSpPr/>
          <p:nvPr/>
        </p:nvCxnSpPr>
        <p:spPr>
          <a:xfrm rot="10800000">
            <a:off x="3071400" y="3092275"/>
            <a:ext cx="770400" cy="2700"/>
          </a:xfrm>
          <a:prstGeom prst="straightConnector1">
            <a:avLst/>
          </a:prstGeom>
          <a:noFill/>
          <a:ln w="9525" cap="flat" cmpd="sng">
            <a:solidFill>
              <a:schemeClr val="dk2"/>
            </a:solidFill>
            <a:prstDash val="solid"/>
            <a:round/>
            <a:headEnd type="none" w="med" len="med"/>
            <a:tailEnd type="triangle" w="med" len="med"/>
          </a:ln>
        </p:spPr>
      </p:cxnSp>
      <p:cxnSp>
        <p:nvCxnSpPr>
          <p:cNvPr id="448" name="Google Shape;448;p31"/>
          <p:cNvCxnSpPr/>
          <p:nvPr/>
        </p:nvCxnSpPr>
        <p:spPr>
          <a:xfrm flipH="1">
            <a:off x="1125525" y="3086250"/>
            <a:ext cx="793500" cy="16800"/>
          </a:xfrm>
          <a:prstGeom prst="straightConnector1">
            <a:avLst/>
          </a:prstGeom>
          <a:noFill/>
          <a:ln w="9525" cap="flat" cmpd="sng">
            <a:solidFill>
              <a:schemeClr val="dk2"/>
            </a:solidFill>
            <a:prstDash val="solid"/>
            <a:round/>
            <a:headEnd type="none" w="med" len="med"/>
            <a:tailEnd type="triangle" w="med" len="med"/>
          </a:ln>
        </p:spPr>
      </p:cxnSp>
      <p:sp>
        <p:nvSpPr>
          <p:cNvPr id="449" name="Google Shape;449;p31"/>
          <p:cNvSpPr txBox="1"/>
          <p:nvPr/>
        </p:nvSpPr>
        <p:spPr>
          <a:xfrm>
            <a:off x="1064950" y="2491775"/>
            <a:ext cx="949200" cy="12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b="1">
                <a:latin typeface="Nunito"/>
                <a:ea typeface="Nunito"/>
                <a:cs typeface="Nunito"/>
                <a:sym typeface="Nunito"/>
              </a:rPr>
              <a:t>Hostname </a:t>
            </a:r>
            <a:endParaRPr sz="800" b="1">
              <a:latin typeface="Nunito"/>
              <a:ea typeface="Nunito"/>
              <a:cs typeface="Nunito"/>
              <a:sym typeface="Nunito"/>
            </a:endParaRPr>
          </a:p>
          <a:p>
            <a:pPr marL="0" lvl="0" indent="0" algn="l" rtl="0">
              <a:lnSpc>
                <a:spcPct val="115000"/>
              </a:lnSpc>
              <a:spcBef>
                <a:spcPts val="0"/>
              </a:spcBef>
              <a:spcAft>
                <a:spcPts val="0"/>
              </a:spcAft>
              <a:buNone/>
            </a:pPr>
            <a:r>
              <a:rPr lang="en" sz="800" b="1">
                <a:latin typeface="Nunito"/>
                <a:ea typeface="Nunito"/>
                <a:cs typeface="Nunito"/>
                <a:sym typeface="Nunito"/>
              </a:rPr>
              <a:t>Ex: abc.com A</a:t>
            </a:r>
            <a:endParaRPr sz="800" b="1">
              <a:latin typeface="Nunito"/>
              <a:ea typeface="Nunito"/>
              <a:cs typeface="Nunito"/>
              <a:sym typeface="Nunito"/>
            </a:endParaRPr>
          </a:p>
        </p:txBody>
      </p:sp>
      <p:sp>
        <p:nvSpPr>
          <p:cNvPr id="450" name="Google Shape;450;p31"/>
          <p:cNvSpPr txBox="1"/>
          <p:nvPr/>
        </p:nvSpPr>
        <p:spPr>
          <a:xfrm>
            <a:off x="1232350" y="2872775"/>
            <a:ext cx="8580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IP address</a:t>
            </a:r>
            <a:endParaRPr sz="800" b="1">
              <a:latin typeface="Nunito"/>
              <a:ea typeface="Nunito"/>
              <a:cs typeface="Nunito"/>
              <a:sym typeface="Nunito"/>
            </a:endParaRPr>
          </a:p>
        </p:txBody>
      </p:sp>
      <p:sp>
        <p:nvSpPr>
          <p:cNvPr id="451" name="Google Shape;451;p31"/>
          <p:cNvSpPr txBox="1"/>
          <p:nvPr/>
        </p:nvSpPr>
        <p:spPr>
          <a:xfrm>
            <a:off x="3045113" y="2500225"/>
            <a:ext cx="8580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50" b="1">
                <a:latin typeface="Nunito"/>
                <a:ea typeface="Nunito"/>
                <a:cs typeface="Nunito"/>
                <a:sym typeface="Nunito"/>
              </a:rPr>
              <a:t>Hostname hash value</a:t>
            </a:r>
            <a:endParaRPr sz="750" b="1">
              <a:latin typeface="Nunito"/>
              <a:ea typeface="Nunito"/>
              <a:cs typeface="Nunito"/>
              <a:sym typeface="Nunito"/>
            </a:endParaRPr>
          </a:p>
        </p:txBody>
      </p:sp>
      <p:sp>
        <p:nvSpPr>
          <p:cNvPr id="452" name="Google Shape;452;p31"/>
          <p:cNvSpPr txBox="1"/>
          <p:nvPr/>
        </p:nvSpPr>
        <p:spPr>
          <a:xfrm>
            <a:off x="3137350" y="2872775"/>
            <a:ext cx="858000" cy="1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Nunito"/>
                <a:ea typeface="Nunito"/>
                <a:cs typeface="Nunito"/>
                <a:sym typeface="Nunito"/>
              </a:rPr>
              <a:t>IP address</a:t>
            </a:r>
            <a:endParaRPr sz="800" b="1">
              <a:latin typeface="Nunito"/>
              <a:ea typeface="Nunito"/>
              <a:cs typeface="Nunito"/>
              <a:sym typeface="Nunito"/>
            </a:endParaRPr>
          </a:p>
        </p:txBody>
      </p:sp>
      <p:sp>
        <p:nvSpPr>
          <p:cNvPr id="453" name="Google Shape;453;p31"/>
          <p:cNvSpPr txBox="1"/>
          <p:nvPr/>
        </p:nvSpPr>
        <p:spPr>
          <a:xfrm>
            <a:off x="5690450" y="1851250"/>
            <a:ext cx="3086700" cy="20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454" name="Google Shape;454;p31"/>
          <p:cNvSpPr txBox="1"/>
          <p:nvPr/>
        </p:nvSpPr>
        <p:spPr>
          <a:xfrm>
            <a:off x="6678725" y="1848675"/>
            <a:ext cx="708300" cy="2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Chord</a:t>
            </a:r>
            <a:endParaRPr b="1">
              <a:latin typeface="Nunito"/>
              <a:ea typeface="Nunito"/>
              <a:cs typeface="Nunito"/>
              <a:sym typeface="Nunito"/>
            </a:endParaRPr>
          </a:p>
        </p:txBody>
      </p:sp>
      <p:sp>
        <p:nvSpPr>
          <p:cNvPr id="455" name="Google Shape;455;p31"/>
          <p:cNvSpPr/>
          <p:nvPr/>
        </p:nvSpPr>
        <p:spPr>
          <a:xfrm>
            <a:off x="5714075" y="1882800"/>
            <a:ext cx="2873100" cy="192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6" name="Google Shape;456;p31"/>
          <p:cNvCxnSpPr/>
          <p:nvPr/>
        </p:nvCxnSpPr>
        <p:spPr>
          <a:xfrm rot="10800000">
            <a:off x="4793850" y="2778925"/>
            <a:ext cx="949200" cy="1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2"/>
          <p:cNvSpPr txBox="1">
            <a:spLocks noGrp="1"/>
          </p:cNvSpPr>
          <p:nvPr>
            <p:ph type="title"/>
          </p:nvPr>
        </p:nvSpPr>
        <p:spPr>
          <a:xfrm>
            <a:off x="1231150" y="690900"/>
            <a:ext cx="7030500" cy="67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Experiments</a:t>
            </a:r>
            <a:endParaRPr/>
          </a:p>
        </p:txBody>
      </p:sp>
      <p:sp>
        <p:nvSpPr>
          <p:cNvPr id="462" name="Google Shape;462;p32"/>
          <p:cNvSpPr txBox="1">
            <a:spLocks noGrp="1"/>
          </p:cNvSpPr>
          <p:nvPr>
            <p:ph type="body" idx="1"/>
          </p:nvPr>
        </p:nvSpPr>
        <p:spPr>
          <a:xfrm>
            <a:off x="1043100" y="1458275"/>
            <a:ext cx="6391200" cy="37752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Char char="●"/>
            </a:pPr>
            <a:r>
              <a:rPr lang="en" sz="1100"/>
              <a:t>Hierarchical DNS vs Chord based DNS</a:t>
            </a:r>
            <a:endParaRPr sz="1100"/>
          </a:p>
          <a:p>
            <a:pPr marL="457200" lvl="0" indent="-298450" algn="l" rtl="0">
              <a:lnSpc>
                <a:spcPct val="150000"/>
              </a:lnSpc>
              <a:spcBef>
                <a:spcPts val="0"/>
              </a:spcBef>
              <a:spcAft>
                <a:spcPts val="0"/>
              </a:spcAft>
              <a:buSzPts val="1100"/>
              <a:buChar char="●"/>
            </a:pPr>
            <a:r>
              <a:rPr lang="en" sz="1100"/>
              <a:t>Hashing vs Look up time</a:t>
            </a:r>
            <a:endParaRPr sz="1100"/>
          </a:p>
          <a:p>
            <a:pPr marL="914400" lvl="1" indent="-298450" algn="l" rtl="0">
              <a:lnSpc>
                <a:spcPct val="150000"/>
              </a:lnSpc>
              <a:spcBef>
                <a:spcPts val="0"/>
              </a:spcBef>
              <a:spcAft>
                <a:spcPts val="0"/>
              </a:spcAft>
              <a:buSzPts val="1100"/>
              <a:buChar char="○"/>
            </a:pPr>
            <a:r>
              <a:rPr lang="en"/>
              <a:t>Tested between: SHA-1, SHA-224, SHA-256, SHA-512, ADLER32, CRC32, </a:t>
            </a:r>
            <a:endParaRPr/>
          </a:p>
          <a:p>
            <a:pPr marL="457200" lvl="0" indent="-298450" algn="l" rtl="0">
              <a:lnSpc>
                <a:spcPct val="150000"/>
              </a:lnSpc>
              <a:spcBef>
                <a:spcPts val="0"/>
              </a:spcBef>
              <a:spcAft>
                <a:spcPts val="0"/>
              </a:spcAft>
              <a:buSzPts val="1100"/>
              <a:buChar char="●"/>
            </a:pPr>
            <a:r>
              <a:rPr lang="en" sz="1100"/>
              <a:t>Number of nodes vs Look-up time:</a:t>
            </a:r>
            <a:endParaRPr sz="1100"/>
          </a:p>
          <a:p>
            <a:pPr marL="914400" lvl="1" indent="-298450" algn="l" rtl="0">
              <a:lnSpc>
                <a:spcPct val="150000"/>
              </a:lnSpc>
              <a:spcBef>
                <a:spcPts val="0"/>
              </a:spcBef>
              <a:spcAft>
                <a:spcPts val="0"/>
              </a:spcAft>
              <a:buSzPts val="1100"/>
              <a:buChar char="○"/>
            </a:pPr>
            <a:r>
              <a:rPr lang="en"/>
              <a:t>Test seven different node configurations, ranging from ten to one thousand nodes</a:t>
            </a:r>
            <a:endParaRPr/>
          </a:p>
          <a:p>
            <a:pPr marL="457200" lvl="0" indent="-298450" algn="l" rtl="0">
              <a:lnSpc>
                <a:spcPct val="150000"/>
              </a:lnSpc>
              <a:spcBef>
                <a:spcPts val="0"/>
              </a:spcBef>
              <a:spcAft>
                <a:spcPts val="0"/>
              </a:spcAft>
              <a:buSzPts val="1100"/>
              <a:buChar char="●"/>
            </a:pPr>
            <a:r>
              <a:rPr lang="en" sz="1100"/>
              <a:t>Finger table size - Lookup time</a:t>
            </a:r>
            <a:endParaRPr sz="1100"/>
          </a:p>
          <a:p>
            <a:pPr marL="914400" lvl="1" indent="-298450" algn="l" rtl="0">
              <a:lnSpc>
                <a:spcPct val="150000"/>
              </a:lnSpc>
              <a:spcBef>
                <a:spcPts val="0"/>
              </a:spcBef>
              <a:spcAft>
                <a:spcPts val="0"/>
              </a:spcAft>
              <a:buSzPts val="1100"/>
              <a:buChar char="○"/>
            </a:pPr>
            <a:r>
              <a:rPr lang="en"/>
              <a:t>Small (15), Medium (30), and Large (45) Finger Table sizes were examined</a:t>
            </a:r>
            <a:endParaRPr sz="1100"/>
          </a:p>
          <a:p>
            <a:pPr marL="457200" lvl="0" indent="-298450" algn="l" rtl="0">
              <a:lnSpc>
                <a:spcPct val="150000"/>
              </a:lnSpc>
              <a:spcBef>
                <a:spcPts val="0"/>
              </a:spcBef>
              <a:spcAft>
                <a:spcPts val="0"/>
              </a:spcAft>
              <a:buSzPts val="1100"/>
              <a:buChar char="●"/>
            </a:pPr>
            <a:r>
              <a:rPr lang="en" sz="1100"/>
              <a:t>Path length vs Timeouts </a:t>
            </a:r>
            <a:endParaRPr sz="1100"/>
          </a:p>
          <a:p>
            <a:pPr marL="457200" lvl="0" indent="-298450" algn="l" rtl="0">
              <a:lnSpc>
                <a:spcPct val="150000"/>
              </a:lnSpc>
              <a:spcBef>
                <a:spcPts val="0"/>
              </a:spcBef>
              <a:spcAft>
                <a:spcPts val="0"/>
              </a:spcAft>
              <a:buSzPts val="1100"/>
              <a:buChar char="●"/>
            </a:pPr>
            <a:r>
              <a:rPr lang="en" sz="1100"/>
              <a:t>Node Failure Rate vs Look up time</a:t>
            </a:r>
            <a:endParaRPr sz="1100"/>
          </a:p>
          <a:p>
            <a:pPr marL="914400" lvl="1" indent="-298450" algn="l" rtl="0">
              <a:lnSpc>
                <a:spcPct val="150000"/>
              </a:lnSpc>
              <a:spcBef>
                <a:spcPts val="0"/>
              </a:spcBef>
              <a:spcAft>
                <a:spcPts val="0"/>
              </a:spcAft>
              <a:buSzPts val="1100"/>
              <a:buChar char="○"/>
            </a:pPr>
            <a:r>
              <a:rPr lang="en"/>
              <a:t>Calculated expected changes in lookup time with node failure rate</a:t>
            </a:r>
            <a:endParaRPr sz="1100"/>
          </a:p>
          <a:p>
            <a:pPr marL="457200" lvl="0" indent="-298450" algn="l" rtl="0">
              <a:lnSpc>
                <a:spcPct val="150000"/>
              </a:lnSpc>
              <a:spcBef>
                <a:spcPts val="0"/>
              </a:spcBef>
              <a:spcAft>
                <a:spcPts val="0"/>
              </a:spcAft>
              <a:buSzPts val="1100"/>
              <a:buChar char="●"/>
            </a:pPr>
            <a:r>
              <a:rPr lang="en" sz="1100"/>
              <a:t>Node failure rate vs Path length</a:t>
            </a:r>
            <a:endParaRPr sz="1100"/>
          </a:p>
          <a:p>
            <a:pPr marL="0" lvl="0" indent="0" algn="l" rtl="0">
              <a:spcBef>
                <a:spcPts val="0"/>
              </a:spcBef>
              <a:spcAft>
                <a:spcPts val="1600"/>
              </a:spcAft>
              <a:buNone/>
            </a:pP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3"/>
          <p:cNvSpPr txBox="1">
            <a:spLocks noGrp="1"/>
          </p:cNvSpPr>
          <p:nvPr>
            <p:ph type="title"/>
          </p:nvPr>
        </p:nvSpPr>
        <p:spPr>
          <a:xfrm>
            <a:off x="1191525" y="287750"/>
            <a:ext cx="72750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Chord versus DNS Lookup Times</a:t>
            </a:r>
            <a:endParaRPr/>
          </a:p>
        </p:txBody>
      </p:sp>
      <p:pic>
        <p:nvPicPr>
          <p:cNvPr id="468" name="Google Shape;468;p33"/>
          <p:cNvPicPr preferRelativeResize="0"/>
          <p:nvPr/>
        </p:nvPicPr>
        <p:blipFill>
          <a:blip r:embed="rId3">
            <a:alphaModFix/>
          </a:blip>
          <a:stretch>
            <a:fillRect/>
          </a:stretch>
        </p:blipFill>
        <p:spPr>
          <a:xfrm>
            <a:off x="152400" y="2840381"/>
            <a:ext cx="8839201" cy="1917124"/>
          </a:xfrm>
          <a:prstGeom prst="rect">
            <a:avLst/>
          </a:prstGeom>
          <a:noFill/>
          <a:ln>
            <a:noFill/>
          </a:ln>
        </p:spPr>
      </p:pic>
      <p:pic>
        <p:nvPicPr>
          <p:cNvPr id="469" name="Google Shape;469;p33"/>
          <p:cNvPicPr preferRelativeResize="0"/>
          <p:nvPr/>
        </p:nvPicPr>
        <p:blipFill>
          <a:blip r:embed="rId4">
            <a:alphaModFix/>
          </a:blip>
          <a:stretch>
            <a:fillRect/>
          </a:stretch>
        </p:blipFill>
        <p:spPr>
          <a:xfrm>
            <a:off x="74000" y="835525"/>
            <a:ext cx="8980349" cy="197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4"/>
          <p:cNvSpPr txBox="1">
            <a:spLocks noGrp="1"/>
          </p:cNvSpPr>
          <p:nvPr>
            <p:ph type="title"/>
          </p:nvPr>
        </p:nvSpPr>
        <p:spPr>
          <a:xfrm>
            <a:off x="1303800" y="649575"/>
            <a:ext cx="7030500" cy="6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Node Count vs Lookup Time</a:t>
            </a:r>
            <a:endParaRPr/>
          </a:p>
        </p:txBody>
      </p:sp>
      <p:pic>
        <p:nvPicPr>
          <p:cNvPr id="475" name="Google Shape;475;p34" title="Chart"/>
          <p:cNvPicPr preferRelativeResize="0"/>
          <p:nvPr/>
        </p:nvPicPr>
        <p:blipFill>
          <a:blip r:embed="rId3">
            <a:alphaModFix/>
          </a:blip>
          <a:stretch>
            <a:fillRect/>
          </a:stretch>
        </p:blipFill>
        <p:spPr>
          <a:xfrm>
            <a:off x="4499625" y="2252525"/>
            <a:ext cx="4593000" cy="2839999"/>
          </a:xfrm>
          <a:prstGeom prst="rect">
            <a:avLst/>
          </a:prstGeom>
          <a:noFill/>
          <a:ln w="9525" cap="flat" cmpd="sng">
            <a:solidFill>
              <a:srgbClr val="000000"/>
            </a:solidFill>
            <a:prstDash val="solid"/>
            <a:round/>
            <a:headEnd type="none" w="sm" len="sm"/>
            <a:tailEnd type="none" w="sm" len="sm"/>
          </a:ln>
        </p:spPr>
      </p:pic>
      <p:pic>
        <p:nvPicPr>
          <p:cNvPr id="476" name="Google Shape;476;p34" title="Chart"/>
          <p:cNvPicPr preferRelativeResize="0"/>
          <p:nvPr/>
        </p:nvPicPr>
        <p:blipFill>
          <a:blip r:embed="rId4">
            <a:alphaModFix/>
          </a:blip>
          <a:stretch>
            <a:fillRect/>
          </a:stretch>
        </p:blipFill>
        <p:spPr>
          <a:xfrm>
            <a:off x="0" y="1457913"/>
            <a:ext cx="4421049" cy="2733682"/>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5"/>
          <p:cNvSpPr txBox="1">
            <a:spLocks noGrp="1"/>
          </p:cNvSpPr>
          <p:nvPr>
            <p:ph type="title"/>
          </p:nvPr>
        </p:nvSpPr>
        <p:spPr>
          <a:xfrm>
            <a:off x="1176725" y="443175"/>
            <a:ext cx="73491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Results: Hashing Function vs Lookup Time</a:t>
            </a:r>
            <a:endParaRPr sz="2700"/>
          </a:p>
        </p:txBody>
      </p:sp>
      <p:pic>
        <p:nvPicPr>
          <p:cNvPr id="482" name="Google Shape;482;p35" title="Chart"/>
          <p:cNvPicPr preferRelativeResize="0"/>
          <p:nvPr/>
        </p:nvPicPr>
        <p:blipFill>
          <a:blip r:embed="rId3">
            <a:alphaModFix/>
          </a:blip>
          <a:stretch>
            <a:fillRect/>
          </a:stretch>
        </p:blipFill>
        <p:spPr>
          <a:xfrm>
            <a:off x="4493320" y="2264625"/>
            <a:ext cx="4655874" cy="2878875"/>
          </a:xfrm>
          <a:prstGeom prst="rect">
            <a:avLst/>
          </a:prstGeom>
          <a:noFill/>
          <a:ln w="9525" cap="flat" cmpd="sng">
            <a:solidFill>
              <a:srgbClr val="000000"/>
            </a:solidFill>
            <a:prstDash val="solid"/>
            <a:round/>
            <a:headEnd type="none" w="sm" len="sm"/>
            <a:tailEnd type="none" w="sm" len="sm"/>
          </a:ln>
        </p:spPr>
      </p:pic>
      <p:pic>
        <p:nvPicPr>
          <p:cNvPr id="483" name="Google Shape;483;p35" title="Chart"/>
          <p:cNvPicPr preferRelativeResize="0"/>
          <p:nvPr/>
        </p:nvPicPr>
        <p:blipFill>
          <a:blip r:embed="rId4">
            <a:alphaModFix/>
          </a:blip>
          <a:stretch>
            <a:fillRect/>
          </a:stretch>
        </p:blipFill>
        <p:spPr>
          <a:xfrm>
            <a:off x="0" y="1067000"/>
            <a:ext cx="4437525" cy="27438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246425" y="722050"/>
            <a:ext cx="7038900" cy="5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284" name="Google Shape;284;p14"/>
          <p:cNvSpPr txBox="1">
            <a:spLocks noGrp="1"/>
          </p:cNvSpPr>
          <p:nvPr>
            <p:ph type="body" idx="1"/>
          </p:nvPr>
        </p:nvSpPr>
        <p:spPr>
          <a:xfrm>
            <a:off x="1297500" y="1561175"/>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Motivation</a:t>
            </a:r>
            <a:endParaRPr/>
          </a:p>
          <a:p>
            <a:pPr marL="457200" lvl="0" indent="-311150" algn="l" rtl="0">
              <a:spcBef>
                <a:spcPts val="0"/>
              </a:spcBef>
              <a:spcAft>
                <a:spcPts val="0"/>
              </a:spcAft>
              <a:buSzPts val="1300"/>
              <a:buChar char="●"/>
            </a:pPr>
            <a:r>
              <a:rPr lang="en"/>
              <a:t>Distributed Hash Table</a:t>
            </a:r>
            <a:endParaRPr/>
          </a:p>
          <a:p>
            <a:pPr marL="457200" lvl="0" indent="-311150" algn="l" rtl="0">
              <a:spcBef>
                <a:spcPts val="0"/>
              </a:spcBef>
              <a:spcAft>
                <a:spcPts val="0"/>
              </a:spcAft>
              <a:buSzPts val="1300"/>
              <a:buChar char="●"/>
            </a:pPr>
            <a:r>
              <a:rPr lang="en"/>
              <a:t>What is Chord?</a:t>
            </a:r>
            <a:endParaRPr/>
          </a:p>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Data Selection</a:t>
            </a:r>
            <a:endParaRPr/>
          </a:p>
          <a:p>
            <a:pPr marL="457200" lvl="0" indent="-311150" algn="l" rtl="0">
              <a:spcBef>
                <a:spcPts val="0"/>
              </a:spcBef>
              <a:spcAft>
                <a:spcPts val="0"/>
              </a:spcAft>
              <a:buSzPts val="1300"/>
              <a:buChar char="●"/>
            </a:pPr>
            <a:r>
              <a:rPr lang="en"/>
              <a:t>Performance Analysis</a:t>
            </a:r>
            <a:endParaRPr/>
          </a:p>
          <a:p>
            <a:pPr marL="914400" lvl="1" indent="-298450" algn="l" rtl="0">
              <a:spcBef>
                <a:spcPts val="0"/>
              </a:spcBef>
              <a:spcAft>
                <a:spcPts val="0"/>
              </a:spcAft>
              <a:buSzPts val="1100"/>
              <a:buChar char="○"/>
            </a:pPr>
            <a:r>
              <a:rPr lang="en"/>
              <a:t>Load Distribution between nodes</a:t>
            </a:r>
            <a:endParaRPr/>
          </a:p>
          <a:p>
            <a:pPr marL="914400" lvl="1" indent="-298450" algn="l" rtl="0">
              <a:spcBef>
                <a:spcPts val="0"/>
              </a:spcBef>
              <a:spcAft>
                <a:spcPts val="0"/>
              </a:spcAft>
              <a:buSzPts val="1100"/>
              <a:buChar char="○"/>
            </a:pPr>
            <a:r>
              <a:rPr lang="en"/>
              <a:t>Different node configurations</a:t>
            </a:r>
            <a:endParaRPr/>
          </a:p>
          <a:p>
            <a:pPr marL="914400" lvl="1" indent="-298450" algn="l" rtl="0">
              <a:spcBef>
                <a:spcPts val="0"/>
              </a:spcBef>
              <a:spcAft>
                <a:spcPts val="0"/>
              </a:spcAft>
              <a:buSzPts val="1100"/>
              <a:buChar char="○"/>
            </a:pPr>
            <a:r>
              <a:rPr lang="en"/>
              <a:t>Comparison of query types to runtime</a:t>
            </a:r>
            <a:endParaRPr/>
          </a:p>
          <a:p>
            <a:pPr marL="457200" lvl="0" indent="-311150" algn="l" rtl="0">
              <a:spcBef>
                <a:spcPts val="0"/>
              </a:spcBef>
              <a:spcAft>
                <a:spcPts val="0"/>
              </a:spcAft>
              <a:buSzPts val="1300"/>
              <a:buChar char="●"/>
            </a:pPr>
            <a:r>
              <a:rPr lang="en"/>
              <a:t>Team Member Contributions</a:t>
            </a:r>
            <a:endParaRPr/>
          </a:p>
          <a:p>
            <a:pPr marL="457200" lvl="0" indent="-311150" algn="l" rtl="0">
              <a:spcBef>
                <a:spcPts val="0"/>
              </a:spcBef>
              <a:spcAft>
                <a:spcPts val="0"/>
              </a:spcAft>
              <a:buSzPts val="1300"/>
              <a:buChar char="●"/>
            </a:pPr>
            <a:r>
              <a:rPr lang="en"/>
              <a:t>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6"/>
          <p:cNvSpPr txBox="1">
            <a:spLocks noGrp="1"/>
          </p:cNvSpPr>
          <p:nvPr>
            <p:ph type="title"/>
          </p:nvPr>
        </p:nvSpPr>
        <p:spPr>
          <a:xfrm>
            <a:off x="1191525" y="723550"/>
            <a:ext cx="7289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Finger table Size vs Lookup Time</a:t>
            </a:r>
            <a:endParaRPr/>
          </a:p>
        </p:txBody>
      </p:sp>
      <p:pic>
        <p:nvPicPr>
          <p:cNvPr id="489" name="Google Shape;489;p36" title="Chart"/>
          <p:cNvPicPr preferRelativeResize="0"/>
          <p:nvPr/>
        </p:nvPicPr>
        <p:blipFill>
          <a:blip r:embed="rId3">
            <a:alphaModFix/>
          </a:blip>
          <a:stretch>
            <a:fillRect/>
          </a:stretch>
        </p:blipFill>
        <p:spPr>
          <a:xfrm>
            <a:off x="2178225" y="1875250"/>
            <a:ext cx="4787550" cy="2960276"/>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8"/>
          <p:cNvSpPr txBox="1">
            <a:spLocks noGrp="1"/>
          </p:cNvSpPr>
          <p:nvPr>
            <p:ph type="title"/>
          </p:nvPr>
        </p:nvSpPr>
        <p:spPr>
          <a:xfrm>
            <a:off x="1303800" y="6747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501" name="Google Shape;501;p38"/>
          <p:cNvSpPr txBox="1">
            <a:spLocks noGrp="1"/>
          </p:cNvSpPr>
          <p:nvPr>
            <p:ph type="body" idx="1"/>
          </p:nvPr>
        </p:nvSpPr>
        <p:spPr>
          <a:xfrm>
            <a:off x="1303800" y="1750275"/>
            <a:ext cx="7030500" cy="2541600"/>
          </a:xfrm>
          <a:prstGeom prst="rect">
            <a:avLst/>
          </a:prstGeom>
        </p:spPr>
        <p:txBody>
          <a:bodyPr spcFirstLastPara="1" wrap="square" lIns="91425" tIns="91425" rIns="91425" bIns="91425" anchor="t" anchorCtr="0">
            <a:noAutofit/>
          </a:bodyPr>
          <a:lstStyle/>
          <a:p>
            <a:pPr marL="457200" lvl="0" indent="-311150" algn="l" rtl="0">
              <a:lnSpc>
                <a:spcPct val="50000"/>
              </a:lnSpc>
              <a:spcBef>
                <a:spcPts val="0"/>
              </a:spcBef>
              <a:spcAft>
                <a:spcPts val="0"/>
              </a:spcAft>
              <a:buSzPts val="1300"/>
              <a:buChar char="●"/>
            </a:pPr>
            <a:r>
              <a:rPr lang="en"/>
              <a:t>Addition/deletion of nodes and Chord’s stabilization protocol. </a:t>
            </a:r>
            <a:endParaRPr/>
          </a:p>
          <a:p>
            <a:pPr marL="0" lvl="0" indent="0" algn="l" rtl="0">
              <a:lnSpc>
                <a:spcPct val="50000"/>
              </a:lnSpc>
              <a:spcBef>
                <a:spcPts val="1600"/>
              </a:spcBef>
              <a:spcAft>
                <a:spcPts val="0"/>
              </a:spcAft>
              <a:buNone/>
            </a:pPr>
            <a:endParaRPr/>
          </a:p>
          <a:p>
            <a:pPr marL="457200" lvl="0" indent="-311150" algn="l" rtl="0">
              <a:lnSpc>
                <a:spcPct val="50000"/>
              </a:lnSpc>
              <a:spcBef>
                <a:spcPts val="1600"/>
              </a:spcBef>
              <a:spcAft>
                <a:spcPts val="0"/>
              </a:spcAft>
              <a:buSzPts val="1300"/>
              <a:buChar char="●"/>
            </a:pPr>
            <a:r>
              <a:rPr lang="en"/>
              <a:t>Node validation to prevent faulty/inconsistent nodes appearing in the ring. </a:t>
            </a:r>
            <a:endParaRPr/>
          </a:p>
          <a:p>
            <a:pPr marL="0" lvl="0" indent="0" algn="l" rtl="0">
              <a:lnSpc>
                <a:spcPct val="50000"/>
              </a:lnSpc>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513" name="Google Shape;513;p40"/>
          <p:cNvSpPr txBox="1">
            <a:spLocks noGrp="1"/>
          </p:cNvSpPr>
          <p:nvPr>
            <p:ph type="body" idx="1"/>
          </p:nvPr>
        </p:nvSpPr>
        <p:spPr>
          <a:xfrm>
            <a:off x="1303800" y="1597875"/>
            <a:ext cx="7392600" cy="2541600"/>
          </a:xfrm>
          <a:prstGeom prst="rect">
            <a:avLst/>
          </a:prstGeom>
        </p:spPr>
        <p:txBody>
          <a:bodyPr spcFirstLastPara="1" wrap="square" lIns="91425" tIns="91425" rIns="91425" bIns="91425" anchor="t" anchorCtr="0">
            <a:noAutofit/>
          </a:bodyPr>
          <a:lstStyle/>
          <a:p>
            <a:pPr marL="457200" lvl="0" indent="-311150" algn="l" rtl="0">
              <a:lnSpc>
                <a:spcPct val="50000"/>
              </a:lnSpc>
              <a:spcBef>
                <a:spcPts val="0"/>
              </a:spcBef>
              <a:spcAft>
                <a:spcPts val="0"/>
              </a:spcAft>
              <a:buSzPts val="1300"/>
              <a:buChar char="●"/>
            </a:pPr>
            <a:r>
              <a:rPr lang="en"/>
              <a:t>Our P2P DHT DNS-Chord protocol  shows faster lookup  compared to existing hierarchical </a:t>
            </a:r>
            <a:br>
              <a:rPr lang="en"/>
            </a:br>
            <a:br>
              <a:rPr lang="en"/>
            </a:br>
            <a:r>
              <a:rPr lang="en"/>
              <a:t>system by 13-17%.</a:t>
            </a:r>
            <a:endParaRPr i="1"/>
          </a:p>
          <a:p>
            <a:pPr marL="0" lvl="0" indent="0" algn="l" rtl="0">
              <a:lnSpc>
                <a:spcPct val="50000"/>
              </a:lnSpc>
              <a:spcBef>
                <a:spcPts val="1600"/>
              </a:spcBef>
              <a:spcAft>
                <a:spcPts val="0"/>
              </a:spcAft>
              <a:buNone/>
            </a:pPr>
            <a:endParaRPr i="1"/>
          </a:p>
          <a:p>
            <a:pPr marL="457200" lvl="0" indent="-311150" algn="l" rtl="0">
              <a:lnSpc>
                <a:spcPct val="50000"/>
              </a:lnSpc>
              <a:spcBef>
                <a:spcPts val="1600"/>
              </a:spcBef>
              <a:spcAft>
                <a:spcPts val="0"/>
              </a:spcAft>
              <a:buSzPts val="1300"/>
              <a:buChar char="●"/>
            </a:pPr>
            <a:r>
              <a:rPr lang="en"/>
              <a:t>Chord’s high probability of finding next node due to O(logn) lookup  time </a:t>
            </a:r>
            <a:endParaRPr/>
          </a:p>
          <a:p>
            <a:pPr marL="0" lvl="0" indent="0" algn="l" rtl="0">
              <a:lnSpc>
                <a:spcPct val="50000"/>
              </a:lnSpc>
              <a:spcBef>
                <a:spcPts val="1600"/>
              </a:spcBef>
              <a:spcAft>
                <a:spcPts val="0"/>
              </a:spcAft>
              <a:buNone/>
            </a:pPr>
            <a:endParaRPr/>
          </a:p>
          <a:p>
            <a:pPr marL="457200" lvl="0" indent="-311150" algn="l" rtl="0">
              <a:lnSpc>
                <a:spcPct val="50000"/>
              </a:lnSpc>
              <a:spcBef>
                <a:spcPts val="1600"/>
              </a:spcBef>
              <a:spcAft>
                <a:spcPts val="0"/>
              </a:spcAft>
              <a:buSzPts val="1300"/>
              <a:buChar char="●"/>
            </a:pPr>
            <a:r>
              <a:rPr lang="en"/>
              <a:t>SHA-3 Hashing ensures collision prevention at a higher value of nodes.</a:t>
            </a:r>
            <a:endParaRPr/>
          </a:p>
          <a:p>
            <a:pPr marL="45720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1"/>
          <p:cNvSpPr txBox="1">
            <a:spLocks noGrp="1"/>
          </p:cNvSpPr>
          <p:nvPr>
            <p:ph type="title"/>
          </p:nvPr>
        </p:nvSpPr>
        <p:spPr>
          <a:xfrm>
            <a:off x="1303800" y="217575"/>
            <a:ext cx="7030500" cy="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pic>
        <p:nvPicPr>
          <p:cNvPr id="519" name="Google Shape;519;p41" title="Demo.mov">
            <a:hlinkClick r:id="rId3"/>
          </p:cNvPr>
          <p:cNvPicPr preferRelativeResize="0"/>
          <p:nvPr/>
        </p:nvPicPr>
        <p:blipFill>
          <a:blip r:embed="rId4">
            <a:alphaModFix/>
          </a:blip>
          <a:stretch>
            <a:fillRect/>
          </a:stretch>
        </p:blipFill>
        <p:spPr>
          <a:xfrm>
            <a:off x="104213" y="784400"/>
            <a:ext cx="8935576" cy="420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1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2"/>
          <p:cNvSpPr txBox="1">
            <a:spLocks noGrp="1"/>
          </p:cNvSpPr>
          <p:nvPr>
            <p:ph type="title"/>
          </p:nvPr>
        </p:nvSpPr>
        <p:spPr>
          <a:xfrm>
            <a:off x="1303800" y="6747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525" name="Google Shape;525;p42"/>
          <p:cNvSpPr txBox="1">
            <a:spLocks noGrp="1"/>
          </p:cNvSpPr>
          <p:nvPr>
            <p:ph type="body" idx="1"/>
          </p:nvPr>
        </p:nvSpPr>
        <p:spPr>
          <a:xfrm>
            <a:off x="1303800" y="1616925"/>
            <a:ext cx="7030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[1]  Russ Cox et. al, “Service  DNS  using  a  Peer-to-Peer  Lookup  Service,” 2001,</a:t>
            </a:r>
            <a:endParaRPr sz="1000"/>
          </a:p>
          <a:p>
            <a:pPr marL="0" lvl="0" indent="0" algn="l" rtl="0">
              <a:spcBef>
                <a:spcPts val="1600"/>
              </a:spcBef>
              <a:spcAft>
                <a:spcPts val="0"/>
              </a:spcAft>
              <a:buNone/>
            </a:pPr>
            <a:r>
              <a:rPr lang="en" sz="1000"/>
              <a:t>[2]  Jaeyeon Jung, Emil Sit, Hari Balakrishnan, and Robert Morris, “DNS performance and the effectiveness of caching.”</a:t>
            </a:r>
            <a:endParaRPr sz="1000"/>
          </a:p>
          <a:p>
            <a:pPr marL="0" lvl="0" indent="0" algn="l" rtl="0">
              <a:spcBef>
                <a:spcPts val="1600"/>
              </a:spcBef>
              <a:spcAft>
                <a:spcPts val="0"/>
              </a:spcAft>
              <a:buNone/>
            </a:pPr>
            <a:r>
              <a:rPr lang="en" sz="1000"/>
              <a:t>[3]  Ian Stoica et. al, “Chord:  A  Scalable  Peer-to-peer  Lookup  Protocol  for  “Internet Applications”.</a:t>
            </a:r>
            <a:endParaRPr sz="1000"/>
          </a:p>
          <a:p>
            <a:pPr marL="0" lvl="0" indent="0" algn="l" rtl="0">
              <a:spcBef>
                <a:spcPts val="1600"/>
              </a:spcBef>
              <a:spcAft>
                <a:spcPts val="0"/>
              </a:spcAft>
              <a:buNone/>
            </a:pPr>
            <a:r>
              <a:rPr lang="en" sz="1000"/>
              <a:t>[4]  Mozilla’s   Cipherscan   Repository:”Alexa   Top   1   million   Websites” </a:t>
            </a:r>
            <a:endParaRPr sz="1000"/>
          </a:p>
          <a:p>
            <a:pPr marL="0" lvl="0" indent="0" algn="l" rtl="0">
              <a:spcBef>
                <a:spcPts val="1600"/>
              </a:spcBef>
              <a:spcAft>
                <a:spcPts val="0"/>
              </a:spcAft>
              <a:buNone/>
            </a:pPr>
            <a:r>
              <a:rPr lang="en" sz="1000"/>
              <a:t>[5]  Yanhong  A.  Liu  et.  al, “From  Clarity  to  Efficiency  for  Distributed  Algorithms.” </a:t>
            </a:r>
            <a:endParaRPr sz="1000"/>
          </a:p>
          <a:p>
            <a:pPr marL="0" lvl="0" indent="0" algn="l" rtl="0">
              <a:spcBef>
                <a:spcPts val="1600"/>
              </a:spcBef>
              <a:spcAft>
                <a:spcPts val="0"/>
              </a:spcAft>
              <a:buNone/>
            </a:pPr>
            <a:r>
              <a:rPr lang="en" sz="1000"/>
              <a:t>[6]  Yanhong A. Liu et. al, “DistAlgo Language Description, revised as of 2017”</a:t>
            </a:r>
            <a:endParaRPr sz="1000"/>
          </a:p>
          <a:p>
            <a:pPr marL="0" lvl="0" indent="0" algn="l" rtl="0">
              <a:spcBef>
                <a:spcPts val="1600"/>
              </a:spcBef>
              <a:spcAft>
                <a:spcPts val="0"/>
              </a:spcAft>
              <a:buNone/>
            </a:pPr>
            <a:r>
              <a:rPr lang="en" sz="1000"/>
              <a:t>[7]  Ian  Clarke  et.  al, “Freenet:   A  Distributed  Anonymous  Information  Storage  and  Retrieval  System”, </a:t>
            </a:r>
            <a:endParaRPr sz="1000"/>
          </a:p>
          <a:p>
            <a:pPr marL="0" lvl="0" indent="0" algn="l" rtl="0">
              <a:spcBef>
                <a:spcPts val="1600"/>
              </a:spcBef>
              <a:spcAft>
                <a:spcPts val="1600"/>
              </a:spcAft>
              <a:buNone/>
            </a:pPr>
            <a:r>
              <a:rPr lang="en" sz="1000"/>
              <a:t>[8]  A.   Bakker   et.   al, “The   Globe   Distribution   Network.”   </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3"/>
          <p:cNvSpPr txBox="1">
            <a:spLocks noGrp="1"/>
          </p:cNvSpPr>
          <p:nvPr>
            <p:ph type="title"/>
          </p:nvPr>
        </p:nvSpPr>
        <p:spPr>
          <a:xfrm>
            <a:off x="1242400" y="697500"/>
            <a:ext cx="70305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 Contributions</a:t>
            </a:r>
            <a:endParaRPr/>
          </a:p>
        </p:txBody>
      </p:sp>
      <p:sp>
        <p:nvSpPr>
          <p:cNvPr id="531" name="Google Shape;531;p43"/>
          <p:cNvSpPr txBox="1">
            <a:spLocks noGrp="1"/>
          </p:cNvSpPr>
          <p:nvPr>
            <p:ph type="body" idx="1"/>
          </p:nvPr>
        </p:nvSpPr>
        <p:spPr>
          <a:xfrm>
            <a:off x="1318600" y="5102950"/>
            <a:ext cx="7030500" cy="31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a:br>
            <a:br>
              <a:rPr lang="en"/>
            </a:br>
            <a:endParaRPr/>
          </a:p>
          <a:p>
            <a:pPr marL="0" lvl="0" indent="0" algn="l" rtl="0">
              <a:spcBef>
                <a:spcPts val="1600"/>
              </a:spcBef>
              <a:spcAft>
                <a:spcPts val="1600"/>
              </a:spcAft>
              <a:buNone/>
            </a:pPr>
            <a:endParaRPr/>
          </a:p>
        </p:txBody>
      </p:sp>
      <p:sp>
        <p:nvSpPr>
          <p:cNvPr id="532" name="Google Shape;532;p43"/>
          <p:cNvSpPr txBox="1"/>
          <p:nvPr/>
        </p:nvSpPr>
        <p:spPr>
          <a:xfrm>
            <a:off x="1163200" y="1268100"/>
            <a:ext cx="3913800" cy="19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u="sng">
                <a:solidFill>
                  <a:schemeClr val="dk2"/>
                </a:solidFill>
                <a:latin typeface="Nunito"/>
                <a:ea typeface="Nunito"/>
                <a:cs typeface="Nunito"/>
                <a:sym typeface="Nunito"/>
              </a:rPr>
              <a:t>Ben: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Data collection</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Data pre-processing</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Obtaining dig-query times</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Filtering top 1k sites data for ChorDNS lookup</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Preprocessing general data for ChorDNS lookup</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configuration file and configuration settings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DistAlgo Unit testing</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Integration testing </a:t>
            </a:r>
            <a:br>
              <a:rPr lang="en" sz="1100">
                <a:solidFill>
                  <a:schemeClr val="dk2"/>
                </a:solidFill>
                <a:latin typeface="Nunito"/>
                <a:ea typeface="Nunito"/>
                <a:cs typeface="Nunito"/>
                <a:sym typeface="Nunito"/>
              </a:rPr>
            </a:br>
            <a:endParaRPr sz="1200">
              <a:latin typeface="Nunito"/>
              <a:ea typeface="Nunito"/>
              <a:cs typeface="Nunito"/>
              <a:sym typeface="Nunito"/>
            </a:endParaRPr>
          </a:p>
        </p:txBody>
      </p:sp>
      <p:sp>
        <p:nvSpPr>
          <p:cNvPr id="533" name="Google Shape;533;p43"/>
          <p:cNvSpPr txBox="1"/>
          <p:nvPr/>
        </p:nvSpPr>
        <p:spPr>
          <a:xfrm>
            <a:off x="5076900" y="1344300"/>
            <a:ext cx="4067100" cy="19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latin typeface="Nunito"/>
                <a:ea typeface="Nunito"/>
                <a:cs typeface="Nunito"/>
                <a:sym typeface="Nunito"/>
              </a:rPr>
              <a:t>Tarush:</a:t>
            </a:r>
            <a:r>
              <a:rPr lang="en" sz="1100">
                <a:latin typeface="Nunito"/>
                <a:ea typeface="Nunito"/>
                <a:cs typeface="Nunito"/>
                <a:sym typeface="Nunito"/>
              </a:rPr>
              <a:t> </a:t>
            </a:r>
            <a:br>
              <a:rPr lang="en" sz="1100">
                <a:latin typeface="Nunito"/>
                <a:ea typeface="Nunito"/>
                <a:cs typeface="Nunito"/>
                <a:sym typeface="Nunito"/>
              </a:rPr>
            </a:br>
            <a:r>
              <a:rPr lang="en" sz="1100">
                <a:solidFill>
                  <a:schemeClr val="dk2"/>
                </a:solidFill>
                <a:latin typeface="Nunito"/>
                <a:ea typeface="Nunito"/>
                <a:cs typeface="Nunito"/>
                <a:sym typeface="Nunito"/>
              </a:rPr>
              <a:t>Prior work evaluation</a:t>
            </a:r>
            <a:endParaRPr sz="1100">
              <a:latin typeface="Nunito"/>
              <a:ea typeface="Nunito"/>
              <a:cs typeface="Nunito"/>
              <a:sym typeface="Nunito"/>
            </a:endParaRPr>
          </a:p>
          <a:p>
            <a:pPr marL="0" lvl="0" indent="0" algn="l" rtl="0">
              <a:spcBef>
                <a:spcPts val="0"/>
              </a:spcBef>
              <a:spcAft>
                <a:spcPts val="0"/>
              </a:spcAft>
              <a:buNone/>
            </a:pPr>
            <a:r>
              <a:rPr lang="en" sz="1100">
                <a:solidFill>
                  <a:schemeClr val="dk2"/>
                </a:solidFill>
                <a:latin typeface="Nunito"/>
                <a:ea typeface="Nunito"/>
                <a:cs typeface="Nunito"/>
                <a:sym typeface="Nunito"/>
              </a:rPr>
              <a:t>DistAlgo node setup code</a:t>
            </a:r>
            <a:br>
              <a:rPr lang="en" sz="1100">
                <a:latin typeface="Nunito"/>
                <a:ea typeface="Nunito"/>
                <a:cs typeface="Nunito"/>
                <a:sym typeface="Nunito"/>
              </a:rPr>
            </a:br>
            <a:r>
              <a:rPr lang="en" sz="1100">
                <a:solidFill>
                  <a:schemeClr val="dk2"/>
                </a:solidFill>
                <a:latin typeface="Nunito"/>
                <a:ea typeface="Nunito"/>
                <a:cs typeface="Nunito"/>
                <a:sym typeface="Nunito"/>
              </a:rPr>
              <a:t>DistAlgo node startup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DistAlgo node stop code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query input processing code</a:t>
            </a:r>
            <a:endParaRPr sz="1100">
              <a:solidFill>
                <a:schemeClr val="dk2"/>
              </a:solidFill>
              <a:latin typeface="Nunito"/>
              <a:ea typeface="Nunito"/>
              <a:cs typeface="Nunito"/>
              <a:sym typeface="Nunito"/>
            </a:endParaRPr>
          </a:p>
          <a:p>
            <a:pPr marL="0" lvl="0" indent="0" algn="l" rtl="0">
              <a:spcBef>
                <a:spcPts val="0"/>
              </a:spcBef>
              <a:spcAft>
                <a:spcPts val="0"/>
              </a:spcAft>
              <a:buNone/>
            </a:pPr>
            <a:r>
              <a:rPr lang="en" sz="1100">
                <a:latin typeface="Nunito"/>
                <a:ea typeface="Nunito"/>
                <a:cs typeface="Nunito"/>
                <a:sym typeface="Nunito"/>
              </a:rPr>
              <a:t>Experiment with varying node values (10 -- 1000)</a:t>
            </a:r>
            <a:br>
              <a:rPr lang="en" sz="1100">
                <a:latin typeface="Nunito"/>
                <a:ea typeface="Nunito"/>
                <a:cs typeface="Nunito"/>
                <a:sym typeface="Nunito"/>
              </a:rPr>
            </a:br>
            <a:r>
              <a:rPr lang="en" sz="1100">
                <a:latin typeface="Nunito"/>
                <a:ea typeface="Nunito"/>
                <a:cs typeface="Nunito"/>
                <a:sym typeface="Nunito"/>
              </a:rPr>
              <a:t>Experiment with shifting workload (1000 -- 25000)</a:t>
            </a:r>
            <a:br>
              <a:rPr lang="en" sz="1100">
                <a:latin typeface="Nunito"/>
                <a:ea typeface="Nunito"/>
                <a:cs typeface="Nunito"/>
                <a:sym typeface="Nunito"/>
              </a:rPr>
            </a:br>
            <a:r>
              <a:rPr lang="en" sz="1100">
                <a:latin typeface="Nunito"/>
                <a:ea typeface="Nunito"/>
                <a:cs typeface="Nunito"/>
                <a:sym typeface="Nunito"/>
              </a:rPr>
              <a:t>Result graph generation - Lookup time vs Node</a:t>
            </a:r>
            <a:endParaRPr sz="1100">
              <a:latin typeface="Nunito"/>
              <a:ea typeface="Nunito"/>
              <a:cs typeface="Nunito"/>
              <a:sym typeface="Nunito"/>
            </a:endParaRPr>
          </a:p>
          <a:p>
            <a:pPr marL="0" lvl="0" indent="0" algn="l" rtl="0">
              <a:lnSpc>
                <a:spcPct val="115000"/>
              </a:lnSpc>
              <a:spcBef>
                <a:spcPts val="0"/>
              </a:spcBef>
              <a:spcAft>
                <a:spcPts val="0"/>
              </a:spcAft>
              <a:buNone/>
            </a:pPr>
            <a:br>
              <a:rPr lang="en" sz="1100">
                <a:solidFill>
                  <a:schemeClr val="dk2"/>
                </a:solidFill>
                <a:latin typeface="Nunito"/>
                <a:ea typeface="Nunito"/>
                <a:cs typeface="Nunito"/>
                <a:sym typeface="Nunito"/>
              </a:rPr>
            </a:br>
            <a:endParaRPr sz="1100">
              <a:solidFill>
                <a:schemeClr val="dk2"/>
              </a:solidFill>
              <a:latin typeface="Nunito"/>
              <a:ea typeface="Nunito"/>
              <a:cs typeface="Nunito"/>
              <a:sym typeface="Nunito"/>
            </a:endParaRPr>
          </a:p>
          <a:p>
            <a:pPr marL="0" lvl="0" indent="0" algn="l" rtl="0">
              <a:spcBef>
                <a:spcPts val="1600"/>
              </a:spcBef>
              <a:spcAft>
                <a:spcPts val="0"/>
              </a:spcAft>
              <a:buNone/>
            </a:pPr>
            <a:endParaRPr sz="1100">
              <a:latin typeface="Nunito"/>
              <a:ea typeface="Nunito"/>
              <a:cs typeface="Nunito"/>
              <a:sym typeface="Nunito"/>
            </a:endParaRPr>
          </a:p>
        </p:txBody>
      </p:sp>
      <p:sp>
        <p:nvSpPr>
          <p:cNvPr id="534" name="Google Shape;534;p43"/>
          <p:cNvSpPr txBox="1"/>
          <p:nvPr/>
        </p:nvSpPr>
        <p:spPr>
          <a:xfrm>
            <a:off x="5076900" y="3114050"/>
            <a:ext cx="4067100" cy="20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latin typeface="Nunito"/>
                <a:ea typeface="Nunito"/>
                <a:cs typeface="Nunito"/>
                <a:sym typeface="Nunito"/>
              </a:rPr>
              <a:t>Ghanendra:</a:t>
            </a:r>
            <a:r>
              <a:rPr lang="en" sz="1100">
                <a:latin typeface="Nunito"/>
                <a:ea typeface="Nunito"/>
                <a:cs typeface="Nunito"/>
                <a:sym typeface="Nunito"/>
              </a:rPr>
              <a:t> </a:t>
            </a:r>
            <a:endParaRPr sz="1100">
              <a:latin typeface="Nunito"/>
              <a:ea typeface="Nunito"/>
              <a:cs typeface="Nunito"/>
              <a:sym typeface="Nunito"/>
            </a:endParaRPr>
          </a:p>
          <a:p>
            <a:pPr marL="0" lvl="0" indent="0" algn="l" rtl="0">
              <a:spcBef>
                <a:spcPts val="0"/>
              </a:spcBef>
              <a:spcAft>
                <a:spcPts val="0"/>
              </a:spcAft>
              <a:buNone/>
            </a:pPr>
            <a:r>
              <a:rPr lang="en" sz="1100">
                <a:solidFill>
                  <a:schemeClr val="dk2"/>
                </a:solidFill>
                <a:latin typeface="Nunito"/>
                <a:ea typeface="Nunito"/>
                <a:cs typeface="Nunito"/>
                <a:sym typeface="Nunito"/>
              </a:rPr>
              <a:t>Generating lookup data for 1 million websites</a:t>
            </a:r>
            <a:br>
              <a:rPr lang="en" sz="1100">
                <a:latin typeface="Nunito"/>
                <a:ea typeface="Nunito"/>
                <a:cs typeface="Nunito"/>
                <a:sym typeface="Nunito"/>
              </a:rPr>
            </a:br>
            <a:r>
              <a:rPr lang="en" sz="1100">
                <a:solidFill>
                  <a:schemeClr val="dk2"/>
                </a:solidFill>
                <a:latin typeface="Nunito"/>
                <a:ea typeface="Nunito"/>
                <a:cs typeface="Nunito"/>
                <a:sym typeface="Nunito"/>
              </a:rPr>
              <a:t>DistAlgo node message queue and message structure code</a:t>
            </a:r>
            <a:endParaRPr sz="1100">
              <a:latin typeface="Nunito"/>
              <a:ea typeface="Nunito"/>
              <a:cs typeface="Nunito"/>
              <a:sym typeface="Nunito"/>
            </a:endParaRPr>
          </a:p>
          <a:p>
            <a:pPr marL="0" lvl="0" indent="0" algn="l" rtl="0">
              <a:lnSpc>
                <a:spcPct val="115000"/>
              </a:lnSpc>
              <a:spcBef>
                <a:spcPts val="0"/>
              </a:spcBef>
              <a:spcAft>
                <a:spcPts val="0"/>
              </a:spcAft>
              <a:buNone/>
            </a:pPr>
            <a:r>
              <a:rPr lang="en" sz="1100">
                <a:solidFill>
                  <a:schemeClr val="dk2"/>
                </a:solidFill>
                <a:latin typeface="Nunito"/>
                <a:ea typeface="Nunito"/>
                <a:cs typeface="Nunito"/>
                <a:sym typeface="Nunito"/>
              </a:rPr>
              <a:t>Chord find closest preceding for finger table resolution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node data population code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query resolution code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Experiment with different hashing functions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protocol Unit testing</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Result graph generation - Expected Lookup time vs Node Failure</a:t>
            </a:r>
            <a:endParaRPr sz="1100">
              <a:solidFill>
                <a:schemeClr val="dk2"/>
              </a:solidFill>
              <a:latin typeface="Nunito"/>
              <a:ea typeface="Nunito"/>
              <a:cs typeface="Nunito"/>
              <a:sym typeface="Nunito"/>
            </a:endParaRPr>
          </a:p>
          <a:p>
            <a:pPr marL="0" lvl="0" indent="0" algn="l" rtl="0">
              <a:lnSpc>
                <a:spcPct val="115000"/>
              </a:lnSpc>
              <a:spcBef>
                <a:spcPts val="1600"/>
              </a:spcBef>
              <a:spcAft>
                <a:spcPts val="1600"/>
              </a:spcAft>
              <a:buNone/>
            </a:pPr>
            <a:r>
              <a:rPr lang="en" sz="1100">
                <a:solidFill>
                  <a:schemeClr val="dk2"/>
                </a:solidFill>
                <a:latin typeface="Nunito"/>
                <a:ea typeface="Nunito"/>
                <a:cs typeface="Nunito"/>
                <a:sym typeface="Nunito"/>
              </a:rPr>
              <a:t> </a:t>
            </a:r>
            <a:br>
              <a:rPr lang="en" sz="1100">
                <a:solidFill>
                  <a:schemeClr val="dk2"/>
                </a:solidFill>
                <a:latin typeface="Nunito"/>
                <a:ea typeface="Nunito"/>
                <a:cs typeface="Nunito"/>
                <a:sym typeface="Nunito"/>
              </a:rPr>
            </a:br>
            <a:endParaRPr sz="1100">
              <a:latin typeface="Nunito"/>
              <a:ea typeface="Nunito"/>
              <a:cs typeface="Nunito"/>
              <a:sym typeface="Nunito"/>
            </a:endParaRPr>
          </a:p>
        </p:txBody>
      </p:sp>
      <p:sp>
        <p:nvSpPr>
          <p:cNvPr id="535" name="Google Shape;535;p43"/>
          <p:cNvSpPr txBox="1"/>
          <p:nvPr/>
        </p:nvSpPr>
        <p:spPr>
          <a:xfrm>
            <a:off x="1163200" y="3037775"/>
            <a:ext cx="3913800" cy="208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u="sng">
                <a:solidFill>
                  <a:schemeClr val="dk2"/>
                </a:solidFill>
                <a:latin typeface="Nunito"/>
                <a:ea typeface="Nunito"/>
                <a:cs typeface="Nunito"/>
                <a:sym typeface="Nunito"/>
              </a:rPr>
              <a:t>Dheeraj:</a:t>
            </a:r>
            <a:r>
              <a:rPr lang="en" sz="1100">
                <a:solidFill>
                  <a:schemeClr val="dk2"/>
                </a:solidFill>
                <a:latin typeface="Nunito"/>
                <a:ea typeface="Nunito"/>
                <a:cs typeface="Nunito"/>
                <a:sym typeface="Nunito"/>
              </a:rPr>
              <a:t>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Prior work evaluation</a:t>
            </a:r>
            <a:br>
              <a:rPr lang="en" sz="1100">
                <a:solidFill>
                  <a:schemeClr val="dk2"/>
                </a:solidFill>
                <a:latin typeface="Nunito"/>
                <a:ea typeface="Nunito"/>
                <a:cs typeface="Nunito"/>
                <a:sym typeface="Nunito"/>
              </a:rPr>
            </a:br>
            <a:r>
              <a:rPr lang="en" sz="1100">
                <a:latin typeface="Nunito"/>
                <a:ea typeface="Nunito"/>
                <a:cs typeface="Nunito"/>
                <a:sym typeface="Nunito"/>
              </a:rPr>
              <a:t>Hash function setup code (SHA1, SHA3, etc.)</a:t>
            </a:r>
            <a:br>
              <a:rPr lang="en" sz="1100">
                <a:latin typeface="Nunito"/>
                <a:ea typeface="Nunito"/>
                <a:cs typeface="Nunito"/>
                <a:sym typeface="Nunito"/>
              </a:rPr>
            </a:br>
            <a:r>
              <a:rPr lang="en" sz="1100">
                <a:solidFill>
                  <a:schemeClr val="dk2"/>
                </a:solidFill>
                <a:latin typeface="Nunito"/>
                <a:ea typeface="Nunito"/>
                <a:cs typeface="Nunito"/>
                <a:sym typeface="Nunito"/>
              </a:rPr>
              <a:t>Chord finger table setup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query formation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query processing &amp; parsing code </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Chord find next node for query resolution code</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Experiment with different SHA-Suite functions</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Query lookup Unit testing</a:t>
            </a:r>
            <a:br>
              <a:rPr lang="en" sz="1100">
                <a:solidFill>
                  <a:schemeClr val="dk2"/>
                </a:solidFill>
                <a:latin typeface="Nunito"/>
                <a:ea typeface="Nunito"/>
                <a:cs typeface="Nunito"/>
                <a:sym typeface="Nunito"/>
              </a:rPr>
            </a:br>
            <a:r>
              <a:rPr lang="en" sz="1100">
                <a:solidFill>
                  <a:schemeClr val="dk2"/>
                </a:solidFill>
                <a:latin typeface="Nunito"/>
                <a:ea typeface="Nunito"/>
                <a:cs typeface="Nunito"/>
                <a:sym typeface="Nunito"/>
              </a:rPr>
              <a:t>Result graph generation - Lookup time vs Hash function</a:t>
            </a:r>
            <a:endParaRPr sz="11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710250"/>
            <a:ext cx="7030500" cy="5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290" name="Google Shape;290;p15"/>
          <p:cNvSpPr txBox="1">
            <a:spLocks noGrp="1"/>
          </p:cNvSpPr>
          <p:nvPr>
            <p:ph type="body" idx="1"/>
          </p:nvPr>
        </p:nvSpPr>
        <p:spPr>
          <a:xfrm>
            <a:off x="1303800" y="1300950"/>
            <a:ext cx="7030500" cy="857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DNS is foundation of Internet</a:t>
            </a:r>
            <a:endParaRPr/>
          </a:p>
          <a:p>
            <a:pPr marL="457200" lvl="0" indent="-311150" algn="l" rtl="0">
              <a:spcBef>
                <a:spcPts val="0"/>
              </a:spcBef>
              <a:spcAft>
                <a:spcPts val="0"/>
              </a:spcAft>
              <a:buSzPts val="1300"/>
              <a:buChar char="●"/>
            </a:pPr>
            <a:r>
              <a:rPr lang="en"/>
              <a:t>Current DNS system is hierarchical in nature</a:t>
            </a:r>
            <a:endParaRPr/>
          </a:p>
          <a:p>
            <a:pPr marL="457200" lvl="0" indent="-311150" algn="l" rtl="0">
              <a:spcBef>
                <a:spcPts val="0"/>
              </a:spcBef>
              <a:spcAft>
                <a:spcPts val="0"/>
              </a:spcAft>
              <a:buSzPts val="1300"/>
              <a:buChar char="●"/>
            </a:pPr>
            <a:r>
              <a:rPr lang="en"/>
              <a:t>The current project is distributed</a:t>
            </a:r>
            <a:endParaRPr/>
          </a:p>
        </p:txBody>
      </p:sp>
      <p:sp>
        <p:nvSpPr>
          <p:cNvPr id="291" name="Google Shape;291;p15"/>
          <p:cNvSpPr txBox="1">
            <a:spLocks noGrp="1"/>
          </p:cNvSpPr>
          <p:nvPr>
            <p:ph type="title"/>
          </p:nvPr>
        </p:nvSpPr>
        <p:spPr>
          <a:xfrm>
            <a:off x="1303800" y="2196450"/>
            <a:ext cx="7030500" cy="5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Work</a:t>
            </a:r>
            <a:endParaRPr/>
          </a:p>
        </p:txBody>
      </p:sp>
      <p:sp>
        <p:nvSpPr>
          <p:cNvPr id="292" name="Google Shape;292;p15"/>
          <p:cNvSpPr txBox="1"/>
          <p:nvPr/>
        </p:nvSpPr>
        <p:spPr>
          <a:xfrm>
            <a:off x="1295400" y="2895600"/>
            <a:ext cx="7579800" cy="1474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‘Serving DNS using a Peer-to-Peer Lookup service’ - This project explored a distributed hash table approach using the Chord protocol for DNS. The latency evaluations showed the large gap between hierarchical DNS and the slow DHT based DNS.</a:t>
            </a:r>
            <a:endParaRPr sz="1300">
              <a:solidFill>
                <a:schemeClr val="dk2"/>
              </a:solidFill>
              <a:latin typeface="Nunito"/>
              <a:ea typeface="Nunito"/>
              <a:cs typeface="Nunito"/>
              <a:sym typeface="Nunito"/>
            </a:endParaRPr>
          </a:p>
          <a:p>
            <a:pPr marL="457200" lvl="0" indent="-311150" algn="l"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‘DNS and Distributed Hash Tables Not Quite Perfect Together’ - This MIT based experiment of DNS in a distributed system evaluated various metrics like latency, robustness, network outages, functionality, and administration and found the DHT based DNS lagging.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Distributed Hash Table and Consistent Hashing </a:t>
            </a:r>
            <a:endParaRPr/>
          </a:p>
        </p:txBody>
      </p:sp>
      <p:sp>
        <p:nvSpPr>
          <p:cNvPr id="304" name="Google Shape;304;p17"/>
          <p:cNvSpPr txBox="1">
            <a:spLocks noGrp="1"/>
          </p:cNvSpPr>
          <p:nvPr>
            <p:ph type="body" idx="1"/>
          </p:nvPr>
        </p:nvSpPr>
        <p:spPr>
          <a:xfrm>
            <a:off x="1303800" y="1883700"/>
            <a:ext cx="7030500" cy="3147000"/>
          </a:xfrm>
          <a:prstGeom prst="rect">
            <a:avLst/>
          </a:prstGeom>
        </p:spPr>
        <p:txBody>
          <a:bodyPr spcFirstLastPara="1" wrap="square" lIns="91425" tIns="91425" rIns="91425" bIns="91425" anchor="t" anchorCtr="0">
            <a:noAutofit/>
          </a:bodyPr>
          <a:lstStyle/>
          <a:p>
            <a:pPr marL="457200" marR="0" lvl="0" indent="-304800" algn="l" rtl="0">
              <a:lnSpc>
                <a:spcPct val="200000"/>
              </a:lnSpc>
              <a:spcBef>
                <a:spcPts val="0"/>
              </a:spcBef>
              <a:spcAft>
                <a:spcPts val="0"/>
              </a:spcAft>
              <a:buSzPts val="1200"/>
              <a:buChar char="●"/>
            </a:pPr>
            <a:r>
              <a:rPr lang="en" sz="1200"/>
              <a:t>Distributed system for lookup service similar to a hash table.</a:t>
            </a:r>
            <a:endParaRPr sz="1200"/>
          </a:p>
          <a:p>
            <a:pPr marL="457200" marR="0" lvl="0" indent="-304800" algn="l" rtl="0">
              <a:lnSpc>
                <a:spcPct val="200000"/>
              </a:lnSpc>
              <a:spcBef>
                <a:spcPts val="0"/>
              </a:spcBef>
              <a:spcAft>
                <a:spcPts val="0"/>
              </a:spcAft>
              <a:buSzPts val="1200"/>
              <a:buChar char="●"/>
            </a:pPr>
            <a:r>
              <a:rPr lang="en" sz="1200"/>
              <a:t>Hash value is key and IP address is value.</a:t>
            </a:r>
            <a:endParaRPr sz="1200"/>
          </a:p>
          <a:p>
            <a:pPr marL="457200" marR="0" lvl="0" indent="-304800" algn="l" rtl="0">
              <a:lnSpc>
                <a:spcPct val="200000"/>
              </a:lnSpc>
              <a:spcBef>
                <a:spcPts val="0"/>
              </a:spcBef>
              <a:spcAft>
                <a:spcPts val="0"/>
              </a:spcAft>
              <a:buSzPts val="1200"/>
              <a:buChar char="●"/>
            </a:pPr>
            <a:r>
              <a:rPr lang="en" sz="1200"/>
              <a:t>Add/Remove nodes with minimum overhead of re-distributing keys.</a:t>
            </a:r>
            <a:endParaRPr sz="1200"/>
          </a:p>
          <a:p>
            <a:pPr marL="457200" marR="0" lvl="0" indent="-304800" algn="l" rtl="0">
              <a:lnSpc>
                <a:spcPct val="200000"/>
              </a:lnSpc>
              <a:spcBef>
                <a:spcPts val="0"/>
              </a:spcBef>
              <a:spcAft>
                <a:spcPts val="0"/>
              </a:spcAft>
              <a:buSzPts val="1200"/>
              <a:buChar char="●"/>
            </a:pPr>
            <a:r>
              <a:rPr lang="en" sz="1200"/>
              <a:t>Distribute keys to nodes using DistAlgo for their efficient distribution</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276475" y="740875"/>
            <a:ext cx="70389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Chord Protocol</a:t>
            </a:r>
            <a:endParaRPr/>
          </a:p>
        </p:txBody>
      </p:sp>
      <p:sp>
        <p:nvSpPr>
          <p:cNvPr id="316" name="Google Shape;316;p19"/>
          <p:cNvSpPr txBox="1">
            <a:spLocks noGrp="1"/>
          </p:cNvSpPr>
          <p:nvPr>
            <p:ph type="body" idx="1"/>
          </p:nvPr>
        </p:nvSpPr>
        <p:spPr>
          <a:xfrm>
            <a:off x="1210750" y="1721625"/>
            <a:ext cx="7869300" cy="32058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Distributed databases with ring structure for load balancing and distribution.</a:t>
            </a:r>
            <a:endParaRPr sz="1200"/>
          </a:p>
          <a:p>
            <a:pPr marL="457200" lvl="0" indent="-304800" algn="l" rtl="0">
              <a:lnSpc>
                <a:spcPct val="200000"/>
              </a:lnSpc>
              <a:spcBef>
                <a:spcPts val="0"/>
              </a:spcBef>
              <a:spcAft>
                <a:spcPts val="0"/>
              </a:spcAft>
              <a:buSzPts val="1200"/>
              <a:buChar char="●"/>
            </a:pPr>
            <a:r>
              <a:rPr lang="en" sz="1200"/>
              <a:t>Keys assignment to nodes and their discovery.</a:t>
            </a:r>
            <a:endParaRPr sz="1200"/>
          </a:p>
          <a:p>
            <a:pPr marL="457200" lvl="0" indent="-304800" algn="l" rtl="0">
              <a:lnSpc>
                <a:spcPct val="200000"/>
              </a:lnSpc>
              <a:spcBef>
                <a:spcPts val="0"/>
              </a:spcBef>
              <a:spcAft>
                <a:spcPts val="0"/>
              </a:spcAft>
              <a:buSzPts val="1200"/>
              <a:buChar char="●"/>
            </a:pPr>
            <a:r>
              <a:rPr lang="en" sz="1200"/>
              <a:t>Consistent hashing using SHA algorithms suites originally using SHA1. </a:t>
            </a:r>
            <a:endParaRPr sz="1200"/>
          </a:p>
          <a:p>
            <a:pPr marL="457200" lvl="0" indent="-304800" algn="l" rtl="0">
              <a:lnSpc>
                <a:spcPct val="200000"/>
              </a:lnSpc>
              <a:spcBef>
                <a:spcPts val="0"/>
              </a:spcBef>
              <a:spcAft>
                <a:spcPts val="0"/>
              </a:spcAft>
              <a:buSzPts val="1200"/>
              <a:buChar char="●"/>
            </a:pPr>
            <a:r>
              <a:rPr lang="en" sz="1200"/>
              <a:t>Chord == DNS using hashing.</a:t>
            </a:r>
            <a:endParaRPr sz="1200"/>
          </a:p>
          <a:p>
            <a:pPr marL="457200" lvl="0" indent="-304800" algn="l" rtl="0">
              <a:lnSpc>
                <a:spcPct val="200000"/>
              </a:lnSpc>
              <a:spcBef>
                <a:spcPts val="0"/>
              </a:spcBef>
              <a:spcAft>
                <a:spcPts val="0"/>
              </a:spcAft>
              <a:buSzPts val="1200"/>
              <a:buChar char="●"/>
            </a:pPr>
            <a:r>
              <a:rPr lang="en" sz="1200"/>
              <a:t>O(log(n)) constant lookup complexity irrespective of search dataset.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227600" y="7509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Chord Ring Topology</a:t>
            </a:r>
            <a:endParaRPr/>
          </a:p>
        </p:txBody>
      </p:sp>
      <p:pic>
        <p:nvPicPr>
          <p:cNvPr id="322" name="Google Shape;322;p20"/>
          <p:cNvPicPr preferRelativeResize="0"/>
          <p:nvPr/>
        </p:nvPicPr>
        <p:blipFill>
          <a:blip r:embed="rId3">
            <a:alphaModFix/>
          </a:blip>
          <a:stretch>
            <a:fillRect/>
          </a:stretch>
        </p:blipFill>
        <p:spPr>
          <a:xfrm>
            <a:off x="5185225" y="1756575"/>
            <a:ext cx="3329526" cy="1588275"/>
          </a:xfrm>
          <a:prstGeom prst="rect">
            <a:avLst/>
          </a:prstGeom>
          <a:noFill/>
          <a:ln>
            <a:noFill/>
          </a:ln>
        </p:spPr>
      </p:pic>
      <p:pic>
        <p:nvPicPr>
          <p:cNvPr id="323" name="Google Shape;323;p20"/>
          <p:cNvPicPr preferRelativeResize="0"/>
          <p:nvPr/>
        </p:nvPicPr>
        <p:blipFill>
          <a:blip r:embed="rId4">
            <a:alphaModFix/>
          </a:blip>
          <a:stretch>
            <a:fillRect/>
          </a:stretch>
        </p:blipFill>
        <p:spPr>
          <a:xfrm>
            <a:off x="828150" y="1521675"/>
            <a:ext cx="4286252" cy="3240825"/>
          </a:xfrm>
          <a:prstGeom prst="rect">
            <a:avLst/>
          </a:prstGeom>
          <a:noFill/>
          <a:ln>
            <a:noFill/>
          </a:ln>
        </p:spPr>
      </p:pic>
      <p:sp>
        <p:nvSpPr>
          <p:cNvPr id="324" name="Google Shape;324;p20"/>
          <p:cNvSpPr txBox="1"/>
          <p:nvPr/>
        </p:nvSpPr>
        <p:spPr>
          <a:xfrm>
            <a:off x="6507800" y="4815200"/>
            <a:ext cx="2546400" cy="2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u="sng">
                <a:solidFill>
                  <a:schemeClr val="hlink"/>
                </a:solidFill>
                <a:latin typeface="Nunito"/>
                <a:ea typeface="Nunito"/>
                <a:cs typeface="Nunito"/>
                <a:sym typeface="Nunito"/>
                <a:hlinkClick r:id="rId5"/>
              </a:rPr>
              <a:t>Ref: Chord-Scalable peer to peer lookup protocol</a:t>
            </a:r>
            <a:endParaRPr sz="800" b="1">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1303800" y="6496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Chord Architecture</a:t>
            </a:r>
            <a:endParaRPr/>
          </a:p>
        </p:txBody>
      </p:sp>
      <p:sp>
        <p:nvSpPr>
          <p:cNvPr id="336" name="Google Shape;336;p22"/>
          <p:cNvSpPr txBox="1">
            <a:spLocks noGrp="1"/>
          </p:cNvSpPr>
          <p:nvPr>
            <p:ph type="body" idx="1"/>
          </p:nvPr>
        </p:nvSpPr>
        <p:spPr>
          <a:xfrm>
            <a:off x="1366925" y="1706050"/>
            <a:ext cx="7030500" cy="2541600"/>
          </a:xfrm>
          <a:prstGeom prst="rect">
            <a:avLst/>
          </a:prstGeom>
        </p:spPr>
        <p:txBody>
          <a:bodyPr spcFirstLastPara="1" wrap="square" lIns="91425" tIns="91425" rIns="91425" bIns="91425" anchor="t" anchorCtr="0">
            <a:noAutofit/>
          </a:bodyPr>
          <a:lstStyle/>
          <a:p>
            <a:pPr marL="457200" lvl="0" indent="-311150" algn="l" rtl="0">
              <a:lnSpc>
                <a:spcPct val="50000"/>
              </a:lnSpc>
              <a:spcBef>
                <a:spcPts val="0"/>
              </a:spcBef>
              <a:spcAft>
                <a:spcPts val="0"/>
              </a:spcAft>
              <a:buSzPts val="1300"/>
              <a:buChar char="●"/>
            </a:pPr>
            <a:r>
              <a:rPr lang="en"/>
              <a:t>Current node knows only about the immediate successor.</a:t>
            </a:r>
            <a:endParaRPr/>
          </a:p>
          <a:p>
            <a:pPr marL="457200" lvl="0" indent="0" algn="l" rtl="0">
              <a:lnSpc>
                <a:spcPct val="50000"/>
              </a:lnSpc>
              <a:spcBef>
                <a:spcPts val="1600"/>
              </a:spcBef>
              <a:spcAft>
                <a:spcPts val="0"/>
              </a:spcAft>
              <a:buNone/>
            </a:pPr>
            <a:endParaRPr/>
          </a:p>
          <a:p>
            <a:pPr marL="457200" lvl="0" indent="-311150" algn="l" rtl="0">
              <a:lnSpc>
                <a:spcPct val="50000"/>
              </a:lnSpc>
              <a:spcBef>
                <a:spcPts val="1600"/>
              </a:spcBef>
              <a:spcAft>
                <a:spcPts val="0"/>
              </a:spcAft>
              <a:buSzPts val="1300"/>
              <a:buChar char="●"/>
            </a:pPr>
            <a:r>
              <a:rPr lang="en"/>
              <a:t>Acceleration of lookups.</a:t>
            </a:r>
            <a:endParaRPr/>
          </a:p>
          <a:p>
            <a:pPr marL="457200" lvl="0" indent="0" algn="l" rtl="0">
              <a:lnSpc>
                <a:spcPct val="50000"/>
              </a:lnSpc>
              <a:spcBef>
                <a:spcPts val="1600"/>
              </a:spcBef>
              <a:spcAft>
                <a:spcPts val="0"/>
              </a:spcAft>
              <a:buNone/>
            </a:pPr>
            <a:endParaRPr/>
          </a:p>
          <a:p>
            <a:pPr marL="457200" lvl="0" indent="-311150" algn="l" rtl="0">
              <a:lnSpc>
                <a:spcPct val="50000"/>
              </a:lnSpc>
              <a:spcBef>
                <a:spcPts val="1600"/>
              </a:spcBef>
              <a:spcAft>
                <a:spcPts val="0"/>
              </a:spcAft>
              <a:buSzPts val="1300"/>
              <a:buChar char="●"/>
            </a:pPr>
            <a:r>
              <a:rPr lang="en"/>
              <a:t>Finger table entry = ChordNode Id + IP Address : Port Number</a:t>
            </a:r>
            <a:endParaRPr/>
          </a:p>
          <a:p>
            <a:pPr marL="457200" lvl="0" indent="0" algn="l" rtl="0">
              <a:lnSpc>
                <a:spcPct val="50000"/>
              </a:lnSpc>
              <a:spcBef>
                <a:spcPts val="1600"/>
              </a:spcBef>
              <a:spcAft>
                <a:spcPts val="0"/>
              </a:spcAft>
              <a:buNone/>
            </a:pPr>
            <a:endParaRPr/>
          </a:p>
          <a:p>
            <a:pPr marL="457200" lvl="0" indent="-311150" algn="l" rtl="0">
              <a:lnSpc>
                <a:spcPct val="50000"/>
              </a:lnSpc>
              <a:spcBef>
                <a:spcPts val="1600"/>
              </a:spcBef>
              <a:spcAft>
                <a:spcPts val="0"/>
              </a:spcAft>
              <a:buSzPts val="1300"/>
              <a:buChar char="●"/>
            </a:pPr>
            <a:r>
              <a:rPr lang="en"/>
              <a:t>Async ‘Stabilization’ protocol in Chord to keep finger tables and successors updated.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1303800" y="598575"/>
            <a:ext cx="7030500" cy="6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 Sources</a:t>
            </a:r>
            <a:endParaRPr/>
          </a:p>
        </p:txBody>
      </p:sp>
      <p:sp>
        <p:nvSpPr>
          <p:cNvPr id="348" name="Google Shape;348;p24"/>
          <p:cNvSpPr txBox="1">
            <a:spLocks noGrp="1"/>
          </p:cNvSpPr>
          <p:nvPr>
            <p:ph type="body" idx="1"/>
          </p:nvPr>
        </p:nvSpPr>
        <p:spPr>
          <a:xfrm>
            <a:off x="1138125" y="1438875"/>
            <a:ext cx="7239900" cy="32709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Started with </a:t>
            </a:r>
            <a:r>
              <a:rPr lang="en" u="sng">
                <a:solidFill>
                  <a:schemeClr val="hlink"/>
                </a:solidFill>
                <a:hlinkClick r:id="rId3"/>
              </a:rPr>
              <a:t>OpenData/Rapid7</a:t>
            </a:r>
            <a:r>
              <a:rPr lang="en"/>
              <a:t>/ForwardDNS database for records</a:t>
            </a:r>
            <a:endParaRPr/>
          </a:p>
          <a:p>
            <a:pPr marL="457200" lvl="0" indent="-311150" algn="l" rtl="0">
              <a:lnSpc>
                <a:spcPct val="150000"/>
              </a:lnSpc>
              <a:spcBef>
                <a:spcPts val="0"/>
              </a:spcBef>
              <a:spcAft>
                <a:spcPts val="0"/>
              </a:spcAft>
              <a:buSzPts val="1300"/>
              <a:buChar char="●"/>
            </a:pPr>
            <a:r>
              <a:rPr lang="en"/>
              <a:t>Pros:</a:t>
            </a:r>
            <a:endParaRPr/>
          </a:p>
          <a:p>
            <a:pPr marL="914400" lvl="1" indent="-298450" algn="l" rtl="0">
              <a:lnSpc>
                <a:spcPct val="150000"/>
              </a:lnSpc>
              <a:spcBef>
                <a:spcPts val="0"/>
              </a:spcBef>
              <a:spcAft>
                <a:spcPts val="0"/>
              </a:spcAft>
              <a:buSzPts val="1100"/>
              <a:buChar char="○"/>
            </a:pPr>
            <a:r>
              <a:rPr lang="en"/>
              <a:t>Plenty of domain names (TLD’s, Name Servers, etc.)</a:t>
            </a:r>
            <a:endParaRPr/>
          </a:p>
          <a:p>
            <a:pPr marL="914400" lvl="1" indent="-298450" algn="l" rtl="0">
              <a:lnSpc>
                <a:spcPct val="150000"/>
              </a:lnSpc>
              <a:spcBef>
                <a:spcPts val="0"/>
              </a:spcBef>
              <a:spcAft>
                <a:spcPts val="0"/>
              </a:spcAft>
              <a:buSzPts val="1100"/>
              <a:buChar char="○"/>
            </a:pPr>
            <a:r>
              <a:rPr lang="en"/>
              <a:t>Massive selection to choose from</a:t>
            </a:r>
            <a:endParaRPr/>
          </a:p>
          <a:p>
            <a:pPr marL="914400" lvl="1" indent="-298450" algn="l" rtl="0">
              <a:lnSpc>
                <a:spcPct val="150000"/>
              </a:lnSpc>
              <a:spcBef>
                <a:spcPts val="0"/>
              </a:spcBef>
              <a:spcAft>
                <a:spcPts val="0"/>
              </a:spcAft>
              <a:buSzPts val="1100"/>
              <a:buChar char="○"/>
            </a:pPr>
            <a:r>
              <a:rPr lang="en"/>
              <a:t>JSON Format: Easy to parse</a:t>
            </a:r>
            <a:endParaRPr/>
          </a:p>
          <a:p>
            <a:pPr marL="457200" lvl="0" indent="-311150" algn="l" rtl="0">
              <a:lnSpc>
                <a:spcPct val="150000"/>
              </a:lnSpc>
              <a:spcBef>
                <a:spcPts val="0"/>
              </a:spcBef>
              <a:spcAft>
                <a:spcPts val="0"/>
              </a:spcAft>
              <a:buSzPts val="1300"/>
              <a:buChar char="●"/>
            </a:pPr>
            <a:r>
              <a:rPr lang="en"/>
              <a:t>Cons:</a:t>
            </a:r>
            <a:endParaRPr sz="1100"/>
          </a:p>
          <a:p>
            <a:pPr marL="914400" lvl="1" indent="-298450" algn="l" rtl="0">
              <a:lnSpc>
                <a:spcPct val="150000"/>
              </a:lnSpc>
              <a:spcBef>
                <a:spcPts val="0"/>
              </a:spcBef>
              <a:spcAft>
                <a:spcPts val="0"/>
              </a:spcAft>
              <a:buSzPts val="1100"/>
              <a:buChar char="○"/>
            </a:pPr>
            <a:r>
              <a:rPr lang="en"/>
              <a:t>Massive selection: Running out of space on single computer </a:t>
            </a:r>
            <a:endParaRPr/>
          </a:p>
          <a:p>
            <a:pPr marL="914400" lvl="1" indent="-298450" algn="l" rtl="0">
              <a:lnSpc>
                <a:spcPct val="150000"/>
              </a:lnSpc>
              <a:spcBef>
                <a:spcPts val="0"/>
              </a:spcBef>
              <a:spcAft>
                <a:spcPts val="0"/>
              </a:spcAft>
              <a:buSzPts val="1100"/>
              <a:buChar char="○"/>
            </a:pPr>
            <a:r>
              <a:rPr lang="en"/>
              <a:t>Complex hostnames: not as easy to parse and examine</a:t>
            </a:r>
            <a:endParaRPr/>
          </a:p>
          <a:p>
            <a:pPr marL="914400" lvl="1" indent="-298450" algn="l" rtl="0">
              <a:lnSpc>
                <a:spcPct val="150000"/>
              </a:lnSpc>
              <a:spcBef>
                <a:spcPts val="0"/>
              </a:spcBef>
              <a:spcAft>
                <a:spcPts val="0"/>
              </a:spcAft>
              <a:buSzPts val="1100"/>
              <a:buChar char="○"/>
            </a:pPr>
            <a:r>
              <a:rPr lang="en"/>
              <a:t>Numerous common prefixes: Very little variety in domain names</a:t>
            </a:r>
            <a:br>
              <a:rPr lang="en"/>
            </a:br>
            <a:r>
              <a:rPr lang="en"/>
              <a:t>and results.</a:t>
            </a:r>
            <a:endParaRPr/>
          </a:p>
          <a:p>
            <a:pPr marL="457200" lvl="0" indent="-311150" algn="l" rtl="0">
              <a:lnSpc>
                <a:spcPct val="150000"/>
              </a:lnSpc>
              <a:spcBef>
                <a:spcPts val="0"/>
              </a:spcBef>
              <a:spcAft>
                <a:spcPts val="0"/>
              </a:spcAft>
              <a:buSzPts val="1300"/>
              <a:buChar char="●"/>
            </a:pPr>
            <a:r>
              <a:rPr lang="en"/>
              <a:t>Workaround: Move to Alexa’s top 1 million websites </a:t>
            </a:r>
            <a:endParaRPr/>
          </a:p>
          <a:p>
            <a:pPr marL="914400" lvl="1" indent="-298450" algn="l" rtl="0">
              <a:lnSpc>
                <a:spcPct val="150000"/>
              </a:lnSpc>
              <a:spcBef>
                <a:spcPts val="0"/>
              </a:spcBef>
              <a:spcAft>
                <a:spcPts val="0"/>
              </a:spcAft>
              <a:buSzPts val="1100"/>
              <a:buChar char="○"/>
            </a:pPr>
            <a:r>
              <a:rPr lang="en"/>
              <a:t>Just hostnames: Easy to distinguish and find, even with similar prefixes</a:t>
            </a:r>
            <a:endParaRPr/>
          </a:p>
          <a:p>
            <a:pPr marL="914400" lvl="1" indent="-298450" algn="l" rtl="0">
              <a:lnSpc>
                <a:spcPct val="150000"/>
              </a:lnSpc>
              <a:spcBef>
                <a:spcPts val="0"/>
              </a:spcBef>
              <a:spcAft>
                <a:spcPts val="0"/>
              </a:spcAft>
              <a:buSzPts val="1100"/>
              <a:buChar char="○"/>
            </a:pPr>
            <a:r>
              <a:rPr lang="en"/>
              <a:t>Small enough to use, large enough for variety</a:t>
            </a:r>
            <a:endParaRPr/>
          </a:p>
        </p:txBody>
      </p:sp>
      <p:pic>
        <p:nvPicPr>
          <p:cNvPr id="349" name="Google Shape;349;p24"/>
          <p:cNvPicPr preferRelativeResize="0"/>
          <p:nvPr/>
        </p:nvPicPr>
        <p:blipFill>
          <a:blip r:embed="rId4">
            <a:alphaModFix/>
          </a:blip>
          <a:stretch>
            <a:fillRect/>
          </a:stretch>
        </p:blipFill>
        <p:spPr>
          <a:xfrm>
            <a:off x="7070522" y="677900"/>
            <a:ext cx="2073475" cy="1783775"/>
          </a:xfrm>
          <a:prstGeom prst="rect">
            <a:avLst/>
          </a:prstGeom>
          <a:noFill/>
          <a:ln>
            <a:noFill/>
          </a:ln>
        </p:spPr>
      </p:pic>
      <p:pic>
        <p:nvPicPr>
          <p:cNvPr id="350" name="Google Shape;350;p24"/>
          <p:cNvPicPr preferRelativeResize="0"/>
          <p:nvPr/>
        </p:nvPicPr>
        <p:blipFill>
          <a:blip r:embed="rId5">
            <a:alphaModFix/>
          </a:blip>
          <a:stretch>
            <a:fillRect/>
          </a:stretch>
        </p:blipFill>
        <p:spPr>
          <a:xfrm>
            <a:off x="7278645" y="2660725"/>
            <a:ext cx="1831450" cy="239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1303800" y="598575"/>
            <a:ext cx="7030500" cy="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 Obtaining records</a:t>
            </a:r>
            <a:endParaRPr/>
          </a:p>
        </p:txBody>
      </p:sp>
      <p:sp>
        <p:nvSpPr>
          <p:cNvPr id="356" name="Google Shape;356;p25"/>
          <p:cNvSpPr txBox="1">
            <a:spLocks noGrp="1"/>
          </p:cNvSpPr>
          <p:nvPr>
            <p:ph type="body" idx="1"/>
          </p:nvPr>
        </p:nvSpPr>
        <p:spPr>
          <a:xfrm>
            <a:off x="1303800" y="1406625"/>
            <a:ext cx="7030500" cy="31248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a:t>Use of DNSPython for querying</a:t>
            </a:r>
            <a:endParaRPr/>
          </a:p>
          <a:p>
            <a:pPr marL="457200" lvl="0" indent="-311150" algn="l" rtl="0">
              <a:lnSpc>
                <a:spcPct val="150000"/>
              </a:lnSpc>
              <a:spcBef>
                <a:spcPts val="0"/>
              </a:spcBef>
              <a:spcAft>
                <a:spcPts val="0"/>
              </a:spcAft>
              <a:buSzPts val="1300"/>
              <a:buChar char="●"/>
            </a:pPr>
            <a:r>
              <a:rPr lang="en"/>
              <a:t>Searching for A, MX, NS records from top 1 million sites</a:t>
            </a:r>
            <a:endParaRPr/>
          </a:p>
          <a:p>
            <a:pPr marL="457200" lvl="0" indent="-311150" algn="l" rtl="0">
              <a:lnSpc>
                <a:spcPct val="150000"/>
              </a:lnSpc>
              <a:spcBef>
                <a:spcPts val="0"/>
              </a:spcBef>
              <a:spcAft>
                <a:spcPts val="0"/>
              </a:spcAft>
              <a:buSzPts val="1300"/>
              <a:buChar char="●"/>
            </a:pPr>
            <a:r>
              <a:rPr lang="en"/>
              <a:t>Caveat: Not all hostnames may have each type of record</a:t>
            </a:r>
            <a:endParaRPr/>
          </a:p>
          <a:p>
            <a:pPr marL="914400" lvl="1" indent="-298450" algn="l" rtl="0">
              <a:lnSpc>
                <a:spcPct val="150000"/>
              </a:lnSpc>
              <a:spcBef>
                <a:spcPts val="0"/>
              </a:spcBef>
              <a:spcAft>
                <a:spcPts val="0"/>
              </a:spcAft>
              <a:buSzPts val="1100"/>
              <a:buChar char="○"/>
            </a:pPr>
            <a:r>
              <a:rPr lang="en"/>
              <a:t>Some queries even resulted in an error</a:t>
            </a:r>
            <a:endParaRPr/>
          </a:p>
          <a:p>
            <a:pPr marL="457200" lvl="0" indent="-311150" algn="l" rtl="0">
              <a:lnSpc>
                <a:spcPct val="150000"/>
              </a:lnSpc>
              <a:spcBef>
                <a:spcPts val="0"/>
              </a:spcBef>
              <a:spcAft>
                <a:spcPts val="0"/>
              </a:spcAft>
              <a:buSzPts val="1300"/>
              <a:buChar char="●"/>
            </a:pPr>
            <a:r>
              <a:rPr lang="en"/>
              <a:t>Break after 400K successful hostname queries</a:t>
            </a:r>
            <a:endParaRPr/>
          </a:p>
          <a:p>
            <a:pPr marL="914400" lvl="1" indent="-298450" algn="l" rtl="0">
              <a:lnSpc>
                <a:spcPct val="150000"/>
              </a:lnSpc>
              <a:spcBef>
                <a:spcPts val="0"/>
              </a:spcBef>
              <a:spcAft>
                <a:spcPts val="0"/>
              </a:spcAft>
              <a:buSzPts val="1100"/>
              <a:buChar char="○"/>
            </a:pPr>
            <a:r>
              <a:rPr lang="en"/>
              <a:t>DNSPython returns all queries, like ‘dig,’ so take only the first index of the provided queries</a:t>
            </a:r>
            <a:endParaRPr/>
          </a:p>
          <a:p>
            <a:pPr marL="914400" lvl="1" indent="-298450" algn="l" rtl="0">
              <a:lnSpc>
                <a:spcPct val="150000"/>
              </a:lnSpc>
              <a:spcBef>
                <a:spcPts val="0"/>
              </a:spcBef>
              <a:spcAft>
                <a:spcPts val="0"/>
              </a:spcAft>
              <a:buSzPts val="1100"/>
              <a:buChar char="○"/>
            </a:pPr>
            <a:r>
              <a:rPr lang="en"/>
              <a:t>One computer, one person, and 48 hours of continuous runtime</a:t>
            </a:r>
            <a:endParaRPr/>
          </a:p>
          <a:p>
            <a:pPr marL="914400" lvl="1" indent="-298450" algn="l" rtl="0">
              <a:lnSpc>
                <a:spcPct val="150000"/>
              </a:lnSpc>
              <a:spcBef>
                <a:spcPts val="0"/>
              </a:spcBef>
              <a:spcAft>
                <a:spcPts val="0"/>
              </a:spcAft>
              <a:buSzPts val="1100"/>
              <a:buChar char="○"/>
            </a:pPr>
            <a:r>
              <a:rPr lang="en"/>
              <a:t>Output file for use in Chord: (url, A-record, MX-record, NS-record)</a:t>
            </a:r>
            <a:endParaRPr/>
          </a:p>
          <a:p>
            <a:pPr marL="1371600" lvl="2" indent="-298450" algn="l" rtl="0">
              <a:lnSpc>
                <a:spcPct val="150000"/>
              </a:lnSpc>
              <a:spcBef>
                <a:spcPts val="0"/>
              </a:spcBef>
              <a:spcAft>
                <a:spcPts val="0"/>
              </a:spcAft>
              <a:buSzPts val="1100"/>
              <a:buChar char="■"/>
            </a:pPr>
            <a:r>
              <a:rPr lang="en"/>
              <a:t>Note: Parsing out numerical priority in MX record “ANSWER” section needed</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1381</Words>
  <Application>Microsoft Macintosh PowerPoint</Application>
  <PresentationFormat>On-screen Show (16:9)</PresentationFormat>
  <Paragraphs>191</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Nunito</vt:lpstr>
      <vt:lpstr>Maven Pro</vt:lpstr>
      <vt:lpstr>Momentum</vt:lpstr>
      <vt:lpstr>DNS-Chord: Dig-ing to greater DNS Resolution Efficiency</vt:lpstr>
      <vt:lpstr>Agenda</vt:lpstr>
      <vt:lpstr>Motivation</vt:lpstr>
      <vt:lpstr>Distributed Hash Table and Consistent Hashing </vt:lpstr>
      <vt:lpstr>Chord Protocol</vt:lpstr>
      <vt:lpstr>Chord Ring Topology</vt:lpstr>
      <vt:lpstr>Chord Architecture</vt:lpstr>
      <vt:lpstr>Data Processing: Sources</vt:lpstr>
      <vt:lpstr>Data Processing: Obtaining records</vt:lpstr>
      <vt:lpstr>Data Processing: Get “dig” runtimes</vt:lpstr>
      <vt:lpstr>PowerPoint Presentation</vt:lpstr>
      <vt:lpstr>PowerPoint Presentation</vt:lpstr>
      <vt:lpstr>pyDistAlgo</vt:lpstr>
      <vt:lpstr>Implementation 1: Setup</vt:lpstr>
      <vt:lpstr>Implementation 2: Resolution</vt:lpstr>
      <vt:lpstr>Experiments</vt:lpstr>
      <vt:lpstr>Results: Chord versus DNS Lookup Times</vt:lpstr>
      <vt:lpstr>Results: Node Count vs Lookup Time</vt:lpstr>
      <vt:lpstr>Results: Hashing Function vs Lookup Time</vt:lpstr>
      <vt:lpstr>Results: Finger table Size vs Lookup Time</vt:lpstr>
      <vt:lpstr>Future Work</vt:lpstr>
      <vt:lpstr>Conclusion</vt:lpstr>
      <vt:lpstr>Demo</vt:lpstr>
      <vt:lpstr>References</vt:lpstr>
      <vt:lpstr>Team Member Contributions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DNS-Chord: Dig-ing to greater DNS Resolution Efficiency</dc:title>
  <cp:lastModifiedBy>Dheeraj Ramchandani</cp:lastModifiedBy>
  <cp:revision>1</cp:revision>
  <dcterms:modified xsi:type="dcterms:W3CDTF">2020-12-07T16:53:53Z</dcterms:modified>
</cp:coreProperties>
</file>