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EC1kSXere4c9hEbRGtdIQ5QHl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2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2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hyperlink" Target="https://en.wikipedia.org/wiki/Online_marketplace" TargetMode="External"/><Relationship Id="rId5" Type="http://schemas.openxmlformats.org/officeDocument/2006/relationships/hyperlink" Target="https://en.wikipedia.org/wiki/Homestay" TargetMode="External"/><Relationship Id="rId6" Type="http://schemas.openxmlformats.org/officeDocument/2006/relationships/hyperlink" Target="https://en.wikipedia.org/wiki/Broker" TargetMode="External"/><Relationship Id="rId7" Type="http://schemas.openxmlformats.org/officeDocument/2006/relationships/hyperlink" Target="https://en.wikipedia.org/wiki/Commission_(remune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315750" y="391800"/>
            <a:ext cx="8765700" cy="4751700"/>
          </a:xfrm>
          <a:prstGeom prst="rect">
            <a:avLst/>
          </a:prstGeom>
          <a:noFill/>
          <a:ln>
            <a:noFill/>
          </a:ln>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Airbnb Bookings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GB" sz="3600">
                <a:solidFill>
                  <a:schemeClr val="lt1"/>
                </a:solidFill>
                <a:latin typeface="Montserrat"/>
                <a:ea typeface="Montserrat"/>
                <a:cs typeface="Montserrat"/>
                <a:sym typeface="Montserrat"/>
              </a:rPr>
            </a:br>
            <a:r>
              <a:rPr b="1" lang="en-GB" sz="2000">
                <a:solidFill>
                  <a:schemeClr val="accent2"/>
                </a:solidFill>
                <a:latin typeface="Montserrat"/>
                <a:ea typeface="Montserrat"/>
                <a:cs typeface="Montserrat"/>
                <a:sym typeface="Montserrat"/>
              </a:rPr>
              <a:t>B</a:t>
            </a:r>
            <a:r>
              <a:rPr b="1" lang="en-GB" sz="2000">
                <a:solidFill>
                  <a:schemeClr val="accent2"/>
                </a:solidFill>
                <a:latin typeface="Montserrat"/>
                <a:ea typeface="Montserrat"/>
                <a:cs typeface="Montserrat"/>
                <a:sym typeface="Montserrat"/>
              </a:rPr>
              <a:t>y</a:t>
            </a:r>
            <a:endParaRPr b="1" sz="1400">
              <a:solidFill>
                <a:schemeClr val="accent2"/>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solidFill>
                  <a:srgbClr val="000000"/>
                </a:solidFill>
              </a:rPr>
              <a:t>Team :- Team Denver</a:t>
            </a:r>
            <a:endParaRPr b="1" sz="2400">
              <a:solidFill>
                <a:srgbClr val="000000"/>
              </a:solidFill>
            </a:endParaRPr>
          </a:p>
          <a:p>
            <a:pPr indent="0" lvl="0" marL="0" rtl="0" algn="ctr">
              <a:lnSpc>
                <a:spcPct val="100000"/>
              </a:lnSpc>
              <a:spcBef>
                <a:spcPts val="0"/>
              </a:spcBef>
              <a:spcAft>
                <a:spcPts val="0"/>
              </a:spcAft>
              <a:buSzPts val="5200"/>
              <a:buNone/>
            </a:pPr>
            <a:r>
              <a:rPr b="1" lang="en-GB" sz="2400">
                <a:solidFill>
                  <a:srgbClr val="000000"/>
                </a:solidFill>
              </a:rPr>
              <a:t>Team Member :- Sumit , Bhoomika</a:t>
            </a:r>
            <a:br>
              <a:rPr b="1" lang="en-GB" sz="2400">
                <a:solidFill>
                  <a:srgbClr val="000000"/>
                </a:solidFill>
                <a:latin typeface="Montserrat"/>
                <a:ea typeface="Montserrat"/>
                <a:cs typeface="Montserrat"/>
                <a:sym typeface="Montserrat"/>
              </a:rPr>
            </a:br>
            <a:r>
              <a:rPr b="1" lang="en-GB" sz="2400">
                <a:solidFill>
                  <a:srgbClr val="000000"/>
                </a:solidFill>
                <a:latin typeface="Montserrat"/>
                <a:ea typeface="Montserrat"/>
                <a:cs typeface="Montserrat"/>
                <a:sym typeface="Montserrat"/>
              </a:rPr>
              <a:t>Data Science Student</a:t>
            </a:r>
            <a:br>
              <a:rPr b="1" lang="en-GB" sz="2400">
                <a:solidFill>
                  <a:srgbClr val="000000"/>
                </a:solidFill>
                <a:latin typeface="Montserrat"/>
                <a:ea typeface="Montserrat"/>
                <a:cs typeface="Montserrat"/>
                <a:sym typeface="Montserrat"/>
              </a:rPr>
            </a:br>
            <a:r>
              <a:rPr b="1" lang="en-GB" sz="2400">
                <a:solidFill>
                  <a:srgbClr val="000000"/>
                </a:solidFill>
                <a:latin typeface="Montserrat"/>
                <a:ea typeface="Montserrat"/>
                <a:cs typeface="Montserrat"/>
                <a:sym typeface="Montserrat"/>
              </a:rPr>
              <a:t>Alma Better</a:t>
            </a:r>
            <a:endParaRPr b="1" sz="24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7"/>
          <p:cNvSpPr txBox="1"/>
          <p:nvPr/>
        </p:nvSpPr>
        <p:spPr>
          <a:xfrm>
            <a:off x="95694" y="0"/>
            <a:ext cx="8420985" cy="4154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No of list made by host across Neighborhood</a:t>
            </a:r>
            <a:endParaRPr/>
          </a:p>
        </p:txBody>
      </p:sp>
      <p:sp>
        <p:nvSpPr>
          <p:cNvPr id="102" name="Google Shape;102;p37"/>
          <p:cNvSpPr txBox="1"/>
          <p:nvPr/>
        </p:nvSpPr>
        <p:spPr>
          <a:xfrm>
            <a:off x="233916" y="4689025"/>
            <a:ext cx="8910084" cy="307777"/>
          </a:xfrm>
          <a:prstGeom prst="rect">
            <a:avLst/>
          </a:prstGeom>
          <a:noFill/>
          <a:ln>
            <a:noFill/>
          </a:ln>
        </p:spPr>
        <p:txBody>
          <a:bodyPr anchorCtr="0" anchor="t" bIns="45700" lIns="91425" spcFirstLastPara="1" rIns="91425" wrap="square" tIns="45700">
            <a:spAutoFit/>
          </a:bodyPr>
          <a:lstStyle/>
          <a:p>
            <a:pPr indent="-317500" lvl="0" marL="457200" marR="0" rtl="0" algn="ctr">
              <a:lnSpc>
                <a:spcPct val="100000"/>
              </a:lnSpc>
              <a:spcBef>
                <a:spcPts val="0"/>
              </a:spcBef>
              <a:spcAft>
                <a:spcPts val="0"/>
              </a:spcAft>
              <a:buClr>
                <a:srgbClr val="000000"/>
              </a:buClr>
              <a:buSzPts val="1400"/>
              <a:buChar char="●"/>
            </a:pPr>
            <a:r>
              <a:rPr b="1" i="0" lang="en-GB" sz="1400" u="none" cap="none" strike="noStrike">
                <a:solidFill>
                  <a:srgbClr val="000000"/>
                </a:solidFill>
              </a:rPr>
              <a:t>Most of peoples wants to live in Williamsburg and Bedford-Stuyvesant.</a:t>
            </a:r>
            <a:endParaRPr b="1"/>
          </a:p>
        </p:txBody>
      </p:sp>
      <p:pic>
        <p:nvPicPr>
          <p:cNvPr id="103" name="Google Shape;103;p37"/>
          <p:cNvPicPr preferRelativeResize="0"/>
          <p:nvPr/>
        </p:nvPicPr>
        <p:blipFill rotWithShape="1">
          <a:blip r:embed="rId3">
            <a:alphaModFix/>
          </a:blip>
          <a:srcRect b="0" l="0" r="0" t="0"/>
          <a:stretch/>
        </p:blipFill>
        <p:spPr>
          <a:xfrm>
            <a:off x="95694" y="415498"/>
            <a:ext cx="8729330" cy="4323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6"/>
          <p:cNvPicPr preferRelativeResize="0"/>
          <p:nvPr/>
        </p:nvPicPr>
        <p:blipFill rotWithShape="1">
          <a:blip r:embed="rId3">
            <a:alphaModFix/>
          </a:blip>
          <a:srcRect b="0" l="0" r="0" t="0"/>
          <a:stretch/>
        </p:blipFill>
        <p:spPr>
          <a:xfrm>
            <a:off x="21250" y="617899"/>
            <a:ext cx="8920725" cy="3411850"/>
          </a:xfrm>
          <a:prstGeom prst="rect">
            <a:avLst/>
          </a:prstGeom>
          <a:noFill/>
          <a:ln>
            <a:noFill/>
          </a:ln>
        </p:spPr>
      </p:pic>
      <p:sp>
        <p:nvSpPr>
          <p:cNvPr id="109" name="Google Shape;109;p6"/>
          <p:cNvSpPr txBox="1"/>
          <p:nvPr/>
        </p:nvSpPr>
        <p:spPr>
          <a:xfrm>
            <a:off x="3795823" y="4314163"/>
            <a:ext cx="50187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There are 221 unique neighbourhoods falls under 5 groups</a:t>
            </a:r>
            <a:endParaRPr b="0" i="0" sz="1700" u="none" cap="none" strike="noStrike">
              <a:solidFill>
                <a:srgbClr val="000000"/>
              </a:solidFill>
              <a:latin typeface="Arial"/>
              <a:ea typeface="Arial"/>
              <a:cs typeface="Arial"/>
              <a:sym typeface="Arial"/>
            </a:endParaRPr>
          </a:p>
        </p:txBody>
      </p:sp>
      <p:sp>
        <p:nvSpPr>
          <p:cNvPr id="110" name="Google Shape;110;p6"/>
          <p:cNvSpPr txBox="1"/>
          <p:nvPr/>
        </p:nvSpPr>
        <p:spPr>
          <a:xfrm>
            <a:off x="202025" y="63800"/>
            <a:ext cx="83772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800" u="none" cap="none" strike="noStrike">
                <a:solidFill>
                  <a:schemeClr val="dk1"/>
                </a:solidFill>
                <a:latin typeface="Arial"/>
                <a:ea typeface="Arial"/>
                <a:cs typeface="Arial"/>
                <a:sym typeface="Arial"/>
              </a:rPr>
              <a:t>Location of Neighborhood Groups</a:t>
            </a:r>
            <a:endParaRPr sz="16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1" name="Google Shape;111;p6"/>
          <p:cNvPicPr preferRelativeResize="0"/>
          <p:nvPr/>
        </p:nvPicPr>
        <p:blipFill rotWithShape="1">
          <a:blip r:embed="rId4">
            <a:alphaModFix/>
          </a:blip>
          <a:srcRect b="81029" l="0" r="54225" t="-2624"/>
          <a:stretch/>
        </p:blipFill>
        <p:spPr>
          <a:xfrm>
            <a:off x="107442" y="4073376"/>
            <a:ext cx="3571423" cy="946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8"/>
          <p:cNvSpPr txBox="1"/>
          <p:nvPr/>
        </p:nvSpPr>
        <p:spPr>
          <a:xfrm>
            <a:off x="95700" y="0"/>
            <a:ext cx="85035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Price distribution across neighbourhood_group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expensive and where it is located </a:t>
            </a:r>
            <a:r>
              <a:rPr b="1" i="0" lang="en-GB" sz="2100" u="none" cap="none" strike="noStrike">
                <a:solidFill>
                  <a:schemeClr val="accent2"/>
                </a:solidFill>
                <a:latin typeface="Arial"/>
                <a:ea typeface="Arial"/>
                <a:cs typeface="Arial"/>
                <a:sym typeface="Arial"/>
              </a:rPr>
              <a:t>)</a:t>
            </a:r>
            <a:endParaRPr/>
          </a:p>
        </p:txBody>
      </p:sp>
      <p:pic>
        <p:nvPicPr>
          <p:cNvPr id="117" name="Google Shape;117;p38"/>
          <p:cNvPicPr preferRelativeResize="0"/>
          <p:nvPr/>
        </p:nvPicPr>
        <p:blipFill rotWithShape="1">
          <a:blip r:embed="rId3">
            <a:alphaModFix/>
          </a:blip>
          <a:srcRect b="0" l="0" r="0" t="0"/>
          <a:stretch/>
        </p:blipFill>
        <p:spPr>
          <a:xfrm>
            <a:off x="3905556" y="871870"/>
            <a:ext cx="4957049" cy="4105240"/>
          </a:xfrm>
          <a:prstGeom prst="rect">
            <a:avLst/>
          </a:prstGeom>
          <a:noFill/>
          <a:ln>
            <a:noFill/>
          </a:ln>
        </p:spPr>
      </p:pic>
      <p:sp>
        <p:nvSpPr>
          <p:cNvPr id="118" name="Google Shape;118;p38"/>
          <p:cNvSpPr txBox="1"/>
          <p:nvPr/>
        </p:nvSpPr>
        <p:spPr>
          <a:xfrm>
            <a:off x="95694" y="939331"/>
            <a:ext cx="3253500" cy="397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Manhattan has the highest price for room types with Entire home/apt ranging to nearly 222$/night, followed by Private room with 109$/night . And it’s obvious being the most expensive place to live in!</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In Manhattan you opt for entire home 40% more amount then opt entire home in Brooklyn.</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9"/>
          <p:cNvSpPr txBox="1"/>
          <p:nvPr/>
        </p:nvSpPr>
        <p:spPr>
          <a:xfrm>
            <a:off x="95700" y="0"/>
            <a:ext cx="8493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Price distribution across neighborhood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expensive and where it is located </a:t>
            </a:r>
            <a:r>
              <a:rPr b="1" i="0" lang="en-GB" sz="2100" u="none" cap="none" strike="noStrike">
                <a:solidFill>
                  <a:schemeClr val="accent2"/>
                </a:solidFill>
                <a:latin typeface="Arial"/>
                <a:ea typeface="Arial"/>
                <a:cs typeface="Arial"/>
                <a:sym typeface="Arial"/>
              </a:rPr>
              <a:t>)</a:t>
            </a:r>
            <a:endParaRPr/>
          </a:p>
        </p:txBody>
      </p:sp>
      <p:sp>
        <p:nvSpPr>
          <p:cNvPr id="124" name="Google Shape;124;p39"/>
          <p:cNvSpPr txBox="1"/>
          <p:nvPr/>
        </p:nvSpPr>
        <p:spPr>
          <a:xfrm>
            <a:off x="95700" y="1441624"/>
            <a:ext cx="32535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Most expensive neighborhood is fort Wadsworth followed by Woodrow then </a:t>
            </a:r>
            <a:r>
              <a:rPr lang="en-GB" sz="1800"/>
              <a:t>Tribeca</a:t>
            </a:r>
            <a:r>
              <a:rPr b="0" i="0" lang="en-GB" sz="1800" u="none" cap="none" strike="noStrike">
                <a:solidFill>
                  <a:srgbClr val="000000"/>
                </a:solidFill>
                <a:latin typeface="Arial"/>
                <a:ea typeface="Arial"/>
                <a:cs typeface="Arial"/>
                <a:sym typeface="Arial"/>
              </a:rPr>
              <a:t>.</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Most cheapest neighborhood is hunts point followed by bull's head then Soundview.</a:t>
            </a:r>
            <a:endParaRPr/>
          </a:p>
        </p:txBody>
      </p:sp>
      <p:pic>
        <p:nvPicPr>
          <p:cNvPr id="125" name="Google Shape;125;p39"/>
          <p:cNvPicPr preferRelativeResize="0"/>
          <p:nvPr/>
        </p:nvPicPr>
        <p:blipFill rotWithShape="1">
          <a:blip r:embed="rId3">
            <a:alphaModFix/>
          </a:blip>
          <a:srcRect b="0" l="0" r="0" t="0"/>
          <a:stretch/>
        </p:blipFill>
        <p:spPr>
          <a:xfrm>
            <a:off x="3090649" y="1065651"/>
            <a:ext cx="5957657" cy="3607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0"/>
          <p:cNvSpPr txBox="1"/>
          <p:nvPr/>
        </p:nvSpPr>
        <p:spPr>
          <a:xfrm>
            <a:off x="95697" y="0"/>
            <a:ext cx="3500700" cy="230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Popular neighborhood by review</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and where it is located </a:t>
            </a:r>
            <a:r>
              <a:rPr b="1" lang="en-GB" sz="2100">
                <a:solidFill>
                  <a:schemeClr val="accent2"/>
                </a:solidFill>
              </a:rPr>
              <a:t>)</a:t>
            </a:r>
            <a:endParaRPr/>
          </a:p>
          <a:p>
            <a:pPr indent="0" lvl="0" marL="0" marR="0" rtl="0" algn="l">
              <a:lnSpc>
                <a:spcPct val="100000"/>
              </a:lnSpc>
              <a:spcBef>
                <a:spcPts val="0"/>
              </a:spcBef>
              <a:spcAft>
                <a:spcPts val="0"/>
              </a:spcAft>
              <a:buNone/>
            </a:pPr>
            <a:r>
              <a:rPr b="1" i="0" lang="en-GB" sz="20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 </a:t>
            </a:r>
            <a:endParaRPr/>
          </a:p>
        </p:txBody>
      </p:sp>
      <p:sp>
        <p:nvSpPr>
          <p:cNvPr id="131" name="Google Shape;131;p40"/>
          <p:cNvSpPr txBox="1"/>
          <p:nvPr/>
        </p:nvSpPr>
        <p:spPr>
          <a:xfrm>
            <a:off x="95700" y="1625849"/>
            <a:ext cx="3253500" cy="175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The most review neighborhood is silver lake with average reviews of 118 per month, followed by East Elmhurst with average review of 83</a:t>
            </a:r>
            <a:endParaRPr/>
          </a:p>
        </p:txBody>
      </p:sp>
      <p:pic>
        <p:nvPicPr>
          <p:cNvPr id="132" name="Google Shape;132;p40"/>
          <p:cNvPicPr preferRelativeResize="0"/>
          <p:nvPr/>
        </p:nvPicPr>
        <p:blipFill rotWithShape="1">
          <a:blip r:embed="rId3">
            <a:alphaModFix/>
          </a:blip>
          <a:srcRect b="0" l="0" r="0" t="0"/>
          <a:stretch/>
        </p:blipFill>
        <p:spPr>
          <a:xfrm>
            <a:off x="4008000" y="391800"/>
            <a:ext cx="5030350" cy="4751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1"/>
          <p:cNvSpPr txBox="1"/>
          <p:nvPr/>
        </p:nvSpPr>
        <p:spPr>
          <a:xfrm>
            <a:off x="95694" y="0"/>
            <a:ext cx="80700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Preferred room types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people are preferred to stay longer </a:t>
            </a:r>
            <a:r>
              <a:rPr b="1" i="0" lang="en-GB" sz="2100" u="none" cap="none" strike="noStrike">
                <a:solidFill>
                  <a:schemeClr val="accent2"/>
                </a:solidFill>
                <a:latin typeface="Arial"/>
                <a:ea typeface="Arial"/>
                <a:cs typeface="Arial"/>
                <a:sym typeface="Arial"/>
              </a:rPr>
              <a:t>)</a:t>
            </a:r>
            <a:endParaRPr/>
          </a:p>
        </p:txBody>
      </p:sp>
      <p:pic>
        <p:nvPicPr>
          <p:cNvPr id="138" name="Google Shape;138;p41"/>
          <p:cNvPicPr preferRelativeResize="0"/>
          <p:nvPr/>
        </p:nvPicPr>
        <p:blipFill rotWithShape="1">
          <a:blip r:embed="rId3">
            <a:alphaModFix/>
          </a:blip>
          <a:srcRect b="0" l="0" r="0" t="0"/>
          <a:stretch/>
        </p:blipFill>
        <p:spPr>
          <a:xfrm>
            <a:off x="4408206" y="738664"/>
            <a:ext cx="4640100" cy="4048714"/>
          </a:xfrm>
          <a:prstGeom prst="rect">
            <a:avLst/>
          </a:prstGeom>
          <a:noFill/>
          <a:ln>
            <a:noFill/>
          </a:ln>
        </p:spPr>
      </p:pic>
      <p:sp>
        <p:nvSpPr>
          <p:cNvPr id="139" name="Google Shape;139;p41"/>
          <p:cNvSpPr txBox="1"/>
          <p:nvPr/>
        </p:nvSpPr>
        <p:spPr>
          <a:xfrm>
            <a:off x="233916" y="1279088"/>
            <a:ext cx="3253563"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The demand of entire home and private room is more high and people also choose entire home and private room.</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As per the dataset 97.7% of them are entire home or private room and only 2.4% of them are share room.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2"/>
          <p:cNvSpPr txBox="1"/>
          <p:nvPr/>
        </p:nvSpPr>
        <p:spPr>
          <a:xfrm>
            <a:off x="95694" y="0"/>
            <a:ext cx="80700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Preferred room types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Location </a:t>
            </a:r>
            <a:r>
              <a:rPr b="1" i="0" lang="en-GB" sz="2100" u="none" cap="none" strike="noStrike">
                <a:solidFill>
                  <a:schemeClr val="accent2"/>
                </a:solidFill>
                <a:latin typeface="Arial"/>
                <a:ea typeface="Arial"/>
                <a:cs typeface="Arial"/>
                <a:sym typeface="Arial"/>
              </a:rPr>
              <a:t>)</a:t>
            </a:r>
            <a:endParaRPr/>
          </a:p>
        </p:txBody>
      </p:sp>
      <p:pic>
        <p:nvPicPr>
          <p:cNvPr id="145" name="Google Shape;145;p42"/>
          <p:cNvPicPr preferRelativeResize="0"/>
          <p:nvPr/>
        </p:nvPicPr>
        <p:blipFill rotWithShape="1">
          <a:blip r:embed="rId3">
            <a:alphaModFix/>
          </a:blip>
          <a:srcRect b="0" l="0" r="0" t="0"/>
          <a:stretch/>
        </p:blipFill>
        <p:spPr>
          <a:xfrm>
            <a:off x="3771150" y="869500"/>
            <a:ext cx="5258175" cy="4153450"/>
          </a:xfrm>
          <a:prstGeom prst="rect">
            <a:avLst/>
          </a:prstGeom>
          <a:noFill/>
          <a:ln>
            <a:noFill/>
          </a:ln>
        </p:spPr>
      </p:pic>
      <p:sp>
        <p:nvSpPr>
          <p:cNvPr id="146" name="Google Shape;146;p42"/>
          <p:cNvSpPr txBox="1"/>
          <p:nvPr/>
        </p:nvSpPr>
        <p:spPr>
          <a:xfrm>
            <a:off x="95694" y="1310986"/>
            <a:ext cx="3253563"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The demand of entire home is more in Manhattan followed by Brooklyn and the price is also high.</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Demand of private room is more in Brooklyn followed by Manhattan.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5"/>
          <p:cNvPicPr preferRelativeResize="0"/>
          <p:nvPr/>
        </p:nvPicPr>
        <p:blipFill rotWithShape="1">
          <a:blip r:embed="rId3">
            <a:alphaModFix/>
          </a:blip>
          <a:srcRect b="0" l="0" r="0" t="0"/>
          <a:stretch/>
        </p:blipFill>
        <p:spPr>
          <a:xfrm>
            <a:off x="2134077" y="584183"/>
            <a:ext cx="6932429" cy="4245375"/>
          </a:xfrm>
          <a:prstGeom prst="rect">
            <a:avLst/>
          </a:prstGeom>
          <a:noFill/>
          <a:ln>
            <a:noFill/>
          </a:ln>
        </p:spPr>
      </p:pic>
      <p:sp>
        <p:nvSpPr>
          <p:cNvPr id="152" name="Google Shape;152;p5"/>
          <p:cNvSpPr txBox="1"/>
          <p:nvPr/>
        </p:nvSpPr>
        <p:spPr>
          <a:xfrm>
            <a:off x="143550" y="1185425"/>
            <a:ext cx="18456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800" u="none" cap="none" strike="noStrike">
                <a:solidFill>
                  <a:schemeClr val="accent2"/>
                </a:solidFill>
                <a:latin typeface="Montserrat"/>
                <a:ea typeface="Montserrat"/>
                <a:cs typeface="Montserrat"/>
                <a:sym typeface="Montserrat"/>
              </a:rPr>
              <a:t>All the features are less correlated with price, regression taking price as target, will be less accurate</a:t>
            </a:r>
            <a:endParaRPr b="1" i="0" sz="1800" u="none" cap="none" strike="noStrike">
              <a:solidFill>
                <a:schemeClr val="accent2"/>
              </a:solidFill>
              <a:latin typeface="Arial"/>
              <a:ea typeface="Arial"/>
              <a:cs typeface="Arial"/>
              <a:sym typeface="Arial"/>
            </a:endParaRPr>
          </a:p>
        </p:txBody>
      </p:sp>
      <p:sp>
        <p:nvSpPr>
          <p:cNvPr id="153" name="Google Shape;153;p5"/>
          <p:cNvSpPr txBox="1"/>
          <p:nvPr/>
        </p:nvSpPr>
        <p:spPr>
          <a:xfrm>
            <a:off x="143553" y="139850"/>
            <a:ext cx="4377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000" u="none" cap="none" strike="noStrike">
                <a:solidFill>
                  <a:schemeClr val="dk1"/>
                </a:solidFill>
                <a:latin typeface="Arial"/>
                <a:ea typeface="Arial"/>
                <a:cs typeface="Arial"/>
                <a:sym typeface="Arial"/>
              </a:rPr>
              <a:t>Correlation Matrix :-</a:t>
            </a:r>
            <a:endParaRPr/>
          </a:p>
          <a:p>
            <a:pPr indent="0" lvl="0" marL="0" marR="0" rtl="0" algn="ctr">
              <a:lnSpc>
                <a:spcPct val="100000"/>
              </a:lnSpc>
              <a:spcBef>
                <a:spcPts val="0"/>
              </a:spcBef>
              <a:spcAft>
                <a:spcPts val="0"/>
              </a:spcAft>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nvSpPr>
        <p:spPr>
          <a:xfrm>
            <a:off x="130600" y="0"/>
            <a:ext cx="84084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Arial Rounded"/>
                <a:ea typeface="Arial Rounded"/>
                <a:cs typeface="Arial Rounded"/>
                <a:sym typeface="Arial Rounded"/>
              </a:rPr>
              <a:t>Limitations</a:t>
            </a:r>
            <a:endParaRPr/>
          </a:p>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Arial Rounded"/>
                <a:ea typeface="Arial Rounded"/>
                <a:cs typeface="Arial Rounded"/>
                <a:sym typeface="Arial Rounded"/>
              </a:rPr>
              <a:t> </a:t>
            </a:r>
            <a:endParaRPr b="1" i="0" sz="2800" u="none" cap="none" strike="noStrike">
              <a:solidFill>
                <a:schemeClr val="dk1"/>
              </a:solidFill>
              <a:latin typeface="Arial Rounded"/>
              <a:ea typeface="Arial Rounded"/>
              <a:cs typeface="Arial Rounded"/>
              <a:sym typeface="Arial Rounded"/>
            </a:endParaRPr>
          </a:p>
        </p:txBody>
      </p:sp>
      <p:sp>
        <p:nvSpPr>
          <p:cNvPr id="159" name="Google Shape;159;p16"/>
          <p:cNvSpPr txBox="1"/>
          <p:nvPr/>
        </p:nvSpPr>
        <p:spPr>
          <a:xfrm>
            <a:off x="3268675" y="893225"/>
            <a:ext cx="5389500" cy="39711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chemeClr val="accent2"/>
                </a:solidFill>
                <a:latin typeface="Montserrat"/>
                <a:ea typeface="Montserrat"/>
                <a:cs typeface="Montserrat"/>
                <a:sym typeface="Montserrat"/>
              </a:rPr>
              <a:t>Dataset features in terms of modern world, are of very poor quality in deciding the valuation of a property</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User ratings of hosts aren’t available, it would’ve been better to rank our hosts based on user  satisfaction and ratings. Normally a low rated property tends to lower their price.</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In order to have a better analysis regarding the quality of the properties, it would be interesting if we had an analysis of sentiments with property valuations.</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The exact number of guests count also missing</a:t>
            </a:r>
            <a:endParaRPr sz="1800">
              <a:solidFill>
                <a:schemeClr val="accent2"/>
              </a:solidFill>
              <a:latin typeface="Montserrat"/>
              <a:ea typeface="Montserrat"/>
              <a:cs typeface="Montserrat"/>
              <a:sym typeface="Montserrat"/>
            </a:endParaRPr>
          </a:p>
        </p:txBody>
      </p:sp>
      <p:pic>
        <p:nvPicPr>
          <p:cNvPr id="160" name="Google Shape;160;p16"/>
          <p:cNvPicPr preferRelativeResize="0"/>
          <p:nvPr/>
        </p:nvPicPr>
        <p:blipFill rotWithShape="1">
          <a:blip r:embed="rId3">
            <a:alphaModFix amt="70000"/>
          </a:blip>
          <a:srcRect b="0" l="0" r="0" t="0"/>
          <a:stretch/>
        </p:blipFill>
        <p:spPr>
          <a:xfrm>
            <a:off x="321475" y="1692575"/>
            <a:ext cx="2642076" cy="214494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nvSpPr>
        <p:spPr>
          <a:xfrm>
            <a:off x="472149" y="76150"/>
            <a:ext cx="8056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363636"/>
                </a:solidFill>
                <a:latin typeface="Arial Rounded"/>
                <a:ea typeface="Arial Rounded"/>
                <a:cs typeface="Arial Rounded"/>
                <a:sym typeface="Arial Rounded"/>
              </a:rPr>
              <a:t>Scope of Improvement</a:t>
            </a:r>
            <a:endParaRPr b="1" i="0" sz="2800" u="none" cap="none" strike="noStrike">
              <a:solidFill>
                <a:srgbClr val="363636"/>
              </a:solidFill>
              <a:latin typeface="Arial Rounded"/>
              <a:ea typeface="Arial Rounded"/>
              <a:cs typeface="Arial Rounded"/>
              <a:sym typeface="Arial Rounded"/>
            </a:endParaRPr>
          </a:p>
        </p:txBody>
      </p:sp>
      <p:sp>
        <p:nvSpPr>
          <p:cNvPr id="166" name="Google Shape;166;p17"/>
          <p:cNvSpPr txBox="1"/>
          <p:nvPr/>
        </p:nvSpPr>
        <p:spPr>
          <a:xfrm>
            <a:off x="3208425" y="800275"/>
            <a:ext cx="5389500" cy="36942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chemeClr val="accent2"/>
                </a:solidFill>
                <a:latin typeface="Montserrat"/>
                <a:ea typeface="Montserrat"/>
                <a:cs typeface="Montserrat"/>
                <a:sym typeface="Montserrat"/>
              </a:rPr>
              <a:t>As dataset has less number of features to decide a property, more features can be added like bedroom, bathroom, property age (it might be one of the most important one),  tax rate, distance to nearest airport, hospital, metro station or schools etc.</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In presence of ratings, hosts can be classified and ranked, gives a special discount or offer to highest rated hosts following marketing strategy.</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Time series analysis can be done to make decision on the rate in the tourist season.</a:t>
            </a:r>
            <a:endParaRPr sz="1800">
              <a:solidFill>
                <a:schemeClr val="accent2"/>
              </a:solidFill>
              <a:latin typeface="Montserrat"/>
              <a:ea typeface="Montserrat"/>
              <a:cs typeface="Montserrat"/>
              <a:sym typeface="Montserrat"/>
            </a:endParaRPr>
          </a:p>
        </p:txBody>
      </p:sp>
      <p:pic>
        <p:nvPicPr>
          <p:cNvPr id="167" name="Google Shape;167;p17"/>
          <p:cNvPicPr preferRelativeResize="0"/>
          <p:nvPr/>
        </p:nvPicPr>
        <p:blipFill rotWithShape="1">
          <a:blip r:embed="rId3">
            <a:alphaModFix/>
          </a:blip>
          <a:srcRect b="0" l="0" r="0" t="0"/>
          <a:stretch/>
        </p:blipFill>
        <p:spPr>
          <a:xfrm>
            <a:off x="190875" y="1374431"/>
            <a:ext cx="2657107" cy="288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0"/>
          <p:cNvSpPr txBox="1"/>
          <p:nvPr/>
        </p:nvSpPr>
        <p:spPr>
          <a:xfrm>
            <a:off x="132011" y="156585"/>
            <a:ext cx="2819400"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400"/>
              <a:buFont typeface="Arial"/>
              <a:buNone/>
            </a:pPr>
            <a:r>
              <a:rPr b="1" i="0" lang="en-GB" sz="3400" u="none" cap="none" strike="noStrike">
                <a:solidFill>
                  <a:srgbClr val="F80000"/>
                </a:solidFill>
                <a:latin typeface="Arial Rounded"/>
                <a:ea typeface="Arial Rounded"/>
                <a:cs typeface="Arial Rounded"/>
                <a:sym typeface="Arial Rounded"/>
              </a:rPr>
              <a:t>What we are discuss :-</a:t>
            </a:r>
            <a:endParaRPr b="1" i="0" sz="3400" u="none" cap="none" strike="noStrike">
              <a:solidFill>
                <a:srgbClr val="F80000"/>
              </a:solidFill>
              <a:latin typeface="Arial Rounded"/>
              <a:ea typeface="Arial Rounded"/>
              <a:cs typeface="Arial Rounded"/>
              <a:sym typeface="Arial Rounded"/>
            </a:endParaRPr>
          </a:p>
        </p:txBody>
      </p:sp>
      <p:sp>
        <p:nvSpPr>
          <p:cNvPr id="53" name="Google Shape;53;p30"/>
          <p:cNvSpPr txBox="1"/>
          <p:nvPr>
            <p:ph type="ctrTitle"/>
          </p:nvPr>
        </p:nvSpPr>
        <p:spPr>
          <a:xfrm>
            <a:off x="3120425" y="442000"/>
            <a:ext cx="5963400" cy="4380000"/>
          </a:xfrm>
          <a:prstGeom prst="rect">
            <a:avLst/>
          </a:prstGeom>
          <a:noFill/>
          <a:ln>
            <a:noFill/>
          </a:ln>
        </p:spPr>
        <p:txBody>
          <a:bodyPr anchorCtr="0" anchor="b" bIns="91425" lIns="91425" spcFirstLastPara="1" rIns="91425" wrap="square" tIns="91425">
            <a:noAutofit/>
          </a:bodyPr>
          <a:lstStyle/>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About the Airbnb</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Problem statement</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Data Exploration</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Data Cleaning</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Host and neighborhood group</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Location of neighborhood group</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Price distribution across neighborhood      </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Popular neighborhood by review</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Preferred</a:t>
            </a:r>
            <a:r>
              <a:rPr lang="en-GB" sz="2200">
                <a:solidFill>
                  <a:schemeClr val="accent2"/>
                </a:solidFill>
              </a:rPr>
              <a:t> room types</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Limitation</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Scope of Improvement</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Conclusion</a:t>
            </a:r>
            <a:endParaRPr sz="2200">
              <a:solidFill>
                <a:schemeClr val="accent2"/>
              </a:solidFill>
            </a:endParaRPr>
          </a:p>
        </p:txBody>
      </p:sp>
      <p:pic>
        <p:nvPicPr>
          <p:cNvPr id="54" name="Google Shape;54;p30"/>
          <p:cNvPicPr preferRelativeResize="0"/>
          <p:nvPr/>
        </p:nvPicPr>
        <p:blipFill rotWithShape="1">
          <a:blip r:embed="rId3">
            <a:alphaModFix/>
          </a:blip>
          <a:srcRect b="0" l="0" r="0" t="0"/>
          <a:stretch/>
        </p:blipFill>
        <p:spPr>
          <a:xfrm>
            <a:off x="93911" y="1560048"/>
            <a:ext cx="28575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90425" y="347375"/>
            <a:ext cx="83883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7C0000"/>
                </a:solidFill>
                <a:latin typeface="Arial Rounded"/>
                <a:ea typeface="Arial Rounded"/>
                <a:cs typeface="Arial Rounded"/>
                <a:sym typeface="Arial Rounded"/>
              </a:rPr>
              <a:t>Conclusion</a:t>
            </a:r>
            <a:endParaRPr b="1" i="0" sz="2600" u="none" cap="none" strike="noStrike">
              <a:solidFill>
                <a:srgbClr val="7C0000"/>
              </a:solidFill>
              <a:latin typeface="Arial Rounded"/>
              <a:ea typeface="Arial Rounded"/>
              <a:cs typeface="Arial Rounded"/>
              <a:sym typeface="Arial Rounded"/>
            </a:endParaRPr>
          </a:p>
        </p:txBody>
      </p:sp>
      <p:sp>
        <p:nvSpPr>
          <p:cNvPr id="173" name="Google Shape;173;p18"/>
          <p:cNvSpPr txBox="1"/>
          <p:nvPr/>
        </p:nvSpPr>
        <p:spPr>
          <a:xfrm>
            <a:off x="3262751" y="960320"/>
            <a:ext cx="5389500" cy="4781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600"/>
              </a:spcBef>
              <a:spcAft>
                <a:spcPts val="0"/>
              </a:spcAft>
              <a:buNone/>
            </a:pPr>
            <a:r>
              <a:rPr i="1" lang="en-GB" sz="1100">
                <a:solidFill>
                  <a:schemeClr val="accent2"/>
                </a:solidFill>
                <a:highlight>
                  <a:srgbClr val="FFFFFF"/>
                </a:highlight>
              </a:rPr>
              <a:t>From the entire analysis, it can be concluded that</a:t>
            </a:r>
            <a:endParaRPr i="1" sz="1100">
              <a:solidFill>
                <a:schemeClr val="accent2"/>
              </a:solidFill>
              <a:highlight>
                <a:srgbClr val="FFFFFF"/>
              </a:highlight>
            </a:endParaRPr>
          </a:p>
          <a:p>
            <a:pPr indent="-304800" lvl="0" marL="457200" rtl="0" algn="l">
              <a:lnSpc>
                <a:spcPct val="115000"/>
              </a:lnSpc>
              <a:spcBef>
                <a:spcPts val="600"/>
              </a:spcBef>
              <a:spcAft>
                <a:spcPts val="0"/>
              </a:spcAft>
              <a:buClr>
                <a:schemeClr val="accent2"/>
              </a:buClr>
              <a:buSzPts val="1200"/>
              <a:buChar char="❖"/>
            </a:pPr>
            <a:r>
              <a:rPr lang="en-GB" sz="1200">
                <a:solidFill>
                  <a:schemeClr val="accent2"/>
                </a:solidFill>
                <a:highlight>
                  <a:srgbClr val="FFFFFF"/>
                </a:highlight>
              </a:rPr>
              <a:t>Most visitors don’t prefer shared rooms, they tend to visit private room or entire home.</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Char char="❖"/>
            </a:pPr>
            <a:r>
              <a:rPr lang="en-GB" sz="1200">
                <a:solidFill>
                  <a:schemeClr val="accent2"/>
                </a:solidFill>
                <a:highlight>
                  <a:srgbClr val="FFFFFF"/>
                </a:highlight>
              </a:rPr>
              <a:t>We can conclude that throughout New York city there is a larger preference towards Entire apt as compared to private or shared rooms irrespective to the prices.</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Char char="❖"/>
            </a:pPr>
            <a:r>
              <a:rPr lang="en-GB" sz="1200">
                <a:solidFill>
                  <a:schemeClr val="accent2"/>
                </a:solidFill>
                <a:highlight>
                  <a:srgbClr val="FFFFFF"/>
                </a:highlight>
              </a:rPr>
              <a:t>Most of the people prefer to stay in Manhattan and Brooklyn where as least like place is staten island and Bronx.</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Char char="❖"/>
            </a:pPr>
            <a:r>
              <a:rPr lang="en-GB" sz="1200">
                <a:solidFill>
                  <a:schemeClr val="accent2"/>
                </a:solidFill>
                <a:highlight>
                  <a:srgbClr val="FFFFFF"/>
                </a:highlight>
              </a:rPr>
              <a:t>Though location of property has high relation on deciding its price, but a property in popular location doesn’t mean it will stay occupied in most of the time.</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Char char="❖"/>
            </a:pPr>
            <a:r>
              <a:rPr lang="en-GB" sz="1200">
                <a:solidFill>
                  <a:schemeClr val="accent2"/>
                </a:solidFill>
                <a:highlight>
                  <a:srgbClr val="FFFFFF"/>
                </a:highlight>
              </a:rPr>
              <a:t>Performing a regression on this dataset may result in high error rate, as the features given in this dataset, are of very poor quality in deciding the property valuation. We can see this by looking at correlation heatmap. We would need more features like bedrooms, bathroom, property age (guessed it’d be a very important one), tax rate applicable on land, room extra amenities, distance to nearest hospital, stores or schools. These features might have a high relation with price.</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sz="1600">
              <a:solidFill>
                <a:schemeClr val="accent2"/>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600">
              <a:highlight>
                <a:srgbClr val="FFFFFF"/>
              </a:highlight>
              <a:latin typeface="Montserrat"/>
              <a:ea typeface="Montserrat"/>
              <a:cs typeface="Montserrat"/>
              <a:sym typeface="Montserrat"/>
            </a:endParaRPr>
          </a:p>
        </p:txBody>
      </p:sp>
      <p:pic>
        <p:nvPicPr>
          <p:cNvPr id="174" name="Google Shape;174;p18"/>
          <p:cNvPicPr preferRelativeResize="0"/>
          <p:nvPr/>
        </p:nvPicPr>
        <p:blipFill rotWithShape="1">
          <a:blip r:embed="rId3">
            <a:alphaModFix/>
          </a:blip>
          <a:srcRect b="0" l="0" r="0" t="0"/>
          <a:stretch/>
        </p:blipFill>
        <p:spPr>
          <a:xfrm>
            <a:off x="401851" y="1535200"/>
            <a:ext cx="2563093" cy="2073088"/>
          </a:xfrm>
          <a:prstGeom prst="rect">
            <a:avLst/>
          </a:prstGeom>
          <a:noFill/>
          <a:ln>
            <a:noFill/>
          </a:ln>
        </p:spPr>
      </p:pic>
      <p:sp>
        <p:nvSpPr>
          <p:cNvPr id="175" name="Google Shape;175;p18"/>
          <p:cNvSpPr txBox="1"/>
          <p:nvPr/>
        </p:nvSpPr>
        <p:spPr>
          <a:xfrm>
            <a:off x="640825" y="4473400"/>
            <a:ext cx="14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nvSpPr>
        <p:spPr>
          <a:xfrm>
            <a:off x="140650" y="3436350"/>
            <a:ext cx="4259700" cy="149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1900" u="none" cap="none" strike="noStrike">
                <a:solidFill>
                  <a:schemeClr val="lt1"/>
                </a:solidFill>
                <a:latin typeface="Montserrat"/>
                <a:ea typeface="Montserrat"/>
                <a:cs typeface="Montserrat"/>
                <a:sym typeface="Montserrat"/>
              </a:rPr>
              <a:t>Thank You </a:t>
            </a:r>
            <a:endParaRPr sz="1300"/>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Team :- Team Denver</a:t>
            </a:r>
            <a:endParaRPr sz="1500"/>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Team Member :- Sumit , Bhoomika</a:t>
            </a:r>
            <a:endParaRPr sz="1500"/>
          </a:p>
          <a:p>
            <a:pPr indent="0" lvl="0" marL="0" marR="0" rtl="0" algn="ctr">
              <a:lnSpc>
                <a:spcPct val="100000"/>
              </a:lnSpc>
              <a:spcBef>
                <a:spcPts val="0"/>
              </a:spcBef>
              <a:spcAft>
                <a:spcPts val="0"/>
              </a:spcAft>
              <a:buClr>
                <a:srgbClr val="000000"/>
              </a:buClr>
              <a:buSzPts val="1700"/>
              <a:buFont typeface="Arial"/>
              <a:buNone/>
            </a:pPr>
            <a:r>
              <a:rPr b="1" lang="en-GB" sz="1800">
                <a:solidFill>
                  <a:schemeClr val="lt1"/>
                </a:solidFill>
                <a:latin typeface="Montserrat"/>
                <a:ea typeface="Montserrat"/>
                <a:cs typeface="Montserrat"/>
                <a:sym typeface="Montserrat"/>
              </a:rPr>
              <a:t>Batch Name - </a:t>
            </a:r>
            <a:r>
              <a:rPr b="1" i="0" lang="en-GB" sz="1800" u="none" cap="none" strike="noStrike">
                <a:solidFill>
                  <a:schemeClr val="lt1"/>
                </a:solidFill>
                <a:latin typeface="Montserrat"/>
                <a:ea typeface="Montserrat"/>
                <a:cs typeface="Montserrat"/>
                <a:sym typeface="Montserrat"/>
              </a:rPr>
              <a:t>Cohort Cairo</a:t>
            </a:r>
            <a:endParaRPr b="0" i="0" sz="1800" u="none" cap="none" strike="noStrike">
              <a:solidFill>
                <a:srgbClr val="000000"/>
              </a:solidFill>
              <a:latin typeface="Arial"/>
              <a:ea typeface="Arial"/>
              <a:cs typeface="Arial"/>
              <a:sym typeface="Arial"/>
            </a:endParaRPr>
          </a:p>
        </p:txBody>
      </p:sp>
      <p:pic>
        <p:nvPicPr>
          <p:cNvPr id="181" name="Google Shape;181;p19"/>
          <p:cNvPicPr preferRelativeResize="0"/>
          <p:nvPr/>
        </p:nvPicPr>
        <p:blipFill rotWithShape="1">
          <a:blip r:embed="rId3">
            <a:alphaModFix/>
          </a:blip>
          <a:srcRect b="0" l="0" r="0" t="0"/>
          <a:stretch/>
        </p:blipFill>
        <p:spPr>
          <a:xfrm>
            <a:off x="4571999" y="3842219"/>
            <a:ext cx="4217439" cy="896749"/>
          </a:xfrm>
          <a:prstGeom prst="rect">
            <a:avLst/>
          </a:prstGeom>
          <a:noFill/>
          <a:ln>
            <a:noFill/>
          </a:ln>
        </p:spPr>
      </p:pic>
      <p:sp>
        <p:nvSpPr>
          <p:cNvPr id="182" name="Google Shape;182;p19"/>
          <p:cNvSpPr txBox="1"/>
          <p:nvPr/>
        </p:nvSpPr>
        <p:spPr>
          <a:xfrm>
            <a:off x="5304227" y="3596000"/>
            <a:ext cx="3485100" cy="238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50"/>
              <a:buFont typeface="Arial"/>
              <a:buNone/>
            </a:pPr>
            <a:r>
              <a:rPr b="1" i="0" lang="en-GB" sz="950" u="none" cap="none" strike="noStrike">
                <a:solidFill>
                  <a:schemeClr val="lt1"/>
                </a:solidFill>
                <a:latin typeface="Montserrat"/>
                <a:ea typeface="Montserrat"/>
                <a:cs typeface="Montserrat"/>
                <a:sym typeface="Montserrat"/>
              </a:rPr>
              <a:t>As part of EDA Capstone Project by</a:t>
            </a:r>
            <a:endParaRPr b="0" i="0" sz="950" u="none" cap="none" strike="noStrike">
              <a:solidFill>
                <a:srgbClr val="000000"/>
              </a:solidFill>
              <a:latin typeface="Arial"/>
              <a:ea typeface="Arial"/>
              <a:cs typeface="Arial"/>
              <a:sym typeface="Arial"/>
            </a:endParaRPr>
          </a:p>
        </p:txBody>
      </p:sp>
      <p:pic>
        <p:nvPicPr>
          <p:cNvPr id="183" name="Google Shape;183;p19"/>
          <p:cNvPicPr preferRelativeResize="0"/>
          <p:nvPr/>
        </p:nvPicPr>
        <p:blipFill>
          <a:blip r:embed="rId4">
            <a:alphaModFix/>
          </a:blip>
          <a:stretch>
            <a:fillRect/>
          </a:stretch>
        </p:blipFill>
        <p:spPr>
          <a:xfrm>
            <a:off x="391800" y="152400"/>
            <a:ext cx="8066850" cy="322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2"/>
          <p:cNvPicPr preferRelativeResize="0"/>
          <p:nvPr/>
        </p:nvPicPr>
        <p:blipFill rotWithShape="1">
          <a:blip r:embed="rId3">
            <a:alphaModFix/>
          </a:blip>
          <a:srcRect b="0" l="0" r="0" t="0"/>
          <a:stretch/>
        </p:blipFill>
        <p:spPr>
          <a:xfrm>
            <a:off x="1698268" y="140625"/>
            <a:ext cx="5627660" cy="1222744"/>
          </a:xfrm>
          <a:prstGeom prst="rect">
            <a:avLst/>
          </a:prstGeom>
          <a:noFill/>
          <a:ln>
            <a:noFill/>
          </a:ln>
        </p:spPr>
      </p:pic>
      <p:sp>
        <p:nvSpPr>
          <p:cNvPr id="60" name="Google Shape;60;p2"/>
          <p:cNvSpPr txBox="1"/>
          <p:nvPr>
            <p:ph type="ctrTitle"/>
          </p:nvPr>
        </p:nvSpPr>
        <p:spPr>
          <a:xfrm>
            <a:off x="0" y="1685387"/>
            <a:ext cx="8494116" cy="304091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900">
                <a:solidFill>
                  <a:schemeClr val="accent2"/>
                </a:solidFill>
              </a:rPr>
              <a:t>1</a:t>
            </a:r>
            <a:r>
              <a:rPr b="1" lang="en-GB" sz="2000">
                <a:solidFill>
                  <a:schemeClr val="accent2"/>
                </a:solidFill>
              </a:rPr>
              <a:t>. </a:t>
            </a:r>
            <a:r>
              <a:rPr b="1" lang="en-GB" sz="2000">
                <a:solidFill>
                  <a:srgbClr val="202122"/>
                </a:solidFill>
                <a:highlight>
                  <a:srgbClr val="FFFFFF"/>
                </a:highlight>
              </a:rPr>
              <a:t>Airbnb, Inc.</a:t>
            </a:r>
            <a:r>
              <a:rPr lang="en-GB" sz="2000">
                <a:solidFill>
                  <a:srgbClr val="202122"/>
                </a:solidFill>
                <a:highlight>
                  <a:srgbClr val="FFFFFF"/>
                </a:highlight>
              </a:rPr>
              <a:t> based in San Francisco, California, operates an </a:t>
            </a:r>
            <a:r>
              <a:rPr lang="en-GB" sz="2000">
                <a:solidFill>
                  <a:srgbClr val="0645AD"/>
                </a:solidFill>
                <a:highlight>
                  <a:srgbClr val="FFFFFF"/>
                </a:highlight>
                <a:uFill>
                  <a:noFill/>
                </a:uFill>
                <a:hlinkClick r:id="rId4">
                  <a:extLst>
                    <a:ext uri="{A12FA001-AC4F-418D-AE19-62706E023703}">
                      <ahyp:hlinkClr val="tx"/>
                    </a:ext>
                  </a:extLst>
                </a:hlinkClick>
              </a:rPr>
              <a:t>online marketplace</a:t>
            </a:r>
            <a:r>
              <a:rPr lang="en-GB" sz="2000">
                <a:solidFill>
                  <a:srgbClr val="202122"/>
                </a:solidFill>
                <a:highlight>
                  <a:srgbClr val="FFFFFF"/>
                </a:highlight>
              </a:rPr>
              <a:t> focused on short-term </a:t>
            </a:r>
            <a:r>
              <a:rPr lang="en-GB" sz="2000">
                <a:solidFill>
                  <a:srgbClr val="0645AD"/>
                </a:solidFill>
                <a:highlight>
                  <a:srgbClr val="FFFFFF"/>
                </a:highlight>
                <a:uFill>
                  <a:noFill/>
                </a:uFill>
                <a:hlinkClick r:id="rId5">
                  <a:extLst>
                    <a:ext uri="{A12FA001-AC4F-418D-AE19-62706E023703}">
                      <ahyp:hlinkClr val="tx"/>
                    </a:ext>
                  </a:extLst>
                </a:hlinkClick>
              </a:rPr>
              <a:t>homestays</a:t>
            </a:r>
            <a:r>
              <a:rPr lang="en-GB" sz="2000">
                <a:solidFill>
                  <a:srgbClr val="202122"/>
                </a:solidFill>
                <a:highlight>
                  <a:srgbClr val="FFFFFF"/>
                </a:highlight>
              </a:rPr>
              <a:t> and experiences. The company acts as a </a:t>
            </a:r>
            <a:r>
              <a:rPr lang="en-GB" sz="2000">
                <a:solidFill>
                  <a:srgbClr val="0645AD"/>
                </a:solidFill>
                <a:highlight>
                  <a:srgbClr val="FFFFFF"/>
                </a:highlight>
                <a:uFill>
                  <a:noFill/>
                </a:uFill>
                <a:hlinkClick r:id="rId6">
                  <a:extLst>
                    <a:ext uri="{A12FA001-AC4F-418D-AE19-62706E023703}">
                      <ahyp:hlinkClr val="tx"/>
                    </a:ext>
                  </a:extLst>
                </a:hlinkClick>
              </a:rPr>
              <a:t>broker</a:t>
            </a:r>
            <a:r>
              <a:rPr lang="en-GB" sz="2000">
                <a:solidFill>
                  <a:srgbClr val="202122"/>
                </a:solidFill>
                <a:highlight>
                  <a:srgbClr val="FFFFFF"/>
                </a:highlight>
              </a:rPr>
              <a:t> and charges a </a:t>
            </a:r>
            <a:r>
              <a:rPr lang="en-GB" sz="2000">
                <a:solidFill>
                  <a:srgbClr val="0645AD"/>
                </a:solidFill>
                <a:highlight>
                  <a:srgbClr val="FFFFFF"/>
                </a:highlight>
                <a:uFill>
                  <a:noFill/>
                </a:uFill>
                <a:hlinkClick r:id="rId7">
                  <a:extLst>
                    <a:ext uri="{A12FA001-AC4F-418D-AE19-62706E023703}">
                      <ahyp:hlinkClr val="tx"/>
                    </a:ext>
                  </a:extLst>
                </a:hlinkClick>
              </a:rPr>
              <a:t>commission</a:t>
            </a:r>
            <a:r>
              <a:rPr lang="en-GB" sz="2000">
                <a:solidFill>
                  <a:srgbClr val="202122"/>
                </a:solidFill>
                <a:highlight>
                  <a:srgbClr val="FFFFFF"/>
                </a:highlight>
              </a:rPr>
              <a:t> from each booking. The company was founded in 2008 by Brian Chesky, Nathan Blecharczyk, and Joe Gebbia. Airbnb is a shortened version of its original name, AirBedandBreakfast.com. The company has been the subject of criticism for lack of regulations and enabling increases in home rents.</a:t>
            </a:r>
            <a:br>
              <a:rPr b="1" lang="en-GB" sz="2000">
                <a:solidFill>
                  <a:schemeClr val="accent2"/>
                </a:solidFill>
              </a:rPr>
            </a:br>
            <a:r>
              <a:rPr b="1" lang="en-GB" sz="2000">
                <a:solidFill>
                  <a:schemeClr val="accent2"/>
                </a:solidFill>
              </a:rPr>
              <a:t>2. </a:t>
            </a:r>
            <a:r>
              <a:rPr lang="en-GB" sz="2000">
                <a:solidFill>
                  <a:schemeClr val="accent2"/>
                </a:solidFill>
              </a:rPr>
              <a:t>The booking information on Airbnb from 2008 till 2019</a:t>
            </a:r>
            <a:r>
              <a:rPr lang="en-GB" sz="2400">
                <a:solidFill>
                  <a:schemeClr val="accent2"/>
                </a:solidFill>
              </a:rPr>
              <a:t> </a:t>
            </a:r>
            <a:endParaRPr sz="2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1"/>
          <p:cNvSpPr txBox="1"/>
          <p:nvPr/>
        </p:nvSpPr>
        <p:spPr>
          <a:xfrm>
            <a:off x="618600" y="544750"/>
            <a:ext cx="8357100" cy="3940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Arial"/>
                <a:ea typeface="Arial"/>
                <a:cs typeface="Arial"/>
                <a:sym typeface="Arial"/>
              </a:rPr>
              <a:t>Problem Statement :</a:t>
            </a:r>
            <a:endParaRPr/>
          </a:p>
          <a:p>
            <a:pPr indent="0" lvl="0" marL="0" marR="0" rtl="0" algn="l">
              <a:lnSpc>
                <a:spcPct val="100000"/>
              </a:lnSpc>
              <a:spcBef>
                <a:spcPts val="0"/>
              </a:spcBef>
              <a:spcAft>
                <a:spcPts val="0"/>
              </a:spcAft>
              <a:buNone/>
            </a:pPr>
            <a:r>
              <a:t/>
            </a:r>
            <a:endParaRPr i="0" sz="2000" u="none" cap="none" strike="noStrike">
              <a:solidFill>
                <a:srgbClr val="000000"/>
              </a:solidFill>
            </a:endParaRPr>
          </a:p>
          <a:p>
            <a:pPr indent="0" lvl="0" marL="0" marR="0" rtl="0" algn="l">
              <a:lnSpc>
                <a:spcPct val="100000"/>
              </a:lnSpc>
              <a:spcBef>
                <a:spcPts val="0"/>
              </a:spcBef>
              <a:spcAft>
                <a:spcPts val="0"/>
              </a:spcAft>
              <a:buNone/>
            </a:pPr>
            <a:r>
              <a:rPr i="0" lang="en-GB" sz="2000" u="none" cap="none" strike="noStrike">
                <a:solidFill>
                  <a:srgbClr val="000000"/>
                </a:solidFill>
              </a:rPr>
              <a:t>With help of python data visualization , libraries . We will try to solve the answer of the following questions </a:t>
            </a:r>
            <a:endParaRPr sz="2000"/>
          </a:p>
          <a:p>
            <a:pPr indent="0" lvl="0" marL="0" marR="0" rtl="0" algn="l">
              <a:lnSpc>
                <a:spcPct val="100000"/>
              </a:lnSpc>
              <a:spcBef>
                <a:spcPts val="0"/>
              </a:spcBef>
              <a:spcAft>
                <a:spcPts val="0"/>
              </a:spcAft>
              <a:buNone/>
            </a:pPr>
            <a:r>
              <a:t/>
            </a:r>
            <a:endParaRPr i="0" sz="2000" u="none" cap="none" strike="noStrike">
              <a:solidFill>
                <a:srgbClr val="000000"/>
              </a:solidFill>
            </a:endParaRPr>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What can we learn about the different hosts and areas?</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What can we learn from prediction’s ( prices , reviews etc. )</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Which type of rooms are customer demands in most popular neighborhood, neighborhood_group</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Why type of reviews are made by the most of costumer’s</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Limitation in Airbnb’s data</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Scope of Improvement (How we help to resolve the problem)</a:t>
            </a:r>
            <a:endParaRPr i="0" sz="2000" u="none" cap="none" strike="noStrik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2"/>
          <p:cNvSpPr txBox="1"/>
          <p:nvPr/>
        </p:nvSpPr>
        <p:spPr>
          <a:xfrm>
            <a:off x="225600" y="534025"/>
            <a:ext cx="8692800" cy="4479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Arial"/>
                <a:ea typeface="Arial"/>
                <a:cs typeface="Arial"/>
                <a:sym typeface="Arial"/>
              </a:rPr>
              <a:t>Data Exploration (variable name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The data and its features are given below :-</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Id</a:t>
            </a:r>
            <a:endParaRPr b="1" sz="1700"/>
          </a:p>
          <a:p>
            <a:pPr indent="45720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is a particular identity number of property which is given to</a:t>
            </a:r>
            <a:r>
              <a:rPr lang="en-GB" sz="1700"/>
              <a:t> customer(host)</a:t>
            </a:r>
            <a:r>
              <a:rPr b="0" i="0" lang="en-GB" sz="1700" u="none" cap="none" strike="noStrike">
                <a:solidFill>
                  <a:srgbClr val="000000"/>
                </a:solidFill>
                <a:latin typeface="Arial"/>
                <a:ea typeface="Arial"/>
                <a:cs typeface="Arial"/>
                <a:sym typeface="Arial"/>
              </a:rPr>
              <a:t>                  </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Name</a:t>
            </a:r>
            <a:endParaRPr b="1" sz="1700"/>
          </a:p>
          <a:p>
            <a:pPr indent="45720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gives the name of property given to customer </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Host_id</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is the identity number of host who have register on airbnb</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Host_name</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is the customer name who registered their property on Airbnb</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Neighbourhood_group</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tell the neighborhood group present in the particular city ( ex :- NYK , San Francisco etc. )</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Neighborhood</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tells the neighborhood present in</a:t>
            </a:r>
            <a:r>
              <a:rPr lang="en-GB" sz="1700"/>
              <a:t> </a:t>
            </a:r>
            <a:r>
              <a:rPr b="0" i="0" lang="en-GB" sz="1700" u="none" cap="none" strike="noStrike">
                <a:solidFill>
                  <a:srgbClr val="000000"/>
                </a:solidFill>
                <a:latin typeface="Arial"/>
                <a:ea typeface="Arial"/>
                <a:cs typeface="Arial"/>
                <a:sym typeface="Arial"/>
              </a:rPr>
              <a:t>neighbourhood_group in the city.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3"/>
          <p:cNvSpPr txBox="1"/>
          <p:nvPr/>
        </p:nvSpPr>
        <p:spPr>
          <a:xfrm>
            <a:off x="574229" y="490650"/>
            <a:ext cx="8357100" cy="4162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GB" sz="3000">
                <a:solidFill>
                  <a:schemeClr val="dk1"/>
                </a:solidFill>
              </a:rPr>
              <a:t>Data Exploration (variable name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175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Neighbourhood_group</a:t>
            </a:r>
            <a:r>
              <a:rPr b="1" lang="en-GB" sz="1600">
                <a:solidFill>
                  <a:schemeClr val="accent2"/>
                </a:solidFill>
                <a:latin typeface="Montserrat"/>
                <a:ea typeface="Montserrat"/>
                <a:cs typeface="Montserrat"/>
                <a:sym typeface="Montserrat"/>
              </a:rPr>
              <a:t>	</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a:t>
            </a:r>
            <a:r>
              <a:rPr b="0" i="0" lang="en-GB" sz="1600" u="none" cap="none" strike="noStrike">
                <a:solidFill>
                  <a:schemeClr val="accent2"/>
                </a:solidFill>
                <a:latin typeface="Montserrat"/>
                <a:ea typeface="Montserrat"/>
                <a:cs typeface="Montserrat"/>
                <a:sym typeface="Montserrat"/>
              </a:rPr>
              <a:t>t gives</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a group of area</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Latitude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coordinate of listing</a:t>
            </a:r>
            <a:endParaRPr b="0" i="0" sz="1600" u="none" cap="none" strike="noStrike">
              <a:solidFill>
                <a:schemeClr val="accent2"/>
              </a:solidFill>
              <a:latin typeface="Gill Sans"/>
              <a:ea typeface="Gill Sans"/>
              <a:cs typeface="Gill Sans"/>
              <a:sym typeface="Gill Sans"/>
            </a:endParaRPr>
          </a:p>
          <a:p>
            <a:pPr indent="-273050" lvl="0" marL="28575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Longitude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 coordinate of listing</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Room_type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tells the</a:t>
            </a:r>
            <a:r>
              <a:rPr b="1"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type to categorize the rooms</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Price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price of rooms according to room_type</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Minimum_nights</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 info about minimum nights required to stay in a single visit.</a:t>
            </a:r>
            <a:endParaRPr b="0" i="0" sz="1600" u="none" cap="none" strike="noStrike">
              <a:solidFill>
                <a:schemeClr val="accent2"/>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4"/>
          <p:cNvSpPr txBox="1"/>
          <p:nvPr/>
        </p:nvSpPr>
        <p:spPr>
          <a:xfrm>
            <a:off x="308345" y="583962"/>
            <a:ext cx="8357100" cy="418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GB" sz="3000">
                <a:solidFill>
                  <a:schemeClr val="dk1"/>
                </a:solidFill>
              </a:rPr>
              <a:t>Data Exploration (variable name ):</a:t>
            </a:r>
            <a:endParaRPr/>
          </a:p>
          <a:p>
            <a:pPr indent="0" lvl="0" marL="0" marR="0" rtl="0" algn="l">
              <a:lnSpc>
                <a:spcPct val="100000"/>
              </a:lnSpc>
              <a:spcBef>
                <a:spcPts val="0"/>
              </a:spcBef>
              <a:spcAft>
                <a:spcPts val="0"/>
              </a:spcAft>
              <a:buNone/>
            </a:pPr>
            <a:r>
              <a:t/>
            </a:r>
            <a:endParaRPr i="0" sz="2100" u="none" cap="none" strike="noStrike">
              <a:solidFill>
                <a:srgbClr val="000000"/>
              </a:solidFill>
            </a:endParaRPr>
          </a:p>
          <a:p>
            <a:pPr indent="-330200" lvl="0" marL="34290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Number_of_reviews</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total count of reviews given by visitors.</a:t>
            </a:r>
            <a:endParaRPr i="0" sz="1800" u="none" cap="none" strike="noStrike">
              <a:solidFill>
                <a:schemeClr val="accent2"/>
              </a:solidFill>
            </a:endParaRPr>
          </a:p>
          <a:p>
            <a:pPr indent="-330200" lvl="0" marL="34290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Last_review</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date of last review given.</a:t>
            </a:r>
            <a:endParaRPr b="1" i="0" sz="1800" u="none" cap="none" strike="noStrike">
              <a:solidFill>
                <a:schemeClr val="accent2"/>
              </a:solidFill>
            </a:endParaRPr>
          </a:p>
          <a:p>
            <a:pPr indent="-330200" lvl="0" marL="342900" marR="0" rtl="0" algn="just">
              <a:lnSpc>
                <a:spcPct val="100000"/>
              </a:lnSpc>
              <a:spcBef>
                <a:spcPts val="1000"/>
              </a:spcBef>
              <a:spcAft>
                <a:spcPts val="0"/>
              </a:spcAft>
              <a:buClr>
                <a:srgbClr val="000000"/>
              </a:buClr>
              <a:buSzPts val="1800"/>
              <a:buChar char="❖"/>
            </a:pPr>
            <a:r>
              <a:rPr b="1" i="0" lang="en-GB" sz="1800" u="none" cap="none" strike="noStrike">
                <a:solidFill>
                  <a:schemeClr val="accent2"/>
                </a:solidFill>
              </a:rPr>
              <a:t>Reviews_per_month</a:t>
            </a:r>
            <a:endParaRPr b="1" sz="1800">
              <a:solidFill>
                <a:schemeClr val="accent2"/>
              </a:solidFill>
            </a:endParaRPr>
          </a:p>
          <a:p>
            <a:pPr indent="0" lvl="0" marL="457200" marR="0" rtl="0" algn="just">
              <a:lnSpc>
                <a:spcPct val="100000"/>
              </a:lnSpc>
              <a:spcBef>
                <a:spcPts val="1000"/>
              </a:spcBef>
              <a:spcAft>
                <a:spcPts val="0"/>
              </a:spcAft>
              <a:buNone/>
            </a:pPr>
            <a:r>
              <a:rPr b="1" lang="en-GB" sz="1800">
                <a:solidFill>
                  <a:schemeClr val="accent2"/>
                </a:solidFill>
              </a:rPr>
              <a:t> </a:t>
            </a:r>
            <a:r>
              <a:rPr i="0" lang="en-GB" sz="1800" u="none" cap="none" strike="noStrike">
                <a:solidFill>
                  <a:schemeClr val="accent2"/>
                </a:solidFill>
              </a:rPr>
              <a:t>it gives rate of reviews given per month</a:t>
            </a:r>
            <a:endParaRPr i="0" sz="1800" u="none" cap="none" strike="noStrike">
              <a:solidFill>
                <a:schemeClr val="accent2"/>
              </a:solidFill>
            </a:endParaRPr>
          </a:p>
          <a:p>
            <a:pPr indent="-342900" lvl="0" marL="34290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Calculated_host_listings_count</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it gives total no of listing registered under the host</a:t>
            </a:r>
            <a:endParaRPr i="0" sz="1800" u="none" cap="none" strike="noStrike">
              <a:solidFill>
                <a:schemeClr val="accent2"/>
              </a:solidFill>
            </a:endParaRPr>
          </a:p>
          <a:p>
            <a:pPr indent="-285750" lvl="0" marL="28575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Availability_36</a:t>
            </a:r>
            <a:r>
              <a:rPr b="1" lang="en-GB" sz="1800">
                <a:solidFill>
                  <a:schemeClr val="accent2"/>
                </a:solidFill>
              </a:rPr>
              <a:t>5</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it gives the number of days for which a host is available in a year.</a:t>
            </a:r>
            <a:endParaRPr i="0" sz="1800" u="none" cap="none" strike="noStrike">
              <a:solidFill>
                <a:schemeClr val="accent2"/>
              </a:solidFill>
            </a:endParaRPr>
          </a:p>
          <a:p>
            <a:pPr indent="0" lvl="0" marL="0" marR="0" rtl="0" algn="just">
              <a:lnSpc>
                <a:spcPct val="100000"/>
              </a:lnSpc>
              <a:spcBef>
                <a:spcPts val="0"/>
              </a:spcBef>
              <a:spcAft>
                <a:spcPts val="0"/>
              </a:spcAft>
              <a:buNone/>
            </a:pPr>
            <a:r>
              <a:rPr b="0" i="0" lang="en-GB" sz="1800" u="none" cap="none" strike="noStrike">
                <a:solidFill>
                  <a:schemeClr val="accent2"/>
                </a:solidFill>
                <a:latin typeface="Montserrat"/>
                <a:ea typeface="Montserrat"/>
                <a:cs typeface="Montserrat"/>
                <a:sym typeface="Montserrat"/>
              </a:rPr>
              <a:t>.</a:t>
            </a:r>
            <a:endParaRPr b="0" i="0" sz="1800" u="none" cap="none" strike="noStrike">
              <a:solidFill>
                <a:schemeClr val="accent2"/>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5"/>
          <p:cNvSpPr txBox="1"/>
          <p:nvPr/>
        </p:nvSpPr>
        <p:spPr>
          <a:xfrm>
            <a:off x="95694" y="0"/>
            <a:ext cx="8357100" cy="169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Arial"/>
                <a:ea typeface="Arial"/>
                <a:cs typeface="Arial"/>
                <a:sym typeface="Arial"/>
              </a:rPr>
              <a:t>Data Cleaning :</a:t>
            </a:r>
            <a:r>
              <a:rPr b="1" i="0" lang="en-GB"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Fixing the null values</a:t>
            </a:r>
            <a:endParaRPr b="1" sz="1800"/>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We have drop the unnecessary null values like numbers_of_reviews, last review ,longitude, latitude and  reviews_per_month ( because it has not much meaning full values )   </a:t>
            </a:r>
            <a:r>
              <a:rPr b="0" i="0" lang="en-GB" sz="2000" u="none" cap="none" strike="noStrike">
                <a:solidFill>
                  <a:srgbClr val="000000"/>
                </a:solidFill>
                <a:latin typeface="Arial"/>
                <a:ea typeface="Arial"/>
                <a:cs typeface="Arial"/>
                <a:sym typeface="Arial"/>
              </a:rPr>
              <a:t>. </a:t>
            </a:r>
            <a:endParaRPr/>
          </a:p>
        </p:txBody>
      </p:sp>
      <p:pic>
        <p:nvPicPr>
          <p:cNvPr id="86" name="Google Shape;86;p35"/>
          <p:cNvPicPr preferRelativeResize="0"/>
          <p:nvPr/>
        </p:nvPicPr>
        <p:blipFill rotWithShape="1">
          <a:blip r:embed="rId3">
            <a:alphaModFix/>
          </a:blip>
          <a:srcRect b="27439" l="-1" r="52224" t="-1"/>
          <a:stretch/>
        </p:blipFill>
        <p:spPr>
          <a:xfrm>
            <a:off x="4572000" y="1785104"/>
            <a:ext cx="3553150" cy="2941954"/>
          </a:xfrm>
          <a:prstGeom prst="rect">
            <a:avLst/>
          </a:prstGeom>
          <a:noFill/>
          <a:ln>
            <a:noFill/>
          </a:ln>
        </p:spPr>
      </p:pic>
      <p:pic>
        <p:nvPicPr>
          <p:cNvPr id="87" name="Google Shape;87;p35"/>
          <p:cNvPicPr preferRelativeResize="0"/>
          <p:nvPr/>
        </p:nvPicPr>
        <p:blipFill rotWithShape="1">
          <a:blip r:embed="rId4">
            <a:alphaModFix/>
          </a:blip>
          <a:srcRect b="23522" l="0" r="48228" t="46"/>
          <a:stretch/>
        </p:blipFill>
        <p:spPr>
          <a:xfrm>
            <a:off x="205010" y="1785848"/>
            <a:ext cx="4039255" cy="2787322"/>
          </a:xfrm>
          <a:prstGeom prst="rect">
            <a:avLst/>
          </a:prstGeom>
          <a:noFill/>
          <a:ln>
            <a:noFill/>
          </a:ln>
        </p:spPr>
      </p:pic>
      <p:sp>
        <p:nvSpPr>
          <p:cNvPr id="88" name="Google Shape;88;p35"/>
          <p:cNvSpPr txBox="1"/>
          <p:nvPr/>
        </p:nvSpPr>
        <p:spPr>
          <a:xfrm>
            <a:off x="615523" y="4727058"/>
            <a:ext cx="26156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Before Cleaning the Data</a:t>
            </a:r>
            <a:endParaRPr/>
          </a:p>
        </p:txBody>
      </p:sp>
      <p:sp>
        <p:nvSpPr>
          <p:cNvPr id="89" name="Google Shape;89;p35"/>
          <p:cNvSpPr txBox="1"/>
          <p:nvPr/>
        </p:nvSpPr>
        <p:spPr>
          <a:xfrm>
            <a:off x="5139070" y="4727058"/>
            <a:ext cx="26156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After Cleaning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6"/>
          <p:cNvSpPr txBox="1"/>
          <p:nvPr/>
        </p:nvSpPr>
        <p:spPr>
          <a:xfrm>
            <a:off x="95694" y="0"/>
            <a:ext cx="8420985" cy="4154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2100">
                <a:solidFill>
                  <a:schemeClr val="dk1"/>
                </a:solidFill>
              </a:rPr>
              <a:t>  </a:t>
            </a:r>
            <a:r>
              <a:rPr b="1" i="0" lang="en-GB" sz="2100" u="none" cap="none" strike="noStrike">
                <a:solidFill>
                  <a:schemeClr val="dk1"/>
                </a:solidFill>
                <a:latin typeface="Arial"/>
                <a:ea typeface="Arial"/>
                <a:cs typeface="Arial"/>
                <a:sym typeface="Arial"/>
              </a:rPr>
              <a:t>No of list made by host across Neighborhood Group</a:t>
            </a:r>
            <a:endParaRPr/>
          </a:p>
        </p:txBody>
      </p:sp>
      <p:sp>
        <p:nvSpPr>
          <p:cNvPr id="95" name="Google Shape;95;p36"/>
          <p:cNvSpPr txBox="1"/>
          <p:nvPr/>
        </p:nvSpPr>
        <p:spPr>
          <a:xfrm>
            <a:off x="0" y="760200"/>
            <a:ext cx="3214800" cy="4402200"/>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0000"/>
              </a:lnSpc>
              <a:spcBef>
                <a:spcPts val="0"/>
              </a:spcBef>
              <a:spcAft>
                <a:spcPts val="0"/>
              </a:spcAft>
              <a:buClr>
                <a:srgbClr val="000000"/>
              </a:buClr>
              <a:buSzPts val="1900"/>
              <a:buChar char="⮚"/>
            </a:pPr>
            <a:r>
              <a:rPr i="0" lang="en-GB" sz="1900" u="none" cap="none" strike="noStrike">
                <a:solidFill>
                  <a:srgbClr val="000000"/>
                </a:solidFill>
              </a:rPr>
              <a:t>It is observed that Manhattan has highest number of listing of 21661 which is 44.3% of total listing.</a:t>
            </a:r>
            <a:endParaRPr sz="1300"/>
          </a:p>
          <a:p>
            <a:pPr indent="-336550" lvl="0" marL="342900" marR="0" rtl="0" algn="l">
              <a:lnSpc>
                <a:spcPct val="100000"/>
              </a:lnSpc>
              <a:spcBef>
                <a:spcPts val="0"/>
              </a:spcBef>
              <a:spcAft>
                <a:spcPts val="0"/>
              </a:spcAft>
              <a:buClr>
                <a:srgbClr val="000000"/>
              </a:buClr>
              <a:buSzPts val="1900"/>
              <a:buChar char="⮚"/>
            </a:pPr>
            <a:r>
              <a:rPr i="0" lang="en-GB" sz="1900" u="none" cap="none" strike="noStrike">
                <a:solidFill>
                  <a:srgbClr val="000000"/>
                </a:solidFill>
              </a:rPr>
              <a:t>Brooklyn has second highest number of listing 20104 which is 41.1% of total listing.</a:t>
            </a:r>
            <a:endParaRPr sz="1300"/>
          </a:p>
          <a:p>
            <a:pPr indent="-336550" lvl="0" marL="342900" marR="0" rtl="0" algn="l">
              <a:lnSpc>
                <a:spcPct val="100000"/>
              </a:lnSpc>
              <a:spcBef>
                <a:spcPts val="0"/>
              </a:spcBef>
              <a:spcAft>
                <a:spcPts val="0"/>
              </a:spcAft>
              <a:buClr>
                <a:srgbClr val="000000"/>
              </a:buClr>
              <a:buSzPts val="1900"/>
              <a:buChar char="⮚"/>
            </a:pPr>
            <a:r>
              <a:rPr i="0" lang="en-GB" sz="1900" u="none" cap="none" strike="noStrike">
                <a:solidFill>
                  <a:srgbClr val="000000"/>
                </a:solidFill>
              </a:rPr>
              <a:t>Queens are at third place with 5666 listing and Bronx and Staten have least number of listing.</a:t>
            </a:r>
            <a:endParaRPr sz="13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6" name="Google Shape;96;p36"/>
          <p:cNvPicPr preferRelativeResize="0"/>
          <p:nvPr/>
        </p:nvPicPr>
        <p:blipFill rotWithShape="1">
          <a:blip r:embed="rId3">
            <a:alphaModFix/>
          </a:blip>
          <a:srcRect b="0" l="0" r="0" t="0"/>
          <a:stretch/>
        </p:blipFill>
        <p:spPr>
          <a:xfrm>
            <a:off x="3214800" y="415500"/>
            <a:ext cx="5747075" cy="47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Arun</dc:creator>
</cp:coreProperties>
</file>