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256" r:id="rId5"/>
    <p:sldId id="258" r:id="rId6"/>
    <p:sldId id="273" r:id="rId7"/>
    <p:sldId id="278" r:id="rId8"/>
    <p:sldId id="276" r:id="rId9"/>
    <p:sldId id="271" r:id="rId10"/>
    <p:sldId id="270" r:id="rId11"/>
    <p:sldId id="264" r:id="rId12"/>
    <p:sldId id="277" r:id="rId13"/>
    <p:sldId id="267"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49" autoAdjust="0"/>
    <p:restoredTop sz="94718"/>
  </p:normalViewPr>
  <p:slideViewPr>
    <p:cSldViewPr snapToGrid="0">
      <p:cViewPr varScale="1">
        <p:scale>
          <a:sx n="84" d="100"/>
          <a:sy n="84" d="100"/>
        </p:scale>
        <p:origin x="582" y="90"/>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Sheet1!$B$1</c:f>
              <c:strCache>
                <c:ptCount val="1"/>
                <c:pt idx="0">
                  <c:v>Series 1</c:v>
                </c:pt>
              </c:strCache>
            </c:strRef>
          </c:tx>
          <c:spPr>
            <a:solidFill>
              <a:schemeClr val="accent1"/>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960-4EA1-8D6C-238B9F039C44}"/>
            </c:ext>
          </c:extLst>
        </c:ser>
        <c:ser>
          <c:idx val="1"/>
          <c:order val="1"/>
          <c:tx>
            <c:strRef>
              <c:f>Sheet1!$C$1</c:f>
              <c:strCache>
                <c:ptCount val="1"/>
                <c:pt idx="0">
                  <c:v>Series 2</c:v>
                </c:pt>
              </c:strCache>
            </c:strRef>
          </c:tx>
          <c:spPr>
            <a:solidFill>
              <a:schemeClr val="accent2"/>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960-4EA1-8D6C-238B9F039C44}"/>
            </c:ext>
          </c:extLst>
        </c:ser>
        <c:ser>
          <c:idx val="2"/>
          <c:order val="2"/>
          <c:tx>
            <c:strRef>
              <c:f>Sheet1!$D$1</c:f>
              <c:strCache>
                <c:ptCount val="1"/>
                <c:pt idx="0">
                  <c:v>Series 3</c:v>
                </c:pt>
              </c:strCache>
            </c:strRef>
          </c:tx>
          <c:spPr>
            <a:solidFill>
              <a:schemeClr val="accent3"/>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960-4EA1-8D6C-238B9F039C44}"/>
            </c:ext>
          </c:extLst>
        </c:ser>
        <c:dLbls>
          <c:showLegendKey val="0"/>
          <c:showVal val="0"/>
          <c:showCatName val="0"/>
          <c:showSerName val="0"/>
          <c:showPercent val="0"/>
          <c:showBubbleSize val="0"/>
        </c:dLbls>
        <c:gapWidth val="150"/>
        <c:shape val="box"/>
        <c:axId val="1304175136"/>
        <c:axId val="1304185120"/>
        <c:axId val="0"/>
      </c:bar3DChart>
      <c:catAx>
        <c:axId val="1304175136"/>
        <c:scaling>
          <c:orientation val="minMax"/>
        </c:scaling>
        <c:delete val="1"/>
        <c:axPos val="b"/>
        <c:numFmt formatCode="General" sourceLinked="1"/>
        <c:majorTickMark val="none"/>
        <c:minorTickMark val="none"/>
        <c:tickLblPos val="nextTo"/>
        <c:crossAx val="1304185120"/>
        <c:crosses val="autoZero"/>
        <c:auto val="1"/>
        <c:lblAlgn val="ctr"/>
        <c:lblOffset val="100"/>
        <c:noMultiLvlLbl val="0"/>
      </c:catAx>
      <c:valAx>
        <c:axId val="130418512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3041751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PK"/>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12/12/2022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12/12/2022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12/12/2022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12/12/2022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12/12/2022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12/12/2022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12/12/2022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12/12/2022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12/12/2022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12/12/2022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12/12/2022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mailto:aghani0348@gmail.com"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sz="4800" dirty="0"/>
              <a:t>Dynamics of Neuronal Firing Correlation: Modulation of “Effective Connectivity” </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Abdul Ghani Khan</a:t>
            </a:r>
          </a:p>
        </p:txBody>
      </p:sp>
    </p:spTree>
    <p:extLst>
      <p:ext uri="{BB962C8B-B14F-4D97-AF65-F5344CB8AC3E}">
        <p14:creationId xmlns:p14="http://schemas.microsoft.com/office/powerpoint/2010/main" val="22593088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1" y="2550272"/>
            <a:ext cx="9779183" cy="4171203"/>
          </a:xfrm>
        </p:spPr>
        <p:txBody>
          <a:bodyPr vert="horz" lIns="91440" tIns="45720" rIns="91440" bIns="45720" rtlCol="0" anchor="t">
            <a:noAutofit/>
          </a:bodyPr>
          <a:lstStyle/>
          <a:p>
            <a:r>
              <a:rPr lang="en-US" dirty="0"/>
              <a:t>We reexamined the possibilities for analyzing and </a:t>
            </a:r>
            <a:r>
              <a:rPr lang="en-US" dirty="0" err="1"/>
              <a:t>interpretng</a:t>
            </a:r>
            <a:r>
              <a:rPr lang="en-US" dirty="0"/>
              <a:t> the time course of correlation in spike trains simultaneously and separably recorded from two neurons.” and “contribution”) to include possible </a:t>
            </a:r>
            <a:r>
              <a:rPr lang="en-US" dirty="0" err="1"/>
              <a:t>stimuluslocked</a:t>
            </a:r>
            <a:r>
              <a:rPr lang="en-US" dirty="0"/>
              <a:t> time variations. 6. Application of the new procedures to real spike trains from several different preparations showed that fast‘ stimulus-locked modulations of “effective connectivity</a:t>
            </a:r>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12/12/2022</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sz="1200" dirty="0"/>
              <a:t>Dynamics of Neuronal Firing Correlation: Modulation of “Effective Connectivity” </a:t>
            </a:r>
            <a:endParaRPr lang="en-US" dirty="0"/>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4450706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Abdul Ghani Khan </a:t>
            </a:r>
          </a:p>
          <a:p>
            <a:r>
              <a:rPr lang="en-US" dirty="0"/>
              <a:t>22P-9037</a:t>
            </a:r>
          </a:p>
          <a:p>
            <a:r>
              <a:rPr lang="en-US" dirty="0">
                <a:hlinkClick r:id="rId2"/>
              </a:rPr>
              <a:t>aghani0348@gmail.com</a:t>
            </a:r>
            <a:endParaRPr lang="en-US" dirty="0"/>
          </a:p>
          <a:p>
            <a:r>
              <a:rPr lang="en-US" dirty="0"/>
              <a:t>03489656043</a:t>
            </a:r>
          </a:p>
        </p:txBody>
      </p:sp>
    </p:spTree>
    <p:extLst>
      <p:ext uri="{BB962C8B-B14F-4D97-AF65-F5344CB8AC3E}">
        <p14:creationId xmlns:p14="http://schemas.microsoft.com/office/powerpoint/2010/main" val="926184573"/>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Neurons in a multi-neuron recording, a most useful tool has been the cross-correlation of the two spike trains (29; for reviews, see Refs. 12 and 20). This calculation measures the probability of firing of the “target” neuron at various times relative to the firing of the “reference” neuron, in which the probability is determined by averaging over many occurrences of the two spikes.</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12/12/2022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sz="1200" dirty="0"/>
              <a:t>Dynamics of Neuronal Firing Correlation: Modulation of “Effective Connectivity” </a:t>
            </a:r>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6397991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2400" b="0" i="0" dirty="0">
                <a:solidFill>
                  <a:srgbClr val="111111"/>
                </a:solidFill>
                <a:effectLst/>
                <a:latin typeface="Roboto" panose="020B0604020202020204" pitchFamily="2" charset="0"/>
              </a:rPr>
              <a:t>Any man could, if he were so inclined, be the sculptor of his own brain.”. “A neuron didn’t know whether it fired in response to a scent or a symphony. Brain cells weren’t intelligent; only brains were.”. “Neurons giveth and neurons taketh away.”.</a:t>
            </a:r>
            <a:endParaRPr lang="en-US" sz="2400" dirty="0"/>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502619" y="543354"/>
            <a:ext cx="1364297" cy="1094521"/>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a:lstStyle/>
          <a:p>
            <a:r>
              <a:rPr lang="en-US" dirty="0"/>
              <a:t>A Wise Man</a:t>
            </a:r>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dirty="0"/>
              <a: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p:txBody>
          <a:bodyPr/>
          <a:lstStyle/>
          <a:p>
            <a:fld id="{4CF75428-5BE0-934D-BB71-675F8E23A386}" type="datetime1">
              <a:rPr lang="en-US" smtClean="0"/>
              <a:t>12/12/2022</a:t>
            </a:fld>
            <a:endParaRPr lang="en-US" dirty="0"/>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sz="1200" dirty="0"/>
              <a:t>Dynamics of Neuronal Firing Correlation: Modulation of “Effective Connectivity” </a:t>
            </a:r>
            <a:endParaRPr lang="en-US" dirty="0"/>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263998376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86DBC-451B-52AF-287C-4490CC19637E}"/>
              </a:ext>
            </a:extLst>
          </p:cNvPr>
          <p:cNvSpPr>
            <a:spLocks noGrp="1"/>
          </p:cNvSpPr>
          <p:nvPr>
            <p:ph type="title"/>
          </p:nvPr>
        </p:nvSpPr>
        <p:spPr/>
        <p:txBody>
          <a:bodyPr/>
          <a:lstStyle/>
          <a:p>
            <a:r>
              <a:rPr lang="en-US" sz="1800" dirty="0"/>
              <a:t>It is appropriate for the intercomparison of different pieces of data with the null hypothesis However, we now need a measure of significance to interpret the deviations from the null hypothesis. The usual approach to significance testing consists of comparing the actual outcome of an experiment with the postulated distribution of values under the null hypothesis. In our case, we need to identify this postulated distribution for the JPSTH value in a given bin. The point o</a:t>
            </a:r>
            <a:endParaRPr lang="en-PK" sz="1800" dirty="0"/>
          </a:p>
        </p:txBody>
      </p:sp>
      <p:sp>
        <p:nvSpPr>
          <p:cNvPr id="3" name="Text Placeholder 2">
            <a:extLst>
              <a:ext uri="{FF2B5EF4-FFF2-40B4-BE49-F238E27FC236}">
                <a16:creationId xmlns:a16="http://schemas.microsoft.com/office/drawing/2014/main" id="{B92D8CCC-DCA4-0ABA-AA32-D23BFC7E1359}"/>
              </a:ext>
            </a:extLst>
          </p:cNvPr>
          <p:cNvSpPr>
            <a:spLocks noGrp="1"/>
          </p:cNvSpPr>
          <p:nvPr>
            <p:ph type="body" sz="quarter" idx="13"/>
          </p:nvPr>
        </p:nvSpPr>
        <p:spPr/>
        <p:txBody>
          <a:bodyPr/>
          <a:lstStyle/>
          <a:p>
            <a:endParaRPr lang="en-PK"/>
          </a:p>
        </p:txBody>
      </p:sp>
      <p:sp>
        <p:nvSpPr>
          <p:cNvPr id="4" name="Text Placeholder 3">
            <a:extLst>
              <a:ext uri="{FF2B5EF4-FFF2-40B4-BE49-F238E27FC236}">
                <a16:creationId xmlns:a16="http://schemas.microsoft.com/office/drawing/2014/main" id="{C2A00E0A-1A65-7194-F5F7-BBCA59D45875}"/>
              </a:ext>
            </a:extLst>
          </p:cNvPr>
          <p:cNvSpPr>
            <a:spLocks noGrp="1"/>
          </p:cNvSpPr>
          <p:nvPr>
            <p:ph type="body" sz="quarter" idx="14"/>
          </p:nvPr>
        </p:nvSpPr>
        <p:spPr/>
        <p:txBody>
          <a:bodyPr/>
          <a:lstStyle/>
          <a:p>
            <a:r>
              <a:rPr lang="en-US" sz="4000" dirty="0"/>
              <a:t>Significance</a:t>
            </a:r>
            <a:endParaRPr lang="en-PK" sz="4000" dirty="0"/>
          </a:p>
        </p:txBody>
      </p:sp>
      <p:sp>
        <p:nvSpPr>
          <p:cNvPr id="5" name="Text Placeholder 4">
            <a:extLst>
              <a:ext uri="{FF2B5EF4-FFF2-40B4-BE49-F238E27FC236}">
                <a16:creationId xmlns:a16="http://schemas.microsoft.com/office/drawing/2014/main" id="{30967F13-3DFC-0D6B-12BA-60157552F984}"/>
              </a:ext>
            </a:extLst>
          </p:cNvPr>
          <p:cNvSpPr>
            <a:spLocks noGrp="1"/>
          </p:cNvSpPr>
          <p:nvPr>
            <p:ph type="body" sz="quarter" idx="15"/>
          </p:nvPr>
        </p:nvSpPr>
        <p:spPr/>
        <p:txBody>
          <a:bodyPr/>
          <a:lstStyle/>
          <a:p>
            <a:endParaRPr lang="en-PK"/>
          </a:p>
        </p:txBody>
      </p:sp>
      <p:sp>
        <p:nvSpPr>
          <p:cNvPr id="6" name="Date Placeholder 5">
            <a:extLst>
              <a:ext uri="{FF2B5EF4-FFF2-40B4-BE49-F238E27FC236}">
                <a16:creationId xmlns:a16="http://schemas.microsoft.com/office/drawing/2014/main" id="{E73A54C1-A0EC-DBB9-3F6B-C5C9F3B48B26}"/>
              </a:ext>
            </a:extLst>
          </p:cNvPr>
          <p:cNvSpPr>
            <a:spLocks noGrp="1"/>
          </p:cNvSpPr>
          <p:nvPr>
            <p:ph type="dt" sz="half" idx="10"/>
          </p:nvPr>
        </p:nvSpPr>
        <p:spPr/>
        <p:txBody>
          <a:bodyPr/>
          <a:lstStyle/>
          <a:p>
            <a:fld id="{4CF75428-5BE0-934D-BB71-675F8E23A386}" type="datetime1">
              <a:rPr lang="en-US" smtClean="0"/>
              <a:pPr/>
              <a:t>12/12/2022</a:t>
            </a:fld>
            <a:endParaRPr lang="en-US" dirty="0"/>
          </a:p>
        </p:txBody>
      </p:sp>
      <p:sp>
        <p:nvSpPr>
          <p:cNvPr id="7" name="Footer Placeholder 6">
            <a:extLst>
              <a:ext uri="{FF2B5EF4-FFF2-40B4-BE49-F238E27FC236}">
                <a16:creationId xmlns:a16="http://schemas.microsoft.com/office/drawing/2014/main" id="{AE72E335-6BCD-C001-A00C-72172DFF65FE}"/>
              </a:ext>
            </a:extLst>
          </p:cNvPr>
          <p:cNvSpPr>
            <a:spLocks noGrp="1"/>
          </p:cNvSpPr>
          <p:nvPr>
            <p:ph type="ftr" sz="quarter" idx="11"/>
          </p:nvPr>
        </p:nvSpPr>
        <p:spPr/>
        <p:txBody>
          <a:bodyPr/>
          <a:lstStyle/>
          <a:p>
            <a:r>
              <a:rPr lang="en-US" sz="1200"/>
              <a:t>Dynamics of Neuronal Firing Correlation: Modulation of “Effective Connectivity” </a:t>
            </a:r>
            <a:endParaRPr lang="en-US" dirty="0"/>
          </a:p>
        </p:txBody>
      </p:sp>
      <p:sp>
        <p:nvSpPr>
          <p:cNvPr id="8" name="Slide Number Placeholder 7">
            <a:extLst>
              <a:ext uri="{FF2B5EF4-FFF2-40B4-BE49-F238E27FC236}">
                <a16:creationId xmlns:a16="http://schemas.microsoft.com/office/drawing/2014/main" id="{E4ADF9D3-B8B2-22CC-C586-E5AE1E665399}"/>
              </a:ext>
            </a:extLst>
          </p:cNvPr>
          <p:cNvSpPr>
            <a:spLocks noGrp="1"/>
          </p:cNvSpPr>
          <p:nvPr>
            <p:ph type="sldNum" sz="quarter" idx="12"/>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7923116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4C16EC08-FE9D-8089-6D22-D66BA0694274}"/>
              </a:ext>
            </a:extLst>
          </p:cNvPr>
          <p:cNvSpPr>
            <a:spLocks noGrp="1"/>
          </p:cNvSpPr>
          <p:nvPr>
            <p:ph type="dt" sz="half" idx="10"/>
          </p:nvPr>
        </p:nvSpPr>
        <p:spPr/>
        <p:txBody>
          <a:bodyPr/>
          <a:lstStyle/>
          <a:p>
            <a:fld id="{4CF75428-5BE0-934D-BB71-675F8E23A386}" type="datetime1">
              <a:rPr lang="en-US" smtClean="0"/>
              <a:pPr/>
              <a:t>12/12/2022</a:t>
            </a:fld>
            <a:endParaRPr lang="en-US" dirty="0"/>
          </a:p>
        </p:txBody>
      </p:sp>
      <p:sp>
        <p:nvSpPr>
          <p:cNvPr id="7" name="Footer Placeholder 6">
            <a:extLst>
              <a:ext uri="{FF2B5EF4-FFF2-40B4-BE49-F238E27FC236}">
                <a16:creationId xmlns:a16="http://schemas.microsoft.com/office/drawing/2014/main" id="{8618ED56-CEC1-B075-3DBB-0698F9B8BF99}"/>
              </a:ext>
            </a:extLst>
          </p:cNvPr>
          <p:cNvSpPr>
            <a:spLocks noGrp="1"/>
          </p:cNvSpPr>
          <p:nvPr>
            <p:ph type="ftr" sz="quarter" idx="11"/>
          </p:nvPr>
        </p:nvSpPr>
        <p:spPr/>
        <p:txBody>
          <a:bodyPr/>
          <a:lstStyle/>
          <a:p>
            <a:r>
              <a:rPr lang="en-US" sz="1200" dirty="0"/>
              <a:t>Dynamics of Neuronal Firing Correlation: Modulation of “Effective Connectivity” </a:t>
            </a:r>
            <a:endParaRPr lang="en-US" dirty="0"/>
          </a:p>
        </p:txBody>
      </p:sp>
      <p:sp>
        <p:nvSpPr>
          <p:cNvPr id="8" name="Slide Number Placeholder 7">
            <a:extLst>
              <a:ext uri="{FF2B5EF4-FFF2-40B4-BE49-F238E27FC236}">
                <a16:creationId xmlns:a16="http://schemas.microsoft.com/office/drawing/2014/main" id="{FCD8BB11-8DC2-181C-5FF8-37F9ABD60DFB}"/>
              </a:ext>
            </a:extLst>
          </p:cNvPr>
          <p:cNvSpPr>
            <a:spLocks noGrp="1"/>
          </p:cNvSpPr>
          <p:nvPr>
            <p:ph type="sldNum" sz="quarter" idx="12"/>
          </p:nvPr>
        </p:nvSpPr>
        <p:spPr/>
        <p:txBody>
          <a:bodyPr/>
          <a:lstStyle/>
          <a:p>
            <a:fld id="{294A09A9-5501-47C1-A89A-A340965A2BE2}" type="slidenum">
              <a:rPr lang="en-US" smtClean="0"/>
              <a:pPr/>
              <a:t>5</a:t>
            </a:fld>
            <a:endParaRPr lang="en-US" dirty="0"/>
          </a:p>
        </p:txBody>
      </p:sp>
      <p:sp>
        <p:nvSpPr>
          <p:cNvPr id="10" name="TextBox 9">
            <a:extLst>
              <a:ext uri="{FF2B5EF4-FFF2-40B4-BE49-F238E27FC236}">
                <a16:creationId xmlns:a16="http://schemas.microsoft.com/office/drawing/2014/main" id="{24B26D91-CD85-2F9F-1A96-CC383CA9BF7E}"/>
              </a:ext>
            </a:extLst>
          </p:cNvPr>
          <p:cNvSpPr txBox="1"/>
          <p:nvPr/>
        </p:nvSpPr>
        <p:spPr>
          <a:xfrm>
            <a:off x="0" y="354707"/>
            <a:ext cx="4374775" cy="6001643"/>
          </a:xfrm>
          <a:prstGeom prst="rect">
            <a:avLst/>
          </a:prstGeom>
          <a:noFill/>
        </p:spPr>
        <p:txBody>
          <a:bodyPr wrap="square">
            <a:spAutoFit/>
          </a:bodyPr>
          <a:lstStyle/>
          <a:p>
            <a:pPr algn="ctr"/>
            <a:r>
              <a:rPr lang="en-US" sz="2400" dirty="0"/>
              <a:t>Many of the concepts and measurements used with spike trains have been developed and calibrated with the use of pulse trains from simulated neuronal circuits. In that case, the measurements for a given circuit can be predicted: this is the “forward problem.” We are fully aware that there is no unique solution to the “inverse problem,” i.e., it is impossible to determine uniquely the underlying circuit by spike-train analysis (or any other method that avoids exhaustive</a:t>
            </a:r>
            <a:endParaRPr lang="en-PK" sz="2400" dirty="0"/>
          </a:p>
        </p:txBody>
      </p:sp>
      <p:sp>
        <p:nvSpPr>
          <p:cNvPr id="12" name="TextBox 11">
            <a:extLst>
              <a:ext uri="{FF2B5EF4-FFF2-40B4-BE49-F238E27FC236}">
                <a16:creationId xmlns:a16="http://schemas.microsoft.com/office/drawing/2014/main" id="{329343A5-9D0A-E6BB-3C4A-5D469258B61D}"/>
              </a:ext>
            </a:extLst>
          </p:cNvPr>
          <p:cNvSpPr txBox="1"/>
          <p:nvPr/>
        </p:nvSpPr>
        <p:spPr>
          <a:xfrm>
            <a:off x="5275729" y="354707"/>
            <a:ext cx="6140822" cy="2123658"/>
          </a:xfrm>
          <a:prstGeom prst="rect">
            <a:avLst/>
          </a:prstGeom>
          <a:noFill/>
        </p:spPr>
        <p:txBody>
          <a:bodyPr wrap="square">
            <a:spAutoFit/>
          </a:bodyPr>
          <a:lstStyle/>
          <a:p>
            <a:r>
              <a:rPr lang="en-US" sz="6600" dirty="0">
                <a:latin typeface="Amasis MT Pro Black" panose="02040A04050005020304" pitchFamily="18" charset="0"/>
              </a:rPr>
              <a:t>Some Concepts</a:t>
            </a:r>
            <a:endParaRPr lang="en-PK" sz="6600" dirty="0">
              <a:latin typeface="Amasis MT Pro Black" panose="02040A04050005020304" pitchFamily="18" charset="0"/>
            </a:endParaRPr>
          </a:p>
        </p:txBody>
      </p:sp>
      <p:pic>
        <p:nvPicPr>
          <p:cNvPr id="14" name="Picture 13">
            <a:extLst>
              <a:ext uri="{FF2B5EF4-FFF2-40B4-BE49-F238E27FC236}">
                <a16:creationId xmlns:a16="http://schemas.microsoft.com/office/drawing/2014/main" id="{38569482-1412-9283-5378-504A74DC482D}"/>
              </a:ext>
            </a:extLst>
          </p:cNvPr>
          <p:cNvPicPr>
            <a:picLocks noChangeAspect="1"/>
          </p:cNvPicPr>
          <p:nvPr/>
        </p:nvPicPr>
        <p:blipFill>
          <a:blip r:embed="rId2"/>
          <a:stretch>
            <a:fillRect/>
          </a:stretch>
        </p:blipFill>
        <p:spPr>
          <a:xfrm>
            <a:off x="4852814" y="2478365"/>
            <a:ext cx="2486372" cy="1400370"/>
          </a:xfrm>
          <a:prstGeom prst="rect">
            <a:avLst/>
          </a:prstGeom>
        </p:spPr>
      </p:pic>
      <p:pic>
        <p:nvPicPr>
          <p:cNvPr id="16" name="Picture 15">
            <a:extLst>
              <a:ext uri="{FF2B5EF4-FFF2-40B4-BE49-F238E27FC236}">
                <a16:creationId xmlns:a16="http://schemas.microsoft.com/office/drawing/2014/main" id="{4205CB7A-BF8F-3E0F-C195-D40EBDFA62E6}"/>
              </a:ext>
            </a:extLst>
          </p:cNvPr>
          <p:cNvPicPr>
            <a:picLocks noChangeAspect="1"/>
          </p:cNvPicPr>
          <p:nvPr/>
        </p:nvPicPr>
        <p:blipFill>
          <a:blip r:embed="rId3"/>
          <a:stretch>
            <a:fillRect/>
          </a:stretch>
        </p:blipFill>
        <p:spPr>
          <a:xfrm>
            <a:off x="7320670" y="2493395"/>
            <a:ext cx="2486372" cy="1724266"/>
          </a:xfrm>
          <a:prstGeom prst="rect">
            <a:avLst/>
          </a:prstGeom>
        </p:spPr>
      </p:pic>
      <p:pic>
        <p:nvPicPr>
          <p:cNvPr id="18" name="Picture 17">
            <a:extLst>
              <a:ext uri="{FF2B5EF4-FFF2-40B4-BE49-F238E27FC236}">
                <a16:creationId xmlns:a16="http://schemas.microsoft.com/office/drawing/2014/main" id="{3790C063-CCB2-909B-67C9-767DBAF7D878}"/>
              </a:ext>
            </a:extLst>
          </p:cNvPr>
          <p:cNvPicPr>
            <a:picLocks noChangeAspect="1"/>
          </p:cNvPicPr>
          <p:nvPr/>
        </p:nvPicPr>
        <p:blipFill>
          <a:blip r:embed="rId4"/>
          <a:stretch>
            <a:fillRect/>
          </a:stretch>
        </p:blipFill>
        <p:spPr>
          <a:xfrm>
            <a:off x="4857577" y="3878735"/>
            <a:ext cx="2476846" cy="1752845"/>
          </a:xfrm>
          <a:prstGeom prst="rect">
            <a:avLst/>
          </a:prstGeom>
        </p:spPr>
      </p:pic>
      <p:pic>
        <p:nvPicPr>
          <p:cNvPr id="20" name="Picture 19">
            <a:extLst>
              <a:ext uri="{FF2B5EF4-FFF2-40B4-BE49-F238E27FC236}">
                <a16:creationId xmlns:a16="http://schemas.microsoft.com/office/drawing/2014/main" id="{DE1E90E9-A184-3303-1340-225482203D0A}"/>
              </a:ext>
            </a:extLst>
          </p:cNvPr>
          <p:cNvPicPr>
            <a:picLocks noChangeAspect="1"/>
          </p:cNvPicPr>
          <p:nvPr/>
        </p:nvPicPr>
        <p:blipFill>
          <a:blip r:embed="rId5"/>
          <a:stretch>
            <a:fillRect/>
          </a:stretch>
        </p:blipFill>
        <p:spPr>
          <a:xfrm>
            <a:off x="7334423" y="3802525"/>
            <a:ext cx="2457793" cy="1829055"/>
          </a:xfrm>
          <a:prstGeom prst="rect">
            <a:avLst/>
          </a:prstGeom>
        </p:spPr>
      </p:pic>
    </p:spTree>
    <p:extLst>
      <p:ext uri="{BB962C8B-B14F-4D97-AF65-F5344CB8AC3E}">
        <p14:creationId xmlns:p14="http://schemas.microsoft.com/office/powerpoint/2010/main" val="113660703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a:lstStyle/>
          <a:p>
            <a:r>
              <a:rPr lang="en-US" dirty="0"/>
              <a:t>The Joint Peristimulus Time Scatter Diagram.</a:t>
            </a:r>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1569803" cy="365125"/>
          </a:xfrm>
        </p:spPr>
        <p:txBody>
          <a:bodyPr/>
          <a:lstStyle/>
          <a:p>
            <a:fld id="{F742F39E-1B75-804F-BDAE-BCC03958AB94}" type="datetime1">
              <a:rPr lang="en-US" smtClean="0"/>
              <a:pPr/>
              <a:t>12/12/2022</a:t>
            </a:fld>
            <a:endParaRPr lang="en-US" dirty="0"/>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sz="1200" dirty="0"/>
              <a:t>Dynamics of Neuronal Firing Correlation: Modulation of “Effective Connectivity” </a:t>
            </a:r>
            <a:endParaRPr lang="en-US" dirty="0"/>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6</a:t>
            </a:fld>
            <a:endParaRPr lang="en-US" dirty="0"/>
          </a:p>
        </p:txBody>
      </p:sp>
      <p:pic>
        <p:nvPicPr>
          <p:cNvPr id="31" name="Picture 30">
            <a:extLst>
              <a:ext uri="{FF2B5EF4-FFF2-40B4-BE49-F238E27FC236}">
                <a16:creationId xmlns:a16="http://schemas.microsoft.com/office/drawing/2014/main" id="{DD015F9B-0050-080F-510D-0C6A448F8ED5}"/>
              </a:ext>
            </a:extLst>
          </p:cNvPr>
          <p:cNvPicPr>
            <a:picLocks noChangeAspect="1"/>
          </p:cNvPicPr>
          <p:nvPr/>
        </p:nvPicPr>
        <p:blipFill>
          <a:blip r:embed="rId2"/>
          <a:stretch>
            <a:fillRect/>
          </a:stretch>
        </p:blipFill>
        <p:spPr>
          <a:xfrm>
            <a:off x="1657017" y="1993214"/>
            <a:ext cx="3271489" cy="2977055"/>
          </a:xfrm>
          <a:prstGeom prst="rect">
            <a:avLst/>
          </a:prstGeom>
        </p:spPr>
      </p:pic>
      <p:pic>
        <p:nvPicPr>
          <p:cNvPr id="33" name="Picture 32">
            <a:extLst>
              <a:ext uri="{FF2B5EF4-FFF2-40B4-BE49-F238E27FC236}">
                <a16:creationId xmlns:a16="http://schemas.microsoft.com/office/drawing/2014/main" id="{23C0C7F3-68EE-B5C1-7C9B-7C1A42022B21}"/>
              </a:ext>
            </a:extLst>
          </p:cNvPr>
          <p:cNvPicPr>
            <a:picLocks noChangeAspect="1"/>
          </p:cNvPicPr>
          <p:nvPr/>
        </p:nvPicPr>
        <p:blipFill>
          <a:blip r:embed="rId3"/>
          <a:stretch>
            <a:fillRect/>
          </a:stretch>
        </p:blipFill>
        <p:spPr>
          <a:xfrm>
            <a:off x="4928506" y="1993214"/>
            <a:ext cx="3987575" cy="2977054"/>
          </a:xfrm>
          <a:prstGeom prst="rect">
            <a:avLst/>
          </a:prstGeom>
        </p:spPr>
      </p:pic>
    </p:spTree>
    <p:extLst>
      <p:ext uri="{BB962C8B-B14F-4D97-AF65-F5344CB8AC3E}">
        <p14:creationId xmlns:p14="http://schemas.microsoft.com/office/powerpoint/2010/main" val="333569028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546254" y="631303"/>
            <a:ext cx="9779183" cy="1325563"/>
          </a:xfrm>
        </p:spPr>
        <p:txBody>
          <a:bodyPr/>
          <a:lstStyle/>
          <a:p>
            <a:r>
              <a:rPr lang="en-US" dirty="0"/>
              <a:t>COMPARISON OF RAW PREDICTED JOINT PST HISTOGRAMS</a:t>
            </a:r>
          </a:p>
        </p:txBody>
      </p:sp>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79C497D8-AFA6-424B-9876-402B886244CF}" type="datetime1">
              <a:rPr lang="en-US" smtClean="0"/>
              <a:t>12/12/2022</a:t>
            </a:fld>
            <a:endParaRPr lang="en-US" dirty="0"/>
          </a:p>
        </p:txBody>
      </p:sp>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r>
              <a:rPr lang="en-US" sz="1200" dirty="0"/>
              <a:t>Dynamics of Neuronal Firing Correlation: Modulation of “Effective Connectivity” </a:t>
            </a:r>
            <a:endParaRPr lang="en-US" dirty="0"/>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7</a:t>
            </a:fld>
            <a:endParaRPr lang="en-US" dirty="0"/>
          </a:p>
        </p:txBody>
      </p:sp>
      <p:pic>
        <p:nvPicPr>
          <p:cNvPr id="8" name="Picture 7">
            <a:extLst>
              <a:ext uri="{FF2B5EF4-FFF2-40B4-BE49-F238E27FC236}">
                <a16:creationId xmlns:a16="http://schemas.microsoft.com/office/drawing/2014/main" id="{C7CD6D18-5A1D-D5AF-A262-0352C3A784F6}"/>
              </a:ext>
            </a:extLst>
          </p:cNvPr>
          <p:cNvPicPr>
            <a:picLocks noChangeAspect="1"/>
          </p:cNvPicPr>
          <p:nvPr/>
        </p:nvPicPr>
        <p:blipFill>
          <a:blip r:embed="rId2"/>
          <a:stretch>
            <a:fillRect/>
          </a:stretch>
        </p:blipFill>
        <p:spPr>
          <a:xfrm>
            <a:off x="517536" y="2153951"/>
            <a:ext cx="2514951" cy="1438476"/>
          </a:xfrm>
          <a:prstGeom prst="rect">
            <a:avLst/>
          </a:prstGeom>
        </p:spPr>
      </p:pic>
      <p:pic>
        <p:nvPicPr>
          <p:cNvPr id="10" name="Picture 9">
            <a:extLst>
              <a:ext uri="{FF2B5EF4-FFF2-40B4-BE49-F238E27FC236}">
                <a16:creationId xmlns:a16="http://schemas.microsoft.com/office/drawing/2014/main" id="{17DC2175-5B0C-D024-7E87-B974BC1FD99E}"/>
              </a:ext>
            </a:extLst>
          </p:cNvPr>
          <p:cNvPicPr>
            <a:picLocks noChangeAspect="1"/>
          </p:cNvPicPr>
          <p:nvPr/>
        </p:nvPicPr>
        <p:blipFill>
          <a:blip r:embed="rId3"/>
          <a:stretch>
            <a:fillRect/>
          </a:stretch>
        </p:blipFill>
        <p:spPr>
          <a:xfrm>
            <a:off x="3032487" y="2164260"/>
            <a:ext cx="2495898" cy="1714739"/>
          </a:xfrm>
          <a:prstGeom prst="rect">
            <a:avLst/>
          </a:prstGeom>
        </p:spPr>
      </p:pic>
      <p:pic>
        <p:nvPicPr>
          <p:cNvPr id="12" name="Picture 11">
            <a:extLst>
              <a:ext uri="{FF2B5EF4-FFF2-40B4-BE49-F238E27FC236}">
                <a16:creationId xmlns:a16="http://schemas.microsoft.com/office/drawing/2014/main" id="{9E38C829-1058-B628-2E34-8FE7A7241B93}"/>
              </a:ext>
            </a:extLst>
          </p:cNvPr>
          <p:cNvPicPr>
            <a:picLocks noChangeAspect="1"/>
          </p:cNvPicPr>
          <p:nvPr/>
        </p:nvPicPr>
        <p:blipFill>
          <a:blip r:embed="rId4"/>
          <a:stretch>
            <a:fillRect/>
          </a:stretch>
        </p:blipFill>
        <p:spPr>
          <a:xfrm>
            <a:off x="5556964" y="2145207"/>
            <a:ext cx="2495898" cy="1733792"/>
          </a:xfrm>
          <a:prstGeom prst="rect">
            <a:avLst/>
          </a:prstGeom>
        </p:spPr>
      </p:pic>
      <p:pic>
        <p:nvPicPr>
          <p:cNvPr id="14" name="Picture 13">
            <a:extLst>
              <a:ext uri="{FF2B5EF4-FFF2-40B4-BE49-F238E27FC236}">
                <a16:creationId xmlns:a16="http://schemas.microsoft.com/office/drawing/2014/main" id="{07F754E7-C3E2-080B-074B-3A3DCA16E7E9}"/>
              </a:ext>
            </a:extLst>
          </p:cNvPr>
          <p:cNvPicPr>
            <a:picLocks noChangeAspect="1"/>
          </p:cNvPicPr>
          <p:nvPr/>
        </p:nvPicPr>
        <p:blipFill>
          <a:blip r:embed="rId5"/>
          <a:stretch>
            <a:fillRect/>
          </a:stretch>
        </p:blipFill>
        <p:spPr>
          <a:xfrm>
            <a:off x="769094" y="3592427"/>
            <a:ext cx="2524477" cy="1800476"/>
          </a:xfrm>
          <a:prstGeom prst="rect">
            <a:avLst/>
          </a:prstGeom>
        </p:spPr>
      </p:pic>
      <p:pic>
        <p:nvPicPr>
          <p:cNvPr id="16" name="Picture 15">
            <a:extLst>
              <a:ext uri="{FF2B5EF4-FFF2-40B4-BE49-F238E27FC236}">
                <a16:creationId xmlns:a16="http://schemas.microsoft.com/office/drawing/2014/main" id="{A1A68AAE-6BDA-1C23-C8A8-04348CE09FA5}"/>
              </a:ext>
            </a:extLst>
          </p:cNvPr>
          <p:cNvPicPr>
            <a:picLocks noChangeAspect="1"/>
          </p:cNvPicPr>
          <p:nvPr/>
        </p:nvPicPr>
        <p:blipFill>
          <a:blip r:embed="rId6"/>
          <a:stretch>
            <a:fillRect/>
          </a:stretch>
        </p:blipFill>
        <p:spPr>
          <a:xfrm>
            <a:off x="3284045" y="3573374"/>
            <a:ext cx="2514951" cy="1752845"/>
          </a:xfrm>
          <a:prstGeom prst="rect">
            <a:avLst/>
          </a:prstGeom>
        </p:spPr>
      </p:pic>
      <p:pic>
        <p:nvPicPr>
          <p:cNvPr id="18" name="Picture 17">
            <a:extLst>
              <a:ext uri="{FF2B5EF4-FFF2-40B4-BE49-F238E27FC236}">
                <a16:creationId xmlns:a16="http://schemas.microsoft.com/office/drawing/2014/main" id="{574DC77C-8B64-FBD1-2A07-FB7692FF4D11}"/>
              </a:ext>
            </a:extLst>
          </p:cNvPr>
          <p:cNvPicPr>
            <a:picLocks noChangeAspect="1"/>
          </p:cNvPicPr>
          <p:nvPr/>
        </p:nvPicPr>
        <p:blipFill>
          <a:blip r:embed="rId7"/>
          <a:stretch>
            <a:fillRect/>
          </a:stretch>
        </p:blipFill>
        <p:spPr>
          <a:xfrm>
            <a:off x="5798996" y="3573374"/>
            <a:ext cx="2495898" cy="1752845"/>
          </a:xfrm>
          <a:prstGeom prst="rect">
            <a:avLst/>
          </a:prstGeom>
        </p:spPr>
      </p:pic>
      <p:pic>
        <p:nvPicPr>
          <p:cNvPr id="20" name="Picture 19">
            <a:extLst>
              <a:ext uri="{FF2B5EF4-FFF2-40B4-BE49-F238E27FC236}">
                <a16:creationId xmlns:a16="http://schemas.microsoft.com/office/drawing/2014/main" id="{45D0E976-DC5C-4480-5B36-0628645B447B}"/>
              </a:ext>
            </a:extLst>
          </p:cNvPr>
          <p:cNvPicPr>
            <a:picLocks noChangeAspect="1"/>
          </p:cNvPicPr>
          <p:nvPr/>
        </p:nvPicPr>
        <p:blipFill>
          <a:blip r:embed="rId8"/>
          <a:stretch>
            <a:fillRect/>
          </a:stretch>
        </p:blipFill>
        <p:spPr>
          <a:xfrm>
            <a:off x="8304421" y="3544794"/>
            <a:ext cx="2457793" cy="1810003"/>
          </a:xfrm>
          <a:prstGeom prst="rect">
            <a:avLst/>
          </a:prstGeom>
        </p:spPr>
      </p:pic>
    </p:spTree>
    <p:extLst>
      <p:ext uri="{BB962C8B-B14F-4D97-AF65-F5344CB8AC3E}">
        <p14:creationId xmlns:p14="http://schemas.microsoft.com/office/powerpoint/2010/main" val="1132042110"/>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fontScale="90000"/>
          </a:bodyPr>
          <a:lstStyle/>
          <a:p>
            <a:r>
              <a:rPr lang="en-US" dirty="0"/>
              <a:t>Graphical Representation Of Stimulus</a:t>
            </a:r>
          </a:p>
        </p:txBody>
      </p:sp>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12/12/2022</a:t>
            </a:fld>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sz="1200" dirty="0"/>
              <a:t>Dynamics of Neuronal Firing Correlation: Modulation of “Effective Connectivity” </a:t>
            </a:r>
            <a:endParaRPr lang="en-US" dirty="0"/>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pic>
        <p:nvPicPr>
          <p:cNvPr id="13" name="Picture 12">
            <a:extLst>
              <a:ext uri="{FF2B5EF4-FFF2-40B4-BE49-F238E27FC236}">
                <a16:creationId xmlns:a16="http://schemas.microsoft.com/office/drawing/2014/main" id="{39021EF2-F80B-7BA3-2FBD-B3A0EE2F25A5}"/>
              </a:ext>
            </a:extLst>
          </p:cNvPr>
          <p:cNvPicPr>
            <a:picLocks noChangeAspect="1"/>
          </p:cNvPicPr>
          <p:nvPr/>
        </p:nvPicPr>
        <p:blipFill>
          <a:blip r:embed="rId2"/>
          <a:stretch>
            <a:fillRect/>
          </a:stretch>
        </p:blipFill>
        <p:spPr>
          <a:xfrm>
            <a:off x="2635622" y="1706563"/>
            <a:ext cx="6167718" cy="4294660"/>
          </a:xfrm>
          <a:prstGeom prst="rect">
            <a:avLst/>
          </a:prstGeom>
        </p:spPr>
      </p:pic>
    </p:spTree>
    <p:extLst>
      <p:ext uri="{BB962C8B-B14F-4D97-AF65-F5344CB8AC3E}">
        <p14:creationId xmlns:p14="http://schemas.microsoft.com/office/powerpoint/2010/main" val="70020926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4A960-4CE7-8078-7EB1-10E2F5391727}"/>
              </a:ext>
            </a:extLst>
          </p:cNvPr>
          <p:cNvSpPr>
            <a:spLocks noGrp="1"/>
          </p:cNvSpPr>
          <p:nvPr>
            <p:ph type="title"/>
          </p:nvPr>
        </p:nvSpPr>
        <p:spPr/>
        <p:txBody>
          <a:bodyPr/>
          <a:lstStyle/>
          <a:p>
            <a:r>
              <a:rPr lang="en-US" dirty="0"/>
              <a:t>About The Work</a:t>
            </a:r>
            <a:endParaRPr lang="en-PK" dirty="0"/>
          </a:p>
        </p:txBody>
      </p:sp>
      <p:sp>
        <p:nvSpPr>
          <p:cNvPr id="3" name="Content Placeholder 2">
            <a:extLst>
              <a:ext uri="{FF2B5EF4-FFF2-40B4-BE49-F238E27FC236}">
                <a16:creationId xmlns:a16="http://schemas.microsoft.com/office/drawing/2014/main" id="{E17B7A6D-54B3-96E4-3C8A-5EDE00B794D9}"/>
              </a:ext>
            </a:extLst>
          </p:cNvPr>
          <p:cNvSpPr>
            <a:spLocks noGrp="1"/>
          </p:cNvSpPr>
          <p:nvPr>
            <p:ph idx="1"/>
          </p:nvPr>
        </p:nvSpPr>
        <p:spPr>
          <a:xfrm>
            <a:off x="1167492" y="2087563"/>
            <a:ext cx="10181825" cy="3685708"/>
          </a:xfrm>
        </p:spPr>
        <p:txBody>
          <a:bodyPr/>
          <a:lstStyle/>
          <a:p>
            <a:r>
              <a:rPr lang="en-US" dirty="0"/>
              <a:t>This work was started independently in several laboratories and brought together during 1986-87 during a Sabbatical stay by G.‘L. Gerstein at the Max-Planck-Institute for Biological Cybernetics. We are grateful to Prof. Valentino </a:t>
            </a:r>
            <a:r>
              <a:rPr lang="en-US" dirty="0" err="1"/>
              <a:t>Braitenberg</a:t>
            </a:r>
            <a:r>
              <a:rPr lang="en-US" dirty="0"/>
              <a:t> for this opportunity. T. Bonhoeffer was involved in early phases of this project. We thank V. </a:t>
            </a:r>
            <a:r>
              <a:rPr lang="en-US" dirty="0" err="1"/>
              <a:t>Staiger</a:t>
            </a:r>
            <a:r>
              <a:rPr lang="en-US" dirty="0"/>
              <a:t> for his skillful photography of endless series of display screens and V. </a:t>
            </a:r>
            <a:r>
              <a:rPr lang="en-US" dirty="0" err="1"/>
              <a:t>Braitenberg</a:t>
            </a:r>
            <a:r>
              <a:rPr lang="en-US" dirty="0"/>
              <a:t>, A. </a:t>
            </a:r>
            <a:r>
              <a:rPr lang="en-US" dirty="0" err="1"/>
              <a:t>Kreiter</a:t>
            </a:r>
            <a:r>
              <a:rPr lang="en-US" dirty="0"/>
              <a:t>, and A. </a:t>
            </a:r>
            <a:r>
              <a:rPr lang="en-US" dirty="0" err="1"/>
              <a:t>Schtiz</a:t>
            </a:r>
            <a:r>
              <a:rPr lang="en-US" dirty="0"/>
              <a:t> for critical reading of the manuscript. </a:t>
            </a:r>
            <a:endParaRPr lang="en-PK" dirty="0"/>
          </a:p>
        </p:txBody>
      </p:sp>
      <p:sp>
        <p:nvSpPr>
          <p:cNvPr id="4" name="Date Placeholder 3">
            <a:extLst>
              <a:ext uri="{FF2B5EF4-FFF2-40B4-BE49-F238E27FC236}">
                <a16:creationId xmlns:a16="http://schemas.microsoft.com/office/drawing/2014/main" id="{DA5A2D76-09A0-CAD7-6C72-2822BDC89F65}"/>
              </a:ext>
            </a:extLst>
          </p:cNvPr>
          <p:cNvSpPr>
            <a:spLocks noGrp="1"/>
          </p:cNvSpPr>
          <p:nvPr>
            <p:ph type="dt" sz="half" idx="2"/>
          </p:nvPr>
        </p:nvSpPr>
        <p:spPr/>
        <p:txBody>
          <a:bodyPr/>
          <a:lstStyle/>
          <a:p>
            <a:fld id="{8CE9AC2A-20AD-8C48-B5EB-B5322BDBCDEE}" type="datetime1">
              <a:rPr lang="en-US" smtClean="0"/>
              <a:pPr/>
              <a:t>12/12/2022</a:t>
            </a:fld>
            <a:endParaRPr lang="en-US" dirty="0"/>
          </a:p>
        </p:txBody>
      </p:sp>
      <p:sp>
        <p:nvSpPr>
          <p:cNvPr id="5" name="Footer Placeholder 4">
            <a:extLst>
              <a:ext uri="{FF2B5EF4-FFF2-40B4-BE49-F238E27FC236}">
                <a16:creationId xmlns:a16="http://schemas.microsoft.com/office/drawing/2014/main" id="{DBE0408C-9737-46BA-8D97-0BFC02F685C8}"/>
              </a:ext>
            </a:extLst>
          </p:cNvPr>
          <p:cNvSpPr>
            <a:spLocks noGrp="1"/>
          </p:cNvSpPr>
          <p:nvPr>
            <p:ph type="ftr" sz="quarter" idx="3"/>
          </p:nvPr>
        </p:nvSpPr>
        <p:spPr/>
        <p:txBody>
          <a:bodyPr/>
          <a:lstStyle/>
          <a:p>
            <a:r>
              <a:rPr lang="en-US" sz="1200" dirty="0"/>
              <a:t>Dynamics of Neuronal Firing Correlation: Modulation of “Effective Connectivity” </a:t>
            </a:r>
            <a:endParaRPr lang="en-US" dirty="0"/>
          </a:p>
        </p:txBody>
      </p:sp>
      <p:sp>
        <p:nvSpPr>
          <p:cNvPr id="6" name="Slide Number Placeholder 5">
            <a:extLst>
              <a:ext uri="{FF2B5EF4-FFF2-40B4-BE49-F238E27FC236}">
                <a16:creationId xmlns:a16="http://schemas.microsoft.com/office/drawing/2014/main" id="{5255C632-6ED7-7D0D-16D1-A9A51688ECC7}"/>
              </a:ext>
            </a:extLst>
          </p:cNvPr>
          <p:cNvSpPr>
            <a:spLocks noGrp="1"/>
          </p:cNvSpPr>
          <p:nvPr>
            <p:ph type="sldNum" sz="quarter" idx="4"/>
          </p:nvPr>
        </p:nvSpPr>
        <p:spPr/>
        <p:txBody>
          <a:bodyPr/>
          <a:lstStyle/>
          <a:p>
            <a:fld id="{294A09A9-5501-47C1-A89A-A340965A2BE2}" type="slidenum">
              <a:rPr lang="en-US" smtClean="0"/>
              <a:pPr/>
              <a:t>9</a:t>
            </a:fld>
            <a:endParaRPr lang="en-US" dirty="0"/>
          </a:p>
        </p:txBody>
      </p:sp>
      <p:graphicFrame>
        <p:nvGraphicFramePr>
          <p:cNvPr id="9" name="Chart 8">
            <a:extLst>
              <a:ext uri="{FF2B5EF4-FFF2-40B4-BE49-F238E27FC236}">
                <a16:creationId xmlns:a16="http://schemas.microsoft.com/office/drawing/2014/main" id="{51DCC24D-5D89-62E9-7150-6F373E0BB22F}"/>
              </a:ext>
            </a:extLst>
          </p:cNvPr>
          <p:cNvGraphicFramePr/>
          <p:nvPr>
            <p:extLst>
              <p:ext uri="{D42A27DB-BD31-4B8C-83A1-F6EECF244321}">
                <p14:modId xmlns:p14="http://schemas.microsoft.com/office/powerpoint/2010/main" val="146236746"/>
              </p:ext>
            </p:extLst>
          </p:nvPr>
        </p:nvGraphicFramePr>
        <p:xfrm>
          <a:off x="5835904" y="-1"/>
          <a:ext cx="3039872" cy="222199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0042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{BF2355DA-9D47-4820-ACDA-ED55FD7B8A16}tf45331398_win32</Template>
  <TotalTime>20</TotalTime>
  <Words>629</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Amasis MT Pro Black</vt:lpstr>
      <vt:lpstr>Arial</vt:lpstr>
      <vt:lpstr>Calibri</vt:lpstr>
      <vt:lpstr>Roboto</vt:lpstr>
      <vt:lpstr>Tenorite</vt:lpstr>
      <vt:lpstr>Office Theme</vt:lpstr>
      <vt:lpstr>Dynamics of Neuronal Firing Correlation: Modulation of “Effective Connectivity” </vt:lpstr>
      <vt:lpstr>Introduction</vt:lpstr>
      <vt:lpstr>Any man could, if he were so inclined, be the sculptor of his own brain.”. “A neuron didn’t know whether it fired in response to a scent or a symphony. Brain cells weren’t intelligent; only brains were.”. “Neurons giveth and neurons taketh away.”.</vt:lpstr>
      <vt:lpstr>It is appropriate for the intercomparison of different pieces of data with the null hypothesis However, we now need a measure of significance to interpret the deviations from the null hypothesis. The usual approach to significance testing consists of comparing the actual outcome of an experiment with the postulated distribution of values under the null hypothesis. In our case, we need to identify this postulated distribution for the JPSTH value in a given bin. The point o</vt:lpstr>
      <vt:lpstr>PowerPoint Presentation</vt:lpstr>
      <vt:lpstr>The Joint Peristimulus Time Scatter Diagram.</vt:lpstr>
      <vt:lpstr>COMPARISON OF RAW PREDICTED JOINT PST HISTOGRAMS</vt:lpstr>
      <vt:lpstr>Graphical Representation Of Stimulus</vt:lpstr>
      <vt:lpstr>About The Work</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Dynamics of Neuronal Firing Correlation: Modulation of “Effective Connectivity” </dc:title>
  <dc:creator>Abdul Ghani Khan</dc:creator>
  <cp:lastModifiedBy>Abdul Ghani Khan</cp:lastModifiedBy>
  <cp:revision>3</cp:revision>
  <dcterms:created xsi:type="dcterms:W3CDTF">2022-12-12T10:35:06Z</dcterms:created>
  <dcterms:modified xsi:type="dcterms:W3CDTF">2022-12-12T11:01:15Z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2022-12-12T10:39:49Z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f0e8d4d9-01c2-4478-82bc-d026d63e760e</vt:lpwstr>
  </property>
  <property fmtid="{D5CDD505-2E9C-101B-9397-08002B2CF9AE}" pid="8" name="MSIP_Label_defa4170-0d19-0005-0004-bc88714345d2_ActionId">
    <vt:lpwstr>8a924347-8ca1-488e-8da9-a29ab7d30c2e</vt:lpwstr>
  </property>
  <property fmtid="{D5CDD505-2E9C-101B-9397-08002B2CF9AE}" pid="9" name="MSIP_Label_defa4170-0d19-0005-0004-bc88714345d2_ContentBits">
    <vt:lpwstr>0</vt:lpwstr>
  </property>
</Properties>
</file>