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87" r:id="rId2"/>
    <p:sldId id="321" r:id="rId3"/>
    <p:sldId id="390" r:id="rId4"/>
    <p:sldId id="391" r:id="rId5"/>
    <p:sldId id="382" r:id="rId6"/>
    <p:sldId id="417" r:id="rId7"/>
    <p:sldId id="418" r:id="rId8"/>
    <p:sldId id="419" r:id="rId9"/>
    <p:sldId id="392" r:id="rId10"/>
    <p:sldId id="389" r:id="rId11"/>
    <p:sldId id="424" r:id="rId12"/>
    <p:sldId id="425" r:id="rId13"/>
    <p:sldId id="383" r:id="rId14"/>
    <p:sldId id="385" r:id="rId15"/>
    <p:sldId id="426" r:id="rId16"/>
    <p:sldId id="387" r:id="rId17"/>
    <p:sldId id="388" r:id="rId18"/>
    <p:sldId id="393" r:id="rId19"/>
    <p:sldId id="394" r:id="rId20"/>
    <p:sldId id="395" r:id="rId21"/>
    <p:sldId id="396" r:id="rId22"/>
    <p:sldId id="397" r:id="rId23"/>
    <p:sldId id="399" r:id="rId24"/>
    <p:sldId id="400" r:id="rId25"/>
    <p:sldId id="401" r:id="rId26"/>
    <p:sldId id="403" r:id="rId27"/>
    <p:sldId id="398" r:id="rId28"/>
    <p:sldId id="404" r:id="rId29"/>
    <p:sldId id="406" r:id="rId30"/>
    <p:sldId id="427" r:id="rId31"/>
    <p:sldId id="428" r:id="rId32"/>
    <p:sldId id="423" r:id="rId33"/>
    <p:sldId id="405" r:id="rId34"/>
    <p:sldId id="407" r:id="rId35"/>
    <p:sldId id="408" r:id="rId36"/>
    <p:sldId id="410" r:id="rId37"/>
    <p:sldId id="409" r:id="rId38"/>
    <p:sldId id="411" r:id="rId39"/>
    <p:sldId id="412" r:id="rId40"/>
    <p:sldId id="413" r:id="rId41"/>
    <p:sldId id="420" r:id="rId42"/>
    <p:sldId id="421" r:id="rId43"/>
    <p:sldId id="422" r:id="rId44"/>
    <p:sldId id="414" r:id="rId45"/>
    <p:sldId id="302" r:id="rId4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Arial Black" panose="020B0A04020102020204" pitchFamily="34" charset="0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Wingdings 3" panose="05040102010807070707" pitchFamily="18" charset="2"/>
      <p:regular r:id="rId57"/>
    </p:embeddedFont>
    <p:embeddedFont>
      <p:font typeface="Roboto Condensed" panose="020B0604020202020204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Roboto Condensed Light" panose="020B0604020202020204" charset="0"/>
      <p:regular r:id="rId70"/>
      <p:bold r:id="rId71"/>
      <p:italic r:id="rId72"/>
      <p:boldItalic r:id="rId7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88E1-AC27-4EE8-A7F7-5229689E663B}">
  <a:tblStyle styleId="{0C0388E1-AC27-4EE8-A7F7-5229689E663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font" Target="fonts/font23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877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07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9962846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1833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367445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89238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491934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07595709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9642401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301882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5478644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56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2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840183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2269325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215329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037981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603290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78822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943456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605284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345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eeksforgeeks.org/c-data-types/" TargetMode="External"/><Relationship Id="rId7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beginnersbook.com/2017/08/cpp-data-types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cpp/default.asp" TargetMode="External"/><Relationship Id="rId5" Type="http://schemas.openxmlformats.org/officeDocument/2006/relationships/hyperlink" Target="https://www.geeksforgeeks.org/basic-input-output-c/" TargetMode="External"/><Relationship Id="rId4" Type="http://schemas.openxmlformats.org/officeDocument/2006/relationships/hyperlink" Target="http://www.cplusplus.com/doc/tutorial/basic_io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03598"/>
            <a:ext cx="226774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OOP Lab </a:t>
            </a:r>
            <a:r>
              <a:rPr lang="en-AU" sz="2000" b="1"/>
              <a:t># 1.2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5ED23-1A6E-4B0F-B1BA-9D0E4862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931790"/>
            <a:ext cx="1895644" cy="107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407B-7E3F-432F-B8E4-9067CEAC1D64}"/>
              </a:ext>
            </a:extLst>
          </p:cNvPr>
          <p:cNvSpPr txBox="1"/>
          <p:nvPr/>
        </p:nvSpPr>
        <p:spPr>
          <a:xfrm>
            <a:off x="-18421" y="34474"/>
            <a:ext cx="228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solidFill>
                  <a:srgbClr val="00B0F0"/>
                </a:solidFill>
                <a:latin typeface="Arial Black" panose="020B0A04020102020204" pitchFamily="34" charset="0"/>
              </a:rPr>
              <a:t>FAST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AB127-C1DE-4E8D-8CAB-0F20A627DC19}"/>
              </a:ext>
            </a:extLst>
          </p:cNvPr>
          <p:cNvSpPr/>
          <p:nvPr/>
        </p:nvSpPr>
        <p:spPr>
          <a:xfrm>
            <a:off x="2240392" y="54809"/>
            <a:ext cx="669818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Computer and Emerging Sciences Peshawar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780027-3AF6-4A13-B24A-E299C69193F0}"/>
              </a:ext>
            </a:extLst>
          </p:cNvPr>
          <p:cNvSpPr/>
          <p:nvPr/>
        </p:nvSpPr>
        <p:spPr>
          <a:xfrm>
            <a:off x="4090609" y="4674783"/>
            <a:ext cx="484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Prepared By: </a:t>
            </a:r>
            <a:r>
              <a:rPr lang="en-US" b="1" dirty="0" smtClean="0">
                <a:latin typeface="Calibri" panose="020F0502020204030204" pitchFamily="34" charset="0"/>
              </a:rPr>
              <a:t>Mazhar Iqbal (Instructor </a:t>
            </a:r>
            <a:r>
              <a:rPr lang="en-US" b="1" dirty="0">
                <a:latin typeface="Calibri" panose="020F0502020204030204" pitchFamily="34" charset="0"/>
              </a:rPr>
              <a:t>CS) </a:t>
            </a:r>
            <a:endParaRPr lang="en-US" b="1" dirty="0"/>
          </a:p>
        </p:txBody>
      </p:sp>
      <p:sp>
        <p:nvSpPr>
          <p:cNvPr id="12" name="Shape 184">
            <a:extLst>
              <a:ext uri="{FF2B5EF4-FFF2-40B4-BE49-F238E27FC236}">
                <a16:creationId xmlns:a16="http://schemas.microsoft.com/office/drawing/2014/main" id="{011D0DDE-0A1C-46C5-9B1C-DAD0CD1E88CA}"/>
              </a:ext>
            </a:extLst>
          </p:cNvPr>
          <p:cNvSpPr txBox="1">
            <a:spLocks/>
          </p:cNvSpPr>
          <p:nvPr/>
        </p:nvSpPr>
        <p:spPr>
          <a:xfrm>
            <a:off x="0" y="1789391"/>
            <a:ext cx="6914213" cy="1826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50" dirty="0">
                <a:solidFill>
                  <a:srgbClr val="FFFF00"/>
                </a:solidFill>
              </a:rPr>
              <a:t>C++ Variables and Data Types</a:t>
            </a:r>
            <a:br>
              <a:rPr lang="en-US" sz="4050" dirty="0">
                <a:solidFill>
                  <a:srgbClr val="FFFF00"/>
                </a:solidFill>
              </a:rPr>
            </a:br>
            <a:r>
              <a:rPr lang="en-GB" sz="2100" dirty="0"/>
              <a:t/>
            </a:r>
            <a:br>
              <a:rPr lang="en-GB" sz="2100" dirty="0"/>
            </a:br>
            <a:r>
              <a:rPr lang="en-GB" sz="2100" dirty="0">
                <a:solidFill>
                  <a:srgbClr val="FFFF00"/>
                </a:solidFill>
              </a:rPr>
              <a:t>Instructor</a:t>
            </a:r>
            <a:r>
              <a:rPr lang="en-GB" sz="2100" dirty="0" smtClean="0">
                <a:solidFill>
                  <a:srgbClr val="FFFF00"/>
                </a:solidFill>
              </a:rPr>
              <a:t>: Mazhar Iqbal</a:t>
            </a:r>
            <a: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endParaRPr lang="en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BF865-41CF-4184-AB1F-742E3421F789}"/>
              </a:ext>
            </a:extLst>
          </p:cNvPr>
          <p:cNvSpPr/>
          <p:nvPr/>
        </p:nvSpPr>
        <p:spPr>
          <a:xfrm>
            <a:off x="0" y="3205968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Roboto Condensed" panose="020B0604020202020204" charset="0"/>
                <a:ea typeface="Roboto Condensed" panose="020B0604020202020204" charset="0"/>
                <a:cs typeface="Times New Roman" panose="02020603050405020304" pitchFamily="18" charset="0"/>
              </a:rPr>
              <a:t>DEPARTMENT OF COMPUTER SCIENCE</a:t>
            </a:r>
            <a:endParaRPr lang="en-US" sz="24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Keywords/Reserved Words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485094"/>
          </a:xfrm>
        </p:spPr>
        <p:txBody>
          <a:bodyPr anchor="t"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words that are used by the language for special purpose are called keywords.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are also called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reserved 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For example in a C++ the word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used to indicate the starting of program,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used to add header files,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used to declare integer type variable. All these words are keywords of C++.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reserved words cannot be used as variable names in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2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Keywords…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2A583F-7FD9-419E-8C7D-A3AA2001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84912"/>
              </p:ext>
            </p:extLst>
          </p:nvPr>
        </p:nvGraphicFramePr>
        <p:xfrm>
          <a:off x="395536" y="2274020"/>
          <a:ext cx="6696744" cy="2520280"/>
        </p:xfrm>
        <a:graphic>
          <a:graphicData uri="http://schemas.openxmlformats.org/drawingml/2006/table">
            <a:tbl>
              <a:tblPr/>
              <a:tblGrid>
                <a:gridCol w="837093">
                  <a:extLst>
                    <a:ext uri="{9D8B030D-6E8A-4147-A177-3AD203B41FA5}">
                      <a16:colId xmlns:a16="http://schemas.microsoft.com/office/drawing/2014/main" val="2332557774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816423315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3408833179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984809065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1230031705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3727474547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3247788895"/>
                    </a:ext>
                  </a:extLst>
                </a:gridCol>
                <a:gridCol w="837093">
                  <a:extLst>
                    <a:ext uri="{9D8B030D-6E8A-4147-A177-3AD203B41FA5}">
                      <a16:colId xmlns:a16="http://schemas.microsoft.com/office/drawing/2014/main" val="113270759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auto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break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case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continue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134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else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enum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extern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for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goto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6332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register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sizeof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685727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struct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switch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typedef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union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volatile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while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25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51CAF71-B84E-4317-AD29-3FD3BF92C6BF}"/>
              </a:ext>
            </a:extLst>
          </p:cNvPr>
          <p:cNvSpPr/>
          <p:nvPr/>
        </p:nvSpPr>
        <p:spPr>
          <a:xfrm>
            <a:off x="251520" y="137403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list of 32 Keywords in C++ Language which are also available in C language are given below.</a:t>
            </a:r>
          </a:p>
        </p:txBody>
      </p:sp>
    </p:spTree>
    <p:extLst>
      <p:ext uri="{BB962C8B-B14F-4D97-AF65-F5344CB8AC3E}">
        <p14:creationId xmlns:p14="http://schemas.microsoft.com/office/powerpoint/2010/main" val="38939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Keywords…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1CAF71-B84E-4317-AD29-3FD3BF92C6BF}"/>
              </a:ext>
            </a:extLst>
          </p:cNvPr>
          <p:cNvSpPr/>
          <p:nvPr/>
        </p:nvSpPr>
        <p:spPr>
          <a:xfrm>
            <a:off x="251520" y="137403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list of 30 Keywords in C++ Language which are not available in C language are given below.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23935-AE8D-464D-B01D-A6A4DEE8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40521"/>
              </p:ext>
            </p:extLst>
          </p:nvPr>
        </p:nvGraphicFramePr>
        <p:xfrm>
          <a:off x="395536" y="2139702"/>
          <a:ext cx="6840760" cy="25197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17823909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26890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77374715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087737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87032303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asm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dynamic_cast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namespace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reinterpret_cast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9299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explicit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static_cast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958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template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friend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2599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inline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const_cast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403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delete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mutable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try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2301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typeid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typename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using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virtual</a:t>
                      </a: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wchar_t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391" marR="56391" marT="56391" marB="5639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3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1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Tokens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09" y="1369310"/>
            <a:ext cx="8496944" cy="3485094"/>
          </a:xfrm>
        </p:spPr>
        <p:txBody>
          <a:bodyPr anchor="t"/>
          <a:lstStyle/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program statement consist of variable names, keywords, constants, punctuations marks, operators etc. In C++ these elements of a statement are called tokens. In the following program segment: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main()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int a, b;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main, {, }, int , a, b and punctuation marks (,) and (;) are tokens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26E9927-1A73-48AD-AA79-E75EE86C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20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Variables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0" y="1511703"/>
            <a:ext cx="8496944" cy="3364303"/>
          </a:xfrm>
        </p:spPr>
        <p:txBody>
          <a:bodyPr anchor="t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memory location where data is stored is called variable.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quantity whose value may change during execution of the program is called variable. It is represented by a symbol or name.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name of 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 area allocated in memory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In other words, it is a </a:t>
            </a:r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memory location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combination of "vary + able" that means its value can be changed.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age=20;      // Here age is variable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51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Variables…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ariables in C++ - GeeksforGeeks">
            <a:extLst>
              <a:ext uri="{FF2B5EF4-FFF2-40B4-BE49-F238E27FC236}">
                <a16:creationId xmlns:a16="http://schemas.microsoft.com/office/drawing/2014/main" id="{844AD2BA-C8BB-4389-BA6E-037262B4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6887"/>
            <a:ext cx="6485731" cy="35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96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Rules for Naming/Writing Variables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59" y="1407587"/>
            <a:ext cx="8496944" cy="3485094"/>
          </a:xfrm>
        </p:spPr>
        <p:txBody>
          <a:bodyPr anchor="t"/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character of variable must be an alphabetic character.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can be used as first character of variable name.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Blank space are not allowed in a variable name.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Special character such as arithmetic operators, #, ^, cannot be used in a variable name.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maximum length of a variable name depends upon the compiler of C++.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variable name declared for one data type cannot be used to declare another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0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Rules for Naming/Writing Variables…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algn="just">
              <a:lnSpc>
                <a:spcPct val="15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C++ is a case sensitive language. Thus variable  name with the same spellings but different cases are treated as different variable names. For example variable “Pay”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“pay” are two different variables.</a:t>
            </a:r>
          </a:p>
          <a:p>
            <a:pPr marL="457200" indent="-457200" algn="just">
              <a:buAutoNum type="arabicParenR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26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/>
              <a:t>Rules for Naming/Writing Variables…_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19622"/>
            <a:ext cx="8496944" cy="367240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is a case sensitive language: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is different from Number or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Valid identifiers: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char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first_var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float first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Invalid identifiers: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3bc, int a*b, int #a, int 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6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/>
              <a:t>Rules for Naming/Writing Variables…_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camelCase variable names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dateOfBirth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PascalCase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variable names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Number, FirstName,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DateOfBirth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1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D5D937BF-EC37-4868-9E80-C5316B89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0F9AE3-2747-4612-88FF-89BEAC19BC12}"/>
              </a:ext>
            </a:extLst>
          </p:cNvPr>
          <p:cNvSpPr txBox="1">
            <a:spLocks/>
          </p:cNvSpPr>
          <p:nvPr/>
        </p:nvSpPr>
        <p:spPr>
          <a:xfrm>
            <a:off x="189300" y="1397274"/>
            <a:ext cx="8172400" cy="37374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Comments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Keywords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Tokens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Variables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Rules for naming variables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Data Types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Constants</a:t>
            </a:r>
          </a:p>
          <a:p>
            <a:pPr marL="658368" lvl="1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AU" sz="1600" dirty="0">
                <a:solidFill>
                  <a:schemeClr val="tx1"/>
                </a:solidFill>
                <a:ea typeface="Roboto Condensed" panose="020B0604020202020204" charset="0"/>
                <a:cs typeface="Times New Roman" pitchFamily="18" charset="0"/>
              </a:rPr>
              <a:t>C++ Input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Rules for Naming/Writing Variables…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Rule of Thumb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camelCase for variable names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PascalCase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advanced naming e.g. Classes, Interfaces etc.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7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Rules for Naming/Writing Variables…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firstNumber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 gender = 'm’;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piValue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3.14;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countryName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a, b, c;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7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Data Types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lnSpc>
                <a:spcPct val="12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types specify the different sizes and values that can be stored in the variable. 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Types tell us: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Type  of data.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ii) Memory reserved (amount of memory).</a:t>
            </a:r>
          </a:p>
          <a:p>
            <a:pPr>
              <a:lnSpc>
                <a:spcPct val="12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iii) Range of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5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Data Types…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B8E3C-7869-4583-8789-A88321FF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70388"/>
            <a:ext cx="6336704" cy="34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function is used to find size (bytes) of data type</a:t>
            </a:r>
          </a:p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(char) 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35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#include&lt;iostream&gt;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namespace std;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main()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char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(char)  &lt;&lt; " byte"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int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(int) &lt;&lt; " bytes"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0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lvl="1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short int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(short int)  &lt;&lt; " bytes" &lt;&lt;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long int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(long int) &lt;&lt; " bytes"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signed long int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(signed long int)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&lt;&lt; " bytes"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unsigned long int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(unsigned long int) 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   &lt;&lt; " bytes"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3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float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(float)  &lt;&lt; " bytes" &lt;&lt;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"Size of double : 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(double)  &lt;&lt; " bytes" &lt;&lt;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   system(“pause”);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   return 0; 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5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char : 1 byte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int : 4 bytes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short int : 2 bytes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long int : 8 bytes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1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 err="1"/>
              <a:t>sizeof</a:t>
            </a:r>
            <a:r>
              <a:rPr lang="en-AU" sz="2400" dirty="0"/>
              <a:t>() Data Type…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signed long int : 8 bytes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unsigned long int : 8 bytes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float : 4 bytes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of double : 8 bytes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800" dirty="0"/>
              <a:t>C++ Comments 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264984"/>
          </a:xfrm>
        </p:spPr>
        <p:txBody>
          <a:bodyPr anchor="t"/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well-documented program is a good practice as a programmer. It makes a program more readable and error finding become easier. One important part of good documentation is Comments.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computer programming, a comment is a programmer-readable explanation or annotation in the source code of a computer program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 are statements that are not executed by the compiler and interpreter.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7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400" dirty="0"/>
              <a:t>How to get the type of a variable in C++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6E7238-A9D5-416A-8A80-BADB188C6B57}"/>
              </a:ext>
            </a:extLst>
          </p:cNvPr>
          <p:cNvSpPr/>
          <p:nvPr/>
        </p:nvSpPr>
        <p:spPr>
          <a:xfrm>
            <a:off x="107504" y="1470313"/>
            <a:ext cx="889536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typeinfo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latin typeface="Consolas" panose="020B0609020204030204" pitchFamily="49" charset="0"/>
              </a:rPr>
              <a:t>//declaring variable of type 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latin typeface="Consolas" panose="020B0609020204030204" pitchFamily="49" charset="0"/>
              </a:rPr>
              <a:t>//declaring variable of type float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latin typeface="Consolas" panose="020B0609020204030204" pitchFamily="49" charset="0"/>
              </a:rPr>
              <a:t> =7.98; //declaring variable of type double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//we are passing the variable as a parameter in the function </a:t>
            </a:r>
            <a:r>
              <a:rPr lang="en-US" sz="1400" dirty="0" err="1">
                <a:latin typeface="Consolas" panose="020B0609020204030204" pitchFamily="49" charset="0"/>
              </a:rPr>
              <a:t>i.e</a:t>
            </a:r>
            <a:r>
              <a:rPr lang="en-US" sz="1400" dirty="0">
                <a:latin typeface="Consolas" panose="020B0609020204030204" pitchFamily="49" charset="0"/>
              </a:rPr>
              <a:t> </a:t>
            </a:r>
            <a:r>
              <a:rPr lang="en-US" sz="1400" dirty="0" err="1">
                <a:latin typeface="Consolas" panose="020B0609020204030204" pitchFamily="49" charset="0"/>
              </a:rPr>
              <a:t>typeid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variable_name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&lt;&lt; "\n Type of x: " &lt;&lt;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(a).name();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&lt;&lt;  "\n type of b: " &lt;&lt;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(b).name();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&lt;&lt;  "\n type of b: " &lt;&lt;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(c).name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F8BFB-B073-448B-A14D-5990007869FF}"/>
              </a:ext>
            </a:extLst>
          </p:cNvPr>
          <p:cNvSpPr/>
          <p:nvPr/>
        </p:nvSpPr>
        <p:spPr>
          <a:xfrm>
            <a:off x="6422057" y="1707654"/>
            <a:ext cx="158417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33"/>
                </a:solidFill>
                <a:latin typeface="Menlo"/>
              </a:rPr>
              <a:t>Output: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a is of type: </a:t>
            </a:r>
            <a:r>
              <a:rPr lang="en-US" altLang="en-US" dirty="0" err="1">
                <a:solidFill>
                  <a:srgbClr val="333333"/>
                </a:solidFill>
                <a:latin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b is of type: f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Menlo"/>
              </a:rPr>
              <a:t>f is of type: d </a:t>
            </a:r>
            <a:r>
              <a:rPr lang="en-US" altLang="en-US" sz="1200" dirty="0">
                <a:solidFill>
                  <a:schemeClr val="tx1"/>
                </a:solidFill>
              </a:rPr>
              <a:t/>
            </a:r>
            <a:br>
              <a:rPr lang="en-US" altLang="en-US" sz="1200" dirty="0">
                <a:solidFill>
                  <a:schemeClr val="tx1"/>
                </a:solidFill>
              </a:rPr>
            </a:b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3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400" dirty="0"/>
              <a:t>How to get the type of a variable in C++…</a:t>
            </a:r>
            <a:endParaRPr lang="en-GB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774A24-8059-4E9E-A118-33D41936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3" y="1399402"/>
            <a:ext cx="8496944" cy="3476604"/>
          </a:xfrm>
        </p:spPr>
        <p:txBody>
          <a:bodyPr anchor="t"/>
          <a:lstStyle/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used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typeid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getting the type of the variables.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typeid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 operator which is used where dynamic type of an object need to be known. </a:t>
            </a:r>
          </a:p>
          <a:p>
            <a:pPr algn="just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typeid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(x).name() return shorthand name of the data type of x,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example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it return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integers,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doubles,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pointer to integer etc. But actual name returned is mostly compiler dependent.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3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Integer Overflow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1DC90-1274-4E41-BBDD-C77BB0611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40940"/>
            <a:ext cx="6952449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Constant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algn="just">
              <a:buNone/>
            </a:pPr>
            <a:r>
              <a:rPr lang="en-US" altLang="en-US" sz="14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When you do not want others (or yourself) to override existing variable values, use the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keyword (this will declare the variable as "constant", which means </a:t>
            </a:r>
            <a:r>
              <a:rPr lang="en-US" altLang="en-US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unchangeable and read-only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int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 15;  //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always be 15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 10;  // error: assignment of read-only variable '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myNum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8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Constant…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You should always declare the variable as constant when you have values that are unlikely to change:</a:t>
            </a:r>
          </a:p>
          <a:p>
            <a:pPr>
              <a:buNone/>
            </a:pP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</a:b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algn="just">
              <a:buNone/>
            </a:pPr>
            <a:endParaRPr lang="en-US" sz="2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4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Constant…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#include &lt;iostream&gt;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using namespace std;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main() {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const int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minutesPerHour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= 60;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const float PI = 3.14;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minutesPerHour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“\n";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PI;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return 0;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47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Input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You have already learned that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is used to output (print) values. Now we will use </a:t>
            </a:r>
            <a:r>
              <a:rPr lang="en-US" altLang="en-US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to get user input.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is a predefined variable that reads data from the keyboard with the extraction operator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(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&gt;&gt;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).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 the following example, the user can input a number, which is stored in the variable x. Then we print the value of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x</a:t>
            </a: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09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Input…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19622"/>
            <a:ext cx="8496944" cy="3613276"/>
          </a:xfrm>
        </p:spPr>
        <p:txBody>
          <a:bodyPr anchor="t"/>
          <a:lstStyle/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#include &lt;iostream&gt;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using namespace std;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main() {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int x;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"Type a number: "; // Type a number and press enter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&gt;&gt; x; // Get user input from the keyboard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"Your number is: " &lt;&lt; x;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return 0;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727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C++ Input…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Good To Know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is pronounced "see-out". Used for </a:t>
            </a:r>
            <a:r>
              <a:rPr lang="en-US" altLang="en-US" sz="18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output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, and uses the insertion operator (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&lt;&lt;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)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 dirty="0" err="1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 is pronounced "see-in". Used for </a:t>
            </a:r>
            <a:r>
              <a:rPr lang="en-US" altLang="en-US" sz="1800" b="1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input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, and uses the extraction operator (</a:t>
            </a:r>
            <a:r>
              <a:rPr lang="en-US" altLang="en-US" sz="1800" dirty="0">
                <a:solidFill>
                  <a:srgbClr val="DC143C"/>
                </a:solidFill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&gt;&gt;</a:t>
            </a:r>
            <a:r>
              <a:rPr lang="en-US" alt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)</a:t>
            </a:r>
            <a:endParaRPr lang="en-US" altLang="en-US" sz="32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Creating a Simple Calculator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#include &lt;iostream&gt;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using namespace std;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int main() {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int x, y;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int sum;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"Type a number: ";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&gt;&gt; x;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Types of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264984"/>
          </a:xfrm>
        </p:spPr>
        <p:txBody>
          <a:bodyPr anchor="t"/>
          <a:lstStyle/>
          <a:p>
            <a:pPr marL="457200" lvl="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line comment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Multi-line comment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Creating a Simple Calculator…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"Type another number: ";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cin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&gt;&gt; y;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sum = x + y;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cout</a:t>
            </a: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&lt;&lt; "Sum is: " &lt;&lt; sum;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  return 0;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}</a:t>
            </a:r>
          </a:p>
          <a:p>
            <a:pPr>
              <a:buNone/>
            </a:pPr>
            <a:endParaRPr lang="en-US" sz="18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E21C4-F0E1-4DCA-9530-064909AA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292" y="1779662"/>
            <a:ext cx="3097404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Using Character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41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B974B8-4611-42B0-B8CC-D379BEF4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76617"/>
            <a:ext cx="6408712" cy="34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Using Character…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42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C61132-2D5B-4E95-B802-4E4AF4F9F06C}"/>
              </a:ext>
            </a:extLst>
          </p:cNvPr>
          <p:cNvSpPr/>
          <p:nvPr/>
        </p:nvSpPr>
        <p:spPr>
          <a:xfrm>
            <a:off x="395536" y="1379847"/>
            <a:ext cx="6480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char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&lt;&lt;"Enter any character: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&lt;&lt;"The character you entered is: "&lt;&lt;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0CEEE-1D84-4D3D-9CEA-97B020CC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79662"/>
            <a:ext cx="304600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3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Using Character…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43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4F177C-BD83-4E6A-9496-308706BC46B2}"/>
              </a:ext>
            </a:extLst>
          </p:cNvPr>
          <p:cNvSpPr/>
          <p:nvPr/>
        </p:nvSpPr>
        <p:spPr>
          <a:xfrm>
            <a:off x="251520" y="1555788"/>
            <a:ext cx="54203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using namespace std;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int main()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char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&lt;&lt;"Enter any character: 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&lt;&lt;"ASCII Value is: "&lt;&lt;int(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    return 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AC1CFE-BCCF-4568-86D7-AFB2F198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12" y="1741327"/>
            <a:ext cx="259228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AU" sz="2400" dirty="0"/>
              <a:t>References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452" y="1475496"/>
            <a:ext cx="8496944" cy="3476604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https://beginnersbook.com/2017/08/cpp-data-types/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https://www.geeksforgeeks.org/c-data-types/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http://www.cplusplus.com/doc/tutorial/basic_io/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5"/>
              </a:rPr>
              <a:t>https://www.geeksforgeeks.org/basic-input-output-c/</a:t>
            </a: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https://www.w3schools.com/cpp/default.asp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https://www.javatpoint.com/cpp-tutorial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44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183D5F8F-B93D-456D-9A43-4C76D3E6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22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3848" y="3219822"/>
            <a:ext cx="2232248" cy="6480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AU" sz="4400" dirty="0">
                <a:solidFill>
                  <a:srgbClr val="FF6600"/>
                </a:solidFill>
              </a:rPr>
              <a:t>Thanks</a:t>
            </a:r>
            <a:endParaRPr lang="en-GB" sz="44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5A52F-C025-4AA2-A8A4-AD5799C8C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95846"/>
            <a:ext cx="4702562" cy="23042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9B37EA-38A2-4EEC-8677-91220C46E26F}"/>
              </a:ext>
            </a:extLst>
          </p:cNvPr>
          <p:cNvSpPr>
            <a:spLocks noGrp="1"/>
          </p:cNvSpPr>
          <p:nvPr/>
        </p:nvSpPr>
        <p:spPr>
          <a:xfrm>
            <a:off x="1943708" y="1259612"/>
            <a:ext cx="5256584" cy="600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marL="457200" indent="-457200" algn="just">
              <a:buAutoNum type="arabicParenR"/>
            </a:pPr>
            <a:r>
              <a:rPr lang="en-US" sz="2800" dirty="0"/>
              <a:t>Single line Comment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91630"/>
            <a:ext cx="8496944" cy="3264984"/>
          </a:xfrm>
        </p:spPr>
        <p:txBody>
          <a:bodyPr anchor="t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Represented as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double forward slash.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used to denote single line comment.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apply comment to a single line only.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referred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C++ style comments as it is originally part of C++ programming.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1) Single line Comment…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91439"/>
            <a:ext cx="8496944" cy="3667736"/>
          </a:xfrm>
        </p:spPr>
        <p:txBody>
          <a:bodyPr anchor="t"/>
          <a:lstStyle/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#include&lt;iostream&gt;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 main() 			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Welcome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PFlab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// Single line Welcome user comment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  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&lt;&lt;"Welcome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PFlab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0;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1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pPr algn="just"/>
            <a:r>
              <a:rPr lang="en-US" sz="2800" dirty="0"/>
              <a:t>2) Multi-line Comment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264984"/>
          </a:xfrm>
        </p:spPr>
        <p:txBody>
          <a:bodyPr anchor="t"/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Represented as /* any text */.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with forward slash and asterisk (/*) and end with asterisk and forward slash (*/).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used to denote multi-line comment. It can apply comment to more than a single line.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referred as C-Style comment as it was introduced in C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3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2) Multi-line Comment…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264984"/>
          </a:xfrm>
        </p:spPr>
        <p:txBody>
          <a:bodyPr anchor="t"/>
          <a:lstStyle/>
          <a:p>
            <a:pPr>
              <a:buNone/>
            </a:pPr>
            <a:r>
              <a:rPr lang="en-US" sz="1600" dirty="0"/>
              <a:t>#include&lt;iostream&gt; </a:t>
            </a:r>
          </a:p>
          <a:p>
            <a:pPr>
              <a:buNone/>
            </a:pPr>
            <a:r>
              <a:rPr lang="en-US" sz="1600" dirty="0"/>
              <a:t>int main() </a:t>
            </a:r>
          </a:p>
          <a:p>
            <a:pPr>
              <a:buNone/>
            </a:pPr>
            <a:r>
              <a:rPr lang="en-US" sz="1600" dirty="0"/>
              <a:t>{ </a:t>
            </a:r>
          </a:p>
          <a:p>
            <a:pPr>
              <a:buNone/>
            </a:pPr>
            <a:r>
              <a:rPr lang="en-US" sz="1600" dirty="0"/>
              <a:t>    /* Multi-line Welcome user comment  </a:t>
            </a:r>
          </a:p>
          <a:p>
            <a:pPr>
              <a:buNone/>
            </a:pPr>
            <a:r>
              <a:rPr lang="en-US" sz="1600" dirty="0"/>
              <a:t>    written to demonstrate comments </a:t>
            </a:r>
          </a:p>
          <a:p>
            <a:pPr>
              <a:buNone/>
            </a:pPr>
            <a:r>
              <a:rPr lang="en-US" sz="1600" dirty="0"/>
              <a:t>    in C/C++ */</a:t>
            </a:r>
          </a:p>
          <a:p>
            <a:pPr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&lt;&lt;"Welcome to PF lab"; </a:t>
            </a:r>
          </a:p>
          <a:p>
            <a:pPr>
              <a:buNone/>
            </a:pPr>
            <a:r>
              <a:rPr lang="en-US" sz="1600" dirty="0"/>
              <a:t>    return 0; </a:t>
            </a:r>
          </a:p>
          <a:p>
            <a:pPr>
              <a:buNone/>
            </a:pPr>
            <a:r>
              <a:rPr lang="en-US" sz="1600" dirty="0"/>
              <a:t>} </a:t>
            </a:r>
          </a:p>
          <a:p>
            <a:pPr>
              <a:buNone/>
            </a:pP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A39CFC-54A4-46FA-B94F-B576F25C2897}"/>
              </a:ext>
            </a:extLst>
          </p:cNvPr>
          <p:cNvSpPr/>
          <p:nvPr/>
        </p:nvSpPr>
        <p:spPr>
          <a:xfrm>
            <a:off x="5148064" y="2069081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Welcome to PF lab</a:t>
            </a:r>
          </a:p>
        </p:txBody>
      </p:sp>
    </p:spTree>
    <p:extLst>
      <p:ext uri="{BB962C8B-B14F-4D97-AF65-F5344CB8AC3E}">
        <p14:creationId xmlns:p14="http://schemas.microsoft.com/office/powerpoint/2010/main" val="251286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92400" cy="766200"/>
          </a:xfrm>
        </p:spPr>
        <p:txBody>
          <a:bodyPr/>
          <a:lstStyle/>
          <a:p>
            <a:r>
              <a:rPr lang="en-US" sz="2800" dirty="0"/>
              <a:t>Single or multi-line comments?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467006"/>
            <a:ext cx="8496944" cy="3264984"/>
          </a:xfrm>
        </p:spPr>
        <p:txBody>
          <a:bodyPr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Calibri" panose="020F0502020204030204" pitchFamily="34" charset="0"/>
                <a:ea typeface="Roboto Condensed" panose="020B0604020202020204" charset="0"/>
                <a:cs typeface="Calibri" panose="020F0502020204030204" pitchFamily="34" charset="0"/>
              </a:rPr>
              <a:t>It is up to you which you want to use. Normally, we use // for short comments, and /* */ for longer.</a:t>
            </a:r>
            <a:endParaRPr lang="en-US" altLang="en-US" sz="1400" dirty="0">
              <a:latin typeface="Calibri" panose="020F0502020204030204" pitchFamily="34" charset="0"/>
              <a:ea typeface="Roboto Condensed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pic>
        <p:nvPicPr>
          <p:cNvPr id="5" name="Picture 4" descr="National University of Computer and Emerging Sciences logo.png">
            <a:extLst>
              <a:ext uri="{FF2B5EF4-FFF2-40B4-BE49-F238E27FC236}">
                <a16:creationId xmlns:a16="http://schemas.microsoft.com/office/drawing/2014/main" id="{648103D0-9F34-427E-8546-FF2F4A3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21" y="8758"/>
            <a:ext cx="1051781" cy="106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35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6399</TotalTime>
  <Words>1370</Words>
  <Application>Microsoft Office PowerPoint</Application>
  <PresentationFormat>On-screen Show (16:9)</PresentationFormat>
  <Paragraphs>376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Century Gothic</vt:lpstr>
      <vt:lpstr>Arial Black</vt:lpstr>
      <vt:lpstr>Calibri</vt:lpstr>
      <vt:lpstr>Wingdings 3</vt:lpstr>
      <vt:lpstr>Roboto Condensed</vt:lpstr>
      <vt:lpstr>Times New Roman</vt:lpstr>
      <vt:lpstr>Verdana</vt:lpstr>
      <vt:lpstr>Consolas</vt:lpstr>
      <vt:lpstr>Wingdings</vt:lpstr>
      <vt:lpstr>Roboto Condensed Light</vt:lpstr>
      <vt:lpstr>Arial</vt:lpstr>
      <vt:lpstr>Menlo</vt:lpstr>
      <vt:lpstr>Ion</vt:lpstr>
      <vt:lpstr>PowerPoint Presentation</vt:lpstr>
      <vt:lpstr>Contents</vt:lpstr>
      <vt:lpstr>C++ Comments </vt:lpstr>
      <vt:lpstr>Types of comments</vt:lpstr>
      <vt:lpstr>Single line Comment</vt:lpstr>
      <vt:lpstr>1) Single line Comment…</vt:lpstr>
      <vt:lpstr>2) Multi-line Comment</vt:lpstr>
      <vt:lpstr>2) Multi-line Comment…</vt:lpstr>
      <vt:lpstr>Single or multi-line comments?</vt:lpstr>
      <vt:lpstr>C++ Keywords/Reserved Words </vt:lpstr>
      <vt:lpstr>C++ Keywords… </vt:lpstr>
      <vt:lpstr>C++ Keywords… </vt:lpstr>
      <vt:lpstr>Tokens</vt:lpstr>
      <vt:lpstr>Variables</vt:lpstr>
      <vt:lpstr>Variables…</vt:lpstr>
      <vt:lpstr>Rules for Naming/Writing Variables</vt:lpstr>
      <vt:lpstr>Rules for Naming/Writing Variables…</vt:lpstr>
      <vt:lpstr>Rules for Naming/Writing Variables…_</vt:lpstr>
      <vt:lpstr>Rules for Naming/Writing Variables…_</vt:lpstr>
      <vt:lpstr>Rules for Naming/Writing Variables…</vt:lpstr>
      <vt:lpstr>Rules for Naming/Writing Variables…</vt:lpstr>
      <vt:lpstr>C++ Data Types</vt:lpstr>
      <vt:lpstr>C++ Data Types…</vt:lpstr>
      <vt:lpstr>sizeof() Data Type</vt:lpstr>
      <vt:lpstr>sizeof() Data Type…</vt:lpstr>
      <vt:lpstr>sizeof() Data Type…</vt:lpstr>
      <vt:lpstr>sizeof() Data Type…</vt:lpstr>
      <vt:lpstr>sizeof() Data Type…</vt:lpstr>
      <vt:lpstr>sizeof() Data Type…</vt:lpstr>
      <vt:lpstr>How to get the type of a variable in C++</vt:lpstr>
      <vt:lpstr>How to get the type of a variable in C++…</vt:lpstr>
      <vt:lpstr>Integer Overflow</vt:lpstr>
      <vt:lpstr>C++ Constant</vt:lpstr>
      <vt:lpstr>C++ Constant…</vt:lpstr>
      <vt:lpstr>C++ Constant…</vt:lpstr>
      <vt:lpstr>C++ Input</vt:lpstr>
      <vt:lpstr>C++ Input…</vt:lpstr>
      <vt:lpstr>C++ Input…</vt:lpstr>
      <vt:lpstr>Creating a Simple Calculator</vt:lpstr>
      <vt:lpstr>Creating a Simple Calculator…</vt:lpstr>
      <vt:lpstr>Using Character</vt:lpstr>
      <vt:lpstr>Using Character…</vt:lpstr>
      <vt:lpstr>Using Character…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Abdullah Orakzai</dc:creator>
  <cp:lastModifiedBy>Mazhar Iqbal</cp:lastModifiedBy>
  <cp:revision>563</cp:revision>
  <dcterms:modified xsi:type="dcterms:W3CDTF">2023-01-24T07:43:08Z</dcterms:modified>
</cp:coreProperties>
</file>