
<file path=[Content_Types].xml><?xml version="1.0" encoding="utf-8"?>
<Types xmlns="http://schemas.openxmlformats.org/package/2006/content-types">
  <Default Extension="png" ContentType="image/png"/>
  <Default Extension="tmp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27"/>
  </p:notesMasterIdLst>
  <p:sldIdLst>
    <p:sldId id="446" r:id="rId2"/>
    <p:sldId id="321" r:id="rId3"/>
    <p:sldId id="364" r:id="rId4"/>
    <p:sldId id="400" r:id="rId5"/>
    <p:sldId id="409" r:id="rId6"/>
    <p:sldId id="417" r:id="rId7"/>
    <p:sldId id="410" r:id="rId8"/>
    <p:sldId id="418" r:id="rId9"/>
    <p:sldId id="419" r:id="rId10"/>
    <p:sldId id="420" r:id="rId11"/>
    <p:sldId id="430" r:id="rId12"/>
    <p:sldId id="421" r:id="rId13"/>
    <p:sldId id="422" r:id="rId14"/>
    <p:sldId id="423" r:id="rId15"/>
    <p:sldId id="411" r:id="rId16"/>
    <p:sldId id="424" r:id="rId17"/>
    <p:sldId id="412" r:id="rId18"/>
    <p:sldId id="425" r:id="rId19"/>
    <p:sldId id="426" r:id="rId20"/>
    <p:sldId id="413" r:id="rId21"/>
    <p:sldId id="428" r:id="rId22"/>
    <p:sldId id="427" r:id="rId23"/>
    <p:sldId id="429" r:id="rId24"/>
    <p:sldId id="399" r:id="rId25"/>
    <p:sldId id="302" r:id="rId26"/>
  </p:sldIdLst>
  <p:sldSz cx="9144000" cy="5143500" type="screen16x9"/>
  <p:notesSz cx="6858000" cy="9144000"/>
  <p:embeddedFontLst>
    <p:embeddedFont>
      <p:font typeface="Roboto Condensed" panose="020B0604020202020204" charset="0"/>
      <p:regular r:id="rId28"/>
      <p:bold r:id="rId29"/>
      <p:italic r:id="rId30"/>
      <p:boldItalic r:id="rId31"/>
    </p:embeddedFont>
    <p:embeddedFont>
      <p:font typeface="Verdana" panose="020B0604030504040204" pitchFamily="34" charset="0"/>
      <p:regular r:id="rId32"/>
      <p:bold r:id="rId33"/>
      <p:italic r:id="rId34"/>
      <p:boldItalic r:id="rId35"/>
    </p:embeddedFont>
    <p:embeddedFont>
      <p:font typeface="Arial Black" panose="020B0A04020102020204" pitchFamily="34" charset="0"/>
      <p:bold r:id="rId36"/>
    </p:embeddedFont>
    <p:embeddedFont>
      <p:font typeface="Consolas" panose="020B0609020204030204" pitchFamily="49" charset="0"/>
      <p:regular r:id="rId37"/>
      <p:bold r:id="rId38"/>
      <p:italic r:id="rId39"/>
      <p:boldItalic r:id="rId40"/>
    </p:embeddedFont>
    <p:embeddedFont>
      <p:font typeface="Calibri" panose="020F0502020204030204" pitchFamily="34" charset="0"/>
      <p:regular r:id="rId41"/>
      <p:bold r:id="rId42"/>
      <p:italic r:id="rId43"/>
      <p:boldItalic r:id="rId44"/>
    </p:embeddedFont>
    <p:embeddedFont>
      <p:font typeface="Arvo" panose="020B0604020202020204" charset="0"/>
      <p:regular r:id="rId45"/>
      <p:bold r:id="rId46"/>
      <p:italic r:id="rId47"/>
      <p:boldItalic r:id="rId48"/>
    </p:embeddedFont>
    <p:embeddedFont>
      <p:font typeface="Consolas" panose="020B0609020204030204" pitchFamily="49" charset="0"/>
      <p:regular r:id="rId37"/>
      <p:bold r:id="rId38"/>
      <p:italic r:id="rId39"/>
      <p:boldItalic r:id="rId40"/>
    </p:embeddedFont>
    <p:embeddedFont>
      <p:font typeface="Roboto Condensed Light" panose="020B0604020202020204" charset="0"/>
      <p:regular r:id="rId49"/>
      <p:bold r:id="rId50"/>
      <p:italic r:id="rId51"/>
      <p:boldItalic r:id="rId5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C0388E1-AC27-4EE8-A7F7-5229689E663B}">
  <a:tblStyle styleId="{0C0388E1-AC27-4EE8-A7F7-5229689E663B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473" autoAdjust="0"/>
  </p:normalViewPr>
  <p:slideViewPr>
    <p:cSldViewPr>
      <p:cViewPr varScale="1">
        <p:scale>
          <a:sx n="89" d="100"/>
          <a:sy n="89" d="100"/>
        </p:scale>
        <p:origin x="846" y="10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2.fntdata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42" Type="http://schemas.openxmlformats.org/officeDocument/2006/relationships/font" Target="fonts/font15.fntdata"/><Relationship Id="rId47" Type="http://schemas.openxmlformats.org/officeDocument/2006/relationships/font" Target="fonts/font20.fntdata"/><Relationship Id="rId50" Type="http://schemas.openxmlformats.org/officeDocument/2006/relationships/font" Target="fonts/font23.fntdata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2.fntdata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font" Target="fonts/font10.fntdata"/><Relationship Id="rId40" Type="http://schemas.openxmlformats.org/officeDocument/2006/relationships/font" Target="fonts/font13.fntdata"/><Relationship Id="rId45" Type="http://schemas.openxmlformats.org/officeDocument/2006/relationships/font" Target="fonts/font18.fntdata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4" Type="http://schemas.openxmlformats.org/officeDocument/2006/relationships/font" Target="fonts/font17.fntdata"/><Relationship Id="rId52" Type="http://schemas.openxmlformats.org/officeDocument/2006/relationships/font" Target="fonts/font2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43" Type="http://schemas.openxmlformats.org/officeDocument/2006/relationships/font" Target="fonts/font16.fntdata"/><Relationship Id="rId48" Type="http://schemas.openxmlformats.org/officeDocument/2006/relationships/font" Target="fonts/font21.fntdata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font" Target="fonts/font24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font" Target="fonts/font11.fntdata"/><Relationship Id="rId46" Type="http://schemas.openxmlformats.org/officeDocument/2006/relationships/font" Target="fonts/font19.fntdata"/><Relationship Id="rId20" Type="http://schemas.openxmlformats.org/officeDocument/2006/relationships/slide" Target="slides/slide19.xml"/><Relationship Id="rId41" Type="http://schemas.openxmlformats.org/officeDocument/2006/relationships/font" Target="fonts/font14.fntdata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49" Type="http://schemas.openxmlformats.org/officeDocument/2006/relationships/font" Target="fonts/font2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7987788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280708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7255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7544482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Shape 11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Shape 1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" name="Shape 1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 dirty="0"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Shape 14"/>
          <p:cNvGrpSpPr/>
          <p:nvPr/>
        </p:nvGrpSpPr>
        <p:grpSpPr>
          <a:xfrm rot="10800000" flipH="1">
            <a:off x="0" y="1090762"/>
            <a:ext cx="8847501" cy="2961974"/>
            <a:chOff x="-8178042" y="-4493254"/>
            <a:chExt cx="19483597" cy="6522736"/>
          </a:xfrm>
        </p:grpSpPr>
        <p:sp>
          <p:nvSpPr>
            <p:cNvPr id="15" name="Shape 15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 dirty="0"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Shape 16"/>
            <p:cNvSpPr/>
            <p:nvPr/>
          </p:nvSpPr>
          <p:spPr>
            <a:xfrm>
              <a:off x="4782955" y="-4493254"/>
              <a:ext cx="6522599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 dirty="0"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Shape 17"/>
          <p:cNvGrpSpPr/>
          <p:nvPr/>
        </p:nvGrpSpPr>
        <p:grpSpPr>
          <a:xfrm>
            <a:off x="3677235" y="4278348"/>
            <a:ext cx="5480828" cy="432996"/>
            <a:chOff x="5582264" y="4646737"/>
            <a:chExt cx="5480828" cy="432996"/>
          </a:xfrm>
        </p:grpSpPr>
        <p:sp>
          <p:nvSpPr>
            <p:cNvPr id="18" name="Shape 18"/>
            <p:cNvSpPr/>
            <p:nvPr/>
          </p:nvSpPr>
          <p:spPr>
            <a:xfrm rot="10800000">
              <a:off x="5582264" y="4948333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grpSp>
          <p:nvGrpSpPr>
            <p:cNvPr id="19" name="Shape 19"/>
            <p:cNvGrpSpPr/>
            <p:nvPr/>
          </p:nvGrpSpPr>
          <p:grpSpPr>
            <a:xfrm flipH="1">
              <a:off x="5585231" y="4646737"/>
              <a:ext cx="5477861" cy="304551"/>
              <a:chOff x="-24158748" y="330075"/>
              <a:chExt cx="30568422" cy="1699505"/>
            </a:xfrm>
          </p:grpSpPr>
          <p:sp>
            <p:nvSpPr>
              <p:cNvPr id="20" name="Shape 20"/>
              <p:cNvSpPr/>
              <p:nvPr/>
            </p:nvSpPr>
            <p:spPr>
              <a:xfrm>
                <a:off x="-24158748" y="330080"/>
                <a:ext cx="289080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 dirty="0"/>
              </a:p>
            </p:txBody>
          </p:sp>
          <p:sp>
            <p:nvSpPr>
              <p:cNvPr id="21" name="Shape 21"/>
              <p:cNvSpPr/>
              <p:nvPr/>
            </p:nvSpPr>
            <p:spPr>
              <a:xfrm>
                <a:off x="4710174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 dirty="0"/>
              </a:p>
            </p:txBody>
          </p:sp>
        </p:grpSp>
      </p:grpSp>
      <p:sp>
        <p:nvSpPr>
          <p:cNvPr id="22" name="Shape 2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Shape 62"/>
          <p:cNvGrpSpPr/>
          <p:nvPr/>
        </p:nvGrpSpPr>
        <p:grpSpPr>
          <a:xfrm>
            <a:off x="-3" y="40"/>
            <a:ext cx="7072430" cy="1327314"/>
            <a:chOff x="-3" y="40"/>
            <a:chExt cx="7072430" cy="1327314"/>
          </a:xfrm>
        </p:grpSpPr>
        <p:sp>
          <p:nvSpPr>
            <p:cNvPr id="63" name="Shape 63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 dirty="0"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64" name="Shape 64"/>
            <p:cNvGrpSpPr/>
            <p:nvPr/>
          </p:nvGrpSpPr>
          <p:grpSpPr>
            <a:xfrm rot="10800000" flipH="1">
              <a:off x="2" y="40"/>
              <a:ext cx="6756167" cy="1327314"/>
              <a:chOff x="-2168137" y="330075"/>
              <a:chExt cx="8650662" cy="1699506"/>
            </a:xfrm>
          </p:grpSpPr>
          <p:sp>
            <p:nvSpPr>
              <p:cNvPr id="65" name="Shape 65"/>
              <p:cNvSpPr/>
              <p:nvPr/>
            </p:nvSpPr>
            <p:spPr>
              <a:xfrm>
                <a:off x="-2168137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 dirty="0"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6" name="Shape 66"/>
              <p:cNvSpPr/>
              <p:nvPr/>
            </p:nvSpPr>
            <p:spPr>
              <a:xfrm>
                <a:off x="4783024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 dirty="0"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67" name="Shape 67"/>
            <p:cNvGrpSpPr/>
            <p:nvPr/>
          </p:nvGrpSpPr>
          <p:grpSpPr>
            <a:xfrm rot="10800000" flipH="1">
              <a:off x="-3" y="381007"/>
              <a:ext cx="7072430" cy="771743"/>
              <a:chOff x="-9092084" y="330075"/>
              <a:chExt cx="15574609" cy="1699501"/>
            </a:xfrm>
          </p:grpSpPr>
          <p:sp>
            <p:nvSpPr>
              <p:cNvPr id="68" name="Shape 6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 dirty="0"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9" name="Shape 69"/>
              <p:cNvSpPr/>
              <p:nvPr/>
            </p:nvSpPr>
            <p:spPr>
              <a:xfrm>
                <a:off x="4783024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 dirty="0"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70" name="Shape 70"/>
          <p:cNvGrpSpPr/>
          <p:nvPr/>
        </p:nvGrpSpPr>
        <p:grpSpPr>
          <a:xfrm>
            <a:off x="6946841" y="4472722"/>
            <a:ext cx="2202829" cy="670794"/>
            <a:chOff x="5575241" y="4472722"/>
            <a:chExt cx="2202829" cy="670794"/>
          </a:xfrm>
        </p:grpSpPr>
        <p:sp>
          <p:nvSpPr>
            <p:cNvPr id="71" name="Shape 71"/>
            <p:cNvSpPr/>
            <p:nvPr/>
          </p:nvSpPr>
          <p:spPr>
            <a:xfrm rot="10800000">
              <a:off x="5575241" y="4948333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grpSp>
          <p:nvGrpSpPr>
            <p:cNvPr id="72" name="Shape 72"/>
            <p:cNvGrpSpPr/>
            <p:nvPr/>
          </p:nvGrpSpPr>
          <p:grpSpPr>
            <a:xfrm flipH="1">
              <a:off x="5734850" y="4472722"/>
              <a:ext cx="2040836" cy="670794"/>
              <a:chOff x="1297953" y="330075"/>
              <a:chExt cx="5169293" cy="1699505"/>
            </a:xfrm>
          </p:grpSpPr>
          <p:sp>
            <p:nvSpPr>
              <p:cNvPr id="73" name="Shape 73"/>
              <p:cNvSpPr/>
              <p:nvPr/>
            </p:nvSpPr>
            <p:spPr>
              <a:xfrm>
                <a:off x="1297953" y="330080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 dirty="0"/>
              </a:p>
            </p:txBody>
          </p:sp>
          <p:sp>
            <p:nvSpPr>
              <p:cNvPr id="74" name="Shape 7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 dirty="0"/>
              </a:p>
            </p:txBody>
          </p:sp>
        </p:grpSp>
        <p:grpSp>
          <p:nvGrpSpPr>
            <p:cNvPr id="75" name="Shape 75"/>
            <p:cNvGrpSpPr/>
            <p:nvPr/>
          </p:nvGrpSpPr>
          <p:grpSpPr>
            <a:xfrm flipH="1">
              <a:off x="5578208" y="4646737"/>
              <a:ext cx="2199862" cy="304562"/>
              <a:chOff x="-5827152" y="330075"/>
              <a:chExt cx="12276018" cy="1699568"/>
            </a:xfrm>
          </p:grpSpPr>
          <p:sp>
            <p:nvSpPr>
              <p:cNvPr id="76" name="Shape 76"/>
              <p:cNvSpPr/>
              <p:nvPr/>
            </p:nvSpPr>
            <p:spPr>
              <a:xfrm>
                <a:off x="-5827152" y="330143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 dirty="0"/>
              </a:p>
            </p:txBody>
          </p:sp>
          <p:sp>
            <p:nvSpPr>
              <p:cNvPr id="77" name="Shape 77"/>
              <p:cNvSpPr/>
              <p:nvPr/>
            </p:nvSpPr>
            <p:spPr>
              <a:xfrm>
                <a:off x="474936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 dirty="0"/>
              </a:p>
            </p:txBody>
          </p:sp>
        </p:grpSp>
      </p:grpSp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60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lvl="1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lvl="2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lvl="3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lvl="4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lvl="5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lvl="6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lvl="7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lvl="8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en" sz="1200" b="1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hyperlink" Target="https://www.geeksforgeeks.org/c-data-types/" TargetMode="External"/><Relationship Id="rId7" Type="http://schemas.openxmlformats.org/officeDocument/2006/relationships/hyperlink" Target="https://www.javatpoint.com/cpp-tutorial" TargetMode="External"/><Relationship Id="rId2" Type="http://schemas.openxmlformats.org/officeDocument/2006/relationships/hyperlink" Target="https://beginnersbook.com/2017/08/cpp-data-type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cpp/default.asp" TargetMode="External"/><Relationship Id="rId5" Type="http://schemas.openxmlformats.org/officeDocument/2006/relationships/hyperlink" Target="https://www.geeksforgeeks.org/basic-input-output-c/" TargetMode="External"/><Relationship Id="rId4" Type="http://schemas.openxmlformats.org/officeDocument/2006/relationships/hyperlink" Target="http://www.cplusplus.com/doc/tutorial/basic_io/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203598"/>
            <a:ext cx="2267744" cy="50405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2000" b="1" dirty="0"/>
              <a:t>OOP Lab # 2.2 </a:t>
            </a:r>
            <a:endParaRPr lang="en-GB" sz="2000" dirty="0"/>
          </a:p>
        </p:txBody>
      </p:sp>
      <p:sp>
        <p:nvSpPr>
          <p:cNvPr id="12" name="Shape 184">
            <a:extLst>
              <a:ext uri="{FF2B5EF4-FFF2-40B4-BE49-F238E27FC236}">
                <a16:creationId xmlns:a16="http://schemas.microsoft.com/office/drawing/2014/main" id="{011D0DDE-0A1C-46C5-9B1C-DAD0CD1E88CA}"/>
              </a:ext>
            </a:extLst>
          </p:cNvPr>
          <p:cNvSpPr txBox="1">
            <a:spLocks/>
          </p:cNvSpPr>
          <p:nvPr/>
        </p:nvSpPr>
        <p:spPr>
          <a:xfrm>
            <a:off x="0" y="1789391"/>
            <a:ext cx="6914213" cy="182600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en-US" sz="3600" dirty="0">
                <a:solidFill>
                  <a:srgbClr val="FFFF00"/>
                </a:solidFill>
              </a:rPr>
              <a:t>C++ Strings</a:t>
            </a:r>
            <a:r>
              <a:rPr lang="en-US" sz="4050" dirty="0">
                <a:solidFill>
                  <a:srgbClr val="FFFF00"/>
                </a:solidFill>
              </a:rPr>
              <a:t/>
            </a:r>
            <a:br>
              <a:rPr lang="en-US" sz="4050" dirty="0">
                <a:solidFill>
                  <a:srgbClr val="FFFF00"/>
                </a:solidFill>
              </a:rPr>
            </a:br>
            <a:r>
              <a:rPr lang="en-GB" sz="2100" dirty="0"/>
              <a:t/>
            </a:r>
            <a:br>
              <a:rPr lang="en-GB" sz="2100" dirty="0"/>
            </a:br>
            <a:r>
              <a:rPr lang="en-GB" sz="2100" dirty="0">
                <a:solidFill>
                  <a:srgbClr val="FFFF00"/>
                </a:solidFill>
              </a:rPr>
              <a:t>Instructor: </a:t>
            </a:r>
            <a:r>
              <a:rPr lang="en-GB" sz="2100" smtClean="0">
                <a:solidFill>
                  <a:schemeClr val="bg1"/>
                </a:solidFill>
                <a:latin typeface="Roboto Condensed" panose="020B0604020202020204" charset="0"/>
                <a:ea typeface="Roboto Condensed" panose="020B0604020202020204" charset="0"/>
              </a:rPr>
              <a:t>Mazhar Iqbal</a:t>
            </a:r>
            <a:r>
              <a:rPr lang="en-GB" sz="1800" dirty="0">
                <a:solidFill>
                  <a:schemeClr val="bg1"/>
                </a:solidFill>
                <a:latin typeface="Roboto Condensed" panose="020B0604020202020204" charset="0"/>
                <a:ea typeface="Roboto Condensed" panose="020B0604020202020204" charset="0"/>
              </a:rPr>
              <a:t/>
            </a:r>
            <a:br>
              <a:rPr lang="en-GB" sz="1800" dirty="0">
                <a:solidFill>
                  <a:schemeClr val="bg1"/>
                </a:solidFill>
                <a:latin typeface="Roboto Condensed" panose="020B0604020202020204" charset="0"/>
                <a:ea typeface="Roboto Condensed" panose="020B0604020202020204" charset="0"/>
              </a:rPr>
            </a:br>
            <a:endParaRPr lang="en" sz="1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A1BF865-41CF-4184-AB1F-742E3421F789}"/>
              </a:ext>
            </a:extLst>
          </p:cNvPr>
          <p:cNvSpPr/>
          <p:nvPr/>
        </p:nvSpPr>
        <p:spPr>
          <a:xfrm>
            <a:off x="0" y="3205968"/>
            <a:ext cx="50161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DEPARTMENT OF COMPUTER SCIENCE</a:t>
            </a:r>
            <a:endParaRPr lang="en-US" sz="2400" b="1" dirty="0">
              <a:latin typeface="Roboto Condensed" panose="020B0604020202020204" charset="0"/>
              <a:ea typeface="Roboto Condensed" panose="020B060402020202020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9D3AB34-6D00-4C3F-8E1F-BFA0AFA3B318}"/>
              </a:ext>
            </a:extLst>
          </p:cNvPr>
          <p:cNvGrpSpPr/>
          <p:nvPr/>
        </p:nvGrpSpPr>
        <p:grpSpPr>
          <a:xfrm>
            <a:off x="-373163" y="4043440"/>
            <a:ext cx="4011303" cy="1076190"/>
            <a:chOff x="-373163" y="4043440"/>
            <a:chExt cx="4011303" cy="1076190"/>
          </a:xfrm>
        </p:grpSpPr>
        <p:pic>
          <p:nvPicPr>
            <p:cNvPr id="11" name="Picture 4" descr="National University of Computer and Emerging Sciences logo.png">
              <a:extLst>
                <a:ext uri="{FF2B5EF4-FFF2-40B4-BE49-F238E27FC236}">
                  <a16:creationId xmlns:a16="http://schemas.microsoft.com/office/drawing/2014/main" id="{6B5BACE8-8779-4A5A-8931-70A67DF7EE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02036" y="4205060"/>
              <a:ext cx="936104" cy="9057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13F0DF42-61E5-4670-B3C2-9279B49C2F0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373163" y="4043440"/>
              <a:ext cx="2038095" cy="1076190"/>
            </a:xfrm>
            <a:prstGeom prst="rect">
              <a:avLst/>
            </a:prstGeom>
          </p:spPr>
        </p:pic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9F9D308D-5DE9-45A2-B0D3-BA39E2072B16}"/>
              </a:ext>
            </a:extLst>
          </p:cNvPr>
          <p:cNvSpPr/>
          <p:nvPr/>
        </p:nvSpPr>
        <p:spPr>
          <a:xfrm>
            <a:off x="5148064" y="4227934"/>
            <a:ext cx="412236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t"/>
            <a:r>
              <a:rPr lang="ar-AE" sz="2400" b="1" dirty="0">
                <a:solidFill>
                  <a:schemeClr val="tx1"/>
                </a:solidFill>
                <a:latin typeface="Arial Black" panose="020B0A04020102020204" pitchFamily="34" charset="0"/>
              </a:rPr>
              <a:t>الذی علم بالقلم۔ علم الانسان ما لم يعلم۔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AB88307-A7F8-4C8E-9560-EF380EC25E54}"/>
              </a:ext>
            </a:extLst>
          </p:cNvPr>
          <p:cNvSpPr txBox="1"/>
          <p:nvPr/>
        </p:nvSpPr>
        <p:spPr>
          <a:xfrm>
            <a:off x="-18421" y="34474"/>
            <a:ext cx="22861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u="sng" dirty="0">
                <a:solidFill>
                  <a:schemeClr val="tx1"/>
                </a:solidFill>
                <a:latin typeface="Arial Black" panose="020B0A04020102020204" pitchFamily="34" charset="0"/>
              </a:rPr>
              <a:t>FAST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17B8D1A-8323-486B-AEC6-0ED1A4A83011}"/>
              </a:ext>
            </a:extLst>
          </p:cNvPr>
          <p:cNvSpPr/>
          <p:nvPr/>
        </p:nvSpPr>
        <p:spPr>
          <a:xfrm>
            <a:off x="2240392" y="54809"/>
            <a:ext cx="6698189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5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National University of Computer and Emerging Sciences Peshawar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411510"/>
            <a:ext cx="5492400" cy="766200"/>
          </a:xfrm>
        </p:spPr>
        <p:txBody>
          <a:bodyPr/>
          <a:lstStyle/>
          <a:p>
            <a:r>
              <a:rPr lang="en-US" sz="2800" dirty="0"/>
              <a:t>Append</a:t>
            </a:r>
            <a:endParaRPr lang="en-GB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572" y="1409773"/>
            <a:ext cx="8496944" cy="3715120"/>
          </a:xfrm>
        </p:spPr>
        <p:txBody>
          <a:bodyPr anchor="t"/>
          <a:lstStyle/>
          <a:p>
            <a:pPr marL="285750" indent="-285750" algn="just" fontAlgn="base">
              <a:buFont typeface="Courier New" panose="02070309020205020404" pitchFamily="49" charset="0"/>
              <a:buChar char="o"/>
            </a:pPr>
            <a:r>
              <a:rPr lang="en-US" altLang="en-US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string in C++ is actually an object, which contain functions that can perform certain operations on strings. For example, you can also concatenate strings with the </a:t>
            </a:r>
            <a:r>
              <a:rPr lang="en-US" altLang="en-US" sz="1800" dirty="0">
                <a:solidFill>
                  <a:srgbClr val="DC143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append()</a:t>
            </a:r>
            <a:r>
              <a:rPr lang="en-US" altLang="en-US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function:</a:t>
            </a:r>
            <a:endParaRPr lang="en-US" altLang="en-U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 fontAlgn="base">
              <a:buNone/>
            </a:pP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Example</a:t>
            </a:r>
          </a:p>
          <a:p>
            <a:pPr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string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firstName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= "John ";</a:t>
            </a:r>
            <a:b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string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lastName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= "Doe";</a:t>
            </a:r>
            <a:b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string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fullName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= 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firstName.append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lastName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  <a:b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cout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&lt;&lt;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fullName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pPr marL="285750" indent="-285750" algn="just" fontAlgn="base">
              <a:buFont typeface="Courier New" panose="02070309020205020404" pitchFamily="49" charset="0"/>
              <a:buChar char="o"/>
            </a:pPr>
            <a:r>
              <a:rPr lang="en-US" altLang="en-US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 is up to you whether you want to use </a:t>
            </a:r>
            <a:r>
              <a:rPr lang="en-US" altLang="en-US" sz="1800" dirty="0">
                <a:solidFill>
                  <a:srgbClr val="DC143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</a:t>
            </a:r>
            <a:r>
              <a:rPr lang="en-US" altLang="en-US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or </a:t>
            </a:r>
            <a:r>
              <a:rPr lang="en-US" altLang="en-US" sz="1800" dirty="0">
                <a:solidFill>
                  <a:srgbClr val="DC143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append()</a:t>
            </a:r>
            <a:r>
              <a:rPr lang="en-US" altLang="en-US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The major difference between the two, is that the </a:t>
            </a:r>
            <a:r>
              <a:rPr lang="en-US" altLang="en-US" sz="1800" dirty="0">
                <a:solidFill>
                  <a:srgbClr val="DC143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append()</a:t>
            </a:r>
            <a:r>
              <a:rPr lang="en-US" altLang="en-US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function is much faster. </a:t>
            </a:r>
          </a:p>
          <a:p>
            <a:pPr marL="285750" indent="-285750" algn="just" fontAlgn="base">
              <a:buFont typeface="Courier New" panose="02070309020205020404" pitchFamily="49" charset="0"/>
              <a:buChar char="o"/>
            </a:pPr>
            <a:r>
              <a:rPr lang="en-US" altLang="en-US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However, for testing and such, it might be easier to just use</a:t>
            </a:r>
            <a:r>
              <a:rPr lang="en-US" altLang="en-US" sz="1800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altLang="en-US" sz="1800" dirty="0">
                <a:solidFill>
                  <a:srgbClr val="DC143C"/>
                </a:solidFill>
                <a:latin typeface="Consolas" panose="020B0609020204030204" pitchFamily="49" charset="0"/>
              </a:rPr>
              <a:t>+</a:t>
            </a:r>
            <a:r>
              <a:rPr lang="en-US" altLang="en-US" sz="1800" dirty="0">
                <a:solidFill>
                  <a:srgbClr val="000000"/>
                </a:solidFill>
                <a:latin typeface="Verdana" panose="020B0604030504040204" pitchFamily="34" charset="0"/>
              </a:rPr>
              <a:t>.</a:t>
            </a:r>
            <a:r>
              <a:rPr lang="en-US" altLang="en-US" sz="1100" dirty="0">
                <a:solidFill>
                  <a:schemeClr val="tx1"/>
                </a:solidFill>
              </a:rPr>
              <a:t> </a:t>
            </a:r>
            <a:endParaRPr lang="en-US" altLang="en-US" sz="32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algn="just" fontAlgn="base">
              <a:buNone/>
            </a:pPr>
            <a:endParaRPr lang="en-GB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 lvl="0">
                <a:spcBef>
                  <a:spcPts val="0"/>
                </a:spcBef>
                <a:buNone/>
              </a:pPr>
              <a:t>10</a:t>
            </a:fld>
            <a:endParaRPr lang="en"/>
          </a:p>
        </p:txBody>
      </p:sp>
      <p:pic>
        <p:nvPicPr>
          <p:cNvPr id="5" name="Picture 4" descr="National University of Computer and Emerging Sciences logo.png">
            <a:extLst>
              <a:ext uri="{FF2B5EF4-FFF2-40B4-BE49-F238E27FC236}">
                <a16:creationId xmlns:a16="http://schemas.microsoft.com/office/drawing/2014/main" id="{1BC9AB8D-FCFF-44AB-8209-A4675E10A9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0321" y="8758"/>
            <a:ext cx="1051781" cy="1062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7179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411510"/>
            <a:ext cx="5492400" cy="766200"/>
          </a:xfrm>
        </p:spPr>
        <p:txBody>
          <a:bodyPr/>
          <a:lstStyle/>
          <a:p>
            <a:r>
              <a:rPr lang="en-US" sz="2800" dirty="0"/>
              <a:t>Append</a:t>
            </a:r>
            <a:endParaRPr lang="en-GB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 lvl="0">
                <a:spcBef>
                  <a:spcPts val="0"/>
                </a:spcBef>
                <a:buNone/>
              </a:pPr>
              <a:t>11</a:t>
            </a:fld>
            <a:endParaRPr lang="en"/>
          </a:p>
        </p:txBody>
      </p:sp>
      <p:pic>
        <p:nvPicPr>
          <p:cNvPr id="5" name="Picture 4" descr="National University of Computer and Emerging Sciences logo.png">
            <a:extLst>
              <a:ext uri="{FF2B5EF4-FFF2-40B4-BE49-F238E27FC236}">
                <a16:creationId xmlns:a16="http://schemas.microsoft.com/office/drawing/2014/main" id="{1BC9AB8D-FCFF-44AB-8209-A4675E10A9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0321" y="8758"/>
            <a:ext cx="1051781" cy="1062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98FCC2A-708C-488A-BCBE-B17BE80AEA51}"/>
              </a:ext>
            </a:extLst>
          </p:cNvPr>
          <p:cNvSpPr/>
          <p:nvPr/>
        </p:nvSpPr>
        <p:spPr>
          <a:xfrm>
            <a:off x="467544" y="1361627"/>
            <a:ext cx="6048672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#include&lt;iostream&gt;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/>
            </a:r>
            <a:b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using namespace std;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/>
            </a:r>
            <a:b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int main()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/>
            </a:r>
            <a:b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    string 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firstName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="Asad ";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    string 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lastName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="Ullah";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    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    string 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fullName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 =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firstName.append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lastName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&lt;&lt;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fullName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/>
            </a:r>
            <a:b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E2DE627-5736-41FA-9253-20468157EE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2120" y="1940828"/>
            <a:ext cx="1728191" cy="64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6161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411510"/>
            <a:ext cx="5492400" cy="766200"/>
          </a:xfrm>
        </p:spPr>
        <p:txBody>
          <a:bodyPr/>
          <a:lstStyle/>
          <a:p>
            <a:r>
              <a:rPr lang="en-US" sz="2800" dirty="0"/>
              <a:t>Adding Numbers and Strings</a:t>
            </a:r>
            <a:endParaRPr lang="en-GB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572" y="1409773"/>
            <a:ext cx="8496944" cy="3715120"/>
          </a:xfrm>
        </p:spPr>
        <p:txBody>
          <a:bodyPr anchor="t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WARNING!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C++ uses the </a:t>
            </a:r>
            <a:r>
              <a:rPr lang="en-US" altLang="en-US" sz="1800" dirty="0">
                <a:solidFill>
                  <a:srgbClr val="DC143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</a:t>
            </a:r>
            <a:r>
              <a:rPr lang="en-US" altLang="en-US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operator for both </a:t>
            </a:r>
            <a:r>
              <a:rPr lang="en-US" altLang="en-US" sz="18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addition</a:t>
            </a:r>
            <a:r>
              <a:rPr lang="en-US" altLang="en-US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and </a:t>
            </a:r>
            <a:r>
              <a:rPr lang="en-US" altLang="en-US" sz="18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concatenation</a:t>
            </a:r>
            <a:r>
              <a:rPr lang="en-US" altLang="en-US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8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Numbers are added. Strings are concatenated.</a:t>
            </a:r>
            <a:endParaRPr lang="en-US" altLang="en-U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8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 you add two numbers, the result will be a number:</a:t>
            </a:r>
            <a:endParaRPr lang="en-US" altLang="en-U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 fontAlgn="base">
              <a:buNone/>
            </a:pPr>
            <a:endParaRPr lang="en-GB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None/>
            </a:pP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Example</a:t>
            </a:r>
          </a:p>
          <a:p>
            <a:pPr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int x = 10;</a:t>
            </a:r>
            <a:b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int y = 20;</a:t>
            </a:r>
            <a:b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int z = x + y;      // z will be 30 (an integer)</a:t>
            </a:r>
          </a:p>
          <a:p>
            <a:pPr algn="just" fontAlgn="base">
              <a:buNone/>
            </a:pPr>
            <a:endParaRPr lang="en-GB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 lvl="0">
                <a:spcBef>
                  <a:spcPts val="0"/>
                </a:spcBef>
                <a:buNone/>
              </a:pPr>
              <a:t>12</a:t>
            </a:fld>
            <a:endParaRPr lang="en"/>
          </a:p>
        </p:txBody>
      </p:sp>
      <p:pic>
        <p:nvPicPr>
          <p:cNvPr id="5" name="Picture 4" descr="National University of Computer and Emerging Sciences logo.png">
            <a:extLst>
              <a:ext uri="{FF2B5EF4-FFF2-40B4-BE49-F238E27FC236}">
                <a16:creationId xmlns:a16="http://schemas.microsoft.com/office/drawing/2014/main" id="{1BC9AB8D-FCFF-44AB-8209-A4675E10A9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0321" y="8758"/>
            <a:ext cx="1051781" cy="1062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14703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411510"/>
            <a:ext cx="5492400" cy="766200"/>
          </a:xfrm>
        </p:spPr>
        <p:txBody>
          <a:bodyPr/>
          <a:lstStyle/>
          <a:p>
            <a:r>
              <a:rPr lang="en-US" sz="2800" dirty="0"/>
              <a:t>Adding Numbers and Strings…</a:t>
            </a:r>
            <a:endParaRPr lang="en-GB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572" y="1409773"/>
            <a:ext cx="8496944" cy="3715120"/>
          </a:xfrm>
        </p:spPr>
        <p:txBody>
          <a:bodyPr anchor="t"/>
          <a:lstStyle/>
          <a:p>
            <a:pPr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If you add two strings, the result will be a string concatenation:</a:t>
            </a:r>
          </a:p>
          <a:p>
            <a:pPr>
              <a:buNone/>
            </a:pP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Example</a:t>
            </a:r>
          </a:p>
          <a:p>
            <a:pPr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string x = "10";</a:t>
            </a:r>
            <a:b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string y = "20";</a:t>
            </a:r>
            <a:b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string z = x + y;   // z will be 1020 (a string)</a:t>
            </a:r>
          </a:p>
          <a:p>
            <a:pPr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GB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 lvl="0">
                <a:spcBef>
                  <a:spcPts val="0"/>
                </a:spcBef>
                <a:buNone/>
              </a:pPr>
              <a:t>13</a:t>
            </a:fld>
            <a:endParaRPr lang="en"/>
          </a:p>
        </p:txBody>
      </p:sp>
      <p:pic>
        <p:nvPicPr>
          <p:cNvPr id="5" name="Picture 4" descr="National University of Computer and Emerging Sciences logo.png">
            <a:extLst>
              <a:ext uri="{FF2B5EF4-FFF2-40B4-BE49-F238E27FC236}">
                <a16:creationId xmlns:a16="http://schemas.microsoft.com/office/drawing/2014/main" id="{1BC9AB8D-FCFF-44AB-8209-A4675E10A9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0321" y="8758"/>
            <a:ext cx="1051781" cy="1062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48404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411510"/>
            <a:ext cx="5492400" cy="766200"/>
          </a:xfrm>
        </p:spPr>
        <p:txBody>
          <a:bodyPr/>
          <a:lstStyle/>
          <a:p>
            <a:r>
              <a:rPr lang="en-US" sz="2800" dirty="0"/>
              <a:t>Adding Numbers and Strings…</a:t>
            </a:r>
            <a:endParaRPr lang="en-GB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572" y="1409773"/>
            <a:ext cx="8496944" cy="3715120"/>
          </a:xfrm>
        </p:spPr>
        <p:txBody>
          <a:bodyPr anchor="t"/>
          <a:lstStyle/>
          <a:p>
            <a:pPr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If you try to add a number to a string, an error occurs:</a:t>
            </a:r>
          </a:p>
          <a:p>
            <a:pPr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Example</a:t>
            </a:r>
          </a:p>
          <a:p>
            <a:pPr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string x = "10";</a:t>
            </a:r>
            <a:b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int y = 20;</a:t>
            </a:r>
            <a:b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string z = x + y;</a:t>
            </a:r>
          </a:p>
          <a:p>
            <a:pPr>
              <a:buNone/>
            </a:pPr>
            <a:endParaRPr lang="en-GB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 lvl="0">
                <a:spcBef>
                  <a:spcPts val="0"/>
                </a:spcBef>
                <a:buNone/>
              </a:pPr>
              <a:t>14</a:t>
            </a:fld>
            <a:endParaRPr lang="en"/>
          </a:p>
        </p:txBody>
      </p:sp>
      <p:pic>
        <p:nvPicPr>
          <p:cNvPr id="5" name="Picture 4" descr="National University of Computer and Emerging Sciences logo.png">
            <a:extLst>
              <a:ext uri="{FF2B5EF4-FFF2-40B4-BE49-F238E27FC236}">
                <a16:creationId xmlns:a16="http://schemas.microsoft.com/office/drawing/2014/main" id="{1BC9AB8D-FCFF-44AB-8209-A4675E10A9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0321" y="8758"/>
            <a:ext cx="1051781" cy="1062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61226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411510"/>
            <a:ext cx="5492400" cy="766200"/>
          </a:xfrm>
        </p:spPr>
        <p:txBody>
          <a:bodyPr/>
          <a:lstStyle/>
          <a:p>
            <a:r>
              <a:rPr lang="en-US" sz="2800" dirty="0"/>
              <a:t>C++ String Length</a:t>
            </a:r>
            <a:endParaRPr lang="en-GB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572" y="1409773"/>
            <a:ext cx="8496944" cy="3715120"/>
          </a:xfrm>
        </p:spPr>
        <p:txBody>
          <a:bodyPr anchor="t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get the length of a string, use the </a:t>
            </a:r>
            <a:r>
              <a:rPr lang="en-US" altLang="en-US" sz="1800" dirty="0">
                <a:solidFill>
                  <a:srgbClr val="DC143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length()</a:t>
            </a:r>
            <a:r>
              <a:rPr lang="en-US" altLang="en-US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function:</a:t>
            </a:r>
            <a:endParaRPr lang="en-US" altLang="en-U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Example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#include &lt;iostream&gt;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#include &lt;string&gt;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using namespace std;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 main()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string txt = "ABCDEFGHIJKLMNOPQRSTUVWXYZ";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altLang="en-US" sz="1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cout</a:t>
            </a:r>
            <a:r>
              <a:rPr lang="en-US" alt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&lt;&lt; "The length of the txt string is: " &lt;&lt; </a:t>
            </a:r>
            <a:r>
              <a:rPr lang="en-US" altLang="en-US" sz="1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txt.length</a:t>
            </a:r>
            <a:r>
              <a:rPr lang="en-US" alt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return 0;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 lvl="0">
                <a:spcBef>
                  <a:spcPts val="0"/>
                </a:spcBef>
                <a:buNone/>
              </a:pPr>
              <a:t>15</a:t>
            </a:fld>
            <a:endParaRPr lang="en"/>
          </a:p>
        </p:txBody>
      </p:sp>
      <p:pic>
        <p:nvPicPr>
          <p:cNvPr id="5" name="Picture 4" descr="National University of Computer and Emerging Sciences logo.png">
            <a:extLst>
              <a:ext uri="{FF2B5EF4-FFF2-40B4-BE49-F238E27FC236}">
                <a16:creationId xmlns:a16="http://schemas.microsoft.com/office/drawing/2014/main" id="{1BC9AB8D-FCFF-44AB-8209-A4675E10A9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0321" y="8758"/>
            <a:ext cx="1051781" cy="1062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BAA8034-DA32-47B7-BC79-B8369F3D88F0}"/>
              </a:ext>
            </a:extLst>
          </p:cNvPr>
          <p:cNvSpPr/>
          <p:nvPr/>
        </p:nvSpPr>
        <p:spPr>
          <a:xfrm>
            <a:off x="2065459" y="4745844"/>
            <a:ext cx="25955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length of the txt string is: 26</a:t>
            </a:r>
          </a:p>
        </p:txBody>
      </p:sp>
    </p:spTree>
    <p:extLst>
      <p:ext uri="{BB962C8B-B14F-4D97-AF65-F5344CB8AC3E}">
        <p14:creationId xmlns:p14="http://schemas.microsoft.com/office/powerpoint/2010/main" val="9866900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411510"/>
            <a:ext cx="5492400" cy="766200"/>
          </a:xfrm>
        </p:spPr>
        <p:txBody>
          <a:bodyPr/>
          <a:lstStyle/>
          <a:p>
            <a:r>
              <a:rPr lang="en-US" sz="2800" dirty="0"/>
              <a:t>C++ String Length…</a:t>
            </a:r>
            <a:endParaRPr lang="en-GB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572" y="1409773"/>
            <a:ext cx="8496944" cy="3715120"/>
          </a:xfrm>
        </p:spPr>
        <p:txBody>
          <a:bodyPr anchor="t"/>
          <a:lstStyle/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Tip:</a:t>
            </a:r>
            <a:r>
              <a:rPr lang="en-US" altLang="en-US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You might see some C++ programs that use the </a:t>
            </a:r>
            <a:r>
              <a:rPr lang="en-US" altLang="en-US" sz="1800" dirty="0">
                <a:solidFill>
                  <a:srgbClr val="DC143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size()</a:t>
            </a:r>
            <a:r>
              <a:rPr lang="en-US" altLang="en-US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function to get the length of a string. This is just an alias of </a:t>
            </a:r>
            <a:r>
              <a:rPr lang="en-US" altLang="en-US" sz="1800" dirty="0">
                <a:solidFill>
                  <a:srgbClr val="DC143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length()</a:t>
            </a:r>
            <a:r>
              <a:rPr lang="en-US" altLang="en-US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It is completely up to you if you want to use </a:t>
            </a:r>
            <a:r>
              <a:rPr lang="en-US" altLang="en-US" sz="1800" dirty="0">
                <a:solidFill>
                  <a:srgbClr val="DC143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length()</a:t>
            </a:r>
            <a:r>
              <a:rPr lang="en-US" altLang="en-US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or </a:t>
            </a:r>
            <a:r>
              <a:rPr lang="en-US" altLang="en-US" sz="1800" dirty="0">
                <a:solidFill>
                  <a:srgbClr val="DC143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size()</a:t>
            </a:r>
            <a:r>
              <a:rPr lang="en-US" altLang="en-US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US" alt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#include &lt;iostream&gt;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#include &lt;string&gt;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using namespace std;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 main()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string txt = "ABCDEFGHIJKLMNOPQRSTUVWXYZ";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altLang="en-US" sz="1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cout</a:t>
            </a:r>
            <a:r>
              <a:rPr lang="en-US" alt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&lt;&lt; "The length of the txt string is: " &lt;&lt; </a:t>
            </a:r>
            <a:r>
              <a:rPr lang="en-US" altLang="en-US" sz="1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txt.size</a:t>
            </a:r>
            <a:r>
              <a:rPr lang="en-US" alt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return 0;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 lvl="0">
                <a:spcBef>
                  <a:spcPts val="0"/>
                </a:spcBef>
                <a:buNone/>
              </a:pPr>
              <a:t>16</a:t>
            </a:fld>
            <a:endParaRPr lang="en"/>
          </a:p>
        </p:txBody>
      </p:sp>
      <p:pic>
        <p:nvPicPr>
          <p:cNvPr id="5" name="Picture 4" descr="National University of Computer and Emerging Sciences logo.png">
            <a:extLst>
              <a:ext uri="{FF2B5EF4-FFF2-40B4-BE49-F238E27FC236}">
                <a16:creationId xmlns:a16="http://schemas.microsoft.com/office/drawing/2014/main" id="{1BC9AB8D-FCFF-44AB-8209-A4675E10A9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0321" y="8758"/>
            <a:ext cx="1051781" cy="1062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80C800C-942F-4E30-9D9B-FC12AAD82ADF}"/>
              </a:ext>
            </a:extLst>
          </p:cNvPr>
          <p:cNvSpPr/>
          <p:nvPr/>
        </p:nvSpPr>
        <p:spPr>
          <a:xfrm>
            <a:off x="4708288" y="2700023"/>
            <a:ext cx="36631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The length of the txt string is: 26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1005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411510"/>
            <a:ext cx="5492400" cy="766200"/>
          </a:xfrm>
        </p:spPr>
        <p:txBody>
          <a:bodyPr/>
          <a:lstStyle/>
          <a:p>
            <a:r>
              <a:rPr lang="en-US" sz="2800" dirty="0"/>
              <a:t>Access Strings</a:t>
            </a:r>
            <a:endParaRPr lang="en-GB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572" y="1409773"/>
            <a:ext cx="8496944" cy="3715120"/>
          </a:xfrm>
        </p:spPr>
        <p:txBody>
          <a:bodyPr anchor="t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You can access the characters in a string by referring to its index number inside square brackets </a:t>
            </a:r>
            <a:r>
              <a:rPr lang="en-US" altLang="en-US" sz="1800" dirty="0">
                <a:solidFill>
                  <a:srgbClr val="DC143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[]</a:t>
            </a:r>
            <a:r>
              <a:rPr lang="en-US" altLang="en-US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altLang="en-U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example prints the </a:t>
            </a:r>
            <a:r>
              <a:rPr lang="en-US" altLang="en-US" sz="18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first character</a:t>
            </a:r>
            <a:r>
              <a:rPr lang="en-US" altLang="en-US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in </a:t>
            </a:r>
            <a:r>
              <a:rPr lang="en-US" altLang="en-US" sz="1800" b="1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myString</a:t>
            </a:r>
            <a:r>
              <a:rPr lang="en-US" altLang="en-US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Example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string </a:t>
            </a:r>
            <a:r>
              <a:rPr lang="en-US" altLang="en-US" sz="18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myString</a:t>
            </a:r>
            <a:r>
              <a:rPr lang="en-US" altLang="en-US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 </a:t>
            </a:r>
            <a:r>
              <a:rPr lang="en-US" altLang="en-US" sz="1800" dirty="0">
                <a:solidFill>
                  <a:srgbClr val="A52A2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"Hello"</a:t>
            </a:r>
            <a:r>
              <a:rPr lang="en-US" altLang="en-US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  <a:br>
              <a:rPr lang="en-US" altLang="en-US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en-US" sz="18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cout</a:t>
            </a:r>
            <a:r>
              <a:rPr lang="en-US" altLang="en-US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&lt;&lt; </a:t>
            </a:r>
            <a:r>
              <a:rPr lang="en-US" altLang="en-US" sz="18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myString</a:t>
            </a:r>
            <a:r>
              <a:rPr lang="en-US" altLang="en-US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altLang="en-US" sz="1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altLang="en-US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];</a:t>
            </a:r>
            <a:br>
              <a:rPr lang="en-US" altLang="en-US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en-US" sz="1800" dirty="0">
                <a:solidFill>
                  <a:srgbClr val="008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// Outputs H</a:t>
            </a:r>
            <a:endParaRPr lang="en-US" altLang="en-U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 fontAlgn="base">
              <a:buFont typeface="Wingdings" panose="05000000000000000000" pitchFamily="2" charset="2"/>
              <a:buChar char="v"/>
            </a:pPr>
            <a:endParaRPr lang="en-GB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None/>
            </a:pP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Note: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 String indexes start with 0: </a:t>
            </a:r>
          </a:p>
          <a:p>
            <a:pPr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[0] is the first character. </a:t>
            </a:r>
          </a:p>
          <a:p>
            <a:pPr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[1] is the second character,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 lvl="0">
                <a:spcBef>
                  <a:spcPts val="0"/>
                </a:spcBef>
                <a:buNone/>
              </a:pPr>
              <a:t>17</a:t>
            </a:fld>
            <a:endParaRPr lang="en"/>
          </a:p>
        </p:txBody>
      </p:sp>
      <p:pic>
        <p:nvPicPr>
          <p:cNvPr id="5" name="Picture 4" descr="National University of Computer and Emerging Sciences logo.png">
            <a:extLst>
              <a:ext uri="{FF2B5EF4-FFF2-40B4-BE49-F238E27FC236}">
                <a16:creationId xmlns:a16="http://schemas.microsoft.com/office/drawing/2014/main" id="{1BC9AB8D-FCFF-44AB-8209-A4675E10A9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0321" y="8758"/>
            <a:ext cx="1051781" cy="1062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03119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411510"/>
            <a:ext cx="5492400" cy="766200"/>
          </a:xfrm>
        </p:spPr>
        <p:txBody>
          <a:bodyPr/>
          <a:lstStyle/>
          <a:p>
            <a:r>
              <a:rPr lang="en-US" sz="2800" dirty="0"/>
              <a:t>Changing String Characters</a:t>
            </a:r>
            <a:endParaRPr lang="en-GB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572" y="1409773"/>
            <a:ext cx="8496944" cy="3715120"/>
          </a:xfrm>
        </p:spPr>
        <p:txBody>
          <a:bodyPr anchor="t"/>
          <a:lstStyle/>
          <a:p>
            <a:pPr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To change the value of a specific character in a string, refer to the index number, and use single quotes:</a:t>
            </a:r>
          </a:p>
          <a:p>
            <a:pPr>
              <a:buNone/>
            </a:pP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Example</a:t>
            </a:r>
          </a:p>
          <a:p>
            <a:pPr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string 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myString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= "Hello";</a:t>
            </a:r>
            <a:b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myString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[0] = 'J';</a:t>
            </a:r>
            <a:b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cout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&lt;&lt;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myString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  <a:b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// Outputs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Jello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instead of Hello</a:t>
            </a:r>
          </a:p>
          <a:p>
            <a:pPr algn="just" fontAlgn="base">
              <a:buNone/>
            </a:pPr>
            <a:endParaRPr lang="en-GB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 lvl="0">
                <a:spcBef>
                  <a:spcPts val="0"/>
                </a:spcBef>
                <a:buNone/>
              </a:pPr>
              <a:t>18</a:t>
            </a:fld>
            <a:endParaRPr lang="en"/>
          </a:p>
        </p:txBody>
      </p:sp>
      <p:pic>
        <p:nvPicPr>
          <p:cNvPr id="5" name="Picture 4" descr="National University of Computer and Emerging Sciences logo.png">
            <a:extLst>
              <a:ext uri="{FF2B5EF4-FFF2-40B4-BE49-F238E27FC236}">
                <a16:creationId xmlns:a16="http://schemas.microsoft.com/office/drawing/2014/main" id="{1BC9AB8D-FCFF-44AB-8209-A4675E10A9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0321" y="8758"/>
            <a:ext cx="1051781" cy="1062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66868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411510"/>
            <a:ext cx="5492400" cy="766200"/>
          </a:xfrm>
        </p:spPr>
        <p:txBody>
          <a:bodyPr/>
          <a:lstStyle/>
          <a:p>
            <a:r>
              <a:rPr lang="en-US" sz="2800" dirty="0"/>
              <a:t>Changing String Characters…</a:t>
            </a:r>
            <a:endParaRPr lang="en-GB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 lvl="0">
                <a:spcBef>
                  <a:spcPts val="0"/>
                </a:spcBef>
                <a:buNone/>
              </a:pPr>
              <a:t>19</a:t>
            </a:fld>
            <a:endParaRPr lang="en"/>
          </a:p>
        </p:txBody>
      </p:sp>
      <p:pic>
        <p:nvPicPr>
          <p:cNvPr id="5" name="Picture 4" descr="National University of Computer and Emerging Sciences logo.png">
            <a:extLst>
              <a:ext uri="{FF2B5EF4-FFF2-40B4-BE49-F238E27FC236}">
                <a16:creationId xmlns:a16="http://schemas.microsoft.com/office/drawing/2014/main" id="{1BC9AB8D-FCFF-44AB-8209-A4675E10A9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0321" y="8758"/>
            <a:ext cx="1051781" cy="1062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1684073-B9E5-4161-9784-D680A59FEE02}"/>
              </a:ext>
            </a:extLst>
          </p:cNvPr>
          <p:cNvSpPr/>
          <p:nvPr/>
        </p:nvSpPr>
        <p:spPr>
          <a:xfrm>
            <a:off x="539552" y="1357848"/>
            <a:ext cx="561662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#include&lt;iostream&gt;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/>
            </a:r>
            <a:b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using namespace std;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/>
            </a:r>
            <a:b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int main()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/>
            </a:r>
            <a:b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    string 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myString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="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Aalim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";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    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myString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[0]='H';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/>
            </a:r>
            <a:b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&lt;&lt;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myString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    return 0;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/>
            </a:r>
            <a:b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1F214AC-2767-48FE-9209-D063FEC2FC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4048" y="1923678"/>
            <a:ext cx="2088232" cy="792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987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411510"/>
            <a:ext cx="5492400" cy="766200"/>
          </a:xfrm>
        </p:spPr>
        <p:txBody>
          <a:bodyPr/>
          <a:lstStyle/>
          <a:p>
            <a:r>
              <a:rPr lang="en-US" sz="2800" dirty="0"/>
              <a:t>Contents</a:t>
            </a:r>
            <a:endParaRPr lang="en-GB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 lvl="0">
                <a:spcBef>
                  <a:spcPts val="0"/>
                </a:spcBef>
                <a:buNone/>
              </a:pPr>
              <a:t>2</a:t>
            </a:fld>
            <a:endParaRPr lang="en"/>
          </a:p>
        </p:txBody>
      </p:sp>
      <p:pic>
        <p:nvPicPr>
          <p:cNvPr id="5" name="Picture 4" descr="National University of Computer and Emerging Sciences logo.png">
            <a:extLst>
              <a:ext uri="{FF2B5EF4-FFF2-40B4-BE49-F238E27FC236}">
                <a16:creationId xmlns:a16="http://schemas.microsoft.com/office/drawing/2014/main" id="{D5D937BF-EC37-4868-9E80-C5316B892C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0321" y="8758"/>
            <a:ext cx="1051781" cy="1062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450F9AE3-2747-4612-88FF-89BEAC19BC12}"/>
              </a:ext>
            </a:extLst>
          </p:cNvPr>
          <p:cNvSpPr txBox="1">
            <a:spLocks/>
          </p:cNvSpPr>
          <p:nvPr/>
        </p:nvSpPr>
        <p:spPr>
          <a:xfrm>
            <a:off x="189300" y="1397274"/>
            <a:ext cx="8172400" cy="355482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▰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658368" lvl="1" indent="-4572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arenR"/>
            </a:pPr>
            <a:r>
              <a:rPr lang="en-AU" sz="1800" dirty="0">
                <a:ea typeface="Roboto Condensed" panose="020B0604020202020204" charset="0"/>
                <a:cs typeface="Times New Roman" pitchFamily="18" charset="0"/>
              </a:rPr>
              <a:t>C++ Strings </a:t>
            </a:r>
          </a:p>
          <a:p>
            <a:pPr marL="658368" lvl="1" indent="-4572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arenR"/>
            </a:pPr>
            <a:r>
              <a:rPr lang="en-AU" sz="1800" dirty="0">
                <a:ea typeface="Roboto Condensed" panose="020B0604020202020204" charset="0"/>
                <a:cs typeface="Times New Roman" pitchFamily="18" charset="0"/>
              </a:rPr>
              <a:t>String Concatenation</a:t>
            </a:r>
          </a:p>
          <a:p>
            <a:pPr marL="658368" lvl="1" indent="-4572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arenR"/>
            </a:pPr>
            <a:r>
              <a:rPr lang="en-AU" sz="1800" dirty="0">
                <a:ea typeface="Roboto Condensed" panose="020B0604020202020204" charset="0"/>
                <a:cs typeface="Times New Roman" pitchFamily="18" charset="0"/>
              </a:rPr>
              <a:t>Numbers and Strings</a:t>
            </a:r>
          </a:p>
          <a:p>
            <a:pPr marL="658368" lvl="1" indent="-4572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arenR"/>
            </a:pPr>
            <a:r>
              <a:rPr lang="en-AU" sz="1800" dirty="0">
                <a:ea typeface="Roboto Condensed" panose="020B0604020202020204" charset="0"/>
                <a:cs typeface="Times New Roman" pitchFamily="18" charset="0"/>
              </a:rPr>
              <a:t>String Length</a:t>
            </a:r>
          </a:p>
          <a:p>
            <a:pPr marL="658368" lvl="1" indent="-4572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arenR"/>
            </a:pPr>
            <a:r>
              <a:rPr lang="en-AU" sz="1800" dirty="0">
                <a:ea typeface="Roboto Condensed" panose="020B0604020202020204" charset="0"/>
                <a:cs typeface="Times New Roman" pitchFamily="18" charset="0"/>
              </a:rPr>
              <a:t>Access String</a:t>
            </a:r>
          </a:p>
          <a:p>
            <a:pPr marL="658368" lvl="1" indent="-4572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arenR"/>
            </a:pPr>
            <a:r>
              <a:rPr lang="en-AU" sz="1800" dirty="0">
                <a:ea typeface="Roboto Condensed" panose="020B0604020202020204" charset="0"/>
                <a:cs typeface="Times New Roman" pitchFamily="18" charset="0"/>
              </a:rPr>
              <a:t>User Input Strings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411510"/>
            <a:ext cx="5492400" cy="766200"/>
          </a:xfrm>
        </p:spPr>
        <p:txBody>
          <a:bodyPr/>
          <a:lstStyle/>
          <a:p>
            <a:r>
              <a:rPr lang="en-US" sz="2800" dirty="0"/>
              <a:t>User Input String</a:t>
            </a:r>
            <a:endParaRPr lang="en-GB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572" y="1409773"/>
            <a:ext cx="8496944" cy="3715120"/>
          </a:xfrm>
        </p:spPr>
        <p:txBody>
          <a:bodyPr anchor="t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 is possible to use the extraction operator </a:t>
            </a:r>
            <a:r>
              <a:rPr lang="en-US" altLang="en-US" sz="1800" dirty="0">
                <a:solidFill>
                  <a:srgbClr val="DC143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&gt;&gt;</a:t>
            </a:r>
            <a:r>
              <a:rPr lang="en-US" altLang="en-US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on </a:t>
            </a:r>
            <a:r>
              <a:rPr lang="en-US" altLang="en-US" sz="1800" dirty="0" err="1">
                <a:solidFill>
                  <a:srgbClr val="DC143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cin</a:t>
            </a:r>
            <a:r>
              <a:rPr lang="en-US" altLang="en-US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to display a string entered by a user:</a:t>
            </a:r>
            <a:endParaRPr lang="en-US" altLang="en-U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8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Example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string </a:t>
            </a:r>
            <a:r>
              <a:rPr lang="en-US" altLang="en-US" sz="18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firstName</a:t>
            </a:r>
            <a:r>
              <a:rPr lang="en-US" altLang="en-US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  <a:br>
              <a:rPr lang="en-US" altLang="en-US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en-US" sz="18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cout</a:t>
            </a:r>
            <a:r>
              <a:rPr lang="en-US" altLang="en-US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&lt;&lt; </a:t>
            </a:r>
            <a:r>
              <a:rPr lang="en-US" altLang="en-US" sz="1800" dirty="0">
                <a:solidFill>
                  <a:srgbClr val="A52A2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"Type your first name: "</a:t>
            </a:r>
            <a:r>
              <a:rPr lang="en-US" altLang="en-US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  <a:br>
              <a:rPr lang="en-US" altLang="en-US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en-US" sz="18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cin</a:t>
            </a:r>
            <a:r>
              <a:rPr lang="en-US" altLang="en-US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&gt;&gt; </a:t>
            </a:r>
            <a:r>
              <a:rPr lang="en-US" altLang="en-US" sz="18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firstName</a:t>
            </a:r>
            <a:r>
              <a:rPr lang="en-US" altLang="en-US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 </a:t>
            </a:r>
            <a:r>
              <a:rPr lang="en-US" altLang="en-US" sz="1800" dirty="0">
                <a:solidFill>
                  <a:srgbClr val="008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// get user input from the keyboard</a:t>
            </a:r>
            <a:br>
              <a:rPr lang="en-US" altLang="en-US" sz="1800" dirty="0">
                <a:solidFill>
                  <a:srgbClr val="008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en-US" sz="18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cout</a:t>
            </a:r>
            <a:r>
              <a:rPr lang="en-US" altLang="en-US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&lt;&lt; </a:t>
            </a:r>
            <a:r>
              <a:rPr lang="en-US" altLang="en-US" sz="1800" dirty="0">
                <a:solidFill>
                  <a:srgbClr val="A52A2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"Your name is: "</a:t>
            </a:r>
            <a:r>
              <a:rPr lang="en-US" altLang="en-US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&lt;&lt; </a:t>
            </a:r>
            <a:r>
              <a:rPr lang="en-US" altLang="en-US" sz="18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firstName</a:t>
            </a:r>
            <a:r>
              <a:rPr lang="en-US" altLang="en-US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  <a:br>
              <a:rPr lang="en-US" altLang="en-US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en-US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altLang="en-US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en-US" sz="1800" b="1" dirty="0">
                <a:solidFill>
                  <a:srgbClr val="008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// Type your first name: John</a:t>
            </a:r>
            <a:r>
              <a:rPr lang="en-US" altLang="en-US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altLang="en-US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en-US" sz="1800" b="1" dirty="0">
                <a:solidFill>
                  <a:srgbClr val="008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// Your name is: John</a:t>
            </a:r>
            <a:endParaRPr lang="en-US" altLang="en-U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 fontAlgn="base">
              <a:buFont typeface="Wingdings" panose="05000000000000000000" pitchFamily="2" charset="2"/>
              <a:buChar char="v"/>
            </a:pPr>
            <a:endParaRPr lang="en-GB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 lvl="0">
                <a:spcBef>
                  <a:spcPts val="0"/>
                </a:spcBef>
                <a:buNone/>
              </a:pPr>
              <a:t>20</a:t>
            </a:fld>
            <a:endParaRPr lang="en"/>
          </a:p>
        </p:txBody>
      </p:sp>
      <p:pic>
        <p:nvPicPr>
          <p:cNvPr id="5" name="Picture 4" descr="National University of Computer and Emerging Sciences logo.png">
            <a:extLst>
              <a:ext uri="{FF2B5EF4-FFF2-40B4-BE49-F238E27FC236}">
                <a16:creationId xmlns:a16="http://schemas.microsoft.com/office/drawing/2014/main" id="{1BC9AB8D-FCFF-44AB-8209-A4675E10A9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0321" y="8758"/>
            <a:ext cx="1051781" cy="1062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82514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411510"/>
            <a:ext cx="5492400" cy="766200"/>
          </a:xfrm>
        </p:spPr>
        <p:txBody>
          <a:bodyPr/>
          <a:lstStyle/>
          <a:p>
            <a:r>
              <a:rPr lang="en-US" sz="2800" dirty="0"/>
              <a:t>User Input String…</a:t>
            </a:r>
            <a:endParaRPr lang="en-GB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572" y="1409774"/>
            <a:ext cx="8496944" cy="766200"/>
          </a:xfrm>
        </p:spPr>
        <p:txBody>
          <a:bodyPr anchor="t"/>
          <a:lstStyle/>
          <a:p>
            <a:pPr algn="just" fontAlgn="base">
              <a:buNone/>
            </a:pPr>
            <a:r>
              <a:rPr lang="en-US" altLang="en-US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However, </a:t>
            </a:r>
            <a:r>
              <a:rPr lang="en-US" altLang="en-US" sz="1800" dirty="0" err="1">
                <a:solidFill>
                  <a:srgbClr val="DC143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cin</a:t>
            </a:r>
            <a:r>
              <a:rPr lang="en-US" altLang="en-US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considers a space (whitespace, tabs, </a:t>
            </a:r>
            <a:r>
              <a:rPr lang="en-US" altLang="en-US" sz="18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etc</a:t>
            </a:r>
            <a:r>
              <a:rPr lang="en-US" altLang="en-US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as a </a:t>
            </a:r>
            <a:r>
              <a:rPr lang="en-US" altLang="en-US" sz="18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terminating character</a:t>
            </a:r>
            <a:r>
              <a:rPr lang="en-US" altLang="en-US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which means that it can only display a single word (even if you type many words).</a:t>
            </a:r>
            <a:endParaRPr lang="en-US" altLang="en-U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None/>
            </a:pP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Example</a:t>
            </a:r>
          </a:p>
          <a:p>
            <a:pPr algn="just" fontAlgn="base">
              <a:buNone/>
            </a:pPr>
            <a:endParaRPr lang="en-GB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 lvl="0">
                <a:spcBef>
                  <a:spcPts val="0"/>
                </a:spcBef>
                <a:buNone/>
              </a:pPr>
              <a:t>21</a:t>
            </a:fld>
            <a:endParaRPr lang="en"/>
          </a:p>
        </p:txBody>
      </p:sp>
      <p:pic>
        <p:nvPicPr>
          <p:cNvPr id="5" name="Picture 4" descr="National University of Computer and Emerging Sciences logo.png">
            <a:extLst>
              <a:ext uri="{FF2B5EF4-FFF2-40B4-BE49-F238E27FC236}">
                <a16:creationId xmlns:a16="http://schemas.microsoft.com/office/drawing/2014/main" id="{1BC9AB8D-FCFF-44AB-8209-A4675E10A9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0321" y="8758"/>
            <a:ext cx="1051781" cy="1062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42CFB1D-420B-4217-A069-F5616EFC08E6}"/>
              </a:ext>
            </a:extLst>
          </p:cNvPr>
          <p:cNvSpPr/>
          <p:nvPr/>
        </p:nvSpPr>
        <p:spPr>
          <a:xfrm>
            <a:off x="1187624" y="2151333"/>
            <a:ext cx="4572000" cy="280076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#include&lt;iostream&gt;</a:t>
            </a:r>
            <a:b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using namespace std;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/>
            </a:r>
            <a:b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int main()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  <a:b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    string 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fullName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&lt;&lt;"Enter full name: ";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cin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fullName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&lt;&lt;"Your name is: "&lt;&lt;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fullName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    return 0;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2F5B944-1A02-4593-B248-DB52F21AE4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016" y="2571750"/>
            <a:ext cx="2808312" cy="64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1240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411510"/>
            <a:ext cx="5492400" cy="766200"/>
          </a:xfrm>
        </p:spPr>
        <p:txBody>
          <a:bodyPr/>
          <a:lstStyle/>
          <a:p>
            <a:r>
              <a:rPr lang="en-US" sz="2800" dirty="0"/>
              <a:t>User Input String…</a:t>
            </a:r>
            <a:endParaRPr lang="en-GB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572" y="1409773"/>
            <a:ext cx="8496944" cy="3715120"/>
          </a:xfrm>
        </p:spPr>
        <p:txBody>
          <a:bodyPr anchor="t"/>
          <a:lstStyle/>
          <a:p>
            <a:pPr marL="285750" indent="-285750" fontAlgn="base">
              <a:buFont typeface="Wingdings" panose="05000000000000000000" pitchFamily="2" charset="2"/>
              <a:buChar char="v"/>
            </a:pPr>
            <a:r>
              <a:rPr lang="en-US" altLang="en-US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From the example above, you would expect the program to print “Muhammad Uzair", but it only prints “Muhammad".</a:t>
            </a:r>
            <a:endParaRPr lang="en-US" altLang="en-U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fontAlgn="base">
              <a:buFont typeface="Wingdings" panose="05000000000000000000" pitchFamily="2" charset="2"/>
              <a:buChar char="v"/>
            </a:pPr>
            <a:r>
              <a:rPr lang="en-US" altLang="en-US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That's why, when working with strings, we often use the </a:t>
            </a:r>
            <a:r>
              <a:rPr lang="en-US" altLang="en-US" sz="1800" dirty="0" err="1">
                <a:solidFill>
                  <a:srgbClr val="DC143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getline</a:t>
            </a:r>
            <a:r>
              <a:rPr lang="en-US" altLang="en-US" sz="1800" dirty="0">
                <a:solidFill>
                  <a:srgbClr val="DC143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  <a:r>
              <a:rPr lang="en-US" altLang="en-US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function to read a line of text. </a:t>
            </a:r>
          </a:p>
          <a:p>
            <a:pPr marL="285750" indent="-285750" fontAlgn="base">
              <a:buFont typeface="Wingdings" panose="05000000000000000000" pitchFamily="2" charset="2"/>
              <a:buChar char="v"/>
            </a:pPr>
            <a:r>
              <a:rPr lang="en-US" altLang="en-US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 takes </a:t>
            </a:r>
            <a:r>
              <a:rPr lang="en-US" altLang="en-US" sz="1800" dirty="0" err="1">
                <a:solidFill>
                  <a:srgbClr val="DC143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cin</a:t>
            </a:r>
            <a:r>
              <a:rPr lang="en-US" altLang="en-US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as the first parameter, and the string variable as second:</a:t>
            </a:r>
            <a:r>
              <a:rPr lang="en-US" alt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fontAlgn="base">
              <a:buNone/>
            </a:pPr>
            <a:endParaRPr lang="en-GB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 lvl="0">
                <a:spcBef>
                  <a:spcPts val="0"/>
                </a:spcBef>
                <a:buNone/>
              </a:pPr>
              <a:t>22</a:t>
            </a:fld>
            <a:endParaRPr lang="en"/>
          </a:p>
        </p:txBody>
      </p:sp>
      <p:pic>
        <p:nvPicPr>
          <p:cNvPr id="5" name="Picture 4" descr="National University of Computer and Emerging Sciences logo.png">
            <a:extLst>
              <a:ext uri="{FF2B5EF4-FFF2-40B4-BE49-F238E27FC236}">
                <a16:creationId xmlns:a16="http://schemas.microsoft.com/office/drawing/2014/main" id="{1BC9AB8D-FCFF-44AB-8209-A4675E10A9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0321" y="8758"/>
            <a:ext cx="1051781" cy="1062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5649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411510"/>
            <a:ext cx="5492400" cy="766200"/>
          </a:xfrm>
        </p:spPr>
        <p:txBody>
          <a:bodyPr/>
          <a:lstStyle/>
          <a:p>
            <a:r>
              <a:rPr lang="en-US" sz="2800" dirty="0"/>
              <a:t>User Input String…</a:t>
            </a:r>
            <a:endParaRPr lang="en-GB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 lvl="0">
                <a:spcBef>
                  <a:spcPts val="0"/>
                </a:spcBef>
                <a:buNone/>
              </a:pPr>
              <a:t>23</a:t>
            </a:fld>
            <a:endParaRPr lang="en"/>
          </a:p>
        </p:txBody>
      </p:sp>
      <p:pic>
        <p:nvPicPr>
          <p:cNvPr id="5" name="Picture 4" descr="National University of Computer and Emerging Sciences logo.png">
            <a:extLst>
              <a:ext uri="{FF2B5EF4-FFF2-40B4-BE49-F238E27FC236}">
                <a16:creationId xmlns:a16="http://schemas.microsoft.com/office/drawing/2014/main" id="{1BC9AB8D-FCFF-44AB-8209-A4675E10A9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0321" y="8758"/>
            <a:ext cx="1051781" cy="1062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A8475BD-E858-447A-9215-0AC06E378EF9}"/>
              </a:ext>
            </a:extLst>
          </p:cNvPr>
          <p:cNvSpPr/>
          <p:nvPr/>
        </p:nvSpPr>
        <p:spPr>
          <a:xfrm>
            <a:off x="323528" y="1501091"/>
            <a:ext cx="482453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#include&lt;iostream&gt;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/>
            </a:r>
            <a:b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using namespace std;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/>
            </a:r>
            <a:b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int main()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  <a:b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    string 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fullName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&lt;&lt;"Enter full name: ";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getline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cin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fullName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&lt;&lt;"Your name is: "&lt;&lt;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fullName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    return 0;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498923E-F5AF-4051-89F5-146C4D96A0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4088" y="2067694"/>
            <a:ext cx="2892257" cy="64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1067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411510"/>
            <a:ext cx="5492400" cy="766200"/>
          </a:xfrm>
        </p:spPr>
        <p:txBody>
          <a:bodyPr/>
          <a:lstStyle/>
          <a:p>
            <a:r>
              <a:rPr lang="en-AU" sz="2800" dirty="0"/>
              <a:t>References</a:t>
            </a:r>
            <a:endParaRPr lang="en-GB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5459" y="1445146"/>
            <a:ext cx="8496944" cy="3506954"/>
          </a:xfrm>
        </p:spPr>
        <p:txBody>
          <a:bodyPr anchor="t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u="sng" dirty="0">
                <a:hlinkClick r:id="rId2"/>
              </a:rPr>
              <a:t>https://beginnersbook.com/2017/08/cpp-data-types/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u="sng" dirty="0">
                <a:hlinkClick r:id="rId3"/>
              </a:rPr>
              <a:t>https://www.geeksforgeeks.org/c-data-types/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u="sng" dirty="0">
                <a:hlinkClick r:id="rId4"/>
              </a:rPr>
              <a:t>http://www.cplusplus.com/doc/tutorial/basic_io/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u="sng" dirty="0">
                <a:hlinkClick r:id="rId5"/>
              </a:rPr>
              <a:t>https://www.geeksforgeeks.org/basic-input-output-c/</a:t>
            </a:r>
            <a:endParaRPr lang="en-US" sz="2000" u="sng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hlinkClick r:id="rId6"/>
              </a:rPr>
              <a:t>https://www.w3schools.com/cpp/default.asp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hlinkClick r:id="rId7"/>
              </a:rPr>
              <a:t>https://www.javatpoint.com/cpp-tutorial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 lvl="0">
                <a:spcBef>
                  <a:spcPts val="0"/>
                </a:spcBef>
                <a:buNone/>
              </a:pPr>
              <a:t>24</a:t>
            </a:fld>
            <a:endParaRPr lang="en"/>
          </a:p>
        </p:txBody>
      </p:sp>
      <p:pic>
        <p:nvPicPr>
          <p:cNvPr id="5" name="Picture 4" descr="National University of Computer and Emerging Sciences logo.png">
            <a:extLst>
              <a:ext uri="{FF2B5EF4-FFF2-40B4-BE49-F238E27FC236}">
                <a16:creationId xmlns:a16="http://schemas.microsoft.com/office/drawing/2014/main" id="{9BF690C9-CDF8-46D3-857C-73ACB9B0CE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0321" y="8758"/>
            <a:ext cx="1051781" cy="1062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67169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03848" y="3219822"/>
            <a:ext cx="2232248" cy="648072"/>
          </a:xfrm>
        </p:spPr>
        <p:txBody>
          <a:bodyPr/>
          <a:lstStyle/>
          <a:p>
            <a:pPr algn="ctr">
              <a:buNone/>
            </a:pPr>
            <a:r>
              <a:rPr lang="en-AU" sz="4400" dirty="0">
                <a:solidFill>
                  <a:srgbClr val="FF6600"/>
                </a:solidFill>
              </a:rPr>
              <a:t>Thanks</a:t>
            </a:r>
            <a:endParaRPr lang="en-GB" sz="4400" dirty="0">
              <a:solidFill>
                <a:srgbClr val="FF66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 lvl="0">
                <a:spcBef>
                  <a:spcPts val="0"/>
                </a:spcBef>
                <a:buNone/>
              </a:pPr>
              <a:t>25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F5A52F-C025-4AA2-A8A4-AD5799C8C82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1895846"/>
            <a:ext cx="4702562" cy="2304256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119B37EA-38A2-4EEC-8677-91220C46E26F}"/>
              </a:ext>
            </a:extLst>
          </p:cNvPr>
          <p:cNvSpPr>
            <a:spLocks noGrp="1"/>
          </p:cNvSpPr>
          <p:nvPr/>
        </p:nvSpPr>
        <p:spPr>
          <a:xfrm>
            <a:off x="1943708" y="1259612"/>
            <a:ext cx="5256584" cy="60048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600" b="1" dirty="0">
                <a:latin typeface="+mn-lt"/>
              </a:rPr>
              <a:t>THANK YOU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411510"/>
            <a:ext cx="5492400" cy="766200"/>
          </a:xfrm>
        </p:spPr>
        <p:txBody>
          <a:bodyPr/>
          <a:lstStyle/>
          <a:p>
            <a:r>
              <a:rPr lang="en-US" sz="2800" dirty="0"/>
              <a:t>C++ Strings</a:t>
            </a:r>
            <a:endParaRPr lang="en-GB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572" y="1409773"/>
            <a:ext cx="8496944" cy="3715120"/>
          </a:xfrm>
        </p:spPr>
        <p:txBody>
          <a:bodyPr anchor="t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Strings are used for storing text.</a:t>
            </a:r>
            <a:endParaRPr lang="en-US" altLang="en-U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 </a:t>
            </a:r>
            <a:r>
              <a:rPr lang="en-US" altLang="en-US" sz="1800" dirty="0">
                <a:solidFill>
                  <a:srgbClr val="DC143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string</a:t>
            </a:r>
            <a:r>
              <a:rPr lang="en-US" altLang="en-US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variable contains a collection of characters surrounded by double quotes:</a:t>
            </a:r>
            <a:endParaRPr lang="en-US" altLang="en-U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8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0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Example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Create a variable of type </a:t>
            </a:r>
            <a:r>
              <a:rPr lang="en-US" altLang="en-US" sz="1800" dirty="0">
                <a:solidFill>
                  <a:srgbClr val="DC143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string</a:t>
            </a:r>
            <a:r>
              <a:rPr lang="en-US" altLang="en-US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and assign it a value:</a:t>
            </a:r>
            <a:endParaRPr lang="en-US" altLang="en-U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 fontAlgn="base">
              <a:buNone/>
            </a:pPr>
            <a:endParaRPr lang="en-GB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string greeting = "Hello";</a:t>
            </a:r>
            <a:r>
              <a:rPr lang="en-US" sz="1800" dirty="0"/>
              <a:t/>
            </a:r>
            <a:br>
              <a:rPr lang="en-US" sz="1800" dirty="0"/>
            </a:br>
            <a:endParaRPr lang="en-GB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 lvl="0">
                <a:spcBef>
                  <a:spcPts val="0"/>
                </a:spcBef>
                <a:buNone/>
              </a:pPr>
              <a:t>3</a:t>
            </a:fld>
            <a:endParaRPr lang="en"/>
          </a:p>
        </p:txBody>
      </p:sp>
      <p:pic>
        <p:nvPicPr>
          <p:cNvPr id="5" name="Picture 4" descr="National University of Computer and Emerging Sciences logo.png">
            <a:extLst>
              <a:ext uri="{FF2B5EF4-FFF2-40B4-BE49-F238E27FC236}">
                <a16:creationId xmlns:a16="http://schemas.microsoft.com/office/drawing/2014/main" id="{1BC9AB8D-FCFF-44AB-8209-A4675E10A9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0321" y="8758"/>
            <a:ext cx="1051781" cy="1062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3695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411510"/>
            <a:ext cx="5492400" cy="766200"/>
          </a:xfrm>
        </p:spPr>
        <p:txBody>
          <a:bodyPr/>
          <a:lstStyle/>
          <a:p>
            <a:r>
              <a:rPr lang="en-US" sz="2800" dirty="0"/>
              <a:t>C++ Strings…</a:t>
            </a:r>
            <a:endParaRPr lang="en-GB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572" y="1409773"/>
            <a:ext cx="8496944" cy="3715120"/>
          </a:xfrm>
        </p:spPr>
        <p:txBody>
          <a:bodyPr anchor="t"/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use strings, you must include an additional header file in the source code, the </a:t>
            </a:r>
            <a:r>
              <a:rPr lang="en-US" altLang="en-US" sz="1800" dirty="0">
                <a:solidFill>
                  <a:srgbClr val="DC143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&lt;string&gt;</a:t>
            </a:r>
            <a:r>
              <a:rPr lang="en-US" altLang="en-US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library:</a:t>
            </a:r>
            <a:endParaRPr lang="en-US" altLang="en-U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8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0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Example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 dirty="0">
                <a:solidFill>
                  <a:srgbClr val="008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// Include the string library</a:t>
            </a:r>
            <a:br>
              <a:rPr lang="en-US" altLang="en-US" sz="1800" dirty="0">
                <a:solidFill>
                  <a:srgbClr val="008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en-US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#include &lt;string&gt;</a:t>
            </a:r>
            <a:br>
              <a:rPr lang="en-US" altLang="en-US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en-US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altLang="en-US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en-US" sz="1800" dirty="0">
                <a:solidFill>
                  <a:srgbClr val="008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// Create a string variable</a:t>
            </a:r>
            <a:br>
              <a:rPr lang="en-US" altLang="en-US" sz="1800" dirty="0">
                <a:solidFill>
                  <a:srgbClr val="008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en-US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string greeting = </a:t>
            </a:r>
            <a:r>
              <a:rPr lang="en-US" altLang="en-US" sz="1800" dirty="0">
                <a:solidFill>
                  <a:srgbClr val="A52A2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"Hello"</a:t>
            </a:r>
            <a:r>
              <a:rPr lang="en-US" altLang="en-US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  <a:endParaRPr lang="en-US" altLang="en-U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 fontAlgn="base">
              <a:buFont typeface="Wingdings" panose="05000000000000000000" pitchFamily="2" charset="2"/>
              <a:buChar char="v"/>
            </a:pPr>
            <a:endParaRPr lang="en-GB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 lvl="0">
                <a:spcBef>
                  <a:spcPts val="0"/>
                </a:spcBef>
                <a:buNone/>
              </a:pPr>
              <a:t>4</a:t>
            </a:fld>
            <a:endParaRPr lang="en"/>
          </a:p>
        </p:txBody>
      </p:sp>
      <p:pic>
        <p:nvPicPr>
          <p:cNvPr id="5" name="Picture 4" descr="National University of Computer and Emerging Sciences logo.png">
            <a:extLst>
              <a:ext uri="{FF2B5EF4-FFF2-40B4-BE49-F238E27FC236}">
                <a16:creationId xmlns:a16="http://schemas.microsoft.com/office/drawing/2014/main" id="{1BC9AB8D-FCFF-44AB-8209-A4675E10A9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0321" y="8758"/>
            <a:ext cx="1051781" cy="1062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2480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411510"/>
            <a:ext cx="5492400" cy="766200"/>
          </a:xfrm>
        </p:spPr>
        <p:txBody>
          <a:bodyPr/>
          <a:lstStyle/>
          <a:p>
            <a:r>
              <a:rPr lang="en-US" sz="2800" dirty="0"/>
              <a:t>C++ Strings…</a:t>
            </a:r>
            <a:endParaRPr lang="en-GB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572" y="1409773"/>
            <a:ext cx="8496944" cy="3715120"/>
          </a:xfrm>
        </p:spPr>
        <p:txBody>
          <a:bodyPr anchor="t"/>
          <a:lstStyle/>
          <a:p>
            <a:pPr algn="just" fontAlgn="base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#include &lt;iostream&gt;</a:t>
            </a:r>
          </a:p>
          <a:p>
            <a:pPr algn="just" fontAlgn="base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#include &lt;string&gt;</a:t>
            </a:r>
          </a:p>
          <a:p>
            <a:pPr algn="just" fontAlgn="base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using namespace std;</a:t>
            </a:r>
          </a:p>
          <a:p>
            <a:pPr algn="just" fontAlgn="base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int main() {</a:t>
            </a:r>
          </a:p>
          <a:p>
            <a:pPr algn="just" fontAlgn="base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 string greeting = "Hello";</a:t>
            </a:r>
          </a:p>
          <a:p>
            <a:pPr algn="just" fontAlgn="base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cout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&lt;&lt; greeting;</a:t>
            </a:r>
          </a:p>
          <a:p>
            <a:pPr algn="just" fontAlgn="base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 return 0;</a:t>
            </a:r>
          </a:p>
          <a:p>
            <a:pPr algn="just" fontAlgn="base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algn="just" fontAlgn="base">
              <a:buNone/>
            </a:pP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Output: Hello</a:t>
            </a:r>
            <a:endParaRPr lang="en-GB" sz="1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 lvl="0">
                <a:spcBef>
                  <a:spcPts val="0"/>
                </a:spcBef>
                <a:buNone/>
              </a:pPr>
              <a:t>5</a:t>
            </a:fld>
            <a:endParaRPr lang="en"/>
          </a:p>
        </p:txBody>
      </p:sp>
      <p:pic>
        <p:nvPicPr>
          <p:cNvPr id="5" name="Picture 4" descr="National University of Computer and Emerging Sciences logo.png">
            <a:extLst>
              <a:ext uri="{FF2B5EF4-FFF2-40B4-BE49-F238E27FC236}">
                <a16:creationId xmlns:a16="http://schemas.microsoft.com/office/drawing/2014/main" id="{1BC9AB8D-FCFF-44AB-8209-A4675E10A9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0321" y="8758"/>
            <a:ext cx="1051781" cy="1062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5309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411510"/>
            <a:ext cx="5492400" cy="766200"/>
          </a:xfrm>
        </p:spPr>
        <p:txBody>
          <a:bodyPr/>
          <a:lstStyle/>
          <a:p>
            <a:r>
              <a:rPr lang="en-US" sz="2800" dirty="0"/>
              <a:t>String Concatenation</a:t>
            </a:r>
            <a:endParaRPr lang="en-GB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572" y="1409773"/>
            <a:ext cx="8496944" cy="3715120"/>
          </a:xfrm>
        </p:spPr>
        <p:txBody>
          <a:bodyPr anchor="t"/>
          <a:lstStyle/>
          <a:p>
            <a:pPr algn="just" fontAlgn="base">
              <a:buNone/>
            </a:pPr>
            <a:r>
              <a:rPr lang="en-US" altLang="en-US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 </a:t>
            </a:r>
            <a:r>
              <a:rPr lang="en-US" altLang="en-US" sz="1800" dirty="0">
                <a:solidFill>
                  <a:srgbClr val="DC143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</a:t>
            </a:r>
            <a:r>
              <a:rPr lang="en-US" altLang="en-US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operator can be used between strings to add them together to make a new string. This is called </a:t>
            </a:r>
            <a:r>
              <a:rPr lang="en-US" altLang="en-US" sz="18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concatenation</a:t>
            </a:r>
            <a:r>
              <a:rPr lang="en-US" altLang="en-US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US" alt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>
              <a:buNone/>
            </a:pP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Example</a:t>
            </a:r>
          </a:p>
          <a:p>
            <a:pPr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string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firstName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= "John ";</a:t>
            </a:r>
            <a:b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string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lastName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= "Doe";</a:t>
            </a:r>
            <a:b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string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fullName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= 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firstName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+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lastName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  <a:b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cout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&lt;&lt;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fullName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pPr algn="just" fontAlgn="base">
              <a:buNone/>
            </a:pPr>
            <a:endParaRPr lang="en-GB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 lvl="0">
                <a:spcBef>
                  <a:spcPts val="0"/>
                </a:spcBef>
                <a:buNone/>
              </a:pPr>
              <a:t>6</a:t>
            </a:fld>
            <a:endParaRPr lang="en"/>
          </a:p>
        </p:txBody>
      </p:sp>
      <p:pic>
        <p:nvPicPr>
          <p:cNvPr id="5" name="Picture 4" descr="National University of Computer and Emerging Sciences logo.png">
            <a:extLst>
              <a:ext uri="{FF2B5EF4-FFF2-40B4-BE49-F238E27FC236}">
                <a16:creationId xmlns:a16="http://schemas.microsoft.com/office/drawing/2014/main" id="{1BC9AB8D-FCFF-44AB-8209-A4675E10A9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0321" y="8758"/>
            <a:ext cx="1051781" cy="1062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7486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411510"/>
            <a:ext cx="5492400" cy="766200"/>
          </a:xfrm>
        </p:spPr>
        <p:txBody>
          <a:bodyPr/>
          <a:lstStyle/>
          <a:p>
            <a:r>
              <a:rPr lang="en-US" sz="2800" dirty="0"/>
              <a:t>String Concatenation…</a:t>
            </a:r>
            <a:endParaRPr lang="en-GB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 lvl="0">
                <a:spcBef>
                  <a:spcPts val="0"/>
                </a:spcBef>
                <a:buNone/>
              </a:pPr>
              <a:t>7</a:t>
            </a:fld>
            <a:endParaRPr lang="en"/>
          </a:p>
        </p:txBody>
      </p:sp>
      <p:pic>
        <p:nvPicPr>
          <p:cNvPr id="5" name="Picture 4" descr="National University of Computer and Emerging Sciences logo.png">
            <a:extLst>
              <a:ext uri="{FF2B5EF4-FFF2-40B4-BE49-F238E27FC236}">
                <a16:creationId xmlns:a16="http://schemas.microsoft.com/office/drawing/2014/main" id="{1BC9AB8D-FCFF-44AB-8209-A4675E10A9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0321" y="8758"/>
            <a:ext cx="1051781" cy="1062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A9A917A-CA5B-40E9-9DBB-1B8EE1EE7B67}"/>
              </a:ext>
            </a:extLst>
          </p:cNvPr>
          <p:cNvSpPr/>
          <p:nvPr/>
        </p:nvSpPr>
        <p:spPr>
          <a:xfrm>
            <a:off x="209854" y="1383142"/>
            <a:ext cx="5154234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#include&lt;iostream&gt;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/>
            </a:r>
            <a:b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using namespace std;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/>
            </a:r>
            <a:b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int main()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/>
            </a:r>
            <a:b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    string 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firstName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="Asad ";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    string 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lastName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="Ullah";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    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    string 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fullName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 =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firstName+lastName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&lt;&lt;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fullName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/>
            </a:r>
            <a:b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7F33BB1-92AB-4006-A859-B1C5DF62FC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0072" y="2067694"/>
            <a:ext cx="1728191" cy="64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5500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411510"/>
            <a:ext cx="5492400" cy="766200"/>
          </a:xfrm>
        </p:spPr>
        <p:txBody>
          <a:bodyPr/>
          <a:lstStyle/>
          <a:p>
            <a:r>
              <a:rPr lang="en-US" sz="2800" dirty="0"/>
              <a:t>String Concatenation…</a:t>
            </a:r>
            <a:endParaRPr lang="en-GB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572" y="1409773"/>
            <a:ext cx="8496944" cy="3715120"/>
          </a:xfrm>
        </p:spPr>
        <p:txBody>
          <a:bodyPr anchor="t"/>
          <a:lstStyle/>
          <a:p>
            <a:pPr algn="just" fontAlgn="base">
              <a:buNone/>
            </a:pPr>
            <a:r>
              <a:rPr lang="en-US" altLang="en-US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the example above, we added a space after </a:t>
            </a:r>
            <a:r>
              <a:rPr lang="en-US" altLang="en-US" sz="18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firstName</a:t>
            </a:r>
            <a:r>
              <a:rPr lang="en-US" altLang="en-US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to create a space between John and Doe on output. However, you could also add a space with quotes (</a:t>
            </a:r>
            <a:r>
              <a:rPr lang="en-US" altLang="en-US" sz="1800" dirty="0">
                <a:solidFill>
                  <a:srgbClr val="DC143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 "</a:t>
            </a:r>
            <a:r>
              <a:rPr lang="en-US" altLang="en-US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or </a:t>
            </a:r>
            <a:r>
              <a:rPr lang="en-US" altLang="en-US" sz="1800" dirty="0">
                <a:solidFill>
                  <a:srgbClr val="DC143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' '</a:t>
            </a:r>
            <a:r>
              <a:rPr lang="en-US" altLang="en-US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):</a:t>
            </a:r>
            <a:r>
              <a:rPr lang="en-US" alt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>
              <a:buNone/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Example</a:t>
            </a:r>
          </a:p>
          <a:p>
            <a:pPr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string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firstName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= "John";</a:t>
            </a:r>
            <a:b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string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lastName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= "Doe";</a:t>
            </a:r>
            <a:b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string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fullName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= 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firstName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+ " " +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lastName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  <a:b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cout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&lt;&lt;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fullName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pPr algn="just" fontAlgn="base">
              <a:buNone/>
            </a:pPr>
            <a:endParaRPr lang="en-GB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 lvl="0">
                <a:spcBef>
                  <a:spcPts val="0"/>
                </a:spcBef>
                <a:buNone/>
              </a:pPr>
              <a:t>8</a:t>
            </a:fld>
            <a:endParaRPr lang="en"/>
          </a:p>
        </p:txBody>
      </p:sp>
      <p:pic>
        <p:nvPicPr>
          <p:cNvPr id="5" name="Picture 4" descr="National University of Computer and Emerging Sciences logo.png">
            <a:extLst>
              <a:ext uri="{FF2B5EF4-FFF2-40B4-BE49-F238E27FC236}">
                <a16:creationId xmlns:a16="http://schemas.microsoft.com/office/drawing/2014/main" id="{1BC9AB8D-FCFF-44AB-8209-A4675E10A9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0321" y="8758"/>
            <a:ext cx="1051781" cy="1062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05694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411510"/>
            <a:ext cx="5492400" cy="766200"/>
          </a:xfrm>
        </p:spPr>
        <p:txBody>
          <a:bodyPr/>
          <a:lstStyle/>
          <a:p>
            <a:r>
              <a:rPr lang="en-US" sz="2800" dirty="0"/>
              <a:t>String Concatenation…</a:t>
            </a:r>
            <a:endParaRPr lang="en-GB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 lvl="0">
                <a:spcBef>
                  <a:spcPts val="0"/>
                </a:spcBef>
                <a:buNone/>
              </a:pPr>
              <a:t>9</a:t>
            </a:fld>
            <a:endParaRPr lang="en"/>
          </a:p>
        </p:txBody>
      </p:sp>
      <p:pic>
        <p:nvPicPr>
          <p:cNvPr id="5" name="Picture 4" descr="National University of Computer and Emerging Sciences logo.png">
            <a:extLst>
              <a:ext uri="{FF2B5EF4-FFF2-40B4-BE49-F238E27FC236}">
                <a16:creationId xmlns:a16="http://schemas.microsoft.com/office/drawing/2014/main" id="{1BC9AB8D-FCFF-44AB-8209-A4675E10A9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0321" y="8758"/>
            <a:ext cx="1051781" cy="1062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E949890-1606-4ABC-BAC8-1E9BAFAC1B24}"/>
              </a:ext>
            </a:extLst>
          </p:cNvPr>
          <p:cNvSpPr/>
          <p:nvPr/>
        </p:nvSpPr>
        <p:spPr>
          <a:xfrm>
            <a:off x="175157" y="1412670"/>
            <a:ext cx="54006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#include&lt;iostream&gt;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/>
            </a:r>
            <a:b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using namespace std;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/>
            </a:r>
            <a:b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int main()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/>
            </a:r>
            <a:b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    string 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firstName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="Asad";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    string 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lastName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="Ullah";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    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    string 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fullName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 =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firstName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+" "+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lastName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&lt;&lt;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fullName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/>
            </a:r>
            <a:b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59FE2C9-E018-4636-8911-23F2DB9ADE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0016" y="1930941"/>
            <a:ext cx="1728191" cy="64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130326"/>
      </p:ext>
    </p:extLst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5865</TotalTime>
  <Words>474</Words>
  <Application>Microsoft Office PowerPoint</Application>
  <PresentationFormat>On-screen Show (16:9)</PresentationFormat>
  <Paragraphs>216</Paragraphs>
  <Slides>25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8" baseType="lpstr">
      <vt:lpstr>Roboto Condensed</vt:lpstr>
      <vt:lpstr>Verdana</vt:lpstr>
      <vt:lpstr>Arial Black</vt:lpstr>
      <vt:lpstr>Consolas</vt:lpstr>
      <vt:lpstr>Calibri</vt:lpstr>
      <vt:lpstr>Arvo</vt:lpstr>
      <vt:lpstr>Times New Roman</vt:lpstr>
      <vt:lpstr>Consolas</vt:lpstr>
      <vt:lpstr>Wingdings</vt:lpstr>
      <vt:lpstr>Arial</vt:lpstr>
      <vt:lpstr>Roboto Condensed Light</vt:lpstr>
      <vt:lpstr>Courier New</vt:lpstr>
      <vt:lpstr>Salerio template</vt:lpstr>
      <vt:lpstr>PowerPoint Presentation</vt:lpstr>
      <vt:lpstr>Contents</vt:lpstr>
      <vt:lpstr>C++ Strings</vt:lpstr>
      <vt:lpstr>C++ Strings…</vt:lpstr>
      <vt:lpstr>C++ Strings…</vt:lpstr>
      <vt:lpstr>String Concatenation</vt:lpstr>
      <vt:lpstr>String Concatenation…</vt:lpstr>
      <vt:lpstr>String Concatenation…</vt:lpstr>
      <vt:lpstr>String Concatenation…</vt:lpstr>
      <vt:lpstr>Append</vt:lpstr>
      <vt:lpstr>Append</vt:lpstr>
      <vt:lpstr>Adding Numbers and Strings</vt:lpstr>
      <vt:lpstr>Adding Numbers and Strings…</vt:lpstr>
      <vt:lpstr>Adding Numbers and Strings…</vt:lpstr>
      <vt:lpstr>C++ String Length</vt:lpstr>
      <vt:lpstr>C++ String Length…</vt:lpstr>
      <vt:lpstr>Access Strings</vt:lpstr>
      <vt:lpstr>Changing String Characters</vt:lpstr>
      <vt:lpstr>Changing String Characters…</vt:lpstr>
      <vt:lpstr>User Input String</vt:lpstr>
      <vt:lpstr>User Input String…</vt:lpstr>
      <vt:lpstr>User Input String…</vt:lpstr>
      <vt:lpstr>User Input String…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Abdullah Orakzai</dc:creator>
  <cp:lastModifiedBy>Mazhar Iqbal</cp:lastModifiedBy>
  <cp:revision>423</cp:revision>
  <dcterms:modified xsi:type="dcterms:W3CDTF">2023-01-30T10:55:48Z</dcterms:modified>
</cp:coreProperties>
</file>