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55"/>
  </p:notesMasterIdLst>
  <p:sldIdLst>
    <p:sldId id="446" r:id="rId2"/>
    <p:sldId id="321" r:id="rId3"/>
    <p:sldId id="364" r:id="rId4"/>
    <p:sldId id="411" r:id="rId5"/>
    <p:sldId id="400" r:id="rId6"/>
    <p:sldId id="401" r:id="rId7"/>
    <p:sldId id="402" r:id="rId8"/>
    <p:sldId id="403" r:id="rId9"/>
    <p:sldId id="410" r:id="rId10"/>
    <p:sldId id="412" r:id="rId11"/>
    <p:sldId id="413" r:id="rId12"/>
    <p:sldId id="414" r:id="rId13"/>
    <p:sldId id="416" r:id="rId14"/>
    <p:sldId id="417" r:id="rId15"/>
    <p:sldId id="419" r:id="rId16"/>
    <p:sldId id="415" r:id="rId17"/>
    <p:sldId id="421" r:id="rId18"/>
    <p:sldId id="422" r:id="rId19"/>
    <p:sldId id="423" r:id="rId20"/>
    <p:sldId id="424" r:id="rId21"/>
    <p:sldId id="425" r:id="rId22"/>
    <p:sldId id="426" r:id="rId23"/>
    <p:sldId id="427" r:id="rId24"/>
    <p:sldId id="453" r:id="rId25"/>
    <p:sldId id="454" r:id="rId26"/>
    <p:sldId id="430" r:id="rId27"/>
    <p:sldId id="431" r:id="rId28"/>
    <p:sldId id="451" r:id="rId29"/>
    <p:sldId id="452" r:id="rId30"/>
    <p:sldId id="432" r:id="rId31"/>
    <p:sldId id="455" r:id="rId32"/>
    <p:sldId id="435" r:id="rId33"/>
    <p:sldId id="433" r:id="rId34"/>
    <p:sldId id="405" r:id="rId35"/>
    <p:sldId id="449" r:id="rId36"/>
    <p:sldId id="450" r:id="rId37"/>
    <p:sldId id="406" r:id="rId38"/>
    <p:sldId id="436" r:id="rId39"/>
    <p:sldId id="437" r:id="rId40"/>
    <p:sldId id="441" r:id="rId41"/>
    <p:sldId id="438" r:id="rId42"/>
    <p:sldId id="442" r:id="rId43"/>
    <p:sldId id="439" r:id="rId44"/>
    <p:sldId id="440" r:id="rId45"/>
    <p:sldId id="407" r:id="rId46"/>
    <p:sldId id="443" r:id="rId47"/>
    <p:sldId id="445" r:id="rId48"/>
    <p:sldId id="408" r:id="rId49"/>
    <p:sldId id="409" r:id="rId50"/>
    <p:sldId id="447" r:id="rId51"/>
    <p:sldId id="448" r:id="rId52"/>
    <p:sldId id="399" r:id="rId53"/>
    <p:sldId id="302" r:id="rId54"/>
  </p:sldIdLst>
  <p:sldSz cx="9144000" cy="5143500" type="screen16x9"/>
  <p:notesSz cx="6858000" cy="9144000"/>
  <p:embeddedFontLst>
    <p:embeddedFont>
      <p:font typeface="Consolas" panose="020B0609020204030204" pitchFamily="49" charset="0"/>
      <p:regular r:id="rId56"/>
      <p:bold r:id="rId57"/>
      <p:italic r:id="rId58"/>
      <p:boldItalic r:id="rId59"/>
    </p:embeddedFont>
    <p:embeddedFont>
      <p:font typeface="Roboto Condensed" panose="020B0604020202020204" charset="0"/>
      <p:regular r:id="rId60"/>
      <p:bold r:id="rId61"/>
      <p:italic r:id="rId62"/>
      <p:boldItalic r:id="rId63"/>
    </p:embeddedFont>
    <p:embeddedFont>
      <p:font typeface="Calibri" panose="020F0502020204030204" pitchFamily="34" charset="0"/>
      <p:regular r:id="rId64"/>
      <p:bold r:id="rId65"/>
      <p:italic r:id="rId66"/>
      <p:boldItalic r:id="rId67"/>
    </p:embeddedFont>
    <p:embeddedFont>
      <p:font typeface="Arial Black" panose="020B0A04020102020204" pitchFamily="34" charset="0"/>
      <p:bold r:id="rId68"/>
    </p:embeddedFont>
    <p:embeddedFont>
      <p:font typeface="Arvo" panose="020B0604020202020204" charset="0"/>
      <p:regular r:id="rId69"/>
      <p:bold r:id="rId70"/>
      <p:italic r:id="rId71"/>
      <p:boldItalic r:id="rId72"/>
    </p:embeddedFont>
    <p:embeddedFont>
      <p:font typeface="Roboto Condensed Light" panose="020B0604020202020204" charset="0"/>
      <p:regular r:id="rId73"/>
      <p:bold r:id="rId74"/>
      <p:italic r:id="rId75"/>
      <p:boldItalic r:id="rId7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0388E1-AC27-4EE8-A7F7-5229689E663B}">
  <a:tblStyle styleId="{0C0388E1-AC27-4EE8-A7F7-5229689E663B}"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38" autoAdjust="0"/>
  </p:normalViewPr>
  <p:slideViewPr>
    <p:cSldViewPr>
      <p:cViewPr varScale="1">
        <p:scale>
          <a:sx n="91" d="100"/>
          <a:sy n="91" d="100"/>
        </p:scale>
        <p:origin x="786" y="8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8.fntdata"/><Relationship Id="rId68" Type="http://schemas.openxmlformats.org/officeDocument/2006/relationships/font" Target="fonts/font13.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font" Target="fonts/font11.fntdata"/><Relationship Id="rId74" Type="http://schemas.openxmlformats.org/officeDocument/2006/relationships/font" Target="fonts/font19.fntdata"/><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font" Target="fonts/font14.fntdata"/><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7.fntdata"/><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7.fntdata"/><Relationship Id="rId70" Type="http://schemas.openxmlformats.org/officeDocument/2006/relationships/font" Target="fonts/font15.fntdata"/><Relationship Id="rId75"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font" Target="fonts/font18.fntdata"/><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notesMaster" Target="notesMasters/notesMaster1.xml"/><Relationship Id="rId76" Type="http://schemas.openxmlformats.org/officeDocument/2006/relationships/font" Target="fonts/font21.fntdata"/><Relationship Id="rId7" Type="http://schemas.openxmlformats.org/officeDocument/2006/relationships/slide" Target="slides/slide6.xml"/><Relationship Id="rId71" Type="http://schemas.openxmlformats.org/officeDocument/2006/relationships/font" Target="fonts/font16.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57987788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628070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267255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a:off x="7544482" y="657775"/>
            <a:ext cx="1299300" cy="432900"/>
          </a:xfrm>
          <a:prstGeom prst="triangle">
            <a:avLst>
              <a:gd name="adj" fmla="val 32425"/>
            </a:avLst>
          </a:prstGeom>
          <a:solidFill>
            <a:srgbClr val="263248"/>
          </a:solidFill>
          <a:ln>
            <a:noFill/>
          </a:ln>
        </p:spPr>
        <p:txBody>
          <a:bodyPr lIns="91425" tIns="91425" rIns="91425" bIns="91425" anchor="ctr" anchorCtr="0">
            <a:noAutofit/>
          </a:bodyPr>
          <a:lstStyle/>
          <a:p>
            <a:pPr lvl="0" rtl="0">
              <a:spcBef>
                <a:spcPts val="0"/>
              </a:spcBef>
              <a:buNone/>
            </a:pPr>
            <a:endParaRPr dirty="0">
              <a:latin typeface="Arvo"/>
              <a:ea typeface="Arvo"/>
              <a:cs typeface="Arvo"/>
              <a:sym typeface="Arvo"/>
            </a:endParaRPr>
          </a:p>
        </p:txBody>
      </p:sp>
      <p:grpSp>
        <p:nvGrpSpPr>
          <p:cNvPr id="11" name="Shape 11"/>
          <p:cNvGrpSpPr/>
          <p:nvPr/>
        </p:nvGrpSpPr>
        <p:grpSpPr>
          <a:xfrm>
            <a:off x="0" y="-7088"/>
            <a:ext cx="8661398" cy="5150588"/>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lIns="91425" tIns="91425" rIns="91425" bIns="91425" anchor="ctr" anchorCtr="0">
              <a:noAutofit/>
            </a:bodyPr>
            <a:lstStyle/>
            <a:p>
              <a:pPr lvl="0">
                <a:spcBef>
                  <a:spcPts val="0"/>
                </a:spcBef>
                <a:buNone/>
              </a:pPr>
              <a:endParaRPr dirty="0"/>
            </a:p>
          </p:txBody>
        </p:sp>
        <p:sp>
          <p:nvSpPr>
            <p:cNvPr id="13" name="Shape 13"/>
            <p:cNvSpPr/>
            <p:nvPr/>
          </p:nvSpPr>
          <p:spPr>
            <a:xfrm rot="10800000" flipH="1">
              <a:off x="3517898" y="-7088"/>
              <a:ext cx="5143500" cy="5143500"/>
            </a:xfrm>
            <a:prstGeom prst="rtTriangle">
              <a:avLst/>
            </a:prstGeom>
            <a:solidFill>
              <a:srgbClr val="C7D3E6"/>
            </a:solidFill>
            <a:ln>
              <a:noFill/>
            </a:ln>
          </p:spPr>
          <p:txBody>
            <a:bodyPr lIns="91425" tIns="91425" rIns="91425" bIns="91425" anchor="ctr" anchorCtr="0">
              <a:noAutofit/>
            </a:bodyPr>
            <a:lstStyle/>
            <a:p>
              <a:pPr lvl="0" rtl="0">
                <a:spcBef>
                  <a:spcPts val="0"/>
                </a:spcBef>
                <a:buNone/>
              </a:pPr>
              <a:endParaRPr dirty="0">
                <a:latin typeface="Arvo"/>
                <a:ea typeface="Arvo"/>
                <a:cs typeface="Arvo"/>
                <a:sym typeface="Arvo"/>
              </a:endParaRPr>
            </a:p>
          </p:txBody>
        </p:sp>
      </p:grpSp>
      <p:grpSp>
        <p:nvGrpSpPr>
          <p:cNvPr id="14" name="Shape 14"/>
          <p:cNvGrpSpPr/>
          <p:nvPr/>
        </p:nvGrpSpPr>
        <p:grpSpPr>
          <a:xfrm rot="10800000" flipH="1">
            <a:off x="0" y="1090762"/>
            <a:ext cx="8847501" cy="2961974"/>
            <a:chOff x="-8178042" y="-4493254"/>
            <a:chExt cx="19483597" cy="6522736"/>
          </a:xfrm>
        </p:grpSpPr>
        <p:sp>
          <p:nvSpPr>
            <p:cNvPr id="15" name="Shape 15"/>
            <p:cNvSpPr/>
            <p:nvPr/>
          </p:nvSpPr>
          <p:spPr>
            <a:xfrm>
              <a:off x="-8178042" y="-4493118"/>
              <a:ext cx="12968400" cy="6522600"/>
            </a:xfrm>
            <a:prstGeom prst="rect">
              <a:avLst/>
            </a:prstGeom>
            <a:solidFill>
              <a:srgbClr val="3F5378"/>
            </a:solidFill>
            <a:ln>
              <a:noFill/>
            </a:ln>
          </p:spPr>
          <p:txBody>
            <a:bodyPr lIns="91425" tIns="91425" rIns="91425" bIns="91425" anchor="ctr" anchorCtr="0">
              <a:noAutofit/>
            </a:bodyPr>
            <a:lstStyle/>
            <a:p>
              <a:pPr lvl="0" rtl="0">
                <a:spcBef>
                  <a:spcPts val="0"/>
                </a:spcBef>
                <a:buNone/>
              </a:pPr>
              <a:endParaRPr dirty="0">
                <a:latin typeface="Arvo"/>
                <a:ea typeface="Arvo"/>
                <a:cs typeface="Arvo"/>
                <a:sym typeface="Arvo"/>
              </a:endParaRPr>
            </a:p>
          </p:txBody>
        </p:sp>
        <p:sp>
          <p:nvSpPr>
            <p:cNvPr id="16" name="Shape 16"/>
            <p:cNvSpPr/>
            <p:nvPr/>
          </p:nvSpPr>
          <p:spPr>
            <a:xfrm>
              <a:off x="4782955" y="-4493254"/>
              <a:ext cx="6522599" cy="6522600"/>
            </a:xfrm>
            <a:prstGeom prst="rtTriangle">
              <a:avLst/>
            </a:prstGeom>
            <a:solidFill>
              <a:srgbClr val="3F5378"/>
            </a:solidFill>
            <a:ln>
              <a:noFill/>
            </a:ln>
          </p:spPr>
          <p:txBody>
            <a:bodyPr lIns="91425" tIns="91425" rIns="91425" bIns="91425" anchor="ctr" anchorCtr="0">
              <a:noAutofit/>
            </a:bodyPr>
            <a:lstStyle/>
            <a:p>
              <a:pPr lvl="0" rtl="0">
                <a:spcBef>
                  <a:spcPts val="0"/>
                </a:spcBef>
                <a:buNone/>
              </a:pPr>
              <a:endParaRPr dirty="0">
                <a:latin typeface="Arvo"/>
                <a:ea typeface="Arvo"/>
                <a:cs typeface="Arvo"/>
                <a:sym typeface="Arvo"/>
              </a:endParaRPr>
            </a:p>
          </p:txBody>
        </p:sp>
      </p:grpSp>
      <p:grpSp>
        <p:nvGrpSpPr>
          <p:cNvPr id="17" name="Shape 17"/>
          <p:cNvGrpSpPr/>
          <p:nvPr/>
        </p:nvGrpSpPr>
        <p:grpSpPr>
          <a:xfrm>
            <a:off x="3677235" y="4278348"/>
            <a:ext cx="5480828" cy="432996"/>
            <a:chOff x="5582264" y="4646737"/>
            <a:chExt cx="5480828" cy="432996"/>
          </a:xfrm>
        </p:grpSpPr>
        <p:sp>
          <p:nvSpPr>
            <p:cNvPr id="18" name="Shape 18"/>
            <p:cNvSpPr/>
            <p:nvPr/>
          </p:nvSpPr>
          <p:spPr>
            <a:xfrm rot="10800000">
              <a:off x="5582264" y="4948333"/>
              <a:ext cx="394200" cy="131400"/>
            </a:xfrm>
            <a:prstGeom prst="triangle">
              <a:avLst>
                <a:gd name="adj" fmla="val 32425"/>
              </a:avLst>
            </a:prstGeom>
            <a:solidFill>
              <a:srgbClr val="D26F00"/>
            </a:solidFill>
            <a:ln>
              <a:noFill/>
            </a:ln>
          </p:spPr>
          <p:txBody>
            <a:bodyPr lIns="91425" tIns="91425" rIns="91425" bIns="91425" anchor="ctr" anchorCtr="0">
              <a:noAutofit/>
            </a:bodyPr>
            <a:lstStyle/>
            <a:p>
              <a:pPr lvl="0">
                <a:spcBef>
                  <a:spcPts val="0"/>
                </a:spcBef>
                <a:buNone/>
              </a:pPr>
              <a:endParaRPr dirty="0"/>
            </a:p>
          </p:txBody>
        </p:sp>
        <p:grpSp>
          <p:nvGrpSpPr>
            <p:cNvPr id="19" name="Shape 19"/>
            <p:cNvGrpSpPr/>
            <p:nvPr/>
          </p:nvGrpSpPr>
          <p:grpSpPr>
            <a:xfrm flipH="1">
              <a:off x="5585231" y="4646737"/>
              <a:ext cx="5477861" cy="304551"/>
              <a:chOff x="-24158748" y="330075"/>
              <a:chExt cx="30568422" cy="1699505"/>
            </a:xfrm>
          </p:grpSpPr>
          <p:sp>
            <p:nvSpPr>
              <p:cNvPr id="20" name="Shape 20"/>
              <p:cNvSpPr/>
              <p:nvPr/>
            </p:nvSpPr>
            <p:spPr>
              <a:xfrm>
                <a:off x="-24158748" y="330080"/>
                <a:ext cx="28908000" cy="1699500"/>
              </a:xfrm>
              <a:prstGeom prst="rect">
                <a:avLst/>
              </a:prstGeom>
              <a:solidFill>
                <a:srgbClr val="FF9800"/>
              </a:solidFill>
              <a:ln>
                <a:noFill/>
              </a:ln>
            </p:spPr>
            <p:txBody>
              <a:bodyPr lIns="91425" tIns="91425" rIns="91425" bIns="91425" anchor="ctr" anchorCtr="0">
                <a:noAutofit/>
              </a:bodyPr>
              <a:lstStyle/>
              <a:p>
                <a:pPr lvl="0" rtl="0">
                  <a:spcBef>
                    <a:spcPts val="0"/>
                  </a:spcBef>
                  <a:buNone/>
                </a:pPr>
                <a:endParaRPr dirty="0"/>
              </a:p>
            </p:txBody>
          </p:sp>
          <p:sp>
            <p:nvSpPr>
              <p:cNvPr id="21" name="Shape 21"/>
              <p:cNvSpPr/>
              <p:nvPr/>
            </p:nvSpPr>
            <p:spPr>
              <a:xfrm>
                <a:off x="4710174" y="330075"/>
                <a:ext cx="1699500" cy="1699500"/>
              </a:xfrm>
              <a:prstGeom prst="rtTriangle">
                <a:avLst/>
              </a:prstGeom>
              <a:solidFill>
                <a:srgbClr val="FF9800"/>
              </a:solidFill>
              <a:ln>
                <a:noFill/>
              </a:ln>
            </p:spPr>
            <p:txBody>
              <a:bodyPr lIns="91425" tIns="91425" rIns="91425" bIns="91425" anchor="ctr" anchorCtr="0">
                <a:noAutofit/>
              </a:bodyPr>
              <a:lstStyle/>
              <a:p>
                <a:pPr lvl="0">
                  <a:spcBef>
                    <a:spcPts val="0"/>
                  </a:spcBef>
                  <a:buNone/>
                </a:pPr>
                <a:endParaRPr dirty="0"/>
              </a:p>
            </p:txBody>
          </p:sp>
        </p:grpSp>
      </p:grpSp>
      <p:sp>
        <p:nvSpPr>
          <p:cNvPr id="22" name="Shape 22"/>
          <p:cNvSpPr txBox="1">
            <a:spLocks noGrp="1"/>
          </p:cNvSpPr>
          <p:nvPr>
            <p:ph type="ctrTitle"/>
          </p:nvPr>
        </p:nvSpPr>
        <p:spPr>
          <a:xfrm>
            <a:off x="685800" y="1090750"/>
            <a:ext cx="5367900" cy="2961900"/>
          </a:xfrm>
          <a:prstGeom prst="rect">
            <a:avLst/>
          </a:prstGeom>
        </p:spPr>
        <p:txBody>
          <a:bodyPr lIns="91425" tIns="91425" rIns="91425" bIns="91425" anchor="ctr" anchorCtr="0"/>
          <a:lstStyle>
            <a:lvl1pPr lvl="0">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61"/>
        <p:cNvGrpSpPr/>
        <p:nvPr/>
      </p:nvGrpSpPr>
      <p:grpSpPr>
        <a:xfrm>
          <a:off x="0" y="0"/>
          <a:ext cx="0" cy="0"/>
          <a:chOff x="0" y="0"/>
          <a:chExt cx="0" cy="0"/>
        </a:xfrm>
      </p:grpSpPr>
      <p:grpSp>
        <p:nvGrpSpPr>
          <p:cNvPr id="62" name="Shape 62"/>
          <p:cNvGrpSpPr/>
          <p:nvPr/>
        </p:nvGrpSpPr>
        <p:grpSpPr>
          <a:xfrm>
            <a:off x="-3" y="40"/>
            <a:ext cx="7072430" cy="1327314"/>
            <a:chOff x="-3" y="40"/>
            <a:chExt cx="7072430" cy="1327314"/>
          </a:xfrm>
        </p:grpSpPr>
        <p:sp>
          <p:nvSpPr>
            <p:cNvPr id="63" name="Shape 63"/>
            <p:cNvSpPr/>
            <p:nvPr/>
          </p:nvSpPr>
          <p:spPr>
            <a:xfrm>
              <a:off x="6292649" y="126425"/>
              <a:ext cx="779700" cy="259800"/>
            </a:xfrm>
            <a:prstGeom prst="triangle">
              <a:avLst>
                <a:gd name="adj" fmla="val 32425"/>
              </a:avLst>
            </a:prstGeom>
            <a:solidFill>
              <a:srgbClr val="263248"/>
            </a:solidFill>
            <a:ln>
              <a:noFill/>
            </a:ln>
          </p:spPr>
          <p:txBody>
            <a:bodyPr lIns="91425" tIns="91425" rIns="91425" bIns="91425" anchor="ctr" anchorCtr="0">
              <a:noAutofit/>
            </a:bodyPr>
            <a:lstStyle/>
            <a:p>
              <a:pPr lvl="0" rtl="0">
                <a:spcBef>
                  <a:spcPts val="0"/>
                </a:spcBef>
                <a:buNone/>
              </a:pPr>
              <a:endParaRPr dirty="0">
                <a:latin typeface="Arvo"/>
                <a:ea typeface="Arvo"/>
                <a:cs typeface="Arvo"/>
                <a:sym typeface="Arvo"/>
              </a:endParaRPr>
            </a:p>
          </p:txBody>
        </p:sp>
        <p:grpSp>
          <p:nvGrpSpPr>
            <p:cNvPr id="64" name="Shape 64"/>
            <p:cNvGrpSpPr/>
            <p:nvPr/>
          </p:nvGrpSpPr>
          <p:grpSpPr>
            <a:xfrm rot="10800000" flipH="1">
              <a:off x="2" y="40"/>
              <a:ext cx="6756167" cy="1327314"/>
              <a:chOff x="-2168137" y="330075"/>
              <a:chExt cx="8650662" cy="1699506"/>
            </a:xfrm>
          </p:grpSpPr>
          <p:sp>
            <p:nvSpPr>
              <p:cNvPr id="65" name="Shape 65"/>
              <p:cNvSpPr/>
              <p:nvPr/>
            </p:nvSpPr>
            <p:spPr>
              <a:xfrm>
                <a:off x="-2168137" y="330081"/>
                <a:ext cx="6958200" cy="1699500"/>
              </a:xfrm>
              <a:prstGeom prst="rect">
                <a:avLst/>
              </a:prstGeom>
              <a:solidFill>
                <a:srgbClr val="C7D3E6"/>
              </a:solidFill>
              <a:ln>
                <a:noFill/>
              </a:ln>
            </p:spPr>
            <p:txBody>
              <a:bodyPr lIns="91425" tIns="91425" rIns="91425" bIns="91425" anchor="ctr" anchorCtr="0">
                <a:noAutofit/>
              </a:bodyPr>
              <a:lstStyle/>
              <a:p>
                <a:pPr lvl="0" rtl="0">
                  <a:spcBef>
                    <a:spcPts val="0"/>
                  </a:spcBef>
                  <a:buNone/>
                </a:pPr>
                <a:endParaRPr dirty="0">
                  <a:latin typeface="Arvo"/>
                  <a:ea typeface="Arvo"/>
                  <a:cs typeface="Arvo"/>
                  <a:sym typeface="Arvo"/>
                </a:endParaRPr>
              </a:p>
            </p:txBody>
          </p:sp>
          <p:sp>
            <p:nvSpPr>
              <p:cNvPr id="66" name="Shape 66"/>
              <p:cNvSpPr/>
              <p:nvPr/>
            </p:nvSpPr>
            <p:spPr>
              <a:xfrm>
                <a:off x="4783024" y="330075"/>
                <a:ext cx="1699500" cy="1699500"/>
              </a:xfrm>
              <a:prstGeom prst="rtTriangle">
                <a:avLst/>
              </a:prstGeom>
              <a:solidFill>
                <a:srgbClr val="C7D3E6"/>
              </a:solidFill>
              <a:ln>
                <a:noFill/>
              </a:ln>
            </p:spPr>
            <p:txBody>
              <a:bodyPr lIns="91425" tIns="91425" rIns="91425" bIns="91425" anchor="ctr" anchorCtr="0">
                <a:noAutofit/>
              </a:bodyPr>
              <a:lstStyle/>
              <a:p>
                <a:pPr lvl="0" rtl="0">
                  <a:spcBef>
                    <a:spcPts val="0"/>
                  </a:spcBef>
                  <a:buNone/>
                </a:pPr>
                <a:endParaRPr dirty="0">
                  <a:latin typeface="Arvo"/>
                  <a:ea typeface="Arvo"/>
                  <a:cs typeface="Arvo"/>
                  <a:sym typeface="Arvo"/>
                </a:endParaRPr>
              </a:p>
            </p:txBody>
          </p:sp>
        </p:grpSp>
        <p:grpSp>
          <p:nvGrpSpPr>
            <p:cNvPr id="67" name="Shape 67"/>
            <p:cNvGrpSpPr/>
            <p:nvPr/>
          </p:nvGrpSpPr>
          <p:grpSpPr>
            <a:xfrm rot="10800000" flipH="1">
              <a:off x="-3" y="381007"/>
              <a:ext cx="7072430" cy="771743"/>
              <a:chOff x="-9092084" y="330075"/>
              <a:chExt cx="15574609" cy="1699501"/>
            </a:xfrm>
          </p:grpSpPr>
          <p:sp>
            <p:nvSpPr>
              <p:cNvPr id="68" name="Shape 68"/>
              <p:cNvSpPr/>
              <p:nvPr/>
            </p:nvSpPr>
            <p:spPr>
              <a:xfrm>
                <a:off x="-9092084" y="330076"/>
                <a:ext cx="13882200" cy="1699500"/>
              </a:xfrm>
              <a:prstGeom prst="rect">
                <a:avLst/>
              </a:prstGeom>
              <a:solidFill>
                <a:srgbClr val="3F5378"/>
              </a:solidFill>
              <a:ln>
                <a:noFill/>
              </a:ln>
            </p:spPr>
            <p:txBody>
              <a:bodyPr lIns="91425" tIns="91425" rIns="91425" bIns="91425" anchor="ctr" anchorCtr="0">
                <a:noAutofit/>
              </a:bodyPr>
              <a:lstStyle/>
              <a:p>
                <a:pPr lvl="0" rtl="0">
                  <a:spcBef>
                    <a:spcPts val="0"/>
                  </a:spcBef>
                  <a:buNone/>
                </a:pPr>
                <a:endParaRPr dirty="0">
                  <a:latin typeface="Arvo"/>
                  <a:ea typeface="Arvo"/>
                  <a:cs typeface="Arvo"/>
                  <a:sym typeface="Arvo"/>
                </a:endParaRPr>
              </a:p>
            </p:txBody>
          </p:sp>
          <p:sp>
            <p:nvSpPr>
              <p:cNvPr id="69" name="Shape 69"/>
              <p:cNvSpPr/>
              <p:nvPr/>
            </p:nvSpPr>
            <p:spPr>
              <a:xfrm>
                <a:off x="4783024" y="330075"/>
                <a:ext cx="1699500" cy="1699500"/>
              </a:xfrm>
              <a:prstGeom prst="rtTriangle">
                <a:avLst/>
              </a:prstGeom>
              <a:solidFill>
                <a:srgbClr val="3F5378"/>
              </a:solidFill>
              <a:ln>
                <a:noFill/>
              </a:ln>
            </p:spPr>
            <p:txBody>
              <a:bodyPr lIns="91425" tIns="91425" rIns="91425" bIns="91425" anchor="ctr" anchorCtr="0">
                <a:noAutofit/>
              </a:bodyPr>
              <a:lstStyle/>
              <a:p>
                <a:pPr lvl="0" rtl="0">
                  <a:spcBef>
                    <a:spcPts val="0"/>
                  </a:spcBef>
                  <a:buNone/>
                </a:pPr>
                <a:endParaRPr dirty="0">
                  <a:latin typeface="Arvo"/>
                  <a:ea typeface="Arvo"/>
                  <a:cs typeface="Arvo"/>
                  <a:sym typeface="Arvo"/>
                </a:endParaRPr>
              </a:p>
            </p:txBody>
          </p:sp>
        </p:grpSp>
      </p:grpSp>
      <p:grpSp>
        <p:nvGrpSpPr>
          <p:cNvPr id="70" name="Shape 70"/>
          <p:cNvGrpSpPr/>
          <p:nvPr/>
        </p:nvGrpSpPr>
        <p:grpSpPr>
          <a:xfrm>
            <a:off x="6946841" y="4472722"/>
            <a:ext cx="2202829" cy="670794"/>
            <a:chOff x="5575241" y="4472722"/>
            <a:chExt cx="2202829" cy="670794"/>
          </a:xfrm>
        </p:grpSpPr>
        <p:sp>
          <p:nvSpPr>
            <p:cNvPr id="71" name="Shape 71"/>
            <p:cNvSpPr/>
            <p:nvPr/>
          </p:nvSpPr>
          <p:spPr>
            <a:xfrm rot="10800000">
              <a:off x="5575241" y="4948333"/>
              <a:ext cx="394200" cy="131400"/>
            </a:xfrm>
            <a:prstGeom prst="triangle">
              <a:avLst>
                <a:gd name="adj" fmla="val 32425"/>
              </a:avLst>
            </a:prstGeom>
            <a:solidFill>
              <a:srgbClr val="D26F00"/>
            </a:solidFill>
            <a:ln>
              <a:noFill/>
            </a:ln>
          </p:spPr>
          <p:txBody>
            <a:bodyPr lIns="91425" tIns="91425" rIns="91425" bIns="91425" anchor="ctr" anchorCtr="0">
              <a:noAutofit/>
            </a:bodyPr>
            <a:lstStyle/>
            <a:p>
              <a:pPr lvl="0">
                <a:spcBef>
                  <a:spcPts val="0"/>
                </a:spcBef>
                <a:buNone/>
              </a:pPr>
              <a:endParaRPr dirty="0"/>
            </a:p>
          </p:txBody>
        </p:sp>
        <p:grpSp>
          <p:nvGrpSpPr>
            <p:cNvPr id="72" name="Shape 72"/>
            <p:cNvGrpSpPr/>
            <p:nvPr/>
          </p:nvGrpSpPr>
          <p:grpSpPr>
            <a:xfrm flipH="1">
              <a:off x="5734850" y="4472722"/>
              <a:ext cx="2040836" cy="670794"/>
              <a:chOff x="1297953" y="330075"/>
              <a:chExt cx="5169293" cy="1699505"/>
            </a:xfrm>
          </p:grpSpPr>
          <p:sp>
            <p:nvSpPr>
              <p:cNvPr id="73" name="Shape 73"/>
              <p:cNvSpPr/>
              <p:nvPr/>
            </p:nvSpPr>
            <p:spPr>
              <a:xfrm>
                <a:off x="1297953" y="330080"/>
                <a:ext cx="3476700" cy="1699500"/>
              </a:xfrm>
              <a:prstGeom prst="rect">
                <a:avLst/>
              </a:prstGeom>
              <a:solidFill>
                <a:srgbClr val="C7D3E6"/>
              </a:solidFill>
              <a:ln>
                <a:noFill/>
              </a:ln>
            </p:spPr>
            <p:txBody>
              <a:bodyPr lIns="91425" tIns="91425" rIns="91425" bIns="91425" anchor="ctr" anchorCtr="0">
                <a:noAutofit/>
              </a:bodyPr>
              <a:lstStyle/>
              <a:p>
                <a:pPr lvl="0" rtl="0">
                  <a:spcBef>
                    <a:spcPts val="0"/>
                  </a:spcBef>
                  <a:buNone/>
                </a:pPr>
                <a:endParaRPr dirty="0"/>
              </a:p>
            </p:txBody>
          </p:sp>
          <p:sp>
            <p:nvSpPr>
              <p:cNvPr id="74" name="Shape 74"/>
              <p:cNvSpPr/>
              <p:nvPr/>
            </p:nvSpPr>
            <p:spPr>
              <a:xfrm>
                <a:off x="4767747" y="330075"/>
                <a:ext cx="1699500" cy="1699500"/>
              </a:xfrm>
              <a:prstGeom prst="rtTriangle">
                <a:avLst/>
              </a:prstGeom>
              <a:solidFill>
                <a:srgbClr val="C7D3E6"/>
              </a:solidFill>
              <a:ln>
                <a:noFill/>
              </a:ln>
            </p:spPr>
            <p:txBody>
              <a:bodyPr lIns="91425" tIns="91425" rIns="91425" bIns="91425" anchor="ctr" anchorCtr="0">
                <a:noAutofit/>
              </a:bodyPr>
              <a:lstStyle/>
              <a:p>
                <a:pPr lvl="0">
                  <a:spcBef>
                    <a:spcPts val="0"/>
                  </a:spcBef>
                  <a:buNone/>
                </a:pPr>
                <a:endParaRPr dirty="0"/>
              </a:p>
            </p:txBody>
          </p:sp>
        </p:grpSp>
        <p:grpSp>
          <p:nvGrpSpPr>
            <p:cNvPr id="75" name="Shape 75"/>
            <p:cNvGrpSpPr/>
            <p:nvPr/>
          </p:nvGrpSpPr>
          <p:grpSpPr>
            <a:xfrm flipH="1">
              <a:off x="5578208" y="4646737"/>
              <a:ext cx="2199862" cy="304562"/>
              <a:chOff x="-5827152" y="330075"/>
              <a:chExt cx="12276018" cy="1699568"/>
            </a:xfrm>
          </p:grpSpPr>
          <p:sp>
            <p:nvSpPr>
              <p:cNvPr id="76" name="Shape 76"/>
              <p:cNvSpPr/>
              <p:nvPr/>
            </p:nvSpPr>
            <p:spPr>
              <a:xfrm>
                <a:off x="-5827152" y="330143"/>
                <a:ext cx="10612200" cy="1699500"/>
              </a:xfrm>
              <a:prstGeom prst="rect">
                <a:avLst/>
              </a:prstGeom>
              <a:solidFill>
                <a:srgbClr val="FF9800"/>
              </a:solidFill>
              <a:ln>
                <a:noFill/>
              </a:ln>
            </p:spPr>
            <p:txBody>
              <a:bodyPr lIns="91425" tIns="91425" rIns="91425" bIns="91425" anchor="ctr" anchorCtr="0">
                <a:noAutofit/>
              </a:bodyPr>
              <a:lstStyle/>
              <a:p>
                <a:pPr lvl="0" rtl="0">
                  <a:spcBef>
                    <a:spcPts val="0"/>
                  </a:spcBef>
                  <a:buNone/>
                </a:pPr>
                <a:endParaRPr dirty="0"/>
              </a:p>
            </p:txBody>
          </p:sp>
          <p:sp>
            <p:nvSpPr>
              <p:cNvPr id="77" name="Shape 77"/>
              <p:cNvSpPr/>
              <p:nvPr/>
            </p:nvSpPr>
            <p:spPr>
              <a:xfrm>
                <a:off x="4749365" y="330075"/>
                <a:ext cx="1699500" cy="1699500"/>
              </a:xfrm>
              <a:prstGeom prst="rtTriangle">
                <a:avLst/>
              </a:prstGeom>
              <a:solidFill>
                <a:srgbClr val="FF9800"/>
              </a:solidFill>
              <a:ln>
                <a:noFill/>
              </a:ln>
            </p:spPr>
            <p:txBody>
              <a:bodyPr lIns="91425" tIns="91425" rIns="91425" bIns="91425" anchor="ctr" anchorCtr="0">
                <a:noAutofit/>
              </a:bodyPr>
              <a:lstStyle/>
              <a:p>
                <a:pPr lvl="0">
                  <a:spcBef>
                    <a:spcPts val="0"/>
                  </a:spcBef>
                  <a:buNone/>
                </a:pPr>
                <a:endParaRPr dirty="0"/>
              </a:p>
            </p:txBody>
          </p:sp>
        </p:grpSp>
      </p:grpSp>
      <p:sp>
        <p:nvSpPr>
          <p:cNvPr id="78" name="Shape 78"/>
          <p:cNvSpPr txBox="1">
            <a:spLocks noGrp="1"/>
          </p:cNvSpPr>
          <p:nvPr>
            <p:ph type="title"/>
          </p:nvPr>
        </p:nvSpPr>
        <p:spPr>
          <a:xfrm>
            <a:off x="814275" y="392575"/>
            <a:ext cx="5492400" cy="7662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9" name="Shape 79"/>
          <p:cNvSpPr txBox="1">
            <a:spLocks noGrp="1"/>
          </p:cNvSpPr>
          <p:nvPr>
            <p:ph type="body" idx="1"/>
          </p:nvPr>
        </p:nvSpPr>
        <p:spPr>
          <a:xfrm>
            <a:off x="814275" y="1327350"/>
            <a:ext cx="6132600" cy="31455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0" name="Shape 80"/>
          <p:cNvSpPr txBox="1">
            <a:spLocks noGrp="1"/>
          </p:cNvSpPr>
          <p:nvPr>
            <p:ph type="sldNum" idx="12"/>
          </p:nvPr>
        </p:nvSpPr>
        <p:spPr>
          <a:xfrm>
            <a:off x="7618000" y="4636500"/>
            <a:ext cx="1487400" cy="315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14275" y="392575"/>
            <a:ext cx="5258400" cy="766200"/>
          </a:xfrm>
          <a:prstGeom prst="rect">
            <a:avLst/>
          </a:prstGeom>
          <a:noFill/>
          <a:ln>
            <a:noFill/>
          </a:ln>
        </p:spPr>
        <p:txBody>
          <a:bodyPr lIns="91425" tIns="91425" rIns="91425" bIns="91425" anchor="ctr" anchorCtr="0"/>
          <a:lstStyle>
            <a:lvl1pPr lvl="0">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Shape 7"/>
          <p:cNvSpPr txBox="1">
            <a:spLocks noGrp="1"/>
          </p:cNvSpPr>
          <p:nvPr>
            <p:ph type="body" idx="1"/>
          </p:nvPr>
        </p:nvSpPr>
        <p:spPr>
          <a:xfrm>
            <a:off x="814275" y="1327350"/>
            <a:ext cx="6132600" cy="3145500"/>
          </a:xfrm>
          <a:prstGeom prst="rect">
            <a:avLst/>
          </a:prstGeom>
          <a:noFill/>
          <a:ln>
            <a:noFill/>
          </a:ln>
        </p:spPr>
        <p:txBody>
          <a:bodyPr lIns="91425" tIns="91425" rIns="91425" bIns="91425" anchor="ctr" anchorCtr="0"/>
          <a:lstStyle>
            <a:lvl1pPr lvl="0">
              <a:spcBef>
                <a:spcPts val="60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lvl="1">
              <a:spcBef>
                <a:spcPts val="48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lvl="2">
              <a:spcBef>
                <a:spcPts val="48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lvl="3">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lvl="4">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lvl="5">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lvl="6">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lvl="7">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lvl="8">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Shape 8"/>
          <p:cNvSpPr txBox="1">
            <a:spLocks noGrp="1"/>
          </p:cNvSpPr>
          <p:nvPr>
            <p:ph type="sldNum" idx="12"/>
          </p:nvPr>
        </p:nvSpPr>
        <p:spPr>
          <a:xfrm>
            <a:off x="7618000" y="4636500"/>
            <a:ext cx="1487400" cy="315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200" b="1">
                <a:solidFill>
                  <a:srgbClr val="FFFFFF"/>
                </a:solidFill>
                <a:latin typeface="Roboto Condensed"/>
                <a:ea typeface="Roboto Condensed"/>
                <a:cs typeface="Roboto Condensed"/>
                <a:sym typeface="Roboto Condensed"/>
              </a:rPr>
              <a:pPr lvl="0" algn="r">
                <a:spcBef>
                  <a:spcPts val="0"/>
                </a:spcBef>
                <a:buNone/>
              </a:pPr>
              <a:t>‹#›</a:t>
            </a:fld>
            <a:endParaRPr lang="en" sz="1200" b="1">
              <a:solidFill>
                <a:srgbClr val="FFFFFF"/>
              </a:solidFill>
              <a:latin typeface="Roboto Condensed"/>
              <a:ea typeface="Roboto Condensed"/>
              <a:cs typeface="Roboto Condensed"/>
              <a:sym typeface="Roboto Condense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tmp"/></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tmp"/></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tmp"/></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ww.tutorialspoint.com/cplusplus/cpp_if_statement.htm"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tutorialspoint.com/cplusplus/cpp_if_else_statement.htm"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www.tutorialspoint.com/cplusplus/cpp_if_else_statement.htm"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www.tutorialspoint.com/cplusplus/cpp_nested_switch.htm" TargetMode="External"/><Relationship Id="rId4" Type="http://schemas.openxmlformats.org/officeDocument/2006/relationships/hyperlink" Target="https://www.tutorialspoint.com/cplusplus/cpp_switch_statement.htm" TargetMode="External"/></Relationships>
</file>

<file path=ppt/slides/_rels/slide5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www.geeksforgeeks.org/c-data-types/" TargetMode="External"/><Relationship Id="rId7" Type="http://schemas.openxmlformats.org/officeDocument/2006/relationships/hyperlink" Target="https://www.javatpoint.com/cpp-tutorial" TargetMode="External"/><Relationship Id="rId2" Type="http://schemas.openxmlformats.org/officeDocument/2006/relationships/hyperlink" Target="https://beginnersbook.com/2017/08/cpp-data-types/" TargetMode="External"/><Relationship Id="rId1" Type="http://schemas.openxmlformats.org/officeDocument/2006/relationships/slideLayout" Target="../slideLayouts/slideLayout2.xml"/><Relationship Id="rId6" Type="http://schemas.openxmlformats.org/officeDocument/2006/relationships/hyperlink" Target="https://www.w3schools.com/cpp/default.asp" TargetMode="External"/><Relationship Id="rId5" Type="http://schemas.openxmlformats.org/officeDocument/2006/relationships/hyperlink" Target="https://www.geeksforgeeks.org/basic-input-output-c/" TargetMode="External"/><Relationship Id="rId4" Type="http://schemas.openxmlformats.org/officeDocument/2006/relationships/hyperlink" Target="http://www.cplusplus.com/doc/tutorial/basic_io/" TargetMode="Externa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5" name="Rectangle 4"/>
          <p:cNvSpPr/>
          <p:nvPr/>
        </p:nvSpPr>
        <p:spPr>
          <a:xfrm>
            <a:off x="0" y="1203598"/>
            <a:ext cx="2267744" cy="50405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AU" sz="2000" b="1" dirty="0"/>
              <a:t>OOP Lab </a:t>
            </a:r>
            <a:r>
              <a:rPr lang="en-AU" sz="2000" b="1"/>
              <a:t># 3.1</a:t>
            </a:r>
            <a:endParaRPr lang="en-GB" sz="2000" dirty="0"/>
          </a:p>
        </p:txBody>
      </p:sp>
      <p:sp>
        <p:nvSpPr>
          <p:cNvPr id="12" name="Shape 184">
            <a:extLst>
              <a:ext uri="{FF2B5EF4-FFF2-40B4-BE49-F238E27FC236}">
                <a16:creationId xmlns:a16="http://schemas.microsoft.com/office/drawing/2014/main" id="{011D0DDE-0A1C-46C5-9B1C-DAD0CD1E88CA}"/>
              </a:ext>
            </a:extLst>
          </p:cNvPr>
          <p:cNvSpPr txBox="1">
            <a:spLocks/>
          </p:cNvSpPr>
          <p:nvPr/>
        </p:nvSpPr>
        <p:spPr>
          <a:xfrm>
            <a:off x="0" y="1789391"/>
            <a:ext cx="6914213" cy="182600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oboto Condensed"/>
              <a:buNone/>
              <a:defRPr sz="4800" b="1" i="0" u="none" strike="noStrike" cap="none">
                <a:solidFill>
                  <a:srgbClr val="FFFFFF"/>
                </a:solidFill>
                <a:latin typeface="Roboto Condensed"/>
                <a:ea typeface="Roboto Condensed"/>
                <a:cs typeface="Roboto Condensed"/>
                <a:sym typeface="Roboto Condensed"/>
              </a:defRPr>
            </a:lvl1pPr>
            <a:lvl2pPr lvl="1" algn="ctr">
              <a:spcBef>
                <a:spcPts val="0"/>
              </a:spcBef>
              <a:buClr>
                <a:srgbClr val="FFFFFF"/>
              </a:buClr>
              <a:buSzPct val="100000"/>
              <a:buFont typeface="Roboto Condensed"/>
              <a:buNone/>
              <a:defRPr sz="4800" b="1">
                <a:solidFill>
                  <a:srgbClr val="FFFFFF"/>
                </a:solidFill>
                <a:latin typeface="Roboto Condensed"/>
                <a:ea typeface="Roboto Condensed"/>
                <a:cs typeface="Roboto Condensed"/>
                <a:sym typeface="Roboto Condensed"/>
              </a:defRPr>
            </a:lvl2pPr>
            <a:lvl3pPr lvl="2" algn="ctr">
              <a:spcBef>
                <a:spcPts val="0"/>
              </a:spcBef>
              <a:buClr>
                <a:srgbClr val="FFFFFF"/>
              </a:buClr>
              <a:buSzPct val="100000"/>
              <a:buFont typeface="Roboto Condensed"/>
              <a:buNone/>
              <a:defRPr sz="4800" b="1">
                <a:solidFill>
                  <a:srgbClr val="FFFFFF"/>
                </a:solidFill>
                <a:latin typeface="Roboto Condensed"/>
                <a:ea typeface="Roboto Condensed"/>
                <a:cs typeface="Roboto Condensed"/>
                <a:sym typeface="Roboto Condensed"/>
              </a:defRPr>
            </a:lvl3pPr>
            <a:lvl4pPr lvl="3" algn="ctr">
              <a:spcBef>
                <a:spcPts val="0"/>
              </a:spcBef>
              <a:buClr>
                <a:srgbClr val="FFFFFF"/>
              </a:buClr>
              <a:buSzPct val="100000"/>
              <a:buFont typeface="Roboto Condensed"/>
              <a:buNone/>
              <a:defRPr sz="4800" b="1">
                <a:solidFill>
                  <a:srgbClr val="FFFFFF"/>
                </a:solidFill>
                <a:latin typeface="Roboto Condensed"/>
                <a:ea typeface="Roboto Condensed"/>
                <a:cs typeface="Roboto Condensed"/>
                <a:sym typeface="Roboto Condensed"/>
              </a:defRPr>
            </a:lvl4pPr>
            <a:lvl5pPr lvl="4" algn="ctr">
              <a:spcBef>
                <a:spcPts val="0"/>
              </a:spcBef>
              <a:buClr>
                <a:srgbClr val="FFFFFF"/>
              </a:buClr>
              <a:buSzPct val="100000"/>
              <a:buFont typeface="Roboto Condensed"/>
              <a:buNone/>
              <a:defRPr sz="4800" b="1">
                <a:solidFill>
                  <a:srgbClr val="FFFFFF"/>
                </a:solidFill>
                <a:latin typeface="Roboto Condensed"/>
                <a:ea typeface="Roboto Condensed"/>
                <a:cs typeface="Roboto Condensed"/>
                <a:sym typeface="Roboto Condensed"/>
              </a:defRPr>
            </a:lvl5pPr>
            <a:lvl6pPr lvl="5" algn="ctr">
              <a:spcBef>
                <a:spcPts val="0"/>
              </a:spcBef>
              <a:buClr>
                <a:srgbClr val="FFFFFF"/>
              </a:buClr>
              <a:buSzPct val="100000"/>
              <a:buFont typeface="Roboto Condensed"/>
              <a:buNone/>
              <a:defRPr sz="4800" b="1">
                <a:solidFill>
                  <a:srgbClr val="FFFFFF"/>
                </a:solidFill>
                <a:latin typeface="Roboto Condensed"/>
                <a:ea typeface="Roboto Condensed"/>
                <a:cs typeface="Roboto Condensed"/>
                <a:sym typeface="Roboto Condensed"/>
              </a:defRPr>
            </a:lvl6pPr>
            <a:lvl7pPr lvl="6" algn="ctr">
              <a:spcBef>
                <a:spcPts val="0"/>
              </a:spcBef>
              <a:buClr>
                <a:srgbClr val="FFFFFF"/>
              </a:buClr>
              <a:buSzPct val="100000"/>
              <a:buFont typeface="Roboto Condensed"/>
              <a:buNone/>
              <a:defRPr sz="4800" b="1">
                <a:solidFill>
                  <a:srgbClr val="FFFFFF"/>
                </a:solidFill>
                <a:latin typeface="Roboto Condensed"/>
                <a:ea typeface="Roboto Condensed"/>
                <a:cs typeface="Roboto Condensed"/>
                <a:sym typeface="Roboto Condensed"/>
              </a:defRPr>
            </a:lvl7pPr>
            <a:lvl8pPr lvl="7" algn="ctr">
              <a:spcBef>
                <a:spcPts val="0"/>
              </a:spcBef>
              <a:buClr>
                <a:srgbClr val="FFFFFF"/>
              </a:buClr>
              <a:buSzPct val="100000"/>
              <a:buFont typeface="Roboto Condensed"/>
              <a:buNone/>
              <a:defRPr sz="4800" b="1">
                <a:solidFill>
                  <a:srgbClr val="FFFFFF"/>
                </a:solidFill>
                <a:latin typeface="Roboto Condensed"/>
                <a:ea typeface="Roboto Condensed"/>
                <a:cs typeface="Roboto Condensed"/>
                <a:sym typeface="Roboto Condensed"/>
              </a:defRPr>
            </a:lvl8pPr>
            <a:lvl9pPr lvl="8" algn="ctr">
              <a:spcBef>
                <a:spcPts val="0"/>
              </a:spcBef>
              <a:buClr>
                <a:srgbClr val="FFFFFF"/>
              </a:buClr>
              <a:buSzPct val="100000"/>
              <a:buFont typeface="Roboto Condensed"/>
              <a:buNone/>
              <a:defRPr sz="4800" b="1">
                <a:solidFill>
                  <a:srgbClr val="FFFFFF"/>
                </a:solidFill>
                <a:latin typeface="Roboto Condensed"/>
                <a:ea typeface="Roboto Condensed"/>
                <a:cs typeface="Roboto Condensed"/>
                <a:sym typeface="Roboto Condensed"/>
              </a:defRPr>
            </a:lvl9pPr>
          </a:lstStyle>
          <a:p>
            <a:r>
              <a:rPr lang="en-US" sz="3600" dirty="0">
                <a:solidFill>
                  <a:srgbClr val="FFFF00"/>
                </a:solidFill>
              </a:rPr>
              <a:t>C++ Conditional Statements</a:t>
            </a:r>
            <a:r>
              <a:rPr lang="en-US" sz="4050" dirty="0">
                <a:solidFill>
                  <a:srgbClr val="FFFF00"/>
                </a:solidFill>
              </a:rPr>
              <a:t/>
            </a:r>
            <a:br>
              <a:rPr lang="en-US" sz="4050" dirty="0">
                <a:solidFill>
                  <a:srgbClr val="FFFF00"/>
                </a:solidFill>
              </a:rPr>
            </a:br>
            <a:r>
              <a:rPr lang="en-GB" sz="2100" dirty="0"/>
              <a:t/>
            </a:r>
            <a:br>
              <a:rPr lang="en-GB" sz="2100" dirty="0"/>
            </a:br>
            <a:r>
              <a:rPr lang="en-GB" sz="2100" dirty="0">
                <a:solidFill>
                  <a:srgbClr val="FFFF00"/>
                </a:solidFill>
              </a:rPr>
              <a:t>Instructor: </a:t>
            </a:r>
            <a:r>
              <a:rPr lang="en-GB" sz="2100" smtClean="0">
                <a:solidFill>
                  <a:schemeClr val="bg1"/>
                </a:solidFill>
                <a:latin typeface="Roboto Condensed" panose="020B0604020202020204" charset="0"/>
                <a:ea typeface="Roboto Condensed" panose="020B0604020202020204" charset="0"/>
              </a:rPr>
              <a:t>Mazhar Iqbal</a:t>
            </a:r>
            <a:r>
              <a:rPr lang="en-GB" sz="1800" dirty="0">
                <a:solidFill>
                  <a:schemeClr val="bg1"/>
                </a:solidFill>
                <a:latin typeface="Roboto Condensed" panose="020B0604020202020204" charset="0"/>
                <a:ea typeface="Roboto Condensed" panose="020B0604020202020204" charset="0"/>
              </a:rPr>
              <a:t/>
            </a:r>
            <a:br>
              <a:rPr lang="en-GB" sz="1800" dirty="0">
                <a:solidFill>
                  <a:schemeClr val="bg1"/>
                </a:solidFill>
                <a:latin typeface="Roboto Condensed" panose="020B0604020202020204" charset="0"/>
                <a:ea typeface="Roboto Condensed" panose="020B0604020202020204" charset="0"/>
              </a:rPr>
            </a:br>
            <a:endParaRPr lang="en" sz="1800" dirty="0"/>
          </a:p>
        </p:txBody>
      </p:sp>
      <p:sp>
        <p:nvSpPr>
          <p:cNvPr id="13" name="Rectangle 12">
            <a:extLst>
              <a:ext uri="{FF2B5EF4-FFF2-40B4-BE49-F238E27FC236}">
                <a16:creationId xmlns:a16="http://schemas.microsoft.com/office/drawing/2014/main" id="{4A1BF865-41CF-4184-AB1F-742E3421F789}"/>
              </a:ext>
            </a:extLst>
          </p:cNvPr>
          <p:cNvSpPr/>
          <p:nvPr/>
        </p:nvSpPr>
        <p:spPr>
          <a:xfrm>
            <a:off x="0" y="3205968"/>
            <a:ext cx="5016117" cy="461665"/>
          </a:xfrm>
          <a:prstGeom prst="rect">
            <a:avLst/>
          </a:prstGeom>
        </p:spPr>
        <p:txBody>
          <a:bodyPr wrap="none">
            <a:spAutoFit/>
          </a:bodyPr>
          <a:lstStyle/>
          <a:p>
            <a:r>
              <a:rPr lang="en-US" sz="2400" b="1" dirty="0">
                <a:solidFill>
                  <a:schemeClr val="bg1"/>
                </a:solidFill>
                <a:latin typeface="Roboto Condensed" panose="020B0604020202020204" charset="0"/>
                <a:ea typeface="Roboto Condensed" panose="020B0604020202020204" charset="0"/>
                <a:cs typeface="Times New Roman" panose="02020603050405020304" pitchFamily="18" charset="0"/>
              </a:rPr>
              <a:t>DEPARTMENT OF COMPUTER SCIENCE</a:t>
            </a:r>
            <a:endParaRPr lang="en-US" sz="2400" b="1" dirty="0">
              <a:latin typeface="Roboto Condensed" panose="020B0604020202020204" charset="0"/>
              <a:ea typeface="Roboto Condensed" panose="020B0604020202020204" charset="0"/>
            </a:endParaRPr>
          </a:p>
        </p:txBody>
      </p:sp>
      <p:grpSp>
        <p:nvGrpSpPr>
          <p:cNvPr id="9" name="Group 8">
            <a:extLst>
              <a:ext uri="{FF2B5EF4-FFF2-40B4-BE49-F238E27FC236}">
                <a16:creationId xmlns:a16="http://schemas.microsoft.com/office/drawing/2014/main" id="{B9D3AB34-6D00-4C3F-8E1F-BFA0AFA3B318}"/>
              </a:ext>
            </a:extLst>
          </p:cNvPr>
          <p:cNvGrpSpPr/>
          <p:nvPr/>
        </p:nvGrpSpPr>
        <p:grpSpPr>
          <a:xfrm>
            <a:off x="-373163" y="4043440"/>
            <a:ext cx="4011303" cy="1076190"/>
            <a:chOff x="-373163" y="4043440"/>
            <a:chExt cx="4011303" cy="1076190"/>
          </a:xfrm>
        </p:grpSpPr>
        <p:pic>
          <p:nvPicPr>
            <p:cNvPr id="11" name="Picture 4" descr="National University of Computer and Emerging Sciences logo.png">
              <a:extLst>
                <a:ext uri="{FF2B5EF4-FFF2-40B4-BE49-F238E27FC236}">
                  <a16:creationId xmlns:a16="http://schemas.microsoft.com/office/drawing/2014/main" id="{6B5BACE8-8779-4A5A-8931-70A67DF7EE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2036" y="4205060"/>
              <a:ext cx="936104" cy="90574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13F0DF42-61E5-4670-B3C2-9279B49C2F0C}"/>
                </a:ext>
              </a:extLst>
            </p:cNvPr>
            <p:cNvPicPr>
              <a:picLocks noChangeAspect="1"/>
            </p:cNvPicPr>
            <p:nvPr/>
          </p:nvPicPr>
          <p:blipFill>
            <a:blip r:embed="rId4"/>
            <a:stretch>
              <a:fillRect/>
            </a:stretch>
          </p:blipFill>
          <p:spPr>
            <a:xfrm>
              <a:off x="-373163" y="4043440"/>
              <a:ext cx="2038095" cy="1076190"/>
            </a:xfrm>
            <a:prstGeom prst="rect">
              <a:avLst/>
            </a:prstGeom>
          </p:spPr>
        </p:pic>
      </p:grpSp>
      <p:sp>
        <p:nvSpPr>
          <p:cNvPr id="15" name="Rectangle 14">
            <a:extLst>
              <a:ext uri="{FF2B5EF4-FFF2-40B4-BE49-F238E27FC236}">
                <a16:creationId xmlns:a16="http://schemas.microsoft.com/office/drawing/2014/main" id="{9F9D308D-5DE9-45A2-B0D3-BA39E2072B16}"/>
              </a:ext>
            </a:extLst>
          </p:cNvPr>
          <p:cNvSpPr/>
          <p:nvPr/>
        </p:nvSpPr>
        <p:spPr>
          <a:xfrm>
            <a:off x="5148064" y="4227934"/>
            <a:ext cx="4122367" cy="461665"/>
          </a:xfrm>
          <a:prstGeom prst="rect">
            <a:avLst/>
          </a:prstGeom>
        </p:spPr>
        <p:txBody>
          <a:bodyPr wrap="square">
            <a:spAutoFit/>
          </a:bodyPr>
          <a:lstStyle/>
          <a:p>
            <a:pPr fontAlgn="t"/>
            <a:r>
              <a:rPr lang="ar-AE" sz="2400" b="1" dirty="0">
                <a:solidFill>
                  <a:schemeClr val="tx1"/>
                </a:solidFill>
                <a:latin typeface="Arial Black" panose="020B0A04020102020204" pitchFamily="34" charset="0"/>
              </a:rPr>
              <a:t>الذی علم بالقلم۔ علم الانسان ما لم يعلم۔</a:t>
            </a:r>
          </a:p>
        </p:txBody>
      </p:sp>
      <p:sp>
        <p:nvSpPr>
          <p:cNvPr id="16" name="TextBox 15">
            <a:extLst>
              <a:ext uri="{FF2B5EF4-FFF2-40B4-BE49-F238E27FC236}">
                <a16:creationId xmlns:a16="http://schemas.microsoft.com/office/drawing/2014/main" id="{7AB88307-A7F8-4C8E-9560-EF380EC25E54}"/>
              </a:ext>
            </a:extLst>
          </p:cNvPr>
          <p:cNvSpPr txBox="1"/>
          <p:nvPr/>
        </p:nvSpPr>
        <p:spPr>
          <a:xfrm>
            <a:off x="-18421" y="34474"/>
            <a:ext cx="2286165" cy="923330"/>
          </a:xfrm>
          <a:prstGeom prst="rect">
            <a:avLst/>
          </a:prstGeom>
          <a:noFill/>
        </p:spPr>
        <p:txBody>
          <a:bodyPr wrap="square" rtlCol="0">
            <a:spAutoFit/>
          </a:bodyPr>
          <a:lstStyle/>
          <a:p>
            <a:r>
              <a:rPr lang="en-US" sz="5400" u="sng" dirty="0">
                <a:solidFill>
                  <a:schemeClr val="tx1"/>
                </a:solidFill>
                <a:latin typeface="Arial Black" panose="020B0A04020102020204" pitchFamily="34" charset="0"/>
              </a:rPr>
              <a:t>FAST</a:t>
            </a:r>
          </a:p>
        </p:txBody>
      </p:sp>
      <p:sp>
        <p:nvSpPr>
          <p:cNvPr id="17" name="Rectangle 16">
            <a:extLst>
              <a:ext uri="{FF2B5EF4-FFF2-40B4-BE49-F238E27FC236}">
                <a16:creationId xmlns:a16="http://schemas.microsoft.com/office/drawing/2014/main" id="{617B8D1A-8323-486B-AEC6-0ED1A4A83011}"/>
              </a:ext>
            </a:extLst>
          </p:cNvPr>
          <p:cNvSpPr/>
          <p:nvPr/>
        </p:nvSpPr>
        <p:spPr>
          <a:xfrm>
            <a:off x="2240392" y="54809"/>
            <a:ext cx="6698189" cy="969496"/>
          </a:xfrm>
          <a:prstGeom prst="rect">
            <a:avLst/>
          </a:prstGeom>
        </p:spPr>
        <p:txBody>
          <a:bodyPr wrap="square">
            <a:spAutoFit/>
          </a:bodyPr>
          <a:lstStyle/>
          <a:p>
            <a:r>
              <a:rPr lang="en-US" sz="2850" b="1" dirty="0">
                <a:solidFill>
                  <a:schemeClr val="tx1"/>
                </a:solidFill>
                <a:latin typeface="Times New Roman" panose="02020603050405020304" pitchFamily="18" charset="0"/>
                <a:cs typeface="Times New Roman" panose="02020603050405020304" pitchFamily="18" charset="0"/>
              </a:rPr>
              <a:t>National University of Computer and Emerging Sciences Peshawar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1) if Statement…</a:t>
            </a:r>
            <a:endParaRPr lang="en-GB" sz="28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10</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25DEA081-FC0A-4C36-9C23-15BB07FAA63B}"/>
              </a:ext>
            </a:extLst>
          </p:cNvPr>
          <p:cNvSpPr/>
          <p:nvPr/>
        </p:nvSpPr>
        <p:spPr>
          <a:xfrm>
            <a:off x="395536" y="1635646"/>
            <a:ext cx="4572000" cy="2554545"/>
          </a:xfrm>
          <a:prstGeom prst="rect">
            <a:avLst/>
          </a:prstGeom>
        </p:spPr>
        <p:txBody>
          <a:bodyPr>
            <a:spAutoFit/>
          </a:bodyPr>
          <a:lstStyle/>
          <a:p>
            <a:r>
              <a:rPr lang="en-US" sz="1600" dirty="0">
                <a:solidFill>
                  <a:schemeClr val="tx1"/>
                </a:solidFill>
                <a:latin typeface="Consolas" panose="020B0609020204030204" pitchFamily="49" charset="0"/>
              </a:rPr>
              <a:t>#include&lt;iostream&gt;</a:t>
            </a:r>
          </a:p>
          <a:p>
            <a:r>
              <a:rPr lang="en-US" sz="1600" dirty="0">
                <a:solidFill>
                  <a:schemeClr val="tx1"/>
                </a:solidFill>
                <a:latin typeface="Consolas" panose="020B0609020204030204" pitchFamily="49" charset="0"/>
              </a:rPr>
              <a:t>using namespace std;</a:t>
            </a:r>
            <a:br>
              <a:rPr lang="en-US" sz="1600" dirty="0">
                <a:solidFill>
                  <a:schemeClr val="tx1"/>
                </a:solidFill>
                <a:latin typeface="Consolas" panose="020B0609020204030204" pitchFamily="49" charset="0"/>
              </a:rPr>
            </a:br>
            <a:r>
              <a:rPr lang="en-US" sz="1600" dirty="0">
                <a:solidFill>
                  <a:schemeClr val="tx1"/>
                </a:solidFill>
                <a:latin typeface="Consolas" panose="020B0609020204030204" pitchFamily="49" charset="0"/>
              </a:rPr>
              <a:t>int main()</a:t>
            </a:r>
          </a:p>
          <a:p>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   if (20&gt;18)</a:t>
            </a:r>
          </a:p>
          <a:p>
            <a:r>
              <a:rPr lang="en-US" sz="1600" dirty="0">
                <a:solidFill>
                  <a:schemeClr val="tx1"/>
                </a:solidFill>
                <a:latin typeface="Consolas" panose="020B0609020204030204" pitchFamily="49" charset="0"/>
              </a:rPr>
              <a:t>   {</a:t>
            </a:r>
          </a:p>
          <a:p>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cout</a:t>
            </a:r>
            <a:r>
              <a:rPr lang="en-US" sz="1600" dirty="0">
                <a:solidFill>
                  <a:schemeClr val="tx1"/>
                </a:solidFill>
                <a:latin typeface="Consolas" panose="020B0609020204030204" pitchFamily="49" charset="0"/>
              </a:rPr>
              <a:t>&lt;&lt;"20 is greater than 18";</a:t>
            </a:r>
          </a:p>
          <a:p>
            <a:r>
              <a:rPr lang="en-US" sz="1600" dirty="0">
                <a:solidFill>
                  <a:schemeClr val="tx1"/>
                </a:solidFill>
                <a:latin typeface="Consolas" panose="020B0609020204030204" pitchFamily="49" charset="0"/>
              </a:rPr>
              <a:t>   }</a:t>
            </a:r>
          </a:p>
          <a:p>
            <a:r>
              <a:rPr lang="en-US" sz="1600" dirty="0">
                <a:solidFill>
                  <a:schemeClr val="tx1"/>
                </a:solidFill>
                <a:latin typeface="Consolas" panose="020B0609020204030204" pitchFamily="49" charset="0"/>
              </a:rPr>
              <a:t>   </a:t>
            </a:r>
            <a:br>
              <a:rPr lang="en-US" sz="1600" dirty="0">
                <a:solidFill>
                  <a:schemeClr val="tx1"/>
                </a:solidFill>
                <a:latin typeface="Consolas" panose="020B0609020204030204" pitchFamily="49" charset="0"/>
              </a:rPr>
            </a:br>
            <a:r>
              <a:rPr lang="en-US" sz="1600" dirty="0">
                <a:solidFill>
                  <a:schemeClr val="tx1"/>
                </a:solidFill>
                <a:latin typeface="Consolas" panose="020B0609020204030204" pitchFamily="49" charset="0"/>
              </a:rPr>
              <a:t>}</a:t>
            </a:r>
          </a:p>
        </p:txBody>
      </p:sp>
      <p:pic>
        <p:nvPicPr>
          <p:cNvPr id="10" name="Picture 9">
            <a:extLst>
              <a:ext uri="{FF2B5EF4-FFF2-40B4-BE49-F238E27FC236}">
                <a16:creationId xmlns:a16="http://schemas.microsoft.com/office/drawing/2014/main" id="{179C3F39-5974-44BC-9092-64CD4990190F}"/>
              </a:ext>
            </a:extLst>
          </p:cNvPr>
          <p:cNvPicPr>
            <a:picLocks noChangeAspect="1"/>
          </p:cNvPicPr>
          <p:nvPr/>
        </p:nvPicPr>
        <p:blipFill>
          <a:blip r:embed="rId3"/>
          <a:stretch>
            <a:fillRect/>
          </a:stretch>
        </p:blipFill>
        <p:spPr>
          <a:xfrm>
            <a:off x="4967536" y="2020899"/>
            <a:ext cx="2650464" cy="576064"/>
          </a:xfrm>
          <a:prstGeom prst="rect">
            <a:avLst/>
          </a:prstGeom>
        </p:spPr>
      </p:pic>
    </p:spTree>
    <p:extLst>
      <p:ext uri="{BB962C8B-B14F-4D97-AF65-F5344CB8AC3E}">
        <p14:creationId xmlns:p14="http://schemas.microsoft.com/office/powerpoint/2010/main" val="362231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1) if Statement…</a:t>
            </a:r>
            <a:endParaRPr lang="en-GB" sz="2800" dirty="0"/>
          </a:p>
        </p:txBody>
      </p:sp>
      <p:sp>
        <p:nvSpPr>
          <p:cNvPr id="3" name="Text Placeholder 2"/>
          <p:cNvSpPr>
            <a:spLocks noGrp="1"/>
          </p:cNvSpPr>
          <p:nvPr>
            <p:ph type="body" idx="1"/>
          </p:nvPr>
        </p:nvSpPr>
        <p:spPr>
          <a:xfrm>
            <a:off x="155572" y="1409773"/>
            <a:ext cx="8496944" cy="3715120"/>
          </a:xfrm>
        </p:spPr>
        <p:txBody>
          <a:bodyPr anchor="t"/>
          <a:lstStyle/>
          <a:p>
            <a:pPr>
              <a:buNone/>
            </a:pPr>
            <a:r>
              <a:rPr lang="en-US" sz="1800" b="1" dirty="0">
                <a:solidFill>
                  <a:schemeClr val="tx1"/>
                </a:solidFill>
                <a:latin typeface="Calibri" panose="020F0502020204030204" pitchFamily="34" charset="0"/>
                <a:cs typeface="Calibri" panose="020F0502020204030204" pitchFamily="34" charset="0"/>
              </a:rPr>
              <a:t>We can also test variables:</a:t>
            </a:r>
            <a:r>
              <a:rPr lang="en-US" sz="1800" dirty="0">
                <a:latin typeface="Calibri" panose="020F0502020204030204" pitchFamily="34" charset="0"/>
                <a:cs typeface="Calibri" panose="020F0502020204030204" pitchFamily="34" charset="0"/>
              </a:rPr>
              <a:t/>
            </a:r>
            <a:br>
              <a:rPr lang="en-US" sz="1800" dirty="0">
                <a:latin typeface="Calibri" panose="020F0502020204030204" pitchFamily="34" charset="0"/>
                <a:cs typeface="Calibri" panose="020F0502020204030204" pitchFamily="34" charset="0"/>
              </a:rPr>
            </a:br>
            <a:r>
              <a:rPr lang="en-US" sz="1400" dirty="0">
                <a:latin typeface="Calibri" panose="020F0502020204030204" pitchFamily="34" charset="0"/>
                <a:cs typeface="Calibri" panose="020F0502020204030204" pitchFamily="34" charset="0"/>
              </a:rPr>
              <a:t>#include &lt;iostream&gt;</a:t>
            </a:r>
          </a:p>
          <a:p>
            <a:pPr>
              <a:buNone/>
            </a:pPr>
            <a:r>
              <a:rPr lang="en-US" sz="1400" dirty="0">
                <a:latin typeface="Calibri" panose="020F0502020204030204" pitchFamily="34" charset="0"/>
                <a:cs typeface="Calibri" panose="020F0502020204030204" pitchFamily="34" charset="0"/>
              </a:rPr>
              <a:t>using namespace std;</a:t>
            </a:r>
          </a:p>
          <a:p>
            <a:pPr>
              <a:buNone/>
            </a:pPr>
            <a:r>
              <a:rPr lang="en-US" sz="1400" dirty="0">
                <a:latin typeface="Calibri" panose="020F0502020204030204" pitchFamily="34" charset="0"/>
                <a:cs typeface="Calibri" panose="020F0502020204030204" pitchFamily="34" charset="0"/>
              </a:rPr>
              <a:t>int main() {</a:t>
            </a:r>
          </a:p>
          <a:p>
            <a:pPr>
              <a:buNone/>
            </a:pPr>
            <a:r>
              <a:rPr lang="en-US" sz="1400" dirty="0">
                <a:latin typeface="Calibri" panose="020F0502020204030204" pitchFamily="34" charset="0"/>
                <a:cs typeface="Calibri" panose="020F0502020204030204" pitchFamily="34" charset="0"/>
              </a:rPr>
              <a:t>  int x = 20;</a:t>
            </a:r>
          </a:p>
          <a:p>
            <a:pPr>
              <a:buNone/>
            </a:pPr>
            <a:r>
              <a:rPr lang="en-US" sz="1400" dirty="0">
                <a:latin typeface="Calibri" panose="020F0502020204030204" pitchFamily="34" charset="0"/>
                <a:cs typeface="Calibri" panose="020F0502020204030204" pitchFamily="34" charset="0"/>
              </a:rPr>
              <a:t>  int y = 18;</a:t>
            </a:r>
          </a:p>
          <a:p>
            <a:pPr>
              <a:buNone/>
            </a:pPr>
            <a:r>
              <a:rPr lang="en-US" sz="1400" dirty="0">
                <a:latin typeface="Calibri" panose="020F0502020204030204" pitchFamily="34" charset="0"/>
                <a:cs typeface="Calibri" panose="020F0502020204030204" pitchFamily="34" charset="0"/>
              </a:rPr>
              <a:t>  if (x &gt; y) {</a:t>
            </a:r>
          </a:p>
          <a:p>
            <a:pPr>
              <a:buNone/>
            </a:pP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cout</a:t>
            </a:r>
            <a:r>
              <a:rPr lang="en-US" sz="1400" dirty="0">
                <a:latin typeface="Calibri" panose="020F0502020204030204" pitchFamily="34" charset="0"/>
                <a:cs typeface="Calibri" panose="020F0502020204030204" pitchFamily="34" charset="0"/>
              </a:rPr>
              <a:t> &lt;&lt; "x is greater than y";</a:t>
            </a:r>
          </a:p>
          <a:p>
            <a:pPr>
              <a:buNone/>
            </a:pPr>
            <a:r>
              <a:rPr lang="en-US" sz="1400" dirty="0">
                <a:latin typeface="Calibri" panose="020F0502020204030204" pitchFamily="34" charset="0"/>
                <a:cs typeface="Calibri" panose="020F0502020204030204" pitchFamily="34" charset="0"/>
              </a:rPr>
              <a:t>  }  </a:t>
            </a:r>
          </a:p>
          <a:p>
            <a:pPr>
              <a:buNone/>
            </a:pPr>
            <a:r>
              <a:rPr lang="en-US" sz="1400" dirty="0">
                <a:latin typeface="Calibri" panose="020F0502020204030204" pitchFamily="34" charset="0"/>
                <a:cs typeface="Calibri" panose="020F0502020204030204" pitchFamily="34" charset="0"/>
              </a:rPr>
              <a:t>  return 0;</a:t>
            </a:r>
          </a:p>
          <a:p>
            <a:pPr>
              <a:buNone/>
            </a:pPr>
            <a:r>
              <a:rPr lang="en-US" sz="1400" dirty="0">
                <a:latin typeface="Calibri" panose="020F0502020204030204" pitchFamily="34" charset="0"/>
                <a:cs typeface="Calibri" panose="020F0502020204030204" pitchFamily="34" charset="0"/>
              </a:rPr>
              <a:t>}</a:t>
            </a:r>
            <a:endParaRPr lang="en-GB" sz="14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11</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7922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2) if else Statement</a:t>
            </a:r>
            <a:endParaRPr lang="en-GB" sz="2800" dirty="0"/>
          </a:p>
        </p:txBody>
      </p:sp>
      <p:sp>
        <p:nvSpPr>
          <p:cNvPr id="3" name="Text Placeholder 2"/>
          <p:cNvSpPr>
            <a:spLocks noGrp="1"/>
          </p:cNvSpPr>
          <p:nvPr>
            <p:ph type="body" idx="1"/>
          </p:nvPr>
        </p:nvSpPr>
        <p:spPr>
          <a:xfrm>
            <a:off x="155572" y="1409773"/>
            <a:ext cx="8496944" cy="3715120"/>
          </a:xfrm>
        </p:spPr>
        <p:txBody>
          <a:bodyPr anchor="t"/>
          <a:lstStyle/>
          <a:p>
            <a:pPr algn="just">
              <a:buFont typeface="Wingdings" panose="05000000000000000000" pitchFamily="2" charset="2"/>
              <a:buChar char="v"/>
            </a:pPr>
            <a:r>
              <a:rPr lang="en-GB" sz="1800" dirty="0">
                <a:latin typeface="Calibri" panose="020F0502020204030204" pitchFamily="34" charset="0"/>
                <a:ea typeface="Roboto Condensed Light" panose="020B0604020202020204" charset="0"/>
                <a:cs typeface="Calibri" panose="020F0502020204030204" pitchFamily="34" charset="0"/>
              </a:rPr>
              <a:t>Used for making two way decision.</a:t>
            </a:r>
          </a:p>
          <a:p>
            <a:pPr algn="just">
              <a:buFont typeface="Wingdings" panose="05000000000000000000" pitchFamily="2" charset="2"/>
              <a:buChar char="v"/>
            </a:pPr>
            <a:r>
              <a:rPr lang="en-GB" sz="1800" dirty="0">
                <a:latin typeface="Calibri" panose="020F0502020204030204" pitchFamily="34" charset="0"/>
                <a:ea typeface="Roboto Condensed Light" panose="020B0604020202020204" charset="0"/>
                <a:cs typeface="Calibri" panose="020F0502020204030204" pitchFamily="34" charset="0"/>
              </a:rPr>
              <a:t>It will execute if block if condition is true and will execute another block (else block) if condition is false.</a:t>
            </a:r>
          </a:p>
          <a:p>
            <a:pPr lvl="0" algn="just" fontAlgn="base">
              <a:spcBef>
                <a:spcPct val="0"/>
              </a:spcBef>
              <a:spcAft>
                <a:spcPct val="0"/>
              </a:spcAft>
              <a:buClrTx/>
              <a:buSzTx/>
              <a:buFont typeface="Wingdings" panose="05000000000000000000" pitchFamily="2" charset="2"/>
              <a:buChar char="v"/>
            </a:pPr>
            <a:r>
              <a:rPr lang="en-GB" sz="1800" dirty="0">
                <a:latin typeface="Calibri" panose="020F0502020204030204" pitchFamily="34" charset="0"/>
                <a:ea typeface="Roboto Condensed Light" panose="020B0604020202020204" charset="0"/>
                <a:cs typeface="Calibri" panose="020F0502020204030204" pitchFamily="34" charset="0"/>
              </a:rPr>
              <a:t>It will take one action if the condition is true and take another action if condition is false.</a:t>
            </a:r>
            <a:r>
              <a:rPr lang="en-US" sz="1800" dirty="0">
                <a:solidFill>
                  <a:srgbClr val="313131"/>
                </a:solidFill>
                <a:latin typeface="Calibri" panose="020F0502020204030204" pitchFamily="34" charset="0"/>
                <a:ea typeface="Roboto Condensed Light" panose="020B0604020202020204" charset="0"/>
                <a:cs typeface="Calibri" panose="020F0502020204030204" pitchFamily="34" charset="0"/>
              </a:rPr>
              <a:t> </a:t>
            </a:r>
          </a:p>
          <a:p>
            <a:pPr lvl="0" algn="just" fontAlgn="base">
              <a:spcBef>
                <a:spcPct val="0"/>
              </a:spcBef>
              <a:spcAft>
                <a:spcPct val="0"/>
              </a:spcAft>
              <a:buClrTx/>
              <a:buSzTx/>
              <a:buFont typeface="Wingdings" panose="05000000000000000000" pitchFamily="2" charset="2"/>
              <a:buChar char="v"/>
            </a:pPr>
            <a:endParaRPr lang="en-US" altLang="en-US" sz="1800" dirty="0">
              <a:solidFill>
                <a:srgbClr val="313131"/>
              </a:solidFill>
              <a:latin typeface="Calibri" panose="020F0502020204030204" pitchFamily="34" charset="0"/>
              <a:ea typeface="Roboto Condensed Light" panose="020B0604020202020204" charset="0"/>
              <a:cs typeface="Calibri" panose="020F0502020204030204" pitchFamily="34" charset="0"/>
            </a:endParaRPr>
          </a:p>
          <a:p>
            <a:pPr lvl="0" algn="just" fontAlgn="base">
              <a:spcBef>
                <a:spcPct val="0"/>
              </a:spcBef>
              <a:spcAft>
                <a:spcPct val="0"/>
              </a:spcAft>
              <a:buClrTx/>
              <a:buSzTx/>
              <a:buFont typeface="Wingdings" panose="05000000000000000000" pitchFamily="2" charset="2"/>
              <a:buChar char="v"/>
            </a:pPr>
            <a:r>
              <a:rPr lang="en-US" altLang="en-US" sz="1800" dirty="0">
                <a:solidFill>
                  <a:srgbClr val="222426"/>
                </a:solidFill>
                <a:latin typeface="Calibri" panose="020F0502020204030204" pitchFamily="34" charset="0"/>
                <a:ea typeface="Times New Roman" panose="02020603050405020304" pitchFamily="18" charset="0"/>
                <a:cs typeface="Calibri" panose="020F0502020204030204" pitchFamily="34" charset="0"/>
              </a:rPr>
              <a:t>Sometimes you have a condition and you want to execute a block of code if condition is true and execute another piece of code if the same condition is false. This can be achieved in C++ using if-else statement.</a:t>
            </a:r>
            <a:endParaRPr lang="en-US" altLang="en-US" sz="1800" dirty="0">
              <a:solidFill>
                <a:schemeClr val="tx1"/>
              </a:solidFill>
              <a:latin typeface="Calibri" panose="020F0502020204030204" pitchFamily="34" charset="0"/>
              <a:ea typeface="Times New Roman" panose="02020603050405020304" pitchFamily="18" charset="0"/>
              <a:cs typeface="Calibri" panose="020F0502020204030204" pitchFamily="34" charset="0"/>
            </a:endParaRPr>
          </a:p>
          <a:p>
            <a:pPr lvl="0" eaLnBrk="0" fontAlgn="base" hangingPunct="0">
              <a:spcBef>
                <a:spcPct val="0"/>
              </a:spcBef>
              <a:spcAft>
                <a:spcPct val="0"/>
              </a:spcAft>
              <a:buClrTx/>
              <a:buSzTx/>
              <a:buNone/>
            </a:pPr>
            <a:r>
              <a:rPr lang="en-US"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This is how an if-else statement looks:</a:t>
            </a:r>
            <a:endParaRPr lang="en-US" altLang="en-US" sz="1800" dirty="0">
              <a:solidFill>
                <a:srgbClr val="00008B"/>
              </a:solidFill>
              <a:latin typeface="Calibri" panose="020F0502020204030204" pitchFamily="34" charset="0"/>
              <a:ea typeface="Times New Roman" panose="02020603050405020304" pitchFamily="18" charset="0"/>
              <a:cs typeface="Calibri" panose="020F0502020204030204" pitchFamily="34" charset="0"/>
            </a:endParaRPr>
          </a:p>
          <a:p>
            <a:pPr fontAlgn="base">
              <a:buNone/>
            </a:pPr>
            <a:endParaRPr lang="en-GB" sz="18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12</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283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2) if else Statement…</a:t>
            </a:r>
            <a:endParaRPr lang="en-GB" sz="2800" dirty="0"/>
          </a:p>
        </p:txBody>
      </p:sp>
      <p:sp>
        <p:nvSpPr>
          <p:cNvPr id="3" name="Text Placeholder 2"/>
          <p:cNvSpPr>
            <a:spLocks noGrp="1"/>
          </p:cNvSpPr>
          <p:nvPr>
            <p:ph type="body" idx="1"/>
          </p:nvPr>
        </p:nvSpPr>
        <p:spPr>
          <a:xfrm>
            <a:off x="155572" y="1409773"/>
            <a:ext cx="8496944" cy="3715120"/>
          </a:xfrm>
        </p:spPr>
        <p:txBody>
          <a:bodyPr anchor="t"/>
          <a:lstStyle/>
          <a:p>
            <a:pPr fontAlgn="base">
              <a:buNone/>
            </a:pPr>
            <a:r>
              <a:rPr lang="en-US" altLang="en-US" sz="1800" dirty="0">
                <a:solidFill>
                  <a:srgbClr val="00008B"/>
                </a:solidFill>
                <a:latin typeface="Calibri" panose="020F0502020204030204" pitchFamily="34" charset="0"/>
                <a:ea typeface="Times New Roman" panose="02020603050405020304" pitchFamily="18" charset="0"/>
                <a:cs typeface="Calibri" panose="020F0502020204030204" pitchFamily="34" charset="0"/>
              </a:rPr>
              <a:t>if</a:t>
            </a:r>
            <a:r>
              <a:rPr lang="en-US" altLang="en-US" sz="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(condition) </a:t>
            </a:r>
          </a:p>
          <a:p>
            <a:pPr fontAlgn="base">
              <a:buNone/>
            </a:pPr>
            <a:r>
              <a:rPr lang="en-US" altLang="en-US" sz="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p>
          <a:p>
            <a:pPr fontAlgn="base">
              <a:buNone/>
            </a:pPr>
            <a:r>
              <a:rPr lang="en-US" altLang="en-US" sz="1800" dirty="0">
                <a:solidFill>
                  <a:srgbClr val="2B91AF"/>
                </a:solidFill>
                <a:latin typeface="Calibri" panose="020F0502020204030204" pitchFamily="34" charset="0"/>
                <a:ea typeface="Times New Roman" panose="02020603050405020304" pitchFamily="18" charset="0"/>
                <a:cs typeface="Calibri" panose="020F0502020204030204" pitchFamily="34" charset="0"/>
              </a:rPr>
              <a:t>Statement</a:t>
            </a:r>
            <a:r>
              <a:rPr lang="en-US" altLang="en-US" sz="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(s);</a:t>
            </a:r>
          </a:p>
          <a:p>
            <a:pPr fontAlgn="base">
              <a:buNone/>
            </a:pPr>
            <a:r>
              <a:rPr lang="en-US" altLang="en-US" sz="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r>
              <a:rPr lang="en-US" altLang="en-US" sz="1800" dirty="0">
                <a:solidFill>
                  <a:srgbClr val="00008B"/>
                </a:solidFill>
                <a:latin typeface="Calibri" panose="020F0502020204030204" pitchFamily="34" charset="0"/>
                <a:ea typeface="Times New Roman" panose="02020603050405020304" pitchFamily="18" charset="0"/>
                <a:cs typeface="Calibri" panose="020F0502020204030204" pitchFamily="34" charset="0"/>
              </a:rPr>
              <a:t>else</a:t>
            </a:r>
            <a:r>
              <a:rPr lang="en-US" altLang="en-US" sz="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p>
          <a:p>
            <a:pPr fontAlgn="base">
              <a:buNone/>
            </a:pPr>
            <a:r>
              <a:rPr lang="en-US" altLang="en-US" sz="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p>
          <a:p>
            <a:pPr fontAlgn="base">
              <a:buNone/>
            </a:pPr>
            <a:r>
              <a:rPr lang="en-US" altLang="en-US" sz="1800" dirty="0">
                <a:solidFill>
                  <a:srgbClr val="2B91AF"/>
                </a:solidFill>
                <a:latin typeface="Calibri" panose="020F0502020204030204" pitchFamily="34" charset="0"/>
                <a:ea typeface="Times New Roman" panose="02020603050405020304" pitchFamily="18" charset="0"/>
                <a:cs typeface="Calibri" panose="020F0502020204030204" pitchFamily="34" charset="0"/>
              </a:rPr>
              <a:t>Statement</a:t>
            </a:r>
            <a:r>
              <a:rPr lang="en-US" altLang="en-US" sz="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(s);</a:t>
            </a:r>
          </a:p>
          <a:p>
            <a:pPr fontAlgn="base">
              <a:buNone/>
            </a:pPr>
            <a:r>
              <a:rPr lang="en-US" altLang="en-US" sz="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r>
              <a:rPr lang="en-US" altLang="en-US" sz="1800" dirty="0">
                <a:solidFill>
                  <a:schemeClr val="tx1"/>
                </a:solidFill>
                <a:latin typeface="Calibri" panose="020F0502020204030204" pitchFamily="34" charset="0"/>
                <a:cs typeface="Calibri" panose="020F0502020204030204" pitchFamily="34" charset="0"/>
              </a:rPr>
              <a:t> </a:t>
            </a:r>
          </a:p>
          <a:p>
            <a:pPr fontAlgn="base">
              <a:buNone/>
            </a:pPr>
            <a:r>
              <a:rPr lang="en-US" sz="1800" dirty="0">
                <a:latin typeface="Calibri" panose="020F0502020204030204" pitchFamily="34" charset="0"/>
                <a:cs typeface="Calibri" panose="020F0502020204030204" pitchFamily="34" charset="0"/>
              </a:rPr>
              <a:t>The statements inside “if” would execute if the condition is true, and the statements inside “else” would execute if the condition is false.</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13</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if-else-statement">
            <a:extLst>
              <a:ext uri="{FF2B5EF4-FFF2-40B4-BE49-F238E27FC236}">
                <a16:creationId xmlns:a16="http://schemas.microsoft.com/office/drawing/2014/main" id="{0C5C0E50-66D2-4701-8C90-E6B2776047B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654070" y="1397263"/>
            <a:ext cx="2101100" cy="2768791"/>
          </a:xfrm>
          <a:prstGeom prst="rect">
            <a:avLst/>
          </a:prstGeom>
          <a:noFill/>
          <a:ln>
            <a:noFill/>
          </a:ln>
        </p:spPr>
      </p:pic>
    </p:spTree>
    <p:extLst>
      <p:ext uri="{BB962C8B-B14F-4D97-AF65-F5344CB8AC3E}">
        <p14:creationId xmlns:p14="http://schemas.microsoft.com/office/powerpoint/2010/main" val="2786492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2) if else Statement…Example</a:t>
            </a:r>
            <a:endParaRPr lang="en-GB" sz="28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14</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E735F93C-D5BF-488E-A73A-3781C00C821E}"/>
              </a:ext>
            </a:extLst>
          </p:cNvPr>
          <p:cNvSpPr/>
          <p:nvPr/>
        </p:nvSpPr>
        <p:spPr>
          <a:xfrm>
            <a:off x="216168" y="1275606"/>
            <a:ext cx="6372056" cy="3754874"/>
          </a:xfrm>
          <a:prstGeom prst="rect">
            <a:avLst/>
          </a:prstGeom>
        </p:spPr>
        <p:txBody>
          <a:bodyPr wrap="square">
            <a:spAutoFit/>
          </a:bodyPr>
          <a:lstStyle/>
          <a:p>
            <a:r>
              <a:rPr lang="en-US" dirty="0">
                <a:solidFill>
                  <a:schemeClr val="tx1"/>
                </a:solidFill>
                <a:latin typeface="Consolas" panose="020B0609020204030204" pitchFamily="49" charset="0"/>
              </a:rPr>
              <a:t>#include&lt;iostream&gt;</a:t>
            </a:r>
          </a:p>
          <a:p>
            <a:r>
              <a:rPr lang="en-US" dirty="0">
                <a:solidFill>
                  <a:schemeClr val="tx1"/>
                </a:solidFill>
                <a:latin typeface="Consolas" panose="020B0609020204030204" pitchFamily="49" charset="0"/>
              </a:rPr>
              <a:t>using namespace std;</a:t>
            </a:r>
            <a:br>
              <a:rPr lang="en-US" dirty="0">
                <a:solidFill>
                  <a:schemeClr val="tx1"/>
                </a:solidFill>
                <a:latin typeface="Consolas" panose="020B0609020204030204" pitchFamily="49" charset="0"/>
              </a:rPr>
            </a:br>
            <a:r>
              <a:rPr lang="en-US" dirty="0">
                <a:solidFill>
                  <a:schemeClr val="tx1"/>
                </a:solidFill>
                <a:latin typeface="Consolas" panose="020B0609020204030204" pitchFamily="49" charset="0"/>
              </a:rPr>
              <a:t>int main()</a:t>
            </a:r>
          </a:p>
          <a:p>
            <a:r>
              <a:rPr lang="en-US" dirty="0">
                <a:solidFill>
                  <a:schemeClr val="tx1"/>
                </a:solidFill>
                <a:latin typeface="Consolas" panose="020B0609020204030204" pitchFamily="49" charset="0"/>
              </a:rPr>
              <a:t>{   int x=15;</a:t>
            </a:r>
          </a:p>
          <a:p>
            <a:r>
              <a:rPr lang="en-US" dirty="0">
                <a:solidFill>
                  <a:schemeClr val="tx1"/>
                </a:solidFill>
                <a:latin typeface="Consolas" panose="020B0609020204030204" pitchFamily="49" charset="0"/>
              </a:rPr>
              <a:t>    int y=18;</a:t>
            </a:r>
          </a:p>
          <a:p>
            <a:r>
              <a:rPr lang="en-US" dirty="0">
                <a:solidFill>
                  <a:schemeClr val="tx1"/>
                </a:solidFill>
                <a:latin typeface="Consolas" panose="020B0609020204030204" pitchFamily="49" charset="0"/>
              </a:rPr>
              <a:t/>
            </a:r>
            <a:br>
              <a:rPr lang="en-US" dirty="0">
                <a:solidFill>
                  <a:schemeClr val="tx1"/>
                </a:solidFill>
                <a:latin typeface="Consolas" panose="020B0609020204030204" pitchFamily="49" charset="0"/>
              </a:rPr>
            </a:br>
            <a:r>
              <a:rPr lang="en-US" dirty="0">
                <a:solidFill>
                  <a:schemeClr val="tx1"/>
                </a:solidFill>
                <a:latin typeface="Consolas" panose="020B0609020204030204" pitchFamily="49" charset="0"/>
              </a:rPr>
              <a:t>   if (x&gt;y)</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cout</a:t>
            </a:r>
            <a:r>
              <a:rPr lang="en-US" dirty="0">
                <a:solidFill>
                  <a:schemeClr val="tx1"/>
                </a:solidFill>
                <a:latin typeface="Consolas" panose="020B0609020204030204" pitchFamily="49" charset="0"/>
              </a:rPr>
              <a:t>&lt;&lt;"x is greater than y";</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   else</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cout</a:t>
            </a:r>
            <a:r>
              <a:rPr lang="en-US" dirty="0">
                <a:solidFill>
                  <a:schemeClr val="tx1"/>
                </a:solidFill>
                <a:latin typeface="Consolas" panose="020B0609020204030204" pitchFamily="49" charset="0"/>
              </a:rPr>
              <a:t>&lt;&lt;"y is greater than x";</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return 0;  </a:t>
            </a:r>
          </a:p>
          <a:p>
            <a:r>
              <a:rPr lang="en-US" dirty="0">
                <a:solidFill>
                  <a:schemeClr val="tx1"/>
                </a:solidFill>
                <a:latin typeface="Consolas" panose="020B0609020204030204" pitchFamily="49" charset="0"/>
              </a:rPr>
              <a:t/>
            </a:r>
            <a:br>
              <a:rPr lang="en-US" dirty="0">
                <a:solidFill>
                  <a:schemeClr val="tx1"/>
                </a:solidFill>
                <a:latin typeface="Consolas" panose="020B0609020204030204" pitchFamily="49" charset="0"/>
              </a:rPr>
            </a:br>
            <a:r>
              <a:rPr lang="en-US" dirty="0">
                <a:solidFill>
                  <a:schemeClr val="tx1"/>
                </a:solidFill>
                <a:latin typeface="Consolas" panose="020B0609020204030204" pitchFamily="49" charset="0"/>
              </a:rPr>
              <a:t>}</a:t>
            </a:r>
          </a:p>
        </p:txBody>
      </p:sp>
      <p:pic>
        <p:nvPicPr>
          <p:cNvPr id="8" name="Picture 7">
            <a:extLst>
              <a:ext uri="{FF2B5EF4-FFF2-40B4-BE49-F238E27FC236}">
                <a16:creationId xmlns:a16="http://schemas.microsoft.com/office/drawing/2014/main" id="{A1DECAA3-B49E-4755-B013-278F89E6C769}"/>
              </a:ext>
            </a:extLst>
          </p:cNvPr>
          <p:cNvPicPr>
            <a:picLocks noChangeAspect="1"/>
          </p:cNvPicPr>
          <p:nvPr/>
        </p:nvPicPr>
        <p:blipFill>
          <a:blip r:embed="rId3"/>
          <a:stretch>
            <a:fillRect/>
          </a:stretch>
        </p:blipFill>
        <p:spPr>
          <a:xfrm>
            <a:off x="4788024" y="1635646"/>
            <a:ext cx="2829976" cy="504056"/>
          </a:xfrm>
          <a:prstGeom prst="rect">
            <a:avLst/>
          </a:prstGeom>
        </p:spPr>
      </p:pic>
    </p:spTree>
    <p:extLst>
      <p:ext uri="{BB962C8B-B14F-4D97-AF65-F5344CB8AC3E}">
        <p14:creationId xmlns:p14="http://schemas.microsoft.com/office/powerpoint/2010/main" val="572037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if else Statement Tasks</a:t>
            </a:r>
            <a:endParaRPr lang="en-GB" sz="2800" dirty="0"/>
          </a:p>
        </p:txBody>
      </p:sp>
      <p:sp>
        <p:nvSpPr>
          <p:cNvPr id="3" name="Text Placeholder 2"/>
          <p:cNvSpPr>
            <a:spLocks noGrp="1"/>
          </p:cNvSpPr>
          <p:nvPr>
            <p:ph type="body" idx="1"/>
          </p:nvPr>
        </p:nvSpPr>
        <p:spPr>
          <a:xfrm>
            <a:off x="155572" y="1409773"/>
            <a:ext cx="8496944" cy="3715120"/>
          </a:xfrm>
        </p:spPr>
        <p:txBody>
          <a:bodyPr anchor="t"/>
          <a:lstStyle/>
          <a:p>
            <a:pPr marL="457200" indent="-457200" algn="just">
              <a:buFont typeface="+mj-lt"/>
              <a:buAutoNum type="arabicPeriod"/>
            </a:pPr>
            <a:r>
              <a:rPr lang="en-US" sz="1800" dirty="0"/>
              <a:t>Find positive and negative numbers using if else statement.</a:t>
            </a:r>
          </a:p>
          <a:p>
            <a:pPr marL="457200" indent="-457200" algn="just">
              <a:buFont typeface="+mj-lt"/>
              <a:buAutoNum type="arabicPeriod"/>
            </a:pPr>
            <a:r>
              <a:rPr lang="en-US" sz="1800" dirty="0"/>
              <a:t>Find even and odd numbers using if else statement.</a:t>
            </a:r>
          </a:p>
          <a:p>
            <a:pPr marL="457200" indent="-457200" algn="just">
              <a:buFont typeface="+mj-lt"/>
              <a:buAutoNum type="arabicPeriod"/>
            </a:pPr>
            <a:r>
              <a:rPr lang="en-US" sz="1800" dirty="0"/>
              <a:t>Find leap year using if else statement.</a:t>
            </a:r>
          </a:p>
          <a:p>
            <a:pPr marL="457200" indent="-457200" algn="just">
              <a:buFont typeface="+mj-lt"/>
              <a:buAutoNum type="arabicPeriod"/>
            </a:pPr>
            <a:r>
              <a:rPr lang="en-GB" sz="1800" dirty="0"/>
              <a:t>Write a C++ program which will get two numbers from user and find large number between them using if else statement.</a:t>
            </a:r>
          </a:p>
          <a:p>
            <a:pPr marL="0" indent="0" algn="just">
              <a:buNone/>
            </a:pPr>
            <a:r>
              <a:rPr lang="en-GB" sz="1800" b="1" dirty="0"/>
              <a:t>Leap year Hints: </a:t>
            </a:r>
            <a:r>
              <a:rPr lang="en-GB" sz="1800" dirty="0"/>
              <a:t>common year has 365 days (</a:t>
            </a:r>
            <a:r>
              <a:rPr lang="en-GB" sz="1800" dirty="0" err="1"/>
              <a:t>feb</a:t>
            </a:r>
            <a:r>
              <a:rPr lang="en-GB" sz="1800" dirty="0"/>
              <a:t> 28 days)</a:t>
            </a:r>
          </a:p>
          <a:p>
            <a:pPr marL="0" indent="0" algn="just">
              <a:buNone/>
            </a:pPr>
            <a:r>
              <a:rPr lang="en-GB" sz="1800" dirty="0"/>
              <a:t>Leap year has 366 days (</a:t>
            </a:r>
            <a:r>
              <a:rPr lang="en-GB" sz="1800" dirty="0" err="1"/>
              <a:t>feb</a:t>
            </a:r>
            <a:r>
              <a:rPr lang="en-GB" sz="1800" dirty="0"/>
              <a:t> 29 days)</a:t>
            </a:r>
          </a:p>
          <a:p>
            <a:pPr marL="0" indent="0" algn="just">
              <a:buNone/>
            </a:pPr>
            <a:r>
              <a:rPr lang="en-GB" sz="1800" dirty="0"/>
              <a:t>year%4==0    leap year</a:t>
            </a:r>
          </a:p>
          <a:p>
            <a:pPr marL="457200" indent="-457200" algn="just">
              <a:buFont typeface="+mj-lt"/>
              <a:buAutoNum type="arabicPeriod"/>
            </a:pPr>
            <a:endParaRPr lang="en-US" sz="1800" dirty="0"/>
          </a:p>
          <a:p>
            <a:pPr fontAlgn="base">
              <a:buNone/>
            </a:pPr>
            <a:endParaRPr lang="en-US" sz="18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15</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644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3) if-else-if else Statement</a:t>
            </a:r>
            <a:endParaRPr lang="en-GB" sz="2800" dirty="0"/>
          </a:p>
        </p:txBody>
      </p:sp>
      <p:sp>
        <p:nvSpPr>
          <p:cNvPr id="3" name="Text Placeholder 2"/>
          <p:cNvSpPr>
            <a:spLocks noGrp="1"/>
          </p:cNvSpPr>
          <p:nvPr>
            <p:ph type="body" idx="1"/>
          </p:nvPr>
        </p:nvSpPr>
        <p:spPr>
          <a:xfrm>
            <a:off x="155572" y="1409773"/>
            <a:ext cx="8496944" cy="3715120"/>
          </a:xfrm>
        </p:spPr>
        <p:txBody>
          <a:bodyPr anchor="t"/>
          <a:lstStyle/>
          <a:p>
            <a:pPr marL="285750" indent="-285750" algn="just">
              <a:buFont typeface="Wingdings" panose="05000000000000000000" pitchFamily="2" charset="2"/>
              <a:buChar char="v"/>
            </a:pPr>
            <a:r>
              <a:rPr lang="en-GB" sz="1800" dirty="0">
                <a:latin typeface="Calibri" panose="020F0502020204030204" pitchFamily="34" charset="0"/>
                <a:cs typeface="Calibri" panose="020F0502020204030204" pitchFamily="34" charset="0"/>
              </a:rPr>
              <a:t>This statement is used to check multiple conditions.</a:t>
            </a:r>
          </a:p>
          <a:p>
            <a:pPr marL="285750" indent="-285750" algn="just">
              <a:buFont typeface="Wingdings" panose="05000000000000000000" pitchFamily="2" charset="2"/>
              <a:buChar char="v"/>
            </a:pPr>
            <a:r>
              <a:rPr lang="en-GB" sz="1800" dirty="0">
                <a:latin typeface="Calibri" panose="020F0502020204030204" pitchFamily="34" charset="0"/>
                <a:cs typeface="Calibri" panose="020F0502020204030204" pitchFamily="34" charset="0"/>
              </a:rPr>
              <a:t> Used to execute one condition from multiple statements.</a:t>
            </a:r>
          </a:p>
          <a:p>
            <a:pPr marL="285750" indent="-285750" algn="just">
              <a:buFont typeface="Wingdings" panose="05000000000000000000" pitchFamily="2" charset="2"/>
              <a:buChar char="v"/>
            </a:pPr>
            <a:r>
              <a:rPr lang="en-US" sz="1800" dirty="0">
                <a:latin typeface="Calibri" panose="020F0502020204030204" pitchFamily="34" charset="0"/>
                <a:cs typeface="Calibri" panose="020F0502020204030204" pitchFamily="34" charset="0"/>
              </a:rPr>
              <a:t>if-else-if statement is used when we need to check multiple conditions. In this control structure we have only one “if” and one “else”, however we can have multiple “else if” blocks. This is how it looks:</a:t>
            </a:r>
          </a:p>
          <a:p>
            <a:pPr algn="just" fontAlgn="base">
              <a:buNone/>
            </a:pPr>
            <a:endParaRPr lang="en-GB" sz="18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16</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866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3) if-else-if else Statement…</a:t>
            </a:r>
            <a:endParaRPr lang="en-GB" sz="2800" dirty="0"/>
          </a:p>
        </p:txBody>
      </p:sp>
      <p:sp>
        <p:nvSpPr>
          <p:cNvPr id="3" name="Text Placeholder 2"/>
          <p:cNvSpPr>
            <a:spLocks noGrp="1"/>
          </p:cNvSpPr>
          <p:nvPr>
            <p:ph type="body" idx="1"/>
          </p:nvPr>
        </p:nvSpPr>
        <p:spPr>
          <a:xfrm>
            <a:off x="155572" y="1409773"/>
            <a:ext cx="8496944" cy="3715120"/>
          </a:xfrm>
        </p:spPr>
        <p:txBody>
          <a:bodyPr anchor="t"/>
          <a:lstStyle/>
          <a:p>
            <a:pPr fontAlgn="base">
              <a:buNone/>
            </a:pPr>
            <a:r>
              <a:rPr lang="en-US" altLang="en-US" sz="1800" dirty="0">
                <a:solidFill>
                  <a:srgbClr val="00008B"/>
                </a:solidFill>
                <a:latin typeface="Consolas" panose="020B0609020204030204" pitchFamily="49" charset="0"/>
                <a:ea typeface="Times New Roman" panose="02020603050405020304" pitchFamily="18" charset="0"/>
                <a:cs typeface="Courier New" panose="02070309020205020404" pitchFamily="49" charset="0"/>
              </a:rPr>
              <a:t>if</a:t>
            </a:r>
            <a:r>
              <a:rPr lang="en-US" alt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(condition_1) </a:t>
            </a:r>
          </a:p>
          <a:p>
            <a:pPr fontAlgn="base">
              <a:buNone/>
            </a:pPr>
            <a:r>
              <a:rPr lang="en-US" alt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p>
          <a:p>
            <a:pPr fontAlgn="base">
              <a:buNone/>
            </a:pPr>
            <a:r>
              <a:rPr lang="en-US" altLang="en-US" sz="1800" dirty="0">
                <a:solidFill>
                  <a:srgbClr val="808080"/>
                </a:solidFill>
                <a:latin typeface="Consolas" panose="020B0609020204030204" pitchFamily="49" charset="0"/>
                <a:ea typeface="Times New Roman" panose="02020603050405020304" pitchFamily="18" charset="0"/>
                <a:cs typeface="Courier New" panose="02070309020205020404" pitchFamily="49" charset="0"/>
              </a:rPr>
              <a:t>/*if condition_1 is true execute this*/</a:t>
            </a:r>
            <a:r>
              <a:rPr lang="en-US" alt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p>
          <a:p>
            <a:pPr fontAlgn="base">
              <a:buNone/>
            </a:pPr>
            <a:r>
              <a:rPr lang="en-US" alt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statement(s);</a:t>
            </a:r>
          </a:p>
          <a:p>
            <a:pPr fontAlgn="base">
              <a:buNone/>
            </a:pPr>
            <a:r>
              <a:rPr lang="en-US" alt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1800" dirty="0">
                <a:solidFill>
                  <a:srgbClr val="00008B"/>
                </a:solidFill>
                <a:latin typeface="Consolas" panose="020B0609020204030204" pitchFamily="49" charset="0"/>
                <a:ea typeface="Times New Roman" panose="02020603050405020304" pitchFamily="18" charset="0"/>
                <a:cs typeface="Courier New" panose="02070309020205020404" pitchFamily="49" charset="0"/>
              </a:rPr>
              <a:t>else</a:t>
            </a:r>
            <a:r>
              <a:rPr lang="en-US" alt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800" dirty="0">
                <a:solidFill>
                  <a:srgbClr val="00008B"/>
                </a:solidFill>
                <a:latin typeface="Consolas" panose="020B0609020204030204" pitchFamily="49" charset="0"/>
                <a:ea typeface="Times New Roman" panose="02020603050405020304" pitchFamily="18" charset="0"/>
                <a:cs typeface="Courier New" panose="02070309020205020404" pitchFamily="49" charset="0"/>
              </a:rPr>
              <a:t>if</a:t>
            </a:r>
            <a:r>
              <a:rPr lang="en-US" alt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(condition_2) </a:t>
            </a:r>
          </a:p>
          <a:p>
            <a:pPr fontAlgn="base">
              <a:buNone/>
            </a:pPr>
            <a:r>
              <a:rPr lang="en-US" alt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p>
          <a:p>
            <a:pPr fontAlgn="base">
              <a:buNone/>
            </a:pPr>
            <a:r>
              <a:rPr lang="en-US" altLang="en-US" sz="1800" dirty="0">
                <a:solidFill>
                  <a:srgbClr val="808080"/>
                </a:solidFill>
                <a:latin typeface="Consolas" panose="020B0609020204030204" pitchFamily="49" charset="0"/>
                <a:ea typeface="Times New Roman" panose="02020603050405020304" pitchFamily="18" charset="0"/>
                <a:cs typeface="Courier New" panose="02070309020205020404" pitchFamily="49" charset="0"/>
              </a:rPr>
              <a:t>/*execute this if condition_1 is not met and condition_2 is met*/</a:t>
            </a:r>
            <a:r>
              <a:rPr lang="en-US" alt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p>
          <a:p>
            <a:pPr fontAlgn="base">
              <a:buNone/>
            </a:pPr>
            <a:r>
              <a:rPr lang="en-US" alt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statement(s);</a:t>
            </a:r>
          </a:p>
          <a:p>
            <a:pPr fontAlgn="base">
              <a:buNone/>
            </a:pPr>
            <a:r>
              <a:rPr lang="en-US" alt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GB" sz="18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17</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554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3) if-else-if else Statement…</a:t>
            </a:r>
            <a:endParaRPr lang="en-GB" sz="2800" dirty="0"/>
          </a:p>
        </p:txBody>
      </p:sp>
      <p:sp>
        <p:nvSpPr>
          <p:cNvPr id="3" name="Text Placeholder 2"/>
          <p:cNvSpPr>
            <a:spLocks noGrp="1"/>
          </p:cNvSpPr>
          <p:nvPr>
            <p:ph type="body" idx="1"/>
          </p:nvPr>
        </p:nvSpPr>
        <p:spPr>
          <a:xfrm>
            <a:off x="155572" y="1409773"/>
            <a:ext cx="8496944" cy="3715120"/>
          </a:xfrm>
        </p:spPr>
        <p:txBody>
          <a:bodyPr anchor="t"/>
          <a:lstStyle/>
          <a:p>
            <a:pPr fontAlgn="base">
              <a:buNone/>
            </a:pPr>
            <a:r>
              <a:rPr lang="en-US" altLang="en-US" sz="1800" dirty="0">
                <a:solidFill>
                  <a:srgbClr val="00008B"/>
                </a:solidFill>
                <a:latin typeface="Consolas" panose="020B0609020204030204" pitchFamily="49" charset="0"/>
                <a:ea typeface="Times New Roman" panose="02020603050405020304" pitchFamily="18" charset="0"/>
                <a:cs typeface="Courier New" panose="02070309020205020404" pitchFamily="49" charset="0"/>
              </a:rPr>
              <a:t>else</a:t>
            </a:r>
            <a:r>
              <a:rPr lang="en-US" alt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800" dirty="0">
                <a:solidFill>
                  <a:srgbClr val="00008B"/>
                </a:solidFill>
                <a:latin typeface="Consolas" panose="020B0609020204030204" pitchFamily="49" charset="0"/>
                <a:ea typeface="Times New Roman" panose="02020603050405020304" pitchFamily="18" charset="0"/>
                <a:cs typeface="Courier New" panose="02070309020205020404" pitchFamily="49" charset="0"/>
              </a:rPr>
              <a:t>if</a:t>
            </a:r>
            <a:r>
              <a:rPr lang="en-US" alt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(condition_3) </a:t>
            </a:r>
          </a:p>
          <a:p>
            <a:pPr fontAlgn="base">
              <a:buNone/>
            </a:pPr>
            <a:r>
              <a:rPr lang="en-US" alt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800" dirty="0">
                <a:solidFill>
                  <a:srgbClr val="808080"/>
                </a:solidFill>
                <a:latin typeface="Consolas" panose="020B0609020204030204" pitchFamily="49" charset="0"/>
                <a:ea typeface="Times New Roman" panose="02020603050405020304" pitchFamily="18" charset="0"/>
                <a:cs typeface="Courier New" panose="02070309020205020404" pitchFamily="49" charset="0"/>
              </a:rPr>
              <a:t>/* execute this if condition_1 &amp; condition_2 are    * not met and condition_3 is met    */</a:t>
            </a:r>
            <a:r>
              <a:rPr lang="en-US" alt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p>
          <a:p>
            <a:pPr fontAlgn="base">
              <a:buNone/>
            </a:pPr>
            <a:r>
              <a:rPr lang="en-US" alt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statement(s);</a:t>
            </a:r>
          </a:p>
          <a:p>
            <a:pPr fontAlgn="base">
              <a:buNone/>
            </a:pPr>
            <a:r>
              <a:rPr lang="en-US" alt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p>
          <a:p>
            <a:pPr fontAlgn="base">
              <a:buNone/>
            </a:pPr>
            <a:r>
              <a:rPr lang="en-US" alt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p>
          <a:p>
            <a:pPr fontAlgn="base">
              <a:buNone/>
            </a:pPr>
            <a:r>
              <a:rPr lang="en-US" alt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p>
          <a:p>
            <a:pPr fontAlgn="base">
              <a:buNone/>
            </a:pPr>
            <a:r>
              <a:rPr lang="en-US" alt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p>
          <a:p>
            <a:pPr fontAlgn="base">
              <a:buNone/>
            </a:pPr>
            <a:endParaRPr lang="en-GB" sz="18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18</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735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3) if-else-if else Statement…</a:t>
            </a:r>
            <a:endParaRPr lang="en-GB" sz="2800" dirty="0"/>
          </a:p>
        </p:txBody>
      </p:sp>
      <p:sp>
        <p:nvSpPr>
          <p:cNvPr id="3" name="Text Placeholder 2"/>
          <p:cNvSpPr>
            <a:spLocks noGrp="1"/>
          </p:cNvSpPr>
          <p:nvPr>
            <p:ph type="body" idx="1"/>
          </p:nvPr>
        </p:nvSpPr>
        <p:spPr>
          <a:xfrm>
            <a:off x="155572" y="1409773"/>
            <a:ext cx="8496944" cy="3715120"/>
          </a:xfrm>
        </p:spPr>
        <p:txBody>
          <a:bodyPr anchor="t"/>
          <a:lstStyle/>
          <a:p>
            <a:pPr fontAlgn="base">
              <a:buNone/>
            </a:pPr>
            <a:r>
              <a:rPr lang="en-US" altLang="en-US" sz="1800" dirty="0">
                <a:solidFill>
                  <a:srgbClr val="00008B"/>
                </a:solidFill>
                <a:latin typeface="Consolas" panose="020B0609020204030204" pitchFamily="49" charset="0"/>
                <a:ea typeface="Times New Roman" panose="02020603050405020304" pitchFamily="18" charset="0"/>
                <a:cs typeface="Courier New" panose="02070309020205020404" pitchFamily="49" charset="0"/>
              </a:rPr>
              <a:t>else</a:t>
            </a:r>
            <a:r>
              <a:rPr lang="en-US" alt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   </a:t>
            </a:r>
          </a:p>
          <a:p>
            <a:pPr fontAlgn="base">
              <a:buNone/>
            </a:pPr>
            <a:r>
              <a:rPr lang="en-US" altLang="en-US" sz="1800" dirty="0">
                <a:solidFill>
                  <a:srgbClr val="808080"/>
                </a:solidFill>
                <a:latin typeface="Consolas" panose="020B0609020204030204" pitchFamily="49" charset="0"/>
                <a:ea typeface="Times New Roman" panose="02020603050405020304" pitchFamily="18" charset="0"/>
                <a:cs typeface="Courier New" panose="02070309020205020404" pitchFamily="49" charset="0"/>
              </a:rPr>
              <a:t>/* if none of the condition is true then these statements gets executed    */</a:t>
            </a:r>
            <a:r>
              <a:rPr lang="en-US" alt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p>
          <a:p>
            <a:pPr fontAlgn="base">
              <a:buNone/>
            </a:pPr>
            <a:r>
              <a:rPr lang="en-US" alt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statement(s);</a:t>
            </a:r>
          </a:p>
          <a:p>
            <a:pPr fontAlgn="base">
              <a:buNone/>
            </a:pPr>
            <a:r>
              <a:rPr lang="en-US" alt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1400" dirty="0">
                <a:solidFill>
                  <a:schemeClr val="tx1"/>
                </a:solidFill>
              </a:rPr>
              <a:t> </a:t>
            </a:r>
            <a:endParaRPr lang="en-US" altLang="en-US" sz="4000" dirty="0">
              <a:solidFill>
                <a:schemeClr val="tx1"/>
              </a:solidFill>
              <a:latin typeface="Arial" panose="020B0604020202020204" pitchFamily="34" charset="0"/>
            </a:endParaRPr>
          </a:p>
          <a:p>
            <a:pPr fontAlgn="base">
              <a:buNone/>
            </a:pPr>
            <a:endParaRPr lang="en-GB" sz="18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19</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645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Contents</a:t>
            </a:r>
            <a:endParaRPr lang="en-GB" sz="28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2</a:t>
            </a:fld>
            <a:endParaRPr lang="en"/>
          </a:p>
        </p:txBody>
      </p:sp>
      <p:pic>
        <p:nvPicPr>
          <p:cNvPr id="5" name="Picture 4" descr="National University of Computer and Emerging Sciences logo.png">
            <a:extLst>
              <a:ext uri="{FF2B5EF4-FFF2-40B4-BE49-F238E27FC236}">
                <a16:creationId xmlns:a16="http://schemas.microsoft.com/office/drawing/2014/main" id="{D5D937BF-EC37-4868-9E80-C5316B892C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3">
            <a:extLst>
              <a:ext uri="{FF2B5EF4-FFF2-40B4-BE49-F238E27FC236}">
                <a16:creationId xmlns:a16="http://schemas.microsoft.com/office/drawing/2014/main" id="{450F9AE3-2747-4612-88FF-89BEAC19BC12}"/>
              </a:ext>
            </a:extLst>
          </p:cNvPr>
          <p:cNvSpPr txBox="1">
            <a:spLocks/>
          </p:cNvSpPr>
          <p:nvPr/>
        </p:nvSpPr>
        <p:spPr>
          <a:xfrm>
            <a:off x="189300" y="1397274"/>
            <a:ext cx="8172400" cy="3554826"/>
          </a:xfrm>
          <a:prstGeom prst="rect">
            <a:avLst/>
          </a:prstGeom>
          <a:noFill/>
          <a:ln>
            <a:noFill/>
          </a:ln>
        </p:spPr>
        <p:txBody>
          <a:bodyPr lIns="91425" tIns="91425" rIns="91425" bIns="91425" anchor="t" anchorCtr="0">
            <a:normAutofit fontScale="92500" lnSpcReduction="10000"/>
          </a:bodyPr>
          <a:lstStyle>
            <a:defPPr marR="0" lvl="0" algn="l" rtl="0">
              <a:lnSpc>
                <a:spcPct val="100000"/>
              </a:lnSpc>
              <a:spcBef>
                <a:spcPts val="0"/>
              </a:spcBef>
              <a:spcAft>
                <a:spcPts val="0"/>
              </a:spcAft>
            </a:defPPr>
            <a:lvl1pPr marR="0" lvl="0" algn="l" rtl="0">
              <a:lnSpc>
                <a:spcPct val="100000"/>
              </a:lnSpc>
              <a:spcBef>
                <a:spcPts val="60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48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48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36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36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36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36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36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36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658368" lvl="1" indent="-457200" eaLnBrk="0" fontAlgn="base" hangingPunct="0">
              <a:lnSpc>
                <a:spcPct val="150000"/>
              </a:lnSpc>
              <a:spcBef>
                <a:spcPct val="0"/>
              </a:spcBef>
              <a:spcAft>
                <a:spcPct val="0"/>
              </a:spcAft>
              <a:buFont typeface="+mj-lt"/>
              <a:buAutoNum type="arabicPeriod"/>
            </a:pPr>
            <a:r>
              <a:rPr lang="en-AU" dirty="0">
                <a:solidFill>
                  <a:schemeClr val="tx1"/>
                </a:solidFill>
                <a:latin typeface="Calibri" panose="020F0502020204030204" pitchFamily="34" charset="0"/>
                <a:ea typeface="Roboto Condensed" panose="020B0604020202020204" charset="0"/>
                <a:cs typeface="Calibri" panose="020F0502020204030204" pitchFamily="34" charset="0"/>
              </a:rPr>
              <a:t>if statement</a:t>
            </a:r>
          </a:p>
          <a:p>
            <a:pPr marL="658368" lvl="1" indent="-457200" eaLnBrk="0" fontAlgn="base" hangingPunct="0">
              <a:lnSpc>
                <a:spcPct val="150000"/>
              </a:lnSpc>
              <a:spcBef>
                <a:spcPct val="0"/>
              </a:spcBef>
              <a:spcAft>
                <a:spcPct val="0"/>
              </a:spcAft>
              <a:buFont typeface="+mj-lt"/>
              <a:buAutoNum type="arabicPeriod"/>
            </a:pPr>
            <a:r>
              <a:rPr lang="en-AU" dirty="0">
                <a:latin typeface="Calibri" panose="020F0502020204030204" pitchFamily="34" charset="0"/>
                <a:ea typeface="Roboto Condensed" panose="020B0604020202020204" charset="0"/>
                <a:cs typeface="Calibri" panose="020F0502020204030204" pitchFamily="34" charset="0"/>
              </a:rPr>
              <a:t>if-else </a:t>
            </a:r>
            <a:r>
              <a:rPr lang="en-AU" dirty="0">
                <a:solidFill>
                  <a:schemeClr val="tx1"/>
                </a:solidFill>
                <a:latin typeface="Calibri" panose="020F0502020204030204" pitchFamily="34" charset="0"/>
                <a:ea typeface="Roboto Condensed" panose="020B0604020202020204" charset="0"/>
                <a:cs typeface="Calibri" panose="020F0502020204030204" pitchFamily="34" charset="0"/>
              </a:rPr>
              <a:t>statement</a:t>
            </a:r>
          </a:p>
          <a:p>
            <a:pPr marL="658368" lvl="1" indent="-457200" eaLnBrk="0" fontAlgn="base" hangingPunct="0">
              <a:lnSpc>
                <a:spcPct val="150000"/>
              </a:lnSpc>
              <a:spcBef>
                <a:spcPct val="0"/>
              </a:spcBef>
              <a:spcAft>
                <a:spcPct val="0"/>
              </a:spcAft>
              <a:buFont typeface="+mj-lt"/>
              <a:buAutoNum type="arabicPeriod"/>
            </a:pPr>
            <a:r>
              <a:rPr lang="en-US" dirty="0">
                <a:latin typeface="Calibri" panose="020F0502020204030204" pitchFamily="34" charset="0"/>
                <a:cs typeface="Calibri" panose="020F0502020204030204" pitchFamily="34" charset="0"/>
              </a:rPr>
              <a:t>if-else if- else statement</a:t>
            </a:r>
            <a:endParaRPr lang="en-AU" dirty="0">
              <a:latin typeface="Calibri" panose="020F0502020204030204" pitchFamily="34" charset="0"/>
              <a:ea typeface="Roboto Condensed" panose="020B0604020202020204" charset="0"/>
              <a:cs typeface="Calibri" panose="020F0502020204030204" pitchFamily="34" charset="0"/>
            </a:endParaRPr>
          </a:p>
          <a:p>
            <a:pPr marL="658368" lvl="1" indent="-457200" eaLnBrk="0" fontAlgn="base" hangingPunct="0">
              <a:lnSpc>
                <a:spcPct val="150000"/>
              </a:lnSpc>
              <a:spcBef>
                <a:spcPct val="0"/>
              </a:spcBef>
              <a:spcAft>
                <a:spcPct val="0"/>
              </a:spcAft>
              <a:buFont typeface="+mj-lt"/>
              <a:buAutoNum type="arabicPeriod"/>
            </a:pPr>
            <a:r>
              <a:rPr lang="en-AU" dirty="0">
                <a:latin typeface="Calibri" panose="020F0502020204030204" pitchFamily="34" charset="0"/>
                <a:ea typeface="Roboto Condensed" panose="020B0604020202020204" charset="0"/>
                <a:cs typeface="Calibri" panose="020F0502020204030204" pitchFamily="34" charset="0"/>
              </a:rPr>
              <a:t>Nested if-else </a:t>
            </a:r>
            <a:r>
              <a:rPr lang="en-AU" dirty="0">
                <a:solidFill>
                  <a:schemeClr val="tx1"/>
                </a:solidFill>
                <a:latin typeface="Calibri" panose="020F0502020204030204" pitchFamily="34" charset="0"/>
                <a:ea typeface="Roboto Condensed" panose="020B0604020202020204" charset="0"/>
                <a:cs typeface="Calibri" panose="020F0502020204030204" pitchFamily="34" charset="0"/>
              </a:rPr>
              <a:t>statement</a:t>
            </a:r>
            <a:endParaRPr lang="en-AU" dirty="0">
              <a:latin typeface="Calibri" panose="020F0502020204030204" pitchFamily="34" charset="0"/>
              <a:ea typeface="Roboto Condensed" panose="020B0604020202020204" charset="0"/>
              <a:cs typeface="Calibri" panose="020F0502020204030204" pitchFamily="34" charset="0"/>
            </a:endParaRPr>
          </a:p>
          <a:p>
            <a:pPr marL="658368" lvl="1" indent="-457200" eaLnBrk="0" fontAlgn="base" hangingPunct="0">
              <a:lnSpc>
                <a:spcPct val="150000"/>
              </a:lnSpc>
              <a:spcBef>
                <a:spcPct val="0"/>
              </a:spcBef>
              <a:spcAft>
                <a:spcPct val="0"/>
              </a:spcAft>
              <a:buFont typeface="+mj-lt"/>
              <a:buAutoNum type="arabicPeriod"/>
            </a:pPr>
            <a:r>
              <a:rPr lang="en-AU" dirty="0">
                <a:solidFill>
                  <a:schemeClr val="tx1"/>
                </a:solidFill>
                <a:latin typeface="Calibri" panose="020F0502020204030204" pitchFamily="34" charset="0"/>
                <a:ea typeface="Roboto Condensed" panose="020B0604020202020204" charset="0"/>
                <a:cs typeface="Calibri" panose="020F0502020204030204" pitchFamily="34" charset="0"/>
              </a:rPr>
              <a:t>Conditional operator</a:t>
            </a:r>
          </a:p>
          <a:p>
            <a:pPr marL="658368" lvl="1" indent="-457200" eaLnBrk="0" fontAlgn="base" hangingPunct="0">
              <a:lnSpc>
                <a:spcPct val="150000"/>
              </a:lnSpc>
              <a:spcBef>
                <a:spcPct val="0"/>
              </a:spcBef>
              <a:spcAft>
                <a:spcPct val="0"/>
              </a:spcAft>
              <a:buFont typeface="+mj-lt"/>
              <a:buAutoNum type="arabicPeriod"/>
            </a:pPr>
            <a:r>
              <a:rPr lang="en-AU" dirty="0">
                <a:solidFill>
                  <a:schemeClr val="tx1"/>
                </a:solidFill>
                <a:latin typeface="Calibri" panose="020F0502020204030204" pitchFamily="34" charset="0"/>
                <a:ea typeface="Roboto Condensed" panose="020B0604020202020204" charset="0"/>
                <a:cs typeface="Calibri" panose="020F0502020204030204" pitchFamily="34" charset="0"/>
              </a:rPr>
              <a:t>Switch Statement</a:t>
            </a:r>
          </a:p>
          <a:p>
            <a:pPr marL="658368" lvl="1" indent="-457200" eaLnBrk="0" fontAlgn="base" hangingPunct="0">
              <a:lnSpc>
                <a:spcPct val="150000"/>
              </a:lnSpc>
              <a:spcBef>
                <a:spcPct val="0"/>
              </a:spcBef>
              <a:spcAft>
                <a:spcPct val="0"/>
              </a:spcAft>
              <a:buFont typeface="+mj-lt"/>
              <a:buAutoNum type="arabicPeriod"/>
            </a:pPr>
            <a:r>
              <a:rPr lang="en-AU" dirty="0">
                <a:solidFill>
                  <a:schemeClr val="tx1"/>
                </a:solidFill>
                <a:latin typeface="Calibri" panose="020F0502020204030204" pitchFamily="34" charset="0"/>
                <a:ea typeface="Roboto Condensed" panose="020B0604020202020204" charset="0"/>
                <a:cs typeface="Calibri" panose="020F0502020204030204" pitchFamily="34" charset="0"/>
              </a:rPr>
              <a:t>Boolean variable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3) if-else-if else Statement…</a:t>
            </a:r>
            <a:endParaRPr lang="en-GB" sz="2800" dirty="0"/>
          </a:p>
        </p:txBody>
      </p:sp>
      <p:sp>
        <p:nvSpPr>
          <p:cNvPr id="3" name="Text Placeholder 2"/>
          <p:cNvSpPr>
            <a:spLocks noGrp="1"/>
          </p:cNvSpPr>
          <p:nvPr>
            <p:ph type="body" idx="1"/>
          </p:nvPr>
        </p:nvSpPr>
        <p:spPr>
          <a:xfrm>
            <a:off x="155572" y="1409773"/>
            <a:ext cx="8496944" cy="3715120"/>
          </a:xfrm>
        </p:spPr>
        <p:txBody>
          <a:bodyPr anchor="t"/>
          <a:lstStyle/>
          <a:p>
            <a:pPr algn="just" fontAlgn="base">
              <a:buNone/>
            </a:pPr>
            <a:r>
              <a:rPr lang="en-US" sz="1800" b="1" dirty="0">
                <a:latin typeface="Calibri" panose="020F0502020204030204" pitchFamily="34" charset="0"/>
                <a:cs typeface="Calibri" panose="020F0502020204030204" pitchFamily="34" charset="0"/>
              </a:rPr>
              <a:t>Note:</a:t>
            </a:r>
            <a:r>
              <a:rPr lang="en-US" sz="1800" dirty="0">
                <a:latin typeface="Calibri" panose="020F0502020204030204" pitchFamily="34" charset="0"/>
                <a:cs typeface="Calibri" panose="020F0502020204030204" pitchFamily="34" charset="0"/>
              </a:rPr>
              <a:t> </a:t>
            </a:r>
          </a:p>
          <a:p>
            <a:pPr marL="285750" indent="-285750" algn="just" fontAlgn="base">
              <a:buFont typeface="Arial" panose="020B0604020202020204" pitchFamily="34" charset="0"/>
              <a:buChar char="•"/>
            </a:pPr>
            <a:r>
              <a:rPr lang="en-US" sz="1800" dirty="0">
                <a:latin typeface="Calibri" panose="020F0502020204030204" pitchFamily="34" charset="0"/>
                <a:cs typeface="Calibri" panose="020F0502020204030204" pitchFamily="34" charset="0"/>
              </a:rPr>
              <a:t>The most important point to note here is that in if-else-if, as soon as the condition is met, the corresponding set of statements get executed, rest gets ignored. </a:t>
            </a:r>
          </a:p>
          <a:p>
            <a:pPr marL="285750" indent="-285750" algn="just" fontAlgn="base">
              <a:buFont typeface="Arial" panose="020B0604020202020204" pitchFamily="34" charset="0"/>
              <a:buChar char="•"/>
            </a:pPr>
            <a:r>
              <a:rPr lang="en-US" sz="1800" dirty="0">
                <a:latin typeface="Calibri" panose="020F0502020204030204" pitchFamily="34" charset="0"/>
                <a:cs typeface="Calibri" panose="020F0502020204030204" pitchFamily="34" charset="0"/>
              </a:rPr>
              <a:t>If none of the condition is met then the statements inside “else” gets executed.</a:t>
            </a:r>
          </a:p>
          <a:p>
            <a:pPr algn="just" fontAlgn="base">
              <a:buNone/>
            </a:pPr>
            <a:endParaRPr lang="en-GB" sz="18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20</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720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3) if-else-if else Statement…</a:t>
            </a:r>
            <a:endParaRPr lang="en-GB" sz="28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21</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if-else-if-ladder">
            <a:extLst>
              <a:ext uri="{FF2B5EF4-FFF2-40B4-BE49-F238E27FC236}">
                <a16:creationId xmlns:a16="http://schemas.microsoft.com/office/drawing/2014/main" id="{2749FD1A-C6AF-455D-A457-B419B1DD8D9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404362"/>
            <a:ext cx="4052240" cy="3547738"/>
          </a:xfrm>
          <a:prstGeom prst="rect">
            <a:avLst/>
          </a:prstGeom>
          <a:noFill/>
          <a:ln>
            <a:noFill/>
          </a:ln>
        </p:spPr>
      </p:pic>
    </p:spTree>
    <p:extLst>
      <p:ext uri="{BB962C8B-B14F-4D97-AF65-F5344CB8AC3E}">
        <p14:creationId xmlns:p14="http://schemas.microsoft.com/office/powerpoint/2010/main" val="556261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3) if-else-if else Statement…</a:t>
            </a:r>
            <a:endParaRPr lang="en-GB" sz="28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22</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2F77D18B-C98A-4A20-8903-1D8DE74F2514}"/>
              </a:ext>
            </a:extLst>
          </p:cNvPr>
          <p:cNvSpPr/>
          <p:nvPr/>
        </p:nvSpPr>
        <p:spPr>
          <a:xfrm>
            <a:off x="639712" y="1347614"/>
            <a:ext cx="5156424" cy="3785652"/>
          </a:xfrm>
          <a:prstGeom prst="rect">
            <a:avLst/>
          </a:prstGeom>
        </p:spPr>
        <p:txBody>
          <a:bodyPr wrap="square">
            <a:spAutoFit/>
          </a:bodyPr>
          <a:lstStyle/>
          <a:p>
            <a:r>
              <a:rPr lang="en-US" sz="1600" dirty="0">
                <a:solidFill>
                  <a:schemeClr val="tx1"/>
                </a:solidFill>
                <a:latin typeface="Consolas" panose="020B0609020204030204" pitchFamily="49" charset="0"/>
              </a:rPr>
              <a:t>#include&lt;iostream&gt;</a:t>
            </a:r>
          </a:p>
          <a:p>
            <a:r>
              <a:rPr lang="en-US" sz="1600" dirty="0">
                <a:solidFill>
                  <a:schemeClr val="tx1"/>
                </a:solidFill>
                <a:latin typeface="Consolas" panose="020B0609020204030204" pitchFamily="49" charset="0"/>
              </a:rPr>
              <a:t>using namespace std;</a:t>
            </a:r>
          </a:p>
          <a:p>
            <a:r>
              <a:rPr lang="en-US" sz="1600" dirty="0">
                <a:solidFill>
                  <a:schemeClr val="tx1"/>
                </a:solidFill>
                <a:latin typeface="Consolas" panose="020B0609020204030204" pitchFamily="49" charset="0"/>
              </a:rPr>
              <a:t/>
            </a:r>
            <a:br>
              <a:rPr lang="en-US" sz="1600" dirty="0">
                <a:solidFill>
                  <a:schemeClr val="tx1"/>
                </a:solidFill>
                <a:latin typeface="Consolas" panose="020B0609020204030204" pitchFamily="49" charset="0"/>
              </a:rPr>
            </a:br>
            <a:r>
              <a:rPr lang="en-US" sz="1600" dirty="0">
                <a:solidFill>
                  <a:schemeClr val="tx1"/>
                </a:solidFill>
                <a:latin typeface="Consolas" panose="020B0609020204030204" pitchFamily="49" charset="0"/>
              </a:rPr>
              <a:t>int main()</a:t>
            </a:r>
          </a:p>
          <a:p>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    int x=20;</a:t>
            </a:r>
          </a:p>
          <a:p>
            <a:r>
              <a:rPr lang="en-US" sz="1600" dirty="0">
                <a:solidFill>
                  <a:schemeClr val="tx1"/>
                </a:solidFill>
                <a:latin typeface="Consolas" panose="020B0609020204030204" pitchFamily="49" charset="0"/>
              </a:rPr>
              <a:t/>
            </a:r>
            <a:br>
              <a:rPr lang="en-US" sz="1600" dirty="0">
                <a:solidFill>
                  <a:schemeClr val="tx1"/>
                </a:solidFill>
                <a:latin typeface="Consolas" panose="020B0609020204030204" pitchFamily="49" charset="0"/>
              </a:rPr>
            </a:br>
            <a:r>
              <a:rPr lang="en-US" sz="1600" dirty="0">
                <a:solidFill>
                  <a:schemeClr val="tx1"/>
                </a:solidFill>
                <a:latin typeface="Consolas" panose="020B0609020204030204" pitchFamily="49" charset="0"/>
              </a:rPr>
              <a:t>   if (x==10)</a:t>
            </a:r>
          </a:p>
          <a:p>
            <a:r>
              <a:rPr lang="en-US" sz="1600" dirty="0">
                <a:solidFill>
                  <a:schemeClr val="tx1"/>
                </a:solidFill>
                <a:latin typeface="Consolas" panose="020B0609020204030204" pitchFamily="49" charset="0"/>
              </a:rPr>
              <a:t>   {</a:t>
            </a:r>
          </a:p>
          <a:p>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cout</a:t>
            </a:r>
            <a:r>
              <a:rPr lang="en-US" sz="1600" dirty="0">
                <a:solidFill>
                  <a:schemeClr val="tx1"/>
                </a:solidFill>
                <a:latin typeface="Consolas" panose="020B0609020204030204" pitchFamily="49" charset="0"/>
              </a:rPr>
              <a:t>&lt;&lt;"x is 10";</a:t>
            </a:r>
          </a:p>
          <a:p>
            <a:r>
              <a:rPr lang="en-US" sz="1600" dirty="0">
                <a:solidFill>
                  <a:schemeClr val="tx1"/>
                </a:solidFill>
                <a:latin typeface="Consolas" panose="020B0609020204030204" pitchFamily="49" charset="0"/>
              </a:rPr>
              <a:t>   }</a:t>
            </a:r>
          </a:p>
          <a:p>
            <a:r>
              <a:rPr lang="en-US" sz="1600" dirty="0">
                <a:solidFill>
                  <a:schemeClr val="tx1"/>
                </a:solidFill>
                <a:latin typeface="Consolas" panose="020B0609020204030204" pitchFamily="49" charset="0"/>
              </a:rPr>
              <a:t>   else if(x==15)</a:t>
            </a:r>
          </a:p>
          <a:p>
            <a:r>
              <a:rPr lang="en-US" sz="1600" dirty="0">
                <a:solidFill>
                  <a:schemeClr val="tx1"/>
                </a:solidFill>
                <a:latin typeface="Consolas" panose="020B0609020204030204" pitchFamily="49" charset="0"/>
              </a:rPr>
              <a:t>   {</a:t>
            </a:r>
          </a:p>
          <a:p>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cout</a:t>
            </a:r>
            <a:r>
              <a:rPr lang="en-US" sz="1600" dirty="0">
                <a:solidFill>
                  <a:schemeClr val="tx1"/>
                </a:solidFill>
                <a:latin typeface="Consolas" panose="020B0609020204030204" pitchFamily="49" charset="0"/>
              </a:rPr>
              <a:t>&lt;&lt;"x is 15";</a:t>
            </a:r>
          </a:p>
          <a:p>
            <a:r>
              <a:rPr lang="en-US" sz="1600" dirty="0">
                <a:solidFill>
                  <a:schemeClr val="tx1"/>
                </a:solidFill>
                <a:latin typeface="Consolas" panose="020B0609020204030204" pitchFamily="49" charset="0"/>
              </a:rPr>
              <a:t>   }</a:t>
            </a:r>
          </a:p>
        </p:txBody>
      </p:sp>
    </p:spTree>
    <p:extLst>
      <p:ext uri="{BB962C8B-B14F-4D97-AF65-F5344CB8AC3E}">
        <p14:creationId xmlns:p14="http://schemas.microsoft.com/office/powerpoint/2010/main" val="1436714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3) if-else-if else Statement…</a:t>
            </a:r>
            <a:endParaRPr lang="en-GB" sz="28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23</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C64C2932-376F-4E96-98C0-6DFFD103EED6}"/>
              </a:ext>
            </a:extLst>
          </p:cNvPr>
          <p:cNvSpPr/>
          <p:nvPr/>
        </p:nvSpPr>
        <p:spPr>
          <a:xfrm>
            <a:off x="639712" y="1698304"/>
            <a:ext cx="5492400" cy="3046988"/>
          </a:xfrm>
          <a:prstGeom prst="rect">
            <a:avLst/>
          </a:prstGeom>
        </p:spPr>
        <p:txBody>
          <a:bodyPr wrap="square">
            <a:spAutoFit/>
          </a:bodyPr>
          <a:lstStyle/>
          <a:p>
            <a:r>
              <a:rPr lang="en-US" sz="1600" dirty="0">
                <a:solidFill>
                  <a:schemeClr val="tx1"/>
                </a:solidFill>
                <a:latin typeface="Consolas" panose="020B0609020204030204" pitchFamily="49" charset="0"/>
              </a:rPr>
              <a:t>else if(x==20)</a:t>
            </a:r>
          </a:p>
          <a:p>
            <a:r>
              <a:rPr lang="en-US" sz="1600" dirty="0">
                <a:solidFill>
                  <a:schemeClr val="tx1"/>
                </a:solidFill>
                <a:latin typeface="Consolas" panose="020B0609020204030204" pitchFamily="49" charset="0"/>
              </a:rPr>
              <a:t>   {</a:t>
            </a:r>
          </a:p>
          <a:p>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cout</a:t>
            </a:r>
            <a:r>
              <a:rPr lang="en-US" sz="1600" dirty="0">
                <a:solidFill>
                  <a:schemeClr val="tx1"/>
                </a:solidFill>
                <a:latin typeface="Consolas" panose="020B0609020204030204" pitchFamily="49" charset="0"/>
              </a:rPr>
              <a:t>&lt;&lt;"x is 20";</a:t>
            </a:r>
          </a:p>
          <a:p>
            <a:r>
              <a:rPr lang="en-US" sz="1600" dirty="0">
                <a:solidFill>
                  <a:schemeClr val="tx1"/>
                </a:solidFill>
                <a:latin typeface="Consolas" panose="020B0609020204030204" pitchFamily="49" charset="0"/>
              </a:rPr>
              <a:t>   }</a:t>
            </a:r>
          </a:p>
          <a:p>
            <a:r>
              <a:rPr lang="en-US" sz="1600" dirty="0">
                <a:solidFill>
                  <a:schemeClr val="tx1"/>
                </a:solidFill>
                <a:latin typeface="Consolas" panose="020B0609020204030204" pitchFamily="49" charset="0"/>
              </a:rPr>
              <a:t>else</a:t>
            </a:r>
          </a:p>
          <a:p>
            <a:r>
              <a:rPr lang="en-US" sz="1600" dirty="0">
                <a:solidFill>
                  <a:schemeClr val="tx1"/>
                </a:solidFill>
                <a:latin typeface="Consolas" panose="020B0609020204030204" pitchFamily="49" charset="0"/>
              </a:rPr>
              <a:t>   {</a:t>
            </a:r>
          </a:p>
          <a:p>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cout</a:t>
            </a:r>
            <a:r>
              <a:rPr lang="en-US" sz="1600" dirty="0">
                <a:solidFill>
                  <a:schemeClr val="tx1"/>
                </a:solidFill>
                <a:latin typeface="Consolas" panose="020B0609020204030204" pitchFamily="49" charset="0"/>
              </a:rPr>
              <a:t>&lt;&lt;"sorry! x is not present";  </a:t>
            </a:r>
          </a:p>
          <a:p>
            <a:r>
              <a:rPr lang="en-US" sz="1600" dirty="0">
                <a:solidFill>
                  <a:schemeClr val="tx1"/>
                </a:solidFill>
                <a:latin typeface="Consolas" panose="020B0609020204030204" pitchFamily="49" charset="0"/>
              </a:rPr>
              <a:t>   } </a:t>
            </a:r>
          </a:p>
          <a:p>
            <a:r>
              <a:rPr lang="en-US" sz="1600" dirty="0">
                <a:solidFill>
                  <a:schemeClr val="tx1"/>
                </a:solidFill>
                <a:latin typeface="Consolas" panose="020B0609020204030204" pitchFamily="49" charset="0"/>
              </a:rPr>
              <a:t>   </a:t>
            </a:r>
          </a:p>
          <a:p>
            <a:r>
              <a:rPr lang="en-US" sz="1600" dirty="0">
                <a:solidFill>
                  <a:schemeClr val="tx1"/>
                </a:solidFill>
                <a:latin typeface="Consolas" panose="020B0609020204030204" pitchFamily="49" charset="0"/>
              </a:rPr>
              <a:t>return 0;  </a:t>
            </a:r>
          </a:p>
          <a:p>
            <a:r>
              <a:rPr lang="en-US" sz="1600" dirty="0">
                <a:solidFill>
                  <a:schemeClr val="tx1"/>
                </a:solidFill>
                <a:latin typeface="Consolas" panose="020B0609020204030204" pitchFamily="49" charset="0"/>
              </a:rPr>
              <a:t/>
            </a:r>
            <a:br>
              <a:rPr lang="en-US" sz="1600" dirty="0">
                <a:solidFill>
                  <a:schemeClr val="tx1"/>
                </a:solidFill>
                <a:latin typeface="Consolas" panose="020B0609020204030204" pitchFamily="49" charset="0"/>
              </a:rPr>
            </a:br>
            <a:r>
              <a:rPr lang="en-US" sz="1600" dirty="0">
                <a:solidFill>
                  <a:schemeClr val="tx1"/>
                </a:solidFill>
                <a:latin typeface="Consolas" panose="020B0609020204030204" pitchFamily="49" charset="0"/>
              </a:rPr>
              <a:t>}</a:t>
            </a:r>
          </a:p>
        </p:txBody>
      </p:sp>
      <p:pic>
        <p:nvPicPr>
          <p:cNvPr id="10" name="Picture 9">
            <a:extLst>
              <a:ext uri="{FF2B5EF4-FFF2-40B4-BE49-F238E27FC236}">
                <a16:creationId xmlns:a16="http://schemas.microsoft.com/office/drawing/2014/main" id="{55CC93C9-3A14-4853-AF22-0AEB41F83EB1}"/>
              </a:ext>
            </a:extLst>
          </p:cNvPr>
          <p:cNvPicPr>
            <a:picLocks noChangeAspect="1"/>
          </p:cNvPicPr>
          <p:nvPr/>
        </p:nvPicPr>
        <p:blipFill>
          <a:blip r:embed="rId3"/>
          <a:stretch>
            <a:fillRect/>
          </a:stretch>
        </p:blipFill>
        <p:spPr>
          <a:xfrm>
            <a:off x="5436096" y="2019972"/>
            <a:ext cx="2016223" cy="479770"/>
          </a:xfrm>
          <a:prstGeom prst="rect">
            <a:avLst/>
          </a:prstGeom>
        </p:spPr>
      </p:pic>
    </p:spTree>
    <p:extLst>
      <p:ext uri="{BB962C8B-B14F-4D97-AF65-F5344CB8AC3E}">
        <p14:creationId xmlns:p14="http://schemas.microsoft.com/office/powerpoint/2010/main" val="1159262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3) if-else-if else Statement…</a:t>
            </a:r>
            <a:endParaRPr lang="en-GB" sz="28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24</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76651CF-D82F-4D54-B574-D7ABAC800FAB}"/>
              </a:ext>
            </a:extLst>
          </p:cNvPr>
          <p:cNvSpPr/>
          <p:nvPr/>
        </p:nvSpPr>
        <p:spPr>
          <a:xfrm>
            <a:off x="467544" y="1596584"/>
            <a:ext cx="4572000" cy="3539430"/>
          </a:xfrm>
          <a:prstGeom prst="rect">
            <a:avLst/>
          </a:prstGeom>
        </p:spPr>
        <p:txBody>
          <a:bodyPr>
            <a:spAutoFit/>
          </a:bodyPr>
          <a:lstStyle/>
          <a:p>
            <a:r>
              <a:rPr lang="en-US" dirty="0">
                <a:solidFill>
                  <a:schemeClr val="tx1"/>
                </a:solidFill>
                <a:latin typeface="Consolas" panose="020B0609020204030204" pitchFamily="49" charset="0"/>
              </a:rPr>
              <a:t>#include&lt;iostream&gt;</a:t>
            </a:r>
          </a:p>
          <a:p>
            <a:r>
              <a:rPr lang="en-US" dirty="0">
                <a:solidFill>
                  <a:schemeClr val="tx1"/>
                </a:solidFill>
                <a:latin typeface="Consolas" panose="020B0609020204030204" pitchFamily="49" charset="0"/>
              </a:rPr>
              <a:t>using namespace std;</a:t>
            </a:r>
          </a:p>
          <a:p>
            <a:r>
              <a:rPr lang="en-US" dirty="0">
                <a:solidFill>
                  <a:schemeClr val="tx1"/>
                </a:solidFill>
                <a:latin typeface="Consolas" panose="020B0609020204030204" pitchFamily="49" charset="0"/>
              </a:rPr>
              <a:t>int main()</a:t>
            </a:r>
          </a:p>
          <a:p>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int number;</a:t>
            </a:r>
          </a:p>
          <a:p>
            <a:r>
              <a:rPr lang="en-US" dirty="0" err="1">
                <a:solidFill>
                  <a:schemeClr val="tx1"/>
                </a:solidFill>
                <a:latin typeface="Consolas" panose="020B0609020204030204" pitchFamily="49" charset="0"/>
              </a:rPr>
              <a:t>cout</a:t>
            </a:r>
            <a:r>
              <a:rPr lang="en-US" dirty="0">
                <a:solidFill>
                  <a:schemeClr val="tx1"/>
                </a:solidFill>
                <a:latin typeface="Consolas" panose="020B0609020204030204" pitchFamily="49" charset="0"/>
              </a:rPr>
              <a:t>&lt;&lt;"Enter a number between 1 to 3:";</a:t>
            </a:r>
          </a:p>
          <a:p>
            <a:r>
              <a:rPr lang="en-US" dirty="0" err="1">
                <a:solidFill>
                  <a:schemeClr val="tx1"/>
                </a:solidFill>
                <a:latin typeface="Consolas" panose="020B0609020204030204" pitchFamily="49" charset="0"/>
              </a:rPr>
              <a:t>cin</a:t>
            </a:r>
            <a:r>
              <a:rPr lang="en-US" dirty="0">
                <a:solidFill>
                  <a:schemeClr val="tx1"/>
                </a:solidFill>
                <a:latin typeface="Consolas" panose="020B0609020204030204" pitchFamily="49" charset="0"/>
              </a:rPr>
              <a:t>&gt;&gt; number;</a:t>
            </a:r>
          </a:p>
          <a:p>
            <a:r>
              <a:rPr lang="en-US" dirty="0">
                <a:solidFill>
                  <a:schemeClr val="tx1"/>
                </a:solidFill>
                <a:latin typeface="Consolas" panose="020B0609020204030204" pitchFamily="49" charset="0"/>
              </a:rPr>
              <a:t>if(number == 1)</a:t>
            </a:r>
          </a:p>
          <a:p>
            <a:r>
              <a:rPr lang="en-US" dirty="0">
                <a:solidFill>
                  <a:schemeClr val="tx1"/>
                </a:solidFill>
                <a:latin typeface="Consolas" panose="020B0609020204030204" pitchFamily="49" charset="0"/>
              </a:rPr>
              <a:t>{</a:t>
            </a:r>
          </a:p>
          <a:p>
            <a:r>
              <a:rPr lang="en-US" dirty="0" err="1">
                <a:solidFill>
                  <a:schemeClr val="tx1"/>
                </a:solidFill>
                <a:latin typeface="Consolas" panose="020B0609020204030204" pitchFamily="49" charset="0"/>
              </a:rPr>
              <a:t>cout</a:t>
            </a:r>
            <a:r>
              <a:rPr lang="en-US" dirty="0">
                <a:solidFill>
                  <a:schemeClr val="tx1"/>
                </a:solidFill>
                <a:latin typeface="Consolas" panose="020B0609020204030204" pitchFamily="49" charset="0"/>
              </a:rPr>
              <a:t>&lt;&lt;"You pressed 1" &lt;&lt;</a:t>
            </a:r>
            <a:r>
              <a:rPr lang="en-US" dirty="0" err="1">
                <a:solidFill>
                  <a:schemeClr val="tx1"/>
                </a:solidFill>
                <a:latin typeface="Consolas" panose="020B0609020204030204" pitchFamily="49" charset="0"/>
              </a:rPr>
              <a:t>endl</a:t>
            </a:r>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else if(number == 2)</a:t>
            </a:r>
          </a:p>
          <a:p>
            <a:r>
              <a:rPr lang="en-US" dirty="0">
                <a:solidFill>
                  <a:schemeClr val="tx1"/>
                </a:solidFill>
                <a:latin typeface="Consolas" panose="020B0609020204030204" pitchFamily="49" charset="0"/>
              </a:rPr>
              <a:t>{</a:t>
            </a:r>
          </a:p>
          <a:p>
            <a:r>
              <a:rPr lang="en-US" dirty="0" err="1">
                <a:solidFill>
                  <a:schemeClr val="tx1"/>
                </a:solidFill>
                <a:latin typeface="Consolas" panose="020B0609020204030204" pitchFamily="49" charset="0"/>
              </a:rPr>
              <a:t>cout</a:t>
            </a:r>
            <a:r>
              <a:rPr lang="en-US" dirty="0">
                <a:solidFill>
                  <a:schemeClr val="tx1"/>
                </a:solidFill>
                <a:latin typeface="Consolas" panose="020B0609020204030204" pitchFamily="49" charset="0"/>
              </a:rPr>
              <a:t>&lt;&lt;"You pressed 2" &lt;&lt;</a:t>
            </a:r>
            <a:r>
              <a:rPr lang="en-US" dirty="0" err="1">
                <a:solidFill>
                  <a:schemeClr val="tx1"/>
                </a:solidFill>
                <a:latin typeface="Consolas" panose="020B0609020204030204" pitchFamily="49" charset="0"/>
              </a:rPr>
              <a:t>endl</a:t>
            </a:r>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a:t>
            </a:r>
          </a:p>
          <a:p>
            <a:endParaRPr lang="en-US" dirty="0">
              <a:solidFill>
                <a:schemeClr val="tx1"/>
              </a:solidFill>
              <a:latin typeface="Consolas" panose="020B0609020204030204" pitchFamily="49" charset="0"/>
            </a:endParaRPr>
          </a:p>
        </p:txBody>
      </p:sp>
    </p:spTree>
    <p:extLst>
      <p:ext uri="{BB962C8B-B14F-4D97-AF65-F5344CB8AC3E}">
        <p14:creationId xmlns:p14="http://schemas.microsoft.com/office/powerpoint/2010/main" val="1634397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3) if-else-if else Statement…</a:t>
            </a:r>
            <a:endParaRPr lang="en-GB" sz="28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25</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7F1362D-4891-4B42-9764-AE786078A03A}"/>
              </a:ext>
            </a:extLst>
          </p:cNvPr>
          <p:cNvSpPr/>
          <p:nvPr/>
        </p:nvSpPr>
        <p:spPr>
          <a:xfrm>
            <a:off x="395536" y="1556087"/>
            <a:ext cx="4572000" cy="2031325"/>
          </a:xfrm>
          <a:prstGeom prst="rect">
            <a:avLst/>
          </a:prstGeom>
        </p:spPr>
        <p:txBody>
          <a:bodyPr>
            <a:spAutoFit/>
          </a:bodyPr>
          <a:lstStyle/>
          <a:p>
            <a:r>
              <a:rPr lang="en-US" dirty="0">
                <a:solidFill>
                  <a:schemeClr val="tx1"/>
                </a:solidFill>
                <a:latin typeface="Consolas" panose="020B0609020204030204" pitchFamily="49" charset="0"/>
              </a:rPr>
              <a:t>else if(number == 3)</a:t>
            </a:r>
          </a:p>
          <a:p>
            <a:r>
              <a:rPr lang="en-US" dirty="0">
                <a:solidFill>
                  <a:schemeClr val="tx1"/>
                </a:solidFill>
                <a:latin typeface="Consolas" panose="020B0609020204030204" pitchFamily="49" charset="0"/>
              </a:rPr>
              <a:t>{</a:t>
            </a:r>
          </a:p>
          <a:p>
            <a:r>
              <a:rPr lang="en-US" dirty="0" err="1">
                <a:solidFill>
                  <a:schemeClr val="tx1"/>
                </a:solidFill>
                <a:latin typeface="Consolas" panose="020B0609020204030204" pitchFamily="49" charset="0"/>
              </a:rPr>
              <a:t>cout</a:t>
            </a:r>
            <a:r>
              <a:rPr lang="en-US" dirty="0">
                <a:solidFill>
                  <a:schemeClr val="tx1"/>
                </a:solidFill>
                <a:latin typeface="Consolas" panose="020B0609020204030204" pitchFamily="49" charset="0"/>
              </a:rPr>
              <a:t>&lt;&lt;"You pressed 3" &lt;&lt;</a:t>
            </a:r>
            <a:r>
              <a:rPr lang="en-US" dirty="0" err="1">
                <a:solidFill>
                  <a:schemeClr val="tx1"/>
                </a:solidFill>
                <a:latin typeface="Consolas" panose="020B0609020204030204" pitchFamily="49" charset="0"/>
              </a:rPr>
              <a:t>endl</a:t>
            </a:r>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else</a:t>
            </a:r>
          </a:p>
          <a:p>
            <a:r>
              <a:rPr lang="en-US" dirty="0">
                <a:solidFill>
                  <a:schemeClr val="tx1"/>
                </a:solidFill>
                <a:latin typeface="Consolas" panose="020B0609020204030204" pitchFamily="49" charset="0"/>
              </a:rPr>
              <a:t>{</a:t>
            </a:r>
          </a:p>
          <a:p>
            <a:r>
              <a:rPr lang="en-US" dirty="0" err="1">
                <a:solidFill>
                  <a:schemeClr val="tx1"/>
                </a:solidFill>
                <a:latin typeface="Consolas" panose="020B0609020204030204" pitchFamily="49" charset="0"/>
              </a:rPr>
              <a:t>cout</a:t>
            </a:r>
            <a:r>
              <a:rPr lang="en-US" dirty="0">
                <a:solidFill>
                  <a:schemeClr val="tx1"/>
                </a:solidFill>
                <a:latin typeface="Consolas" panose="020B0609020204030204" pitchFamily="49" charset="0"/>
              </a:rPr>
              <a:t>&lt;&lt;"Invalid input";</a:t>
            </a:r>
          </a:p>
          <a:p>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a:t>
            </a:r>
            <a:endParaRPr lang="en-US" dirty="0">
              <a:solidFill>
                <a:schemeClr val="tx1"/>
              </a:solidFill>
            </a:endParaRPr>
          </a:p>
        </p:txBody>
      </p:sp>
      <p:pic>
        <p:nvPicPr>
          <p:cNvPr id="7" name="Picture 6">
            <a:extLst>
              <a:ext uri="{FF2B5EF4-FFF2-40B4-BE49-F238E27FC236}">
                <a16:creationId xmlns:a16="http://schemas.microsoft.com/office/drawing/2014/main" id="{50972FAB-092C-4028-AF3F-2181CCDCB99C}"/>
              </a:ext>
            </a:extLst>
          </p:cNvPr>
          <p:cNvPicPr>
            <a:picLocks noChangeAspect="1"/>
          </p:cNvPicPr>
          <p:nvPr/>
        </p:nvPicPr>
        <p:blipFill>
          <a:blip r:embed="rId3"/>
          <a:stretch>
            <a:fillRect/>
          </a:stretch>
        </p:blipFill>
        <p:spPr>
          <a:xfrm>
            <a:off x="539552" y="3702457"/>
            <a:ext cx="6220693" cy="1228223"/>
          </a:xfrm>
          <a:prstGeom prst="rect">
            <a:avLst/>
          </a:prstGeom>
        </p:spPr>
      </p:pic>
    </p:spTree>
    <p:extLst>
      <p:ext uri="{BB962C8B-B14F-4D97-AF65-F5344CB8AC3E}">
        <p14:creationId xmlns:p14="http://schemas.microsoft.com/office/powerpoint/2010/main" val="615577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if-else-if else Statement Tasks</a:t>
            </a:r>
            <a:endParaRPr lang="en-GB" sz="2800" dirty="0"/>
          </a:p>
        </p:txBody>
      </p:sp>
      <p:sp>
        <p:nvSpPr>
          <p:cNvPr id="3" name="Text Placeholder 2"/>
          <p:cNvSpPr>
            <a:spLocks noGrp="1"/>
          </p:cNvSpPr>
          <p:nvPr>
            <p:ph type="body" idx="1"/>
          </p:nvPr>
        </p:nvSpPr>
        <p:spPr>
          <a:xfrm>
            <a:off x="155572" y="1409773"/>
            <a:ext cx="8496944" cy="3542327"/>
          </a:xfrm>
        </p:spPr>
        <p:txBody>
          <a:bodyPr anchor="t"/>
          <a:lstStyle/>
          <a:p>
            <a:pPr marL="457200" indent="-457200" algn="just">
              <a:buFont typeface="+mj-lt"/>
              <a:buAutoNum type="arabicPeriod"/>
            </a:pPr>
            <a:r>
              <a:rPr lang="en-US" sz="1800" dirty="0"/>
              <a:t>Find positive, negative and neutral numbers using multiple if  statement.</a:t>
            </a:r>
          </a:p>
          <a:p>
            <a:pPr marL="457200" indent="-457200" algn="just">
              <a:buFont typeface="+mj-lt"/>
              <a:buAutoNum type="arabicPeriod"/>
            </a:pPr>
            <a:r>
              <a:rPr lang="en-US" sz="1800" dirty="0"/>
              <a:t>Take value of temperature from user and find status of weather accordingly.</a:t>
            </a:r>
          </a:p>
          <a:p>
            <a:pPr marL="457200" indent="-457200" algn="just">
              <a:buFont typeface="+mj-lt"/>
              <a:buAutoNum type="arabicPeriod"/>
            </a:pPr>
            <a:r>
              <a:rPr lang="en-US" sz="1800" dirty="0"/>
              <a:t>Take value of percentage from user and find grades based on percentage value.</a:t>
            </a:r>
          </a:p>
          <a:p>
            <a:pPr marL="457200" indent="-457200" algn="just">
              <a:buFont typeface="+mj-lt"/>
              <a:buAutoNum type="arabicPeriod"/>
            </a:pPr>
            <a:r>
              <a:rPr lang="en-US" sz="1800" dirty="0"/>
              <a:t>Make a calculator using if-else-if else statement which perform the  addition, subtraction, multiplication, division and remainder operations. Take values and operator from user on runtime.</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26</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728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4)</a:t>
            </a:r>
            <a:r>
              <a:rPr lang="en-GB" sz="2800" dirty="0"/>
              <a:t> Nested if statement</a:t>
            </a:r>
          </a:p>
        </p:txBody>
      </p:sp>
      <p:sp>
        <p:nvSpPr>
          <p:cNvPr id="3" name="Text Placeholder 2"/>
          <p:cNvSpPr>
            <a:spLocks noGrp="1"/>
          </p:cNvSpPr>
          <p:nvPr>
            <p:ph type="body" idx="1"/>
          </p:nvPr>
        </p:nvSpPr>
        <p:spPr>
          <a:xfrm>
            <a:off x="155572" y="1409773"/>
            <a:ext cx="8496944" cy="353835"/>
          </a:xfrm>
        </p:spPr>
        <p:txBody>
          <a:bodyPr anchor="t"/>
          <a:lstStyle/>
          <a:p>
            <a:pPr>
              <a:buNone/>
            </a:pPr>
            <a:r>
              <a:rPr lang="en-GB" sz="1600" dirty="0">
                <a:ea typeface="Roboto Condensed Light" panose="020B0604020202020204" charset="0"/>
              </a:rPr>
              <a:t>You can use one </a:t>
            </a:r>
            <a:r>
              <a:rPr lang="en-GB" sz="1600" b="1" dirty="0">
                <a:ea typeface="Roboto Condensed Light" panose="020B0604020202020204" charset="0"/>
              </a:rPr>
              <a:t>if</a:t>
            </a:r>
            <a:r>
              <a:rPr lang="en-GB" sz="1600" dirty="0">
                <a:ea typeface="Roboto Condensed Light" panose="020B0604020202020204" charset="0"/>
              </a:rPr>
              <a:t> or </a:t>
            </a:r>
            <a:r>
              <a:rPr lang="en-GB" sz="1600" b="1" dirty="0">
                <a:ea typeface="Roboto Condensed Light" panose="020B0604020202020204" charset="0"/>
              </a:rPr>
              <a:t>else if</a:t>
            </a:r>
            <a:r>
              <a:rPr lang="en-GB" sz="1600" dirty="0">
                <a:ea typeface="Roboto Condensed Light" panose="020B0604020202020204" charset="0"/>
              </a:rPr>
              <a:t> statement inside another </a:t>
            </a:r>
            <a:r>
              <a:rPr lang="en-GB" sz="1600" b="1" dirty="0">
                <a:ea typeface="Roboto Condensed Light" panose="020B0604020202020204" charset="0"/>
              </a:rPr>
              <a:t>if</a:t>
            </a:r>
            <a:r>
              <a:rPr lang="en-GB" sz="1600" dirty="0">
                <a:ea typeface="Roboto Condensed Light" panose="020B0604020202020204" charset="0"/>
              </a:rPr>
              <a:t> or </a:t>
            </a:r>
            <a:r>
              <a:rPr lang="en-GB" sz="1600" b="1" dirty="0">
                <a:ea typeface="Roboto Condensed Light" panose="020B0604020202020204" charset="0"/>
              </a:rPr>
              <a:t>else if </a:t>
            </a:r>
            <a:r>
              <a:rPr lang="en-GB" sz="1600" dirty="0">
                <a:ea typeface="Roboto Condensed Light" panose="020B0604020202020204" charset="0"/>
              </a:rPr>
              <a:t>statement(s).</a:t>
            </a:r>
            <a:r>
              <a:rPr lang="en-US" sz="1600" dirty="0"/>
              <a:t>	</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27</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239CBB2-0E65-478F-B03A-2F039397130A}"/>
              </a:ext>
            </a:extLst>
          </p:cNvPr>
          <p:cNvSpPr/>
          <p:nvPr/>
        </p:nvSpPr>
        <p:spPr>
          <a:xfrm>
            <a:off x="251520" y="1763608"/>
            <a:ext cx="5022304" cy="3323987"/>
          </a:xfrm>
          <a:prstGeom prst="rect">
            <a:avLst/>
          </a:prstGeom>
        </p:spPr>
        <p:txBody>
          <a:bodyPr wrap="square">
            <a:spAutoFit/>
          </a:bodyPr>
          <a:lstStyle/>
          <a:p>
            <a:r>
              <a:rPr lang="en-US" dirty="0">
                <a:solidFill>
                  <a:schemeClr val="tx1"/>
                </a:solidFill>
                <a:latin typeface="Consolas" panose="020B0609020204030204" pitchFamily="49" charset="0"/>
              </a:rPr>
              <a:t>#include&lt;iostream&gt;</a:t>
            </a:r>
          </a:p>
          <a:p>
            <a:r>
              <a:rPr lang="en-US" dirty="0">
                <a:solidFill>
                  <a:schemeClr val="tx1"/>
                </a:solidFill>
                <a:latin typeface="Consolas" panose="020B0609020204030204" pitchFamily="49" charset="0"/>
              </a:rPr>
              <a:t>using namespace std;</a:t>
            </a:r>
            <a:br>
              <a:rPr lang="en-US" dirty="0">
                <a:solidFill>
                  <a:schemeClr val="tx1"/>
                </a:solidFill>
                <a:latin typeface="Consolas" panose="020B0609020204030204" pitchFamily="49" charset="0"/>
              </a:rPr>
            </a:br>
            <a:r>
              <a:rPr lang="en-US" dirty="0">
                <a:solidFill>
                  <a:schemeClr val="tx1"/>
                </a:solidFill>
                <a:latin typeface="Consolas" panose="020B0609020204030204" pitchFamily="49" charset="0"/>
              </a:rPr>
              <a:t>int main()</a:t>
            </a:r>
          </a:p>
          <a:p>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int x=30;</a:t>
            </a:r>
          </a:p>
          <a:p>
            <a:r>
              <a:rPr lang="en-US" dirty="0">
                <a:solidFill>
                  <a:schemeClr val="tx1"/>
                </a:solidFill>
                <a:latin typeface="Consolas" panose="020B0609020204030204" pitchFamily="49" charset="0"/>
              </a:rPr>
              <a:t>    int y=10;</a:t>
            </a:r>
            <a:br>
              <a:rPr lang="en-US" dirty="0">
                <a:solidFill>
                  <a:schemeClr val="tx1"/>
                </a:solidFill>
                <a:latin typeface="Consolas" panose="020B0609020204030204" pitchFamily="49" charset="0"/>
              </a:rPr>
            </a:br>
            <a:r>
              <a:rPr lang="en-US" dirty="0">
                <a:solidFill>
                  <a:schemeClr val="tx1"/>
                </a:solidFill>
                <a:latin typeface="Consolas" panose="020B0609020204030204" pitchFamily="49" charset="0"/>
              </a:rPr>
              <a:t>   if (x==30)</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       if(y==10)</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cout</a:t>
            </a:r>
            <a:r>
              <a:rPr lang="en-US" dirty="0">
                <a:solidFill>
                  <a:schemeClr val="tx1"/>
                </a:solidFill>
                <a:latin typeface="Consolas" panose="020B0609020204030204" pitchFamily="49" charset="0"/>
              </a:rPr>
              <a:t>&lt;&lt;"x=30 and y=10";</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return 0;  </a:t>
            </a:r>
            <a:br>
              <a:rPr lang="en-US" dirty="0">
                <a:solidFill>
                  <a:schemeClr val="tx1"/>
                </a:solidFill>
                <a:latin typeface="Consolas" panose="020B0609020204030204" pitchFamily="49" charset="0"/>
              </a:rPr>
            </a:br>
            <a:r>
              <a:rPr lang="en-US" dirty="0">
                <a:solidFill>
                  <a:schemeClr val="tx1"/>
                </a:solidFill>
                <a:latin typeface="Consolas" panose="020B0609020204030204" pitchFamily="49" charset="0"/>
              </a:rPr>
              <a:t>}</a:t>
            </a:r>
          </a:p>
        </p:txBody>
      </p:sp>
      <p:pic>
        <p:nvPicPr>
          <p:cNvPr id="8" name="Picture 7">
            <a:extLst>
              <a:ext uri="{FF2B5EF4-FFF2-40B4-BE49-F238E27FC236}">
                <a16:creationId xmlns:a16="http://schemas.microsoft.com/office/drawing/2014/main" id="{2C49E460-E828-465F-8EE3-C60F5360152E}"/>
              </a:ext>
            </a:extLst>
          </p:cNvPr>
          <p:cNvPicPr>
            <a:picLocks noChangeAspect="1"/>
          </p:cNvPicPr>
          <p:nvPr/>
        </p:nvPicPr>
        <p:blipFill>
          <a:blip r:embed="rId3"/>
          <a:stretch>
            <a:fillRect/>
          </a:stretch>
        </p:blipFill>
        <p:spPr>
          <a:xfrm>
            <a:off x="4015728" y="2334109"/>
            <a:ext cx="3312368" cy="560093"/>
          </a:xfrm>
          <a:prstGeom prst="rect">
            <a:avLst/>
          </a:prstGeom>
        </p:spPr>
      </p:pic>
    </p:spTree>
    <p:extLst>
      <p:ext uri="{BB962C8B-B14F-4D97-AF65-F5344CB8AC3E}">
        <p14:creationId xmlns:p14="http://schemas.microsoft.com/office/powerpoint/2010/main" val="561163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4)</a:t>
            </a:r>
            <a:r>
              <a:rPr lang="en-GB" sz="2800" dirty="0"/>
              <a:t> Nested if statement…</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28</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BB9736B3-28DE-4EAE-9F7D-59DA710F030B}"/>
              </a:ext>
            </a:extLst>
          </p:cNvPr>
          <p:cNvSpPr/>
          <p:nvPr/>
        </p:nvSpPr>
        <p:spPr>
          <a:xfrm>
            <a:off x="395536" y="1470313"/>
            <a:ext cx="5276376" cy="3323987"/>
          </a:xfrm>
          <a:prstGeom prst="rect">
            <a:avLst/>
          </a:prstGeom>
        </p:spPr>
        <p:txBody>
          <a:bodyPr wrap="square">
            <a:spAutoFit/>
          </a:bodyPr>
          <a:lstStyle/>
          <a:p>
            <a:r>
              <a:rPr lang="en-US" dirty="0">
                <a:solidFill>
                  <a:schemeClr val="tx1"/>
                </a:solidFill>
                <a:latin typeface="Consolas" panose="020B0609020204030204" pitchFamily="49" charset="0"/>
              </a:rPr>
              <a:t>#include&lt;iostream&gt;</a:t>
            </a:r>
          </a:p>
          <a:p>
            <a:r>
              <a:rPr lang="en-US" dirty="0">
                <a:solidFill>
                  <a:schemeClr val="tx1"/>
                </a:solidFill>
                <a:latin typeface="Consolas" panose="020B0609020204030204" pitchFamily="49" charset="0"/>
              </a:rPr>
              <a:t>using namespace std;</a:t>
            </a:r>
          </a:p>
          <a:p>
            <a:r>
              <a:rPr lang="en-US" dirty="0">
                <a:solidFill>
                  <a:schemeClr val="tx1"/>
                </a:solidFill>
                <a:latin typeface="Consolas" panose="020B0609020204030204" pitchFamily="49" charset="0"/>
              </a:rPr>
              <a:t/>
            </a:r>
            <a:br>
              <a:rPr lang="en-US" dirty="0">
                <a:solidFill>
                  <a:schemeClr val="tx1"/>
                </a:solidFill>
                <a:latin typeface="Consolas" panose="020B0609020204030204" pitchFamily="49" charset="0"/>
              </a:rPr>
            </a:br>
            <a:r>
              <a:rPr lang="en-US" dirty="0">
                <a:solidFill>
                  <a:schemeClr val="tx1"/>
                </a:solidFill>
                <a:latin typeface="Consolas" panose="020B0609020204030204" pitchFamily="49" charset="0"/>
              </a:rPr>
              <a:t>int main()</a:t>
            </a:r>
          </a:p>
          <a:p>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bool job; char </a:t>
            </a:r>
            <a:r>
              <a:rPr lang="en-US" dirty="0" err="1">
                <a:solidFill>
                  <a:schemeClr val="tx1"/>
                </a:solidFill>
                <a:latin typeface="Consolas" panose="020B0609020204030204" pitchFamily="49" charset="0"/>
              </a:rPr>
              <a:t>martialStatus</a:t>
            </a:r>
            <a:r>
              <a:rPr lang="en-US" dirty="0">
                <a:solidFill>
                  <a:schemeClr val="tx1"/>
                </a:solidFill>
                <a:latin typeface="Consolas" panose="020B0609020204030204" pitchFamily="49" charset="0"/>
              </a:rPr>
              <a:t>; int age;</a:t>
            </a:r>
          </a:p>
          <a:p>
            <a:endParaRPr lang="en-US" dirty="0">
              <a:solidFill>
                <a:schemeClr val="tx1"/>
              </a:solidFill>
              <a:latin typeface="Consolas" panose="020B0609020204030204" pitchFamily="49" charset="0"/>
            </a:endParaRPr>
          </a:p>
          <a:p>
            <a:r>
              <a:rPr lang="en-US" dirty="0" err="1">
                <a:solidFill>
                  <a:schemeClr val="tx1"/>
                </a:solidFill>
                <a:latin typeface="Consolas" panose="020B0609020204030204" pitchFamily="49" charset="0"/>
              </a:rPr>
              <a:t>cout</a:t>
            </a:r>
            <a:r>
              <a:rPr lang="en-US" dirty="0">
                <a:solidFill>
                  <a:schemeClr val="tx1"/>
                </a:solidFill>
                <a:latin typeface="Consolas" panose="020B0609020204030204" pitchFamily="49" charset="0"/>
              </a:rPr>
              <a:t>&lt;&lt;"Enter Martial Status:";</a:t>
            </a:r>
          </a:p>
          <a:p>
            <a:r>
              <a:rPr lang="en-US" dirty="0" err="1">
                <a:solidFill>
                  <a:schemeClr val="tx1"/>
                </a:solidFill>
                <a:latin typeface="Consolas" panose="020B0609020204030204" pitchFamily="49" charset="0"/>
              </a:rPr>
              <a:t>cin</a:t>
            </a:r>
            <a:r>
              <a:rPr lang="en-US" dirty="0">
                <a:solidFill>
                  <a:schemeClr val="tx1"/>
                </a:solidFill>
                <a:latin typeface="Consolas" panose="020B0609020204030204" pitchFamily="49" charset="0"/>
              </a:rPr>
              <a:t>&gt;&gt;</a:t>
            </a:r>
            <a:r>
              <a:rPr lang="en-US" dirty="0" err="1">
                <a:solidFill>
                  <a:schemeClr val="tx1"/>
                </a:solidFill>
                <a:latin typeface="Consolas" panose="020B0609020204030204" pitchFamily="49" charset="0"/>
              </a:rPr>
              <a:t>martialStatus</a:t>
            </a:r>
            <a:r>
              <a:rPr lang="en-US" dirty="0">
                <a:solidFill>
                  <a:schemeClr val="tx1"/>
                </a:solidFill>
                <a:latin typeface="Consolas" panose="020B0609020204030204" pitchFamily="49" charset="0"/>
              </a:rPr>
              <a:t>;</a:t>
            </a:r>
          </a:p>
          <a:p>
            <a:endParaRPr lang="en-US" dirty="0">
              <a:solidFill>
                <a:schemeClr val="tx1"/>
              </a:solidFill>
              <a:latin typeface="Consolas" panose="020B0609020204030204" pitchFamily="49" charset="0"/>
            </a:endParaRPr>
          </a:p>
          <a:p>
            <a:r>
              <a:rPr lang="en-US" dirty="0" err="1">
                <a:solidFill>
                  <a:schemeClr val="tx1"/>
                </a:solidFill>
                <a:latin typeface="Consolas" panose="020B0609020204030204" pitchFamily="49" charset="0"/>
              </a:rPr>
              <a:t>cout</a:t>
            </a:r>
            <a:r>
              <a:rPr lang="en-US" dirty="0">
                <a:solidFill>
                  <a:schemeClr val="tx1"/>
                </a:solidFill>
                <a:latin typeface="Consolas" panose="020B0609020204030204" pitchFamily="49" charset="0"/>
              </a:rPr>
              <a:t>&lt;&lt;"Enter age:";</a:t>
            </a:r>
          </a:p>
          <a:p>
            <a:r>
              <a:rPr lang="en-US" dirty="0" err="1">
                <a:solidFill>
                  <a:schemeClr val="tx1"/>
                </a:solidFill>
                <a:latin typeface="Consolas" panose="020B0609020204030204" pitchFamily="49" charset="0"/>
              </a:rPr>
              <a:t>cin</a:t>
            </a:r>
            <a:r>
              <a:rPr lang="en-US" dirty="0">
                <a:solidFill>
                  <a:schemeClr val="tx1"/>
                </a:solidFill>
                <a:latin typeface="Consolas" panose="020B0609020204030204" pitchFamily="49" charset="0"/>
              </a:rPr>
              <a:t>&gt;&gt;age;</a:t>
            </a:r>
          </a:p>
          <a:p>
            <a:endParaRPr lang="en-US" dirty="0">
              <a:solidFill>
                <a:schemeClr val="tx1"/>
              </a:solidFill>
              <a:latin typeface="Consolas" panose="020B0609020204030204" pitchFamily="49" charset="0"/>
            </a:endParaRPr>
          </a:p>
          <a:p>
            <a:r>
              <a:rPr lang="en-US" dirty="0" err="1">
                <a:solidFill>
                  <a:schemeClr val="tx1"/>
                </a:solidFill>
                <a:latin typeface="Consolas" panose="020B0609020204030204" pitchFamily="49" charset="0"/>
              </a:rPr>
              <a:t>cout</a:t>
            </a:r>
            <a:r>
              <a:rPr lang="en-US" dirty="0">
                <a:solidFill>
                  <a:schemeClr val="tx1"/>
                </a:solidFill>
                <a:latin typeface="Consolas" panose="020B0609020204030204" pitchFamily="49" charset="0"/>
              </a:rPr>
              <a:t>&lt;&lt;"Enter job Status:";</a:t>
            </a:r>
          </a:p>
          <a:p>
            <a:r>
              <a:rPr lang="en-US" dirty="0" err="1">
                <a:solidFill>
                  <a:schemeClr val="tx1"/>
                </a:solidFill>
                <a:latin typeface="Consolas" panose="020B0609020204030204" pitchFamily="49" charset="0"/>
              </a:rPr>
              <a:t>cin</a:t>
            </a:r>
            <a:r>
              <a:rPr lang="en-US" dirty="0">
                <a:solidFill>
                  <a:schemeClr val="tx1"/>
                </a:solidFill>
                <a:latin typeface="Consolas" panose="020B0609020204030204" pitchFamily="49" charset="0"/>
              </a:rPr>
              <a:t>&gt;&gt;job;</a:t>
            </a:r>
          </a:p>
        </p:txBody>
      </p:sp>
    </p:spTree>
    <p:extLst>
      <p:ext uri="{BB962C8B-B14F-4D97-AF65-F5344CB8AC3E}">
        <p14:creationId xmlns:p14="http://schemas.microsoft.com/office/powerpoint/2010/main" val="419827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4)</a:t>
            </a:r>
            <a:r>
              <a:rPr lang="en-GB" sz="2800" dirty="0"/>
              <a:t> Nested if statement…</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29</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7D491C7-4441-4BE7-8C23-E987E532FBC3}"/>
              </a:ext>
            </a:extLst>
          </p:cNvPr>
          <p:cNvSpPr/>
          <p:nvPr/>
        </p:nvSpPr>
        <p:spPr>
          <a:xfrm>
            <a:off x="539552" y="1707654"/>
            <a:ext cx="4572000" cy="2677656"/>
          </a:xfrm>
          <a:prstGeom prst="rect">
            <a:avLst/>
          </a:prstGeom>
        </p:spPr>
        <p:txBody>
          <a:bodyPr>
            <a:spAutoFit/>
          </a:bodyPr>
          <a:lstStyle/>
          <a:p>
            <a:r>
              <a:rPr lang="en-US" dirty="0">
                <a:solidFill>
                  <a:schemeClr val="tx1"/>
                </a:solidFill>
                <a:latin typeface="Consolas" panose="020B0609020204030204" pitchFamily="49" charset="0"/>
              </a:rPr>
              <a:t>if(</a:t>
            </a:r>
            <a:r>
              <a:rPr lang="en-US" dirty="0" err="1">
                <a:solidFill>
                  <a:schemeClr val="tx1"/>
                </a:solidFill>
                <a:latin typeface="Consolas" panose="020B0609020204030204" pitchFamily="49" charset="0"/>
              </a:rPr>
              <a:t>martialStatus</a:t>
            </a:r>
            <a:r>
              <a:rPr lang="en-US" dirty="0">
                <a:solidFill>
                  <a:schemeClr val="tx1"/>
                </a:solidFill>
                <a:latin typeface="Consolas" panose="020B0609020204030204" pitchFamily="49" charset="0"/>
              </a:rPr>
              <a:t> =='u')</a:t>
            </a:r>
          </a:p>
          <a:p>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if(age &lt;=25)</a:t>
            </a:r>
          </a:p>
          <a:p>
            <a:r>
              <a:rPr lang="en-US" dirty="0">
                <a:solidFill>
                  <a:schemeClr val="tx1"/>
                </a:solidFill>
                <a:latin typeface="Consolas" panose="020B0609020204030204" pitchFamily="49" charset="0"/>
              </a:rPr>
              <a:t>        if(job ==false)</a:t>
            </a:r>
          </a:p>
          <a:p>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cout</a:t>
            </a:r>
            <a:r>
              <a:rPr lang="en-US" dirty="0">
                <a:solidFill>
                  <a:schemeClr val="tx1"/>
                </a:solidFill>
                <a:latin typeface="Consolas" panose="020B0609020204030204" pitchFamily="49" charset="0"/>
              </a:rPr>
              <a:t>&lt;&lt;"Eligible for Loan";</a:t>
            </a:r>
          </a:p>
          <a:p>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a:r>
            <a:br>
              <a:rPr lang="en-US" dirty="0">
                <a:solidFill>
                  <a:schemeClr val="tx1"/>
                </a:solidFill>
                <a:latin typeface="Consolas" panose="020B0609020204030204" pitchFamily="49" charset="0"/>
              </a:rPr>
            </a:br>
            <a:r>
              <a:rPr lang="en-US" dirty="0">
                <a:solidFill>
                  <a:schemeClr val="tx1"/>
                </a:solidFill>
                <a:latin typeface="Consolas" panose="020B0609020204030204" pitchFamily="49" charset="0"/>
              </a:rPr>
              <a:t>else</a:t>
            </a:r>
          </a:p>
          <a:p>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cout</a:t>
            </a:r>
            <a:r>
              <a:rPr lang="en-US" dirty="0">
                <a:solidFill>
                  <a:schemeClr val="tx1"/>
                </a:solidFill>
                <a:latin typeface="Consolas" panose="020B0609020204030204" pitchFamily="49" charset="0"/>
              </a:rPr>
              <a:t>&lt;&lt;"Not eligible for Loan";</a:t>
            </a:r>
          </a:p>
          <a:p>
            <a:r>
              <a:rPr lang="en-US" dirty="0">
                <a:solidFill>
                  <a:schemeClr val="tx1"/>
                </a:solidFill>
                <a:latin typeface="Consolas" panose="020B0609020204030204" pitchFamily="49" charset="0"/>
              </a:rPr>
              <a:t>return 0;  </a:t>
            </a:r>
          </a:p>
          <a:p>
            <a:r>
              <a:rPr lang="en-US" dirty="0">
                <a:solidFill>
                  <a:schemeClr val="tx1"/>
                </a:solidFill>
                <a:latin typeface="Consolas" panose="020B0609020204030204" pitchFamily="49" charset="0"/>
              </a:rPr>
              <a:t/>
            </a:r>
            <a:br>
              <a:rPr lang="en-US" dirty="0">
                <a:solidFill>
                  <a:schemeClr val="tx1"/>
                </a:solidFill>
                <a:latin typeface="Consolas" panose="020B0609020204030204" pitchFamily="49" charset="0"/>
              </a:rPr>
            </a:br>
            <a:r>
              <a:rPr lang="en-US" dirty="0">
                <a:solidFill>
                  <a:schemeClr val="tx1"/>
                </a:solidFill>
                <a:latin typeface="Consolas" panose="020B0609020204030204" pitchFamily="49" charset="0"/>
              </a:rPr>
              <a:t>}</a:t>
            </a:r>
          </a:p>
        </p:txBody>
      </p:sp>
      <p:pic>
        <p:nvPicPr>
          <p:cNvPr id="8" name="Picture 7">
            <a:extLst>
              <a:ext uri="{FF2B5EF4-FFF2-40B4-BE49-F238E27FC236}">
                <a16:creationId xmlns:a16="http://schemas.microsoft.com/office/drawing/2014/main" id="{0B3F4D16-6CA1-41CE-B1C5-582C8367CFD0}"/>
              </a:ext>
            </a:extLst>
          </p:cNvPr>
          <p:cNvPicPr>
            <a:picLocks noChangeAspect="1"/>
          </p:cNvPicPr>
          <p:nvPr/>
        </p:nvPicPr>
        <p:blipFill>
          <a:blip r:embed="rId3"/>
          <a:stretch>
            <a:fillRect/>
          </a:stretch>
        </p:blipFill>
        <p:spPr>
          <a:xfrm>
            <a:off x="4644008" y="1601267"/>
            <a:ext cx="3564944" cy="1146257"/>
          </a:xfrm>
          <a:prstGeom prst="rect">
            <a:avLst/>
          </a:prstGeom>
        </p:spPr>
      </p:pic>
      <p:pic>
        <p:nvPicPr>
          <p:cNvPr id="10" name="Picture 9">
            <a:extLst>
              <a:ext uri="{FF2B5EF4-FFF2-40B4-BE49-F238E27FC236}">
                <a16:creationId xmlns:a16="http://schemas.microsoft.com/office/drawing/2014/main" id="{E99C58B0-2CB1-4A7D-83B0-63B74DF175C7}"/>
              </a:ext>
            </a:extLst>
          </p:cNvPr>
          <p:cNvPicPr>
            <a:picLocks noChangeAspect="1"/>
          </p:cNvPicPr>
          <p:nvPr/>
        </p:nvPicPr>
        <p:blipFill>
          <a:blip r:embed="rId4"/>
          <a:stretch>
            <a:fillRect/>
          </a:stretch>
        </p:blipFill>
        <p:spPr>
          <a:xfrm>
            <a:off x="4644009" y="2882263"/>
            <a:ext cx="3564944" cy="1273664"/>
          </a:xfrm>
          <a:prstGeom prst="rect">
            <a:avLst/>
          </a:prstGeom>
        </p:spPr>
      </p:pic>
    </p:spTree>
    <p:extLst>
      <p:ext uri="{BB962C8B-B14F-4D97-AF65-F5344CB8AC3E}">
        <p14:creationId xmlns:p14="http://schemas.microsoft.com/office/powerpoint/2010/main" val="3205706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GB" sz="2400" dirty="0"/>
              <a:t>Relational Operators/comparison operators</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3</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572B2485-90A7-4D4B-A5D2-0D82DF04EC62}"/>
              </a:ext>
            </a:extLst>
          </p:cNvPr>
          <p:cNvPicPr>
            <a:picLocks noChangeAspect="1"/>
          </p:cNvPicPr>
          <p:nvPr/>
        </p:nvPicPr>
        <p:blipFill>
          <a:blip r:embed="rId3"/>
          <a:stretch>
            <a:fillRect/>
          </a:stretch>
        </p:blipFill>
        <p:spPr>
          <a:xfrm>
            <a:off x="179512" y="1461979"/>
            <a:ext cx="7278116" cy="3168352"/>
          </a:xfrm>
          <a:prstGeom prst="rect">
            <a:avLst/>
          </a:prstGeom>
        </p:spPr>
      </p:pic>
    </p:spTree>
    <p:extLst>
      <p:ext uri="{BB962C8B-B14F-4D97-AF65-F5344CB8AC3E}">
        <p14:creationId xmlns:p14="http://schemas.microsoft.com/office/powerpoint/2010/main" val="19036954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5) Conditional Operator (? :)</a:t>
            </a:r>
            <a:endParaRPr lang="en-GB" sz="2800" dirty="0"/>
          </a:p>
        </p:txBody>
      </p:sp>
      <p:sp>
        <p:nvSpPr>
          <p:cNvPr id="3" name="Text Placeholder 2"/>
          <p:cNvSpPr>
            <a:spLocks noGrp="1"/>
          </p:cNvSpPr>
          <p:nvPr>
            <p:ph type="body" idx="1"/>
          </p:nvPr>
        </p:nvSpPr>
        <p:spPr>
          <a:xfrm>
            <a:off x="155572" y="1409773"/>
            <a:ext cx="8496944" cy="3715120"/>
          </a:xfrm>
        </p:spPr>
        <p:txBody>
          <a:bodyPr anchor="t"/>
          <a:lstStyle/>
          <a:p>
            <a:pPr marL="342900" indent="-342900">
              <a:buFont typeface="Wingdings" panose="05000000000000000000" pitchFamily="2" charset="2"/>
              <a:buChar char="v"/>
            </a:pPr>
            <a:r>
              <a:rPr lang="en-GB" sz="2000" dirty="0">
                <a:latin typeface="Calibri" panose="020F0502020204030204" pitchFamily="34" charset="0"/>
                <a:cs typeface="Calibri" panose="020F0502020204030204" pitchFamily="34" charset="0"/>
              </a:rPr>
              <a:t>It is ternary operator and work on three operands.</a:t>
            </a:r>
          </a:p>
          <a:p>
            <a:pPr marL="342900" indent="-342900">
              <a:buFont typeface="Wingdings" panose="05000000000000000000" pitchFamily="2" charset="2"/>
              <a:buChar char="v"/>
            </a:pPr>
            <a:r>
              <a:rPr lang="en-GB" sz="2000" dirty="0">
                <a:latin typeface="Calibri" panose="020F0502020204030204" pitchFamily="34" charset="0"/>
                <a:cs typeface="Calibri" panose="020F0502020204030204" pitchFamily="34" charset="0"/>
              </a:rPr>
              <a:t>It works like if else statement.</a:t>
            </a:r>
          </a:p>
          <a:p>
            <a:pPr marL="342900" indent="-342900">
              <a:buFont typeface="Wingdings" panose="05000000000000000000" pitchFamily="2" charset="2"/>
              <a:buChar char="v"/>
            </a:pPr>
            <a:r>
              <a:rPr lang="en-GB" sz="2000" b="1" dirty="0">
                <a:latin typeface="Calibri" panose="020F0502020204030204" pitchFamily="34" charset="0"/>
                <a:cs typeface="Calibri" panose="020F0502020204030204" pitchFamily="34" charset="0"/>
              </a:rPr>
              <a:t>Syntax:</a:t>
            </a:r>
          </a:p>
          <a:p>
            <a:pPr>
              <a:buNone/>
            </a:pPr>
            <a:r>
              <a:rPr lang="en-GB" sz="2000" dirty="0">
                <a:latin typeface="Calibri" panose="020F0502020204030204" pitchFamily="34" charset="0"/>
                <a:cs typeface="Calibri" panose="020F0502020204030204" pitchFamily="34" charset="0"/>
              </a:rPr>
              <a:t>       (condition)   ? statement 1 : statement 2;</a:t>
            </a:r>
          </a:p>
          <a:p>
            <a:pPr>
              <a:buNone/>
            </a:pPr>
            <a:r>
              <a:rPr lang="en-GB" sz="2000" dirty="0">
                <a:latin typeface="Calibri" panose="020F0502020204030204" pitchFamily="34" charset="0"/>
                <a:cs typeface="Calibri" panose="020F0502020204030204" pitchFamily="34" charset="0"/>
              </a:rPr>
              <a:t>Statement must be single and it is the limitation of conditional operator.</a:t>
            </a:r>
          </a:p>
          <a:p>
            <a:pPr>
              <a:buNone/>
            </a:pPr>
            <a:endParaRPr lang="en-GB" sz="20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30</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902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5) Conditional Operator (? :)…</a:t>
            </a:r>
            <a:endParaRPr lang="en-GB" sz="28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31</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8FA3C860-3C90-4FAE-8786-7C662A287FC3}"/>
              </a:ext>
            </a:extLst>
          </p:cNvPr>
          <p:cNvPicPr>
            <a:picLocks noChangeAspect="1"/>
          </p:cNvPicPr>
          <p:nvPr/>
        </p:nvPicPr>
        <p:blipFill>
          <a:blip r:embed="rId3"/>
          <a:stretch>
            <a:fillRect/>
          </a:stretch>
        </p:blipFill>
        <p:spPr>
          <a:xfrm>
            <a:off x="467544" y="1448778"/>
            <a:ext cx="7240010" cy="2810267"/>
          </a:xfrm>
          <a:prstGeom prst="rect">
            <a:avLst/>
          </a:prstGeom>
        </p:spPr>
      </p:pic>
    </p:spTree>
    <p:extLst>
      <p:ext uri="{BB962C8B-B14F-4D97-AF65-F5344CB8AC3E}">
        <p14:creationId xmlns:p14="http://schemas.microsoft.com/office/powerpoint/2010/main" val="33897379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400" dirty="0"/>
              <a:t>5) Conditional Operator (? :) </a:t>
            </a:r>
            <a:r>
              <a:rPr lang="pt-BR" sz="2400" dirty="0">
                <a:latin typeface="Calibri" panose="020F0502020204030204" pitchFamily="34" charset="0"/>
                <a:cs typeface="Calibri" panose="020F0502020204030204" pitchFamily="34" charset="0"/>
              </a:rPr>
              <a:t>Example</a:t>
            </a:r>
            <a:endParaRPr lang="en-GB" sz="24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32</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37CFB394-C665-44CD-BB28-5757401DE09E}"/>
              </a:ext>
            </a:extLst>
          </p:cNvPr>
          <p:cNvSpPr/>
          <p:nvPr/>
        </p:nvSpPr>
        <p:spPr>
          <a:xfrm>
            <a:off x="382702" y="1448413"/>
            <a:ext cx="5832648" cy="3693319"/>
          </a:xfrm>
          <a:prstGeom prst="rect">
            <a:avLst/>
          </a:prstGeom>
        </p:spPr>
        <p:txBody>
          <a:bodyPr wrap="square">
            <a:spAutoFit/>
          </a:bodyPr>
          <a:lstStyle/>
          <a:p>
            <a:r>
              <a:rPr lang="en-US" sz="1800" dirty="0">
                <a:solidFill>
                  <a:schemeClr val="tx1"/>
                </a:solidFill>
                <a:latin typeface="Consolas" panose="020B0609020204030204" pitchFamily="49" charset="0"/>
              </a:rPr>
              <a:t>#include&lt;iostream&gt;</a:t>
            </a:r>
          </a:p>
          <a:p>
            <a:r>
              <a:rPr lang="en-US" sz="1800" dirty="0">
                <a:solidFill>
                  <a:schemeClr val="tx1"/>
                </a:solidFill>
                <a:latin typeface="Consolas" panose="020B0609020204030204" pitchFamily="49" charset="0"/>
              </a:rPr>
              <a:t>using namespace std;</a:t>
            </a:r>
          </a:p>
          <a:p>
            <a:r>
              <a:rPr lang="en-US" sz="1800" dirty="0">
                <a:solidFill>
                  <a:schemeClr val="tx1"/>
                </a:solidFill>
                <a:latin typeface="Consolas" panose="020B0609020204030204" pitchFamily="49" charset="0"/>
              </a:rPr>
              <a:t/>
            </a:r>
            <a:br>
              <a:rPr lang="en-US" sz="1800" dirty="0">
                <a:solidFill>
                  <a:schemeClr val="tx1"/>
                </a:solidFill>
                <a:latin typeface="Consolas" panose="020B0609020204030204" pitchFamily="49" charset="0"/>
              </a:rPr>
            </a:br>
            <a:r>
              <a:rPr lang="en-US" sz="1800" dirty="0">
                <a:solidFill>
                  <a:schemeClr val="tx1"/>
                </a:solidFill>
                <a:latin typeface="Consolas" panose="020B0609020204030204" pitchFamily="49" charset="0"/>
              </a:rPr>
              <a:t>int main()</a:t>
            </a:r>
          </a:p>
          <a:p>
            <a:r>
              <a:rPr lang="en-US" sz="1800" dirty="0">
                <a:solidFill>
                  <a:schemeClr val="tx1"/>
                </a:solidFill>
                <a:latin typeface="Consolas" panose="020B0609020204030204" pitchFamily="49" charset="0"/>
              </a:rPr>
              <a:t>{</a:t>
            </a:r>
          </a:p>
          <a:p>
            <a:r>
              <a:rPr lang="en-US" sz="1800" dirty="0">
                <a:solidFill>
                  <a:schemeClr val="tx1"/>
                </a:solidFill>
                <a:latin typeface="Consolas" panose="020B0609020204030204" pitchFamily="49" charset="0"/>
              </a:rPr>
              <a:t>    int n1=5;</a:t>
            </a:r>
          </a:p>
          <a:p>
            <a:r>
              <a:rPr lang="en-US" sz="1800" dirty="0">
                <a:solidFill>
                  <a:schemeClr val="tx1"/>
                </a:solidFill>
                <a:latin typeface="Consolas" panose="020B0609020204030204" pitchFamily="49" charset="0"/>
              </a:rPr>
              <a:t>    int n2=4;</a:t>
            </a:r>
          </a:p>
          <a:p>
            <a:endParaRPr lang="en-US" sz="1800" dirty="0">
              <a:solidFill>
                <a:schemeClr val="tx1"/>
              </a:solidFill>
              <a:latin typeface="Consolas" panose="020B0609020204030204" pitchFamily="49" charset="0"/>
            </a:endParaRPr>
          </a:p>
          <a:p>
            <a:r>
              <a:rPr lang="en-US" sz="1800" dirty="0">
                <a:solidFill>
                  <a:schemeClr val="tx1"/>
                </a:solidFill>
                <a:latin typeface="Consolas" panose="020B0609020204030204" pitchFamily="49" charset="0"/>
              </a:rPr>
              <a:t>    int result = (n1&gt;n2) ? n1 : n2; </a:t>
            </a:r>
          </a:p>
          <a:p>
            <a:r>
              <a:rPr lang="en-US" sz="1800" dirty="0">
                <a:solidFill>
                  <a:schemeClr val="tx1"/>
                </a:solidFill>
                <a:latin typeface="Consolas" panose="020B0609020204030204" pitchFamily="49" charset="0"/>
              </a:rPr>
              <a:t>    </a:t>
            </a:r>
            <a:r>
              <a:rPr lang="en-US" sz="1800" dirty="0" err="1">
                <a:solidFill>
                  <a:schemeClr val="tx1"/>
                </a:solidFill>
                <a:latin typeface="Consolas" panose="020B0609020204030204" pitchFamily="49" charset="0"/>
              </a:rPr>
              <a:t>cout</a:t>
            </a:r>
            <a:r>
              <a:rPr lang="en-US" sz="1800" dirty="0">
                <a:solidFill>
                  <a:schemeClr val="tx1"/>
                </a:solidFill>
                <a:latin typeface="Consolas" panose="020B0609020204030204" pitchFamily="49" charset="0"/>
              </a:rPr>
              <a:t>&lt;&lt;result;</a:t>
            </a:r>
          </a:p>
          <a:p>
            <a:r>
              <a:rPr lang="en-US" sz="1800" dirty="0">
                <a:solidFill>
                  <a:schemeClr val="tx1"/>
                </a:solidFill>
                <a:latin typeface="Consolas" panose="020B0609020204030204" pitchFamily="49" charset="0"/>
              </a:rPr>
              <a:t>return 0;  </a:t>
            </a:r>
          </a:p>
          <a:p>
            <a:r>
              <a:rPr lang="en-US" sz="1800" dirty="0">
                <a:solidFill>
                  <a:schemeClr val="tx1"/>
                </a:solidFill>
                <a:latin typeface="Consolas" panose="020B0609020204030204" pitchFamily="49" charset="0"/>
              </a:rPr>
              <a:t/>
            </a:r>
            <a:br>
              <a:rPr lang="en-US" sz="1800" dirty="0">
                <a:solidFill>
                  <a:schemeClr val="tx1"/>
                </a:solidFill>
                <a:latin typeface="Consolas" panose="020B0609020204030204" pitchFamily="49" charset="0"/>
              </a:rPr>
            </a:br>
            <a:r>
              <a:rPr lang="en-US" sz="1800" dirty="0">
                <a:solidFill>
                  <a:schemeClr val="tx1"/>
                </a:solidFill>
                <a:latin typeface="Consolas" panose="020B0609020204030204" pitchFamily="49" charset="0"/>
              </a:rPr>
              <a:t>}</a:t>
            </a:r>
          </a:p>
        </p:txBody>
      </p:sp>
      <p:pic>
        <p:nvPicPr>
          <p:cNvPr id="10" name="Picture 9">
            <a:extLst>
              <a:ext uri="{FF2B5EF4-FFF2-40B4-BE49-F238E27FC236}">
                <a16:creationId xmlns:a16="http://schemas.microsoft.com/office/drawing/2014/main" id="{170C8331-E387-4D75-B98F-57DD4E596CE3}"/>
              </a:ext>
            </a:extLst>
          </p:cNvPr>
          <p:cNvPicPr>
            <a:picLocks noChangeAspect="1"/>
          </p:cNvPicPr>
          <p:nvPr/>
        </p:nvPicPr>
        <p:blipFill>
          <a:blip r:embed="rId3"/>
          <a:stretch>
            <a:fillRect/>
          </a:stretch>
        </p:blipFill>
        <p:spPr>
          <a:xfrm>
            <a:off x="5703220" y="1736317"/>
            <a:ext cx="1070452" cy="432048"/>
          </a:xfrm>
          <a:prstGeom prst="rect">
            <a:avLst/>
          </a:prstGeom>
        </p:spPr>
      </p:pic>
    </p:spTree>
    <p:extLst>
      <p:ext uri="{BB962C8B-B14F-4D97-AF65-F5344CB8AC3E}">
        <p14:creationId xmlns:p14="http://schemas.microsoft.com/office/powerpoint/2010/main" val="2159106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Conditional Operator (? :) Tasks</a:t>
            </a:r>
            <a:endParaRPr lang="en-GB" sz="2800" dirty="0"/>
          </a:p>
        </p:txBody>
      </p:sp>
      <p:sp>
        <p:nvSpPr>
          <p:cNvPr id="3" name="Text Placeholder 2"/>
          <p:cNvSpPr>
            <a:spLocks noGrp="1"/>
          </p:cNvSpPr>
          <p:nvPr>
            <p:ph type="body" idx="1"/>
          </p:nvPr>
        </p:nvSpPr>
        <p:spPr>
          <a:xfrm>
            <a:off x="155572" y="1409773"/>
            <a:ext cx="8496944" cy="3715120"/>
          </a:xfrm>
        </p:spPr>
        <p:txBody>
          <a:bodyPr anchor="t"/>
          <a:lstStyle/>
          <a:p>
            <a:pPr marL="514350" indent="-514350">
              <a:buFont typeface="+mj-lt"/>
              <a:buAutoNum type="arabicPeriod"/>
            </a:pPr>
            <a:r>
              <a:rPr lang="en-GB" sz="1800" dirty="0"/>
              <a:t>Write a C++ program which will get two numbers from user and find large number between them using conditional operator.</a:t>
            </a:r>
          </a:p>
          <a:p>
            <a:pPr marL="514350" indent="-514350">
              <a:buFont typeface="+mj-lt"/>
              <a:buAutoNum type="arabicPeriod"/>
            </a:pPr>
            <a:r>
              <a:rPr lang="en-US" sz="1800" dirty="0"/>
              <a:t>Find positive and negative numbers using conditional operator.</a:t>
            </a:r>
          </a:p>
          <a:p>
            <a:pPr marL="514350" indent="-514350">
              <a:buFont typeface="+mj-lt"/>
              <a:buAutoNum type="arabicPeriod"/>
            </a:pPr>
            <a:r>
              <a:rPr lang="en-US" sz="1800" dirty="0"/>
              <a:t>Find even and odd numbers using conditional operator.</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33</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086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Logical Operators</a:t>
            </a:r>
            <a:endParaRPr lang="en-GB" sz="2800" dirty="0"/>
          </a:p>
        </p:txBody>
      </p:sp>
      <p:sp>
        <p:nvSpPr>
          <p:cNvPr id="3" name="Text Placeholder 2"/>
          <p:cNvSpPr>
            <a:spLocks noGrp="1"/>
          </p:cNvSpPr>
          <p:nvPr>
            <p:ph type="body" idx="1"/>
          </p:nvPr>
        </p:nvSpPr>
        <p:spPr>
          <a:xfrm>
            <a:off x="155572" y="1409773"/>
            <a:ext cx="8496944" cy="3542327"/>
          </a:xfrm>
        </p:spPr>
        <p:txBody>
          <a:bodyPr anchor="t"/>
          <a:lstStyle/>
          <a:p>
            <a:pPr marL="0" indent="0">
              <a:buNone/>
            </a:pPr>
            <a:r>
              <a:rPr lang="en-US" sz="1800" dirty="0"/>
              <a:t>Used for compound condition or expression </a:t>
            </a:r>
          </a:p>
          <a:p>
            <a:pPr marL="457200" indent="-457200">
              <a:buAutoNum type="arabicParenR"/>
            </a:pPr>
            <a:r>
              <a:rPr lang="en-US" sz="1800" dirty="0"/>
              <a:t>AND (&amp;&amp;) -------------------</a:t>
            </a:r>
            <a:r>
              <a:rPr lang="en-US" sz="1800" dirty="0">
                <a:sym typeface="Wingdings" panose="05000000000000000000" pitchFamily="2" charset="2"/>
              </a:rPr>
              <a:t>&gt;(ampersand sign)</a:t>
            </a:r>
            <a:endParaRPr lang="en-US" sz="1800" dirty="0"/>
          </a:p>
          <a:p>
            <a:pPr marL="457200" indent="-457200">
              <a:buAutoNum type="arabicParenR"/>
            </a:pPr>
            <a:r>
              <a:rPr lang="en-US" sz="1800" dirty="0"/>
              <a:t>OR (||)-------------------</a:t>
            </a:r>
            <a:r>
              <a:rPr lang="en-US" sz="1800" dirty="0">
                <a:sym typeface="Wingdings" panose="05000000000000000000" pitchFamily="2" charset="2"/>
              </a:rPr>
              <a:t>&gt;</a:t>
            </a:r>
            <a:r>
              <a:rPr lang="en-US" sz="1800" dirty="0"/>
              <a:t>pip sign</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34</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1236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pPr marL="457200" indent="-457200">
              <a:buAutoNum type="arabicParenR"/>
            </a:pPr>
            <a:r>
              <a:rPr lang="en-US" sz="2800" dirty="0"/>
              <a:t>AND (&amp;&amp;)</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35</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491BAF3-A0EF-4D45-B0B8-546DF44E5274}"/>
              </a:ext>
            </a:extLst>
          </p:cNvPr>
          <p:cNvSpPr/>
          <p:nvPr/>
        </p:nvSpPr>
        <p:spPr>
          <a:xfrm>
            <a:off x="491484" y="1409773"/>
            <a:ext cx="8040956" cy="3493264"/>
          </a:xfrm>
          <a:prstGeom prst="rect">
            <a:avLst/>
          </a:prstGeom>
        </p:spPr>
        <p:txBody>
          <a:bodyPr wrap="square">
            <a:spAutoFit/>
          </a:bodyPr>
          <a:lstStyle/>
          <a:p>
            <a:r>
              <a:rPr lang="en-US" sz="1300" dirty="0">
                <a:solidFill>
                  <a:schemeClr val="tx1"/>
                </a:solidFill>
                <a:latin typeface="Consolas" panose="020B0609020204030204" pitchFamily="49" charset="0"/>
              </a:rPr>
              <a:t>#include&lt;iostream&gt;</a:t>
            </a:r>
          </a:p>
          <a:p>
            <a:r>
              <a:rPr lang="en-US" sz="1300" dirty="0">
                <a:solidFill>
                  <a:schemeClr val="tx1"/>
                </a:solidFill>
                <a:latin typeface="Consolas" panose="020B0609020204030204" pitchFamily="49" charset="0"/>
              </a:rPr>
              <a:t>using namespace std;</a:t>
            </a:r>
            <a:br>
              <a:rPr lang="en-US" sz="1300" dirty="0">
                <a:solidFill>
                  <a:schemeClr val="tx1"/>
                </a:solidFill>
                <a:latin typeface="Consolas" panose="020B0609020204030204" pitchFamily="49" charset="0"/>
              </a:rPr>
            </a:br>
            <a:r>
              <a:rPr lang="en-US" sz="1300" dirty="0">
                <a:solidFill>
                  <a:schemeClr val="tx1"/>
                </a:solidFill>
                <a:latin typeface="Consolas" panose="020B0609020204030204" pitchFamily="49" charset="0"/>
              </a:rPr>
              <a:t>int main()</a:t>
            </a:r>
          </a:p>
          <a:p>
            <a:r>
              <a:rPr lang="en-US" sz="1300" dirty="0">
                <a:solidFill>
                  <a:schemeClr val="tx1"/>
                </a:solidFill>
                <a:latin typeface="Consolas" panose="020B0609020204030204" pitchFamily="49" charset="0"/>
              </a:rPr>
              <a:t>{			</a:t>
            </a:r>
          </a:p>
          <a:p>
            <a:r>
              <a:rPr lang="en-US" sz="1300" dirty="0">
                <a:solidFill>
                  <a:schemeClr val="tx1"/>
                </a:solidFill>
                <a:latin typeface="Consolas" panose="020B0609020204030204" pitchFamily="49" charset="0"/>
              </a:rPr>
              <a:t>    int x=30;</a:t>
            </a:r>
          </a:p>
          <a:p>
            <a:r>
              <a:rPr lang="en-US" sz="1300" dirty="0">
                <a:solidFill>
                  <a:schemeClr val="tx1"/>
                </a:solidFill>
                <a:latin typeface="Consolas" panose="020B0609020204030204" pitchFamily="49" charset="0"/>
              </a:rPr>
              <a:t>    int y=10;</a:t>
            </a:r>
          </a:p>
          <a:p>
            <a:r>
              <a:rPr lang="en-US" sz="1300" dirty="0">
                <a:solidFill>
                  <a:schemeClr val="tx1"/>
                </a:solidFill>
                <a:latin typeface="Consolas" panose="020B0609020204030204" pitchFamily="49" charset="0"/>
              </a:rPr>
              <a:t/>
            </a:r>
            <a:br>
              <a:rPr lang="en-US" sz="1300" dirty="0">
                <a:solidFill>
                  <a:schemeClr val="tx1"/>
                </a:solidFill>
                <a:latin typeface="Consolas" panose="020B0609020204030204" pitchFamily="49" charset="0"/>
              </a:rPr>
            </a:br>
            <a:r>
              <a:rPr lang="en-US" sz="1300" dirty="0">
                <a:solidFill>
                  <a:schemeClr val="tx1"/>
                </a:solidFill>
                <a:latin typeface="Consolas" panose="020B0609020204030204" pitchFamily="49" charset="0"/>
              </a:rPr>
              <a:t>   if (x==30 &amp;&amp; y==10)</a:t>
            </a:r>
          </a:p>
          <a:p>
            <a:r>
              <a:rPr lang="en-US" sz="1300" dirty="0">
                <a:solidFill>
                  <a:schemeClr val="tx1"/>
                </a:solidFill>
                <a:latin typeface="Consolas" panose="020B0609020204030204" pitchFamily="49" charset="0"/>
              </a:rPr>
              <a:t>   {</a:t>
            </a:r>
          </a:p>
          <a:p>
            <a:r>
              <a:rPr lang="en-US" sz="1300" dirty="0">
                <a:solidFill>
                  <a:schemeClr val="tx1"/>
                </a:solidFill>
                <a:latin typeface="Consolas" panose="020B0609020204030204" pitchFamily="49" charset="0"/>
              </a:rPr>
              <a:t>           </a:t>
            </a:r>
            <a:r>
              <a:rPr lang="en-US" sz="1300" dirty="0" err="1">
                <a:solidFill>
                  <a:schemeClr val="tx1"/>
                </a:solidFill>
                <a:latin typeface="Consolas" panose="020B0609020204030204" pitchFamily="49" charset="0"/>
              </a:rPr>
              <a:t>cout</a:t>
            </a:r>
            <a:r>
              <a:rPr lang="en-US" sz="1300" dirty="0">
                <a:solidFill>
                  <a:schemeClr val="tx1"/>
                </a:solidFill>
                <a:latin typeface="Consolas" panose="020B0609020204030204" pitchFamily="49" charset="0"/>
              </a:rPr>
              <a:t>&lt;&lt;"x=30 and y=10";</a:t>
            </a:r>
          </a:p>
          <a:p>
            <a:r>
              <a:rPr lang="en-US" sz="1300" dirty="0">
                <a:solidFill>
                  <a:schemeClr val="tx1"/>
                </a:solidFill>
                <a:latin typeface="Consolas" panose="020B0609020204030204" pitchFamily="49" charset="0"/>
              </a:rPr>
              <a:t>   }</a:t>
            </a:r>
          </a:p>
          <a:p>
            <a:r>
              <a:rPr lang="en-US" sz="1300" dirty="0">
                <a:solidFill>
                  <a:schemeClr val="tx1"/>
                </a:solidFill>
                <a:latin typeface="Consolas" panose="020B0609020204030204" pitchFamily="49" charset="0"/>
              </a:rPr>
              <a:t>   else</a:t>
            </a:r>
          </a:p>
          <a:p>
            <a:r>
              <a:rPr lang="en-US" sz="1300" dirty="0">
                <a:solidFill>
                  <a:schemeClr val="tx1"/>
                </a:solidFill>
                <a:latin typeface="Consolas" panose="020B0609020204030204" pitchFamily="49" charset="0"/>
              </a:rPr>
              <a:t>   {</a:t>
            </a:r>
          </a:p>
          <a:p>
            <a:r>
              <a:rPr lang="en-US" sz="1300" dirty="0">
                <a:solidFill>
                  <a:schemeClr val="tx1"/>
                </a:solidFill>
                <a:latin typeface="Consolas" panose="020B0609020204030204" pitchFamily="49" charset="0"/>
              </a:rPr>
              <a:t>    </a:t>
            </a:r>
            <a:r>
              <a:rPr lang="en-US" sz="1300" dirty="0" err="1">
                <a:solidFill>
                  <a:schemeClr val="tx1"/>
                </a:solidFill>
                <a:latin typeface="Consolas" panose="020B0609020204030204" pitchFamily="49" charset="0"/>
              </a:rPr>
              <a:t>cout</a:t>
            </a:r>
            <a:r>
              <a:rPr lang="en-US" sz="1300" dirty="0">
                <a:solidFill>
                  <a:schemeClr val="tx1"/>
                </a:solidFill>
                <a:latin typeface="Consolas" panose="020B0609020204030204" pitchFamily="49" charset="0"/>
              </a:rPr>
              <a:t>&lt;&lt;"Either x is not equal to 30 or y is not equal to 10 or both are not equal";</a:t>
            </a:r>
          </a:p>
          <a:p>
            <a:r>
              <a:rPr lang="en-US" sz="1300" dirty="0">
                <a:solidFill>
                  <a:schemeClr val="tx1"/>
                </a:solidFill>
                <a:latin typeface="Consolas" panose="020B0609020204030204" pitchFamily="49" charset="0"/>
              </a:rPr>
              <a:t>   }</a:t>
            </a:r>
          </a:p>
          <a:p>
            <a:r>
              <a:rPr lang="en-US" sz="1300" dirty="0">
                <a:solidFill>
                  <a:schemeClr val="tx1"/>
                </a:solidFill>
                <a:latin typeface="Consolas" panose="020B0609020204030204" pitchFamily="49" charset="0"/>
              </a:rPr>
              <a:t>return 0;  </a:t>
            </a:r>
            <a:br>
              <a:rPr lang="en-US" sz="1300" dirty="0">
                <a:solidFill>
                  <a:schemeClr val="tx1"/>
                </a:solidFill>
                <a:latin typeface="Consolas" panose="020B0609020204030204" pitchFamily="49" charset="0"/>
              </a:rPr>
            </a:br>
            <a:r>
              <a:rPr lang="en-US" sz="1300"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7093178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pPr marL="457200" indent="-457200">
              <a:buAutoNum type="arabicParenR"/>
            </a:pPr>
            <a:r>
              <a:rPr lang="en-US" sz="2800" dirty="0"/>
              <a:t>OR (||)</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36</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1160A49-CA62-4F53-8120-FAF62EC2FD71}"/>
              </a:ext>
            </a:extLst>
          </p:cNvPr>
          <p:cNvSpPr/>
          <p:nvPr/>
        </p:nvSpPr>
        <p:spPr>
          <a:xfrm>
            <a:off x="323528" y="1460074"/>
            <a:ext cx="8424936" cy="3693319"/>
          </a:xfrm>
          <a:prstGeom prst="rect">
            <a:avLst/>
          </a:prstGeom>
        </p:spPr>
        <p:txBody>
          <a:bodyPr wrap="square">
            <a:spAutoFit/>
          </a:bodyPr>
          <a:lstStyle/>
          <a:p>
            <a:r>
              <a:rPr lang="en-US" sz="1300" dirty="0">
                <a:solidFill>
                  <a:schemeClr val="tx1"/>
                </a:solidFill>
                <a:latin typeface="Consolas" panose="020B0609020204030204" pitchFamily="49" charset="0"/>
              </a:rPr>
              <a:t>#include&lt;iostream&gt;</a:t>
            </a:r>
          </a:p>
          <a:p>
            <a:r>
              <a:rPr lang="en-US" sz="1300" dirty="0">
                <a:solidFill>
                  <a:schemeClr val="tx1"/>
                </a:solidFill>
                <a:latin typeface="Consolas" panose="020B0609020204030204" pitchFamily="49" charset="0"/>
              </a:rPr>
              <a:t>using namespace std;</a:t>
            </a:r>
            <a:br>
              <a:rPr lang="en-US" sz="1300" dirty="0">
                <a:solidFill>
                  <a:schemeClr val="tx1"/>
                </a:solidFill>
                <a:latin typeface="Consolas" panose="020B0609020204030204" pitchFamily="49" charset="0"/>
              </a:rPr>
            </a:br>
            <a:r>
              <a:rPr lang="en-US" sz="1300" dirty="0">
                <a:solidFill>
                  <a:schemeClr val="tx1"/>
                </a:solidFill>
                <a:latin typeface="Consolas" panose="020B0609020204030204" pitchFamily="49" charset="0"/>
              </a:rPr>
              <a:t>int main()</a:t>
            </a:r>
          </a:p>
          <a:p>
            <a:r>
              <a:rPr lang="en-US" sz="1300" dirty="0">
                <a:solidFill>
                  <a:schemeClr val="tx1"/>
                </a:solidFill>
                <a:latin typeface="Consolas" panose="020B0609020204030204" pitchFamily="49" charset="0"/>
              </a:rPr>
              <a:t>{</a:t>
            </a:r>
          </a:p>
          <a:p>
            <a:r>
              <a:rPr lang="en-US" sz="1300" dirty="0">
                <a:solidFill>
                  <a:schemeClr val="tx1"/>
                </a:solidFill>
                <a:latin typeface="Consolas" panose="020B0609020204030204" pitchFamily="49" charset="0"/>
              </a:rPr>
              <a:t>    int x=30;</a:t>
            </a:r>
          </a:p>
          <a:p>
            <a:r>
              <a:rPr lang="en-US" sz="1300" dirty="0">
                <a:solidFill>
                  <a:schemeClr val="tx1"/>
                </a:solidFill>
                <a:latin typeface="Consolas" panose="020B0609020204030204" pitchFamily="49" charset="0"/>
              </a:rPr>
              <a:t>    int y=10;</a:t>
            </a:r>
          </a:p>
          <a:p>
            <a:r>
              <a:rPr lang="en-US" sz="1300" dirty="0">
                <a:solidFill>
                  <a:schemeClr val="tx1"/>
                </a:solidFill>
                <a:latin typeface="Consolas" panose="020B0609020204030204" pitchFamily="49" charset="0"/>
              </a:rPr>
              <a:t/>
            </a:r>
            <a:br>
              <a:rPr lang="en-US" sz="1300" dirty="0">
                <a:solidFill>
                  <a:schemeClr val="tx1"/>
                </a:solidFill>
                <a:latin typeface="Consolas" panose="020B0609020204030204" pitchFamily="49" charset="0"/>
              </a:rPr>
            </a:br>
            <a:r>
              <a:rPr lang="en-US" sz="1300" dirty="0">
                <a:solidFill>
                  <a:schemeClr val="tx1"/>
                </a:solidFill>
                <a:latin typeface="Consolas" panose="020B0609020204030204" pitchFamily="49" charset="0"/>
              </a:rPr>
              <a:t>   if (x==30 || y==10)</a:t>
            </a:r>
          </a:p>
          <a:p>
            <a:r>
              <a:rPr lang="en-US" sz="1300" dirty="0">
                <a:solidFill>
                  <a:schemeClr val="tx1"/>
                </a:solidFill>
                <a:latin typeface="Consolas" panose="020B0609020204030204" pitchFamily="49" charset="0"/>
              </a:rPr>
              <a:t>   {</a:t>
            </a:r>
          </a:p>
          <a:p>
            <a:r>
              <a:rPr lang="en-US" sz="1300" dirty="0">
                <a:solidFill>
                  <a:schemeClr val="tx1"/>
                </a:solidFill>
                <a:latin typeface="Consolas" panose="020B0609020204030204" pitchFamily="49" charset="0"/>
              </a:rPr>
              <a:t>           </a:t>
            </a:r>
            <a:r>
              <a:rPr lang="en-US" sz="1300" dirty="0" err="1">
                <a:solidFill>
                  <a:schemeClr val="tx1"/>
                </a:solidFill>
                <a:latin typeface="Consolas" panose="020B0609020204030204" pitchFamily="49" charset="0"/>
              </a:rPr>
              <a:t>cout</a:t>
            </a:r>
            <a:r>
              <a:rPr lang="en-US" sz="1300" dirty="0">
                <a:solidFill>
                  <a:schemeClr val="tx1"/>
                </a:solidFill>
                <a:latin typeface="Consolas" panose="020B0609020204030204" pitchFamily="49" charset="0"/>
              </a:rPr>
              <a:t>&lt;&lt;"x=30 or y=10";</a:t>
            </a:r>
          </a:p>
          <a:p>
            <a:r>
              <a:rPr lang="en-US" sz="1300" dirty="0">
                <a:solidFill>
                  <a:schemeClr val="tx1"/>
                </a:solidFill>
                <a:latin typeface="Consolas" panose="020B0609020204030204" pitchFamily="49" charset="0"/>
              </a:rPr>
              <a:t>   }</a:t>
            </a:r>
          </a:p>
          <a:p>
            <a:r>
              <a:rPr lang="en-US" sz="1300" dirty="0">
                <a:solidFill>
                  <a:schemeClr val="tx1"/>
                </a:solidFill>
                <a:latin typeface="Consolas" panose="020B0609020204030204" pitchFamily="49" charset="0"/>
              </a:rPr>
              <a:t>   else</a:t>
            </a:r>
          </a:p>
          <a:p>
            <a:r>
              <a:rPr lang="en-US" sz="1300" dirty="0">
                <a:solidFill>
                  <a:schemeClr val="tx1"/>
                </a:solidFill>
                <a:latin typeface="Consolas" panose="020B0609020204030204" pitchFamily="49" charset="0"/>
              </a:rPr>
              <a:t>   {</a:t>
            </a:r>
          </a:p>
          <a:p>
            <a:r>
              <a:rPr lang="en-US" sz="1300" dirty="0">
                <a:solidFill>
                  <a:schemeClr val="tx1"/>
                </a:solidFill>
                <a:latin typeface="Consolas" panose="020B0609020204030204" pitchFamily="49" charset="0"/>
              </a:rPr>
              <a:t>    </a:t>
            </a:r>
            <a:r>
              <a:rPr lang="en-US" sz="1300" dirty="0" err="1">
                <a:solidFill>
                  <a:schemeClr val="tx1"/>
                </a:solidFill>
                <a:latin typeface="Consolas" panose="020B0609020204030204" pitchFamily="49" charset="0"/>
              </a:rPr>
              <a:t>cout</a:t>
            </a:r>
            <a:r>
              <a:rPr lang="en-US" sz="1300" dirty="0">
                <a:solidFill>
                  <a:schemeClr val="tx1"/>
                </a:solidFill>
                <a:latin typeface="Consolas" panose="020B0609020204030204" pitchFamily="49" charset="0"/>
              </a:rPr>
              <a:t>&lt;&lt;"Both are not equal means x is not equal to 30 and y is not equal to 10";</a:t>
            </a:r>
          </a:p>
          <a:p>
            <a:r>
              <a:rPr lang="en-US" sz="1300" dirty="0">
                <a:solidFill>
                  <a:schemeClr val="tx1"/>
                </a:solidFill>
                <a:latin typeface="Consolas" panose="020B0609020204030204" pitchFamily="49" charset="0"/>
              </a:rPr>
              <a:t>   }</a:t>
            </a:r>
          </a:p>
          <a:p>
            <a:r>
              <a:rPr lang="en-US" sz="1300" dirty="0">
                <a:solidFill>
                  <a:schemeClr val="tx1"/>
                </a:solidFill>
                <a:latin typeface="Consolas" panose="020B0609020204030204" pitchFamily="49" charset="0"/>
              </a:rPr>
              <a:t>return 0;  </a:t>
            </a:r>
          </a:p>
          <a:p>
            <a:r>
              <a:rPr lang="en-US" sz="1300" dirty="0">
                <a:solidFill>
                  <a:schemeClr val="tx1"/>
                </a:solidFill>
                <a:latin typeface="Consolas" panose="020B0609020204030204" pitchFamily="49" charset="0"/>
              </a:rPr>
              <a:t/>
            </a:r>
            <a:br>
              <a:rPr lang="en-US" sz="1300" dirty="0">
                <a:solidFill>
                  <a:schemeClr val="tx1"/>
                </a:solidFill>
                <a:latin typeface="Consolas" panose="020B0609020204030204" pitchFamily="49" charset="0"/>
              </a:rPr>
            </a:br>
            <a:r>
              <a:rPr lang="en-US" sz="1300"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33848583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6) Switch statement</a:t>
            </a:r>
            <a:endParaRPr lang="en-GB" sz="2800" dirty="0"/>
          </a:p>
        </p:txBody>
      </p:sp>
      <p:sp>
        <p:nvSpPr>
          <p:cNvPr id="3" name="Text Placeholder 2"/>
          <p:cNvSpPr>
            <a:spLocks noGrp="1"/>
          </p:cNvSpPr>
          <p:nvPr>
            <p:ph type="body" idx="1"/>
          </p:nvPr>
        </p:nvSpPr>
        <p:spPr>
          <a:xfrm>
            <a:off x="155572" y="1409773"/>
            <a:ext cx="8496944" cy="3715120"/>
          </a:xfrm>
        </p:spPr>
        <p:txBody>
          <a:bodyPr anchor="t"/>
          <a:lstStyle/>
          <a:p>
            <a:pPr algn="just">
              <a:buFont typeface="Wingdings" panose="05000000000000000000" pitchFamily="2" charset="2"/>
              <a:buChar char="§"/>
            </a:pPr>
            <a:r>
              <a:rPr lang="en-GB" sz="2200" dirty="0">
                <a:latin typeface="Calibri" panose="020F0502020204030204" pitchFamily="34" charset="0"/>
                <a:cs typeface="Calibri" panose="020F0502020204030204" pitchFamily="34" charset="0"/>
              </a:rPr>
              <a:t> Used when multiple choices are given and one is to be selected. It is like if else-if- else  statement.</a:t>
            </a:r>
          </a:p>
          <a:p>
            <a:pPr algn="just">
              <a:buFont typeface="Wingdings" panose="05000000000000000000" pitchFamily="2" charset="2"/>
              <a:buChar char="§"/>
            </a:pPr>
            <a:r>
              <a:rPr lang="en-GB" sz="2200" dirty="0">
                <a:latin typeface="Calibri" panose="020F0502020204030204" pitchFamily="34" charset="0"/>
                <a:cs typeface="Calibri" panose="020F0502020204030204" pitchFamily="34" charset="0"/>
              </a:rPr>
              <a:t>Used to select one several actions based on the value of variable or expression.</a:t>
            </a:r>
          </a:p>
          <a:p>
            <a:pPr algn="just">
              <a:buFont typeface="Wingdings" panose="05000000000000000000" pitchFamily="2" charset="2"/>
              <a:buChar char="§"/>
            </a:pPr>
            <a:r>
              <a:rPr lang="en-GB" sz="2200" b="1" dirty="0">
                <a:latin typeface="Calibri" panose="020F0502020204030204" pitchFamily="34" charset="0"/>
                <a:cs typeface="Calibri" panose="020F0502020204030204" pitchFamily="34" charset="0"/>
              </a:rPr>
              <a:t>Switch case statement</a:t>
            </a:r>
            <a:r>
              <a:rPr lang="en-GB" sz="2200" dirty="0">
                <a:latin typeface="Calibri" panose="020F0502020204030204" pitchFamily="34" charset="0"/>
                <a:cs typeface="Calibri" panose="020F0502020204030204" pitchFamily="34" charset="0"/>
              </a:rPr>
              <a:t> is used when we have number of options (or choices) and we may need to perform a different task for each choice.</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37</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2464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6) Switch statement…</a:t>
            </a:r>
            <a:endParaRPr lang="en-GB" sz="28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38</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flow of switch statement in java">
            <a:extLst>
              <a:ext uri="{FF2B5EF4-FFF2-40B4-BE49-F238E27FC236}">
                <a16:creationId xmlns:a16="http://schemas.microsoft.com/office/drawing/2014/main" id="{6CA8CE2B-69F9-4BDE-8425-903322EBD1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9" y="1347614"/>
            <a:ext cx="5832648" cy="3604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286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6) Switch statement Syntax</a:t>
            </a:r>
            <a:endParaRPr lang="en-GB" sz="2800" dirty="0"/>
          </a:p>
        </p:txBody>
      </p:sp>
      <p:sp>
        <p:nvSpPr>
          <p:cNvPr id="3" name="Text Placeholder 2"/>
          <p:cNvSpPr>
            <a:spLocks noGrp="1"/>
          </p:cNvSpPr>
          <p:nvPr>
            <p:ph type="body" idx="1"/>
          </p:nvPr>
        </p:nvSpPr>
        <p:spPr>
          <a:xfrm>
            <a:off x="155572" y="1409773"/>
            <a:ext cx="8496944" cy="3715120"/>
          </a:xfrm>
        </p:spPr>
        <p:txBody>
          <a:bodyPr anchor="t"/>
          <a:lstStyle/>
          <a:p>
            <a:pPr algn="just">
              <a:buNone/>
            </a:pPr>
            <a:r>
              <a:rPr lang="en-US" sz="2000" dirty="0">
                <a:solidFill>
                  <a:schemeClr val="tx1"/>
                </a:solidFill>
                <a:ea typeface="Roboto Condensed Light" panose="020B0604020202020204" charset="0"/>
                <a:cs typeface="Arial" pitchFamily="34" charset="0"/>
              </a:rPr>
              <a:t>switch(variable/expression)  </a:t>
            </a:r>
          </a:p>
          <a:p>
            <a:pPr algn="just">
              <a:buNone/>
            </a:pPr>
            <a:r>
              <a:rPr lang="en-US" sz="2000" dirty="0">
                <a:solidFill>
                  <a:schemeClr val="tx1"/>
                </a:solidFill>
                <a:ea typeface="Roboto Condensed Light" panose="020B0604020202020204" charset="0"/>
                <a:cs typeface="Arial" pitchFamily="34" charset="0"/>
              </a:rPr>
              <a:t>{</a:t>
            </a:r>
          </a:p>
          <a:p>
            <a:pPr algn="just">
              <a:buNone/>
            </a:pPr>
            <a:r>
              <a:rPr lang="en-US" sz="2000" dirty="0">
                <a:solidFill>
                  <a:schemeClr val="tx1"/>
                </a:solidFill>
                <a:ea typeface="Roboto Condensed Light" panose="020B0604020202020204" charset="0"/>
                <a:cs typeface="Arial" pitchFamily="34" charset="0"/>
              </a:rPr>
              <a:t>case value 1:</a:t>
            </a:r>
          </a:p>
          <a:p>
            <a:pPr algn="just">
              <a:buNone/>
            </a:pPr>
            <a:r>
              <a:rPr lang="en-US" sz="2000" dirty="0">
                <a:solidFill>
                  <a:schemeClr val="tx1"/>
                </a:solidFill>
                <a:ea typeface="Roboto Condensed Light" panose="020B0604020202020204" charset="0"/>
                <a:cs typeface="Arial" pitchFamily="34" charset="0"/>
              </a:rPr>
              <a:t>statement(s);  // code to be executed</a:t>
            </a:r>
          </a:p>
          <a:p>
            <a:pPr algn="just">
              <a:buNone/>
            </a:pPr>
            <a:r>
              <a:rPr lang="en-US" sz="2000" dirty="0">
                <a:solidFill>
                  <a:schemeClr val="tx1"/>
                </a:solidFill>
                <a:ea typeface="Roboto Condensed Light" panose="020B0604020202020204" charset="0"/>
                <a:cs typeface="Arial" pitchFamily="34" charset="0"/>
              </a:rPr>
              <a:t>break;</a:t>
            </a:r>
          </a:p>
          <a:p>
            <a:pPr algn="just">
              <a:buNone/>
            </a:pPr>
            <a:r>
              <a:rPr lang="en-US" sz="2000" dirty="0">
                <a:solidFill>
                  <a:schemeClr val="tx1"/>
                </a:solidFill>
                <a:ea typeface="Roboto Condensed Light" panose="020B0604020202020204" charset="0"/>
                <a:cs typeface="Arial" pitchFamily="34" charset="0"/>
              </a:rPr>
              <a:t>case value 2:</a:t>
            </a:r>
          </a:p>
          <a:p>
            <a:pPr algn="just">
              <a:buNone/>
            </a:pPr>
            <a:r>
              <a:rPr lang="en-US" sz="2000" dirty="0">
                <a:solidFill>
                  <a:schemeClr val="tx1"/>
                </a:solidFill>
                <a:ea typeface="Roboto Condensed Light" panose="020B0604020202020204" charset="0"/>
                <a:cs typeface="Arial" pitchFamily="34" charset="0"/>
              </a:rPr>
              <a:t>statement(s);   // code to be executed</a:t>
            </a:r>
          </a:p>
          <a:p>
            <a:pPr algn="just">
              <a:buNone/>
            </a:pPr>
            <a:r>
              <a:rPr lang="en-US" sz="2000" dirty="0">
                <a:solidFill>
                  <a:schemeClr val="tx1"/>
                </a:solidFill>
                <a:ea typeface="Roboto Condensed Light" panose="020B0604020202020204" charset="0"/>
                <a:cs typeface="Arial" pitchFamily="34" charset="0"/>
              </a:rPr>
              <a:t>break;</a:t>
            </a:r>
          </a:p>
          <a:p>
            <a:pPr algn="just">
              <a:buFont typeface="Wingdings" panose="05000000000000000000" pitchFamily="2" charset="2"/>
              <a:buChar char="§"/>
            </a:pPr>
            <a:endParaRPr lang="en-US" sz="2200" dirty="0">
              <a:solidFill>
                <a:schemeClr val="tx1"/>
              </a:solidFill>
              <a:latin typeface="Calibri" panose="020F0502020204030204" pitchFamily="34" charset="0"/>
              <a:ea typeface="Roboto Condensed Light" panose="020B0604020202020204" charset="0"/>
              <a:cs typeface="Calibri" panose="020F0502020204030204" pitchFamily="34" charset="0"/>
            </a:endParaRP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39</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485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GB" sz="2800" dirty="0"/>
              <a:t>Blocks of Code</a:t>
            </a:r>
          </a:p>
        </p:txBody>
      </p:sp>
      <p:sp>
        <p:nvSpPr>
          <p:cNvPr id="3" name="Text Placeholder 2"/>
          <p:cNvSpPr>
            <a:spLocks noGrp="1"/>
          </p:cNvSpPr>
          <p:nvPr>
            <p:ph type="body" idx="1"/>
          </p:nvPr>
        </p:nvSpPr>
        <p:spPr>
          <a:xfrm>
            <a:off x="155572" y="1409773"/>
            <a:ext cx="8496944" cy="3715120"/>
          </a:xfrm>
        </p:spPr>
        <p:txBody>
          <a:bodyPr anchor="t"/>
          <a:lstStyle/>
          <a:p>
            <a:pPr marL="342900" indent="-342900" fontAlgn="base">
              <a:buFont typeface="Wingdings" panose="05000000000000000000" pitchFamily="2" charset="2"/>
              <a:buChar char="v"/>
            </a:pPr>
            <a:r>
              <a:rPr lang="en-GB" sz="1800" dirty="0"/>
              <a:t>Whenever we write an if statement or a loop, if there is more than one statement of code which has to be executed, this has to be enclosed in braces, i.e. ‘{ …. }’ </a:t>
            </a:r>
          </a:p>
          <a:p>
            <a:pPr fontAlgn="base">
              <a:buNone/>
            </a:pPr>
            <a:endParaRPr lang="en-GB" sz="18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4</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3147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6) Switch statement Syntax…</a:t>
            </a:r>
            <a:endParaRPr lang="en-GB" sz="2800" dirty="0"/>
          </a:p>
        </p:txBody>
      </p:sp>
      <p:sp>
        <p:nvSpPr>
          <p:cNvPr id="3" name="Text Placeholder 2"/>
          <p:cNvSpPr>
            <a:spLocks noGrp="1"/>
          </p:cNvSpPr>
          <p:nvPr>
            <p:ph type="body" idx="1"/>
          </p:nvPr>
        </p:nvSpPr>
        <p:spPr>
          <a:xfrm>
            <a:off x="155572" y="1409773"/>
            <a:ext cx="8496944" cy="3715120"/>
          </a:xfrm>
        </p:spPr>
        <p:txBody>
          <a:bodyPr anchor="t"/>
          <a:lstStyle/>
          <a:p>
            <a:pPr marL="0" indent="0" algn="just">
              <a:buNone/>
            </a:pPr>
            <a:r>
              <a:rPr lang="en-US" sz="1600" dirty="0">
                <a:solidFill>
                  <a:schemeClr val="tx1"/>
                </a:solidFill>
                <a:ea typeface="Roboto Condensed Light" panose="020B0604020202020204" charset="0"/>
                <a:cs typeface="Arial" pitchFamily="34" charset="0"/>
              </a:rPr>
              <a:t>.</a:t>
            </a:r>
          </a:p>
          <a:p>
            <a:pPr marL="0" indent="0" algn="just">
              <a:buNone/>
            </a:pPr>
            <a:r>
              <a:rPr lang="en-US" sz="1600" dirty="0">
                <a:solidFill>
                  <a:schemeClr val="tx1"/>
                </a:solidFill>
                <a:ea typeface="Roboto Condensed Light" panose="020B0604020202020204" charset="0"/>
                <a:cs typeface="Arial" pitchFamily="34" charset="0"/>
              </a:rPr>
              <a:t>.</a:t>
            </a:r>
          </a:p>
          <a:p>
            <a:pPr marL="0" indent="0" algn="just">
              <a:buNone/>
            </a:pPr>
            <a:r>
              <a:rPr lang="en-US" sz="1600" dirty="0">
                <a:solidFill>
                  <a:schemeClr val="tx1"/>
                </a:solidFill>
                <a:ea typeface="Roboto Condensed Light" panose="020B0604020202020204" charset="0"/>
                <a:cs typeface="Arial" pitchFamily="34" charset="0"/>
              </a:rPr>
              <a:t>.</a:t>
            </a:r>
            <a:endParaRPr lang="en-US" sz="2000" dirty="0">
              <a:solidFill>
                <a:schemeClr val="tx1"/>
              </a:solidFill>
              <a:ea typeface="Roboto Condensed Light" panose="020B0604020202020204" charset="0"/>
              <a:cs typeface="Arial" pitchFamily="34" charset="0"/>
            </a:endParaRPr>
          </a:p>
          <a:p>
            <a:pPr marL="0" indent="0" algn="just">
              <a:buNone/>
            </a:pPr>
            <a:r>
              <a:rPr lang="en-US" sz="2000" dirty="0">
                <a:solidFill>
                  <a:schemeClr val="tx1"/>
                </a:solidFill>
                <a:ea typeface="Roboto Condensed Light" panose="020B0604020202020204" charset="0"/>
                <a:cs typeface="Arial" pitchFamily="34" charset="0"/>
              </a:rPr>
              <a:t>case value n:</a:t>
            </a:r>
          </a:p>
          <a:p>
            <a:pPr marL="0" indent="0" algn="just">
              <a:buNone/>
            </a:pPr>
            <a:r>
              <a:rPr lang="en-US" sz="2000" dirty="0">
                <a:solidFill>
                  <a:schemeClr val="tx1"/>
                </a:solidFill>
                <a:ea typeface="Roboto Condensed Light" panose="020B0604020202020204" charset="0"/>
                <a:cs typeface="Arial" pitchFamily="34" charset="0"/>
              </a:rPr>
              <a:t>Statement(s);      // code to be executed</a:t>
            </a:r>
          </a:p>
          <a:p>
            <a:pPr marL="0" indent="0" algn="just">
              <a:buNone/>
            </a:pPr>
            <a:r>
              <a:rPr lang="en-US" sz="2000" dirty="0">
                <a:solidFill>
                  <a:schemeClr val="tx1"/>
                </a:solidFill>
                <a:ea typeface="Roboto Condensed Light" panose="020B0604020202020204" charset="0"/>
                <a:cs typeface="Arial" pitchFamily="34" charset="0"/>
              </a:rPr>
              <a:t>break;</a:t>
            </a:r>
          </a:p>
          <a:p>
            <a:pPr marL="0" indent="0" algn="just">
              <a:buNone/>
            </a:pPr>
            <a:r>
              <a:rPr lang="en-US" sz="2000" dirty="0">
                <a:solidFill>
                  <a:schemeClr val="tx1"/>
                </a:solidFill>
                <a:ea typeface="Roboto Condensed Light" panose="020B0604020202020204" charset="0"/>
                <a:cs typeface="Arial" pitchFamily="34" charset="0"/>
              </a:rPr>
              <a:t>default:</a:t>
            </a:r>
          </a:p>
          <a:p>
            <a:pPr marL="0" indent="0" algn="just">
              <a:buNone/>
            </a:pPr>
            <a:r>
              <a:rPr lang="en-US" sz="2000" dirty="0">
                <a:solidFill>
                  <a:schemeClr val="tx1"/>
                </a:solidFill>
                <a:ea typeface="Roboto Condensed Light" panose="020B0604020202020204" charset="0"/>
                <a:cs typeface="Arial" pitchFamily="34" charset="0"/>
              </a:rPr>
              <a:t>statement(s);      // code to be executed if all cases are not matched</a:t>
            </a:r>
          </a:p>
          <a:p>
            <a:pPr marL="0" indent="0" algn="just">
              <a:buNone/>
            </a:pPr>
            <a:r>
              <a:rPr lang="en-US" sz="2000" dirty="0">
                <a:solidFill>
                  <a:schemeClr val="tx1"/>
                </a:solidFill>
                <a:ea typeface="Roboto Condensed Light" panose="020B0604020202020204" charset="0"/>
                <a:cs typeface="Arial" pitchFamily="34" charset="0"/>
              </a:rPr>
              <a:t>}</a:t>
            </a:r>
          </a:p>
          <a:p>
            <a:pPr algn="just">
              <a:buFont typeface="Wingdings" panose="05000000000000000000" pitchFamily="2" charset="2"/>
              <a:buChar char="§"/>
            </a:pPr>
            <a:endParaRPr lang="en-US" sz="2200" dirty="0">
              <a:solidFill>
                <a:schemeClr val="tx1"/>
              </a:solidFill>
              <a:latin typeface="Calibri" panose="020F0502020204030204" pitchFamily="34" charset="0"/>
              <a:ea typeface="Roboto Condensed Light" panose="020B0604020202020204" charset="0"/>
              <a:cs typeface="Calibri" panose="020F0502020204030204" pitchFamily="34" charset="0"/>
            </a:endParaRP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40</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235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6) Switch statement Example</a:t>
            </a:r>
            <a:endParaRPr lang="en-GB" sz="28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41</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AB4D7F4A-CB31-4692-98DA-5E8E88D1B8C0}"/>
              </a:ext>
            </a:extLst>
          </p:cNvPr>
          <p:cNvPicPr>
            <a:picLocks noChangeAspect="1"/>
          </p:cNvPicPr>
          <p:nvPr/>
        </p:nvPicPr>
        <p:blipFill>
          <a:blip r:embed="rId3"/>
          <a:stretch>
            <a:fillRect/>
          </a:stretch>
        </p:blipFill>
        <p:spPr>
          <a:xfrm>
            <a:off x="467544" y="1392187"/>
            <a:ext cx="3456384" cy="3532479"/>
          </a:xfrm>
          <a:prstGeom prst="rect">
            <a:avLst/>
          </a:prstGeom>
        </p:spPr>
      </p:pic>
      <p:pic>
        <p:nvPicPr>
          <p:cNvPr id="10" name="Picture 9">
            <a:extLst>
              <a:ext uri="{FF2B5EF4-FFF2-40B4-BE49-F238E27FC236}">
                <a16:creationId xmlns:a16="http://schemas.microsoft.com/office/drawing/2014/main" id="{FA92B567-5ADA-409D-B6D2-D59170FA5CBA}"/>
              </a:ext>
            </a:extLst>
          </p:cNvPr>
          <p:cNvPicPr>
            <a:picLocks noChangeAspect="1"/>
          </p:cNvPicPr>
          <p:nvPr/>
        </p:nvPicPr>
        <p:blipFill>
          <a:blip r:embed="rId4"/>
          <a:stretch>
            <a:fillRect/>
          </a:stretch>
        </p:blipFill>
        <p:spPr>
          <a:xfrm>
            <a:off x="4211960" y="1405904"/>
            <a:ext cx="3684344" cy="2331691"/>
          </a:xfrm>
          <a:prstGeom prst="rect">
            <a:avLst/>
          </a:prstGeom>
        </p:spPr>
      </p:pic>
    </p:spTree>
    <p:extLst>
      <p:ext uri="{BB962C8B-B14F-4D97-AF65-F5344CB8AC3E}">
        <p14:creationId xmlns:p14="http://schemas.microsoft.com/office/powerpoint/2010/main" val="6675330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Switch statement Tasks</a:t>
            </a:r>
            <a:endParaRPr lang="en-GB" sz="2800" dirty="0"/>
          </a:p>
        </p:txBody>
      </p:sp>
      <p:sp>
        <p:nvSpPr>
          <p:cNvPr id="3" name="Text Placeholder 2"/>
          <p:cNvSpPr>
            <a:spLocks noGrp="1"/>
          </p:cNvSpPr>
          <p:nvPr>
            <p:ph type="body" idx="1"/>
          </p:nvPr>
        </p:nvSpPr>
        <p:spPr>
          <a:xfrm>
            <a:off x="155572" y="1409773"/>
            <a:ext cx="8496944" cy="3715120"/>
          </a:xfrm>
        </p:spPr>
        <p:txBody>
          <a:bodyPr anchor="t"/>
          <a:lstStyle/>
          <a:p>
            <a:pPr marL="457200" indent="-457200" algn="just">
              <a:buFont typeface="+mj-lt"/>
              <a:buAutoNum type="arabicPeriod"/>
            </a:pPr>
            <a:r>
              <a:rPr lang="en-US" sz="2000" dirty="0">
                <a:latin typeface="Calibri" panose="020F0502020204030204" pitchFamily="34" charset="0"/>
                <a:cs typeface="Calibri" panose="020F0502020204030204" pitchFamily="34" charset="0"/>
              </a:rPr>
              <a:t>Make a C++ calculator using switch statement which perform the following addition, subtraction, multiplication, division and remainder value. Take value and operator from user on runtime.</a:t>
            </a:r>
          </a:p>
          <a:p>
            <a:pPr marL="457200" indent="-457200" algn="just">
              <a:buFont typeface="+mj-lt"/>
              <a:buAutoNum type="arabicPeriod"/>
            </a:pPr>
            <a:r>
              <a:rPr lang="en-US" sz="2000" dirty="0">
                <a:latin typeface="Calibri" panose="020F0502020204030204" pitchFamily="34" charset="0"/>
                <a:cs typeface="Calibri" panose="020F0502020204030204" pitchFamily="34" charset="0"/>
              </a:rPr>
              <a:t>Write a C++ program using switch statement which get month name from user and display month number accordingly.</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42</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06698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Switch statement VS if else if</a:t>
            </a:r>
            <a:endParaRPr lang="en-GB" sz="2800" dirty="0"/>
          </a:p>
        </p:txBody>
      </p:sp>
      <p:sp>
        <p:nvSpPr>
          <p:cNvPr id="3" name="Text Placeholder 2"/>
          <p:cNvSpPr>
            <a:spLocks noGrp="1"/>
          </p:cNvSpPr>
          <p:nvPr>
            <p:ph type="body" idx="1"/>
          </p:nvPr>
        </p:nvSpPr>
        <p:spPr>
          <a:xfrm>
            <a:off x="155572" y="1409773"/>
            <a:ext cx="8496944" cy="3715120"/>
          </a:xfrm>
        </p:spPr>
        <p:txBody>
          <a:bodyPr anchor="t"/>
          <a:lstStyle/>
          <a:p>
            <a:pPr lvl="0" algn="just" fontAlgn="base">
              <a:spcBef>
                <a:spcPct val="0"/>
              </a:spcBef>
              <a:spcAft>
                <a:spcPct val="0"/>
              </a:spcAft>
              <a:buClrTx/>
              <a:buSzTx/>
              <a:buFont typeface="Wingdings" panose="05000000000000000000" pitchFamily="2" charset="2"/>
              <a:buChar char="v"/>
            </a:pPr>
            <a:r>
              <a:rPr lang="en-US" sz="2200" dirty="0">
                <a:solidFill>
                  <a:schemeClr val="tx1"/>
                </a:solidFill>
                <a:latin typeface="Calibri" panose="020F0502020204030204" pitchFamily="34" charset="0"/>
                <a:ea typeface="Roboto Condensed Light" panose="020B0604020202020204" charset="0"/>
                <a:cs typeface="Calibri" panose="020F0502020204030204" pitchFamily="34" charset="0"/>
              </a:rPr>
              <a:t>If a program contains conditions or compound conditions then we use if else if  else statement.</a:t>
            </a:r>
          </a:p>
          <a:p>
            <a:pPr lvl="0" algn="just" fontAlgn="base">
              <a:spcBef>
                <a:spcPct val="0"/>
              </a:spcBef>
              <a:spcAft>
                <a:spcPct val="0"/>
              </a:spcAft>
              <a:buClrTx/>
              <a:buSzTx/>
              <a:buFont typeface="Wingdings" panose="05000000000000000000" pitchFamily="2" charset="2"/>
              <a:buChar char="v"/>
            </a:pPr>
            <a:r>
              <a:rPr lang="en-US" sz="2200" dirty="0">
                <a:solidFill>
                  <a:schemeClr val="tx1"/>
                </a:solidFill>
                <a:latin typeface="Calibri" panose="020F0502020204030204" pitchFamily="34" charset="0"/>
                <a:ea typeface="Roboto Condensed Light" panose="020B0604020202020204" charset="0"/>
                <a:cs typeface="Calibri" panose="020F0502020204030204" pitchFamily="34" charset="0"/>
              </a:rPr>
              <a:t>If program contains single variable or expression then we use switch statement.</a:t>
            </a:r>
          </a:p>
          <a:p>
            <a:pPr lvl="0" algn="just" fontAlgn="base">
              <a:spcBef>
                <a:spcPct val="0"/>
              </a:spcBef>
              <a:spcAft>
                <a:spcPct val="0"/>
              </a:spcAft>
              <a:buClrTx/>
              <a:buSzTx/>
              <a:buNone/>
            </a:pPr>
            <a:endParaRPr lang="en-US" sz="2200" dirty="0">
              <a:solidFill>
                <a:schemeClr val="tx1"/>
              </a:solidFill>
              <a:latin typeface="Calibri" panose="020F0502020204030204" pitchFamily="34" charset="0"/>
              <a:ea typeface="Roboto Condensed Light" panose="020B0604020202020204" charset="0"/>
              <a:cs typeface="Calibri" panose="020F0502020204030204" pitchFamily="34" charset="0"/>
            </a:endParaRPr>
          </a:p>
          <a:p>
            <a:pPr marL="0" lvl="0" indent="0" fontAlgn="base">
              <a:spcBef>
                <a:spcPct val="0"/>
              </a:spcBef>
              <a:spcAft>
                <a:spcPct val="0"/>
              </a:spcAft>
              <a:buClrTx/>
              <a:buSzTx/>
              <a:buNone/>
            </a:pPr>
            <a:r>
              <a:rPr lang="en-US" sz="2200" b="1" dirty="0">
                <a:solidFill>
                  <a:schemeClr val="tx1"/>
                </a:solidFill>
                <a:latin typeface="Calibri" panose="020F0502020204030204" pitchFamily="34" charset="0"/>
                <a:ea typeface="Roboto Condensed Light" panose="020B0604020202020204" charset="0"/>
                <a:cs typeface="Calibri" panose="020F0502020204030204" pitchFamily="34" charset="0"/>
              </a:rPr>
              <a:t>Compound conditions </a:t>
            </a:r>
          </a:p>
          <a:p>
            <a:pPr marL="0" lvl="0" indent="0" fontAlgn="base">
              <a:spcBef>
                <a:spcPct val="0"/>
              </a:spcBef>
              <a:spcAft>
                <a:spcPct val="0"/>
              </a:spcAft>
              <a:buClrTx/>
              <a:buSzTx/>
              <a:buNone/>
            </a:pPr>
            <a:endParaRPr lang="en-US" sz="2200" b="1" dirty="0">
              <a:solidFill>
                <a:schemeClr val="tx1"/>
              </a:solidFill>
              <a:latin typeface="Calibri" panose="020F0502020204030204" pitchFamily="34" charset="0"/>
              <a:ea typeface="Roboto Condensed Light" panose="020B0604020202020204" charset="0"/>
              <a:cs typeface="Calibri" panose="020F0502020204030204" pitchFamily="34" charset="0"/>
            </a:endParaRPr>
          </a:p>
          <a:p>
            <a:pPr marL="457200" lvl="0" indent="-457200" fontAlgn="base">
              <a:spcBef>
                <a:spcPct val="0"/>
              </a:spcBef>
              <a:spcAft>
                <a:spcPct val="0"/>
              </a:spcAft>
              <a:buClrTx/>
              <a:buSzTx/>
              <a:buAutoNum type="arabicParenR"/>
            </a:pPr>
            <a:r>
              <a:rPr lang="en-US" sz="2200" dirty="0">
                <a:solidFill>
                  <a:schemeClr val="tx1"/>
                </a:solidFill>
                <a:latin typeface="Calibri" panose="020F0502020204030204" pitchFamily="34" charset="0"/>
                <a:ea typeface="Roboto Condensed Light" panose="020B0604020202020204" charset="0"/>
                <a:cs typeface="Calibri" panose="020F0502020204030204" pitchFamily="34" charset="0"/>
              </a:rPr>
              <a:t>if(a&gt;b &amp;&amp; a&gt;c)</a:t>
            </a:r>
          </a:p>
          <a:p>
            <a:pPr marL="457200" lvl="0" indent="-457200" fontAlgn="base">
              <a:spcBef>
                <a:spcPct val="0"/>
              </a:spcBef>
              <a:spcAft>
                <a:spcPct val="0"/>
              </a:spcAft>
              <a:buClrTx/>
              <a:buSzTx/>
              <a:buAutoNum type="arabicParenR"/>
            </a:pPr>
            <a:r>
              <a:rPr lang="en-US" sz="2200" dirty="0">
                <a:solidFill>
                  <a:schemeClr val="tx1"/>
                </a:solidFill>
                <a:latin typeface="Calibri" panose="020F0502020204030204" pitchFamily="34" charset="0"/>
                <a:ea typeface="Roboto Condensed Light" panose="020B0604020202020204" charset="0"/>
                <a:cs typeface="Calibri" panose="020F0502020204030204" pitchFamily="34" charset="0"/>
              </a:rPr>
              <a:t>if)(a&gt;b || a&gt;c)</a:t>
            </a:r>
          </a:p>
          <a:p>
            <a:pPr algn="just">
              <a:buFont typeface="Wingdings" panose="05000000000000000000" pitchFamily="2" charset="2"/>
              <a:buChar char="§"/>
            </a:pPr>
            <a:endParaRPr lang="en-US" sz="2200" dirty="0">
              <a:solidFill>
                <a:schemeClr val="tx1"/>
              </a:solidFill>
              <a:latin typeface="Calibri" panose="020F0502020204030204" pitchFamily="34" charset="0"/>
              <a:ea typeface="Roboto Condensed Light" panose="020B0604020202020204" charset="0"/>
              <a:cs typeface="Calibri" panose="020F0502020204030204" pitchFamily="34" charset="0"/>
            </a:endParaRP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43</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384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C++ Switch statement is fall through</a:t>
            </a:r>
            <a:endParaRPr lang="en-GB" sz="2800" dirty="0"/>
          </a:p>
        </p:txBody>
      </p:sp>
      <p:sp>
        <p:nvSpPr>
          <p:cNvPr id="3" name="Text Placeholder 2"/>
          <p:cNvSpPr>
            <a:spLocks noGrp="1"/>
          </p:cNvSpPr>
          <p:nvPr>
            <p:ph type="body" idx="1"/>
          </p:nvPr>
        </p:nvSpPr>
        <p:spPr>
          <a:xfrm>
            <a:off x="155572" y="1409773"/>
            <a:ext cx="8496944" cy="3715120"/>
          </a:xfrm>
        </p:spPr>
        <p:txBody>
          <a:bodyPr anchor="t"/>
          <a:lstStyle/>
          <a:p>
            <a:pPr algn="just">
              <a:buNone/>
            </a:pPr>
            <a:r>
              <a:rPr lang="en-US" sz="2000" dirty="0">
                <a:solidFill>
                  <a:schemeClr val="tx1"/>
                </a:solidFill>
                <a:latin typeface="Calibri" panose="020F0502020204030204" pitchFamily="34" charset="0"/>
                <a:ea typeface="Roboto Condensed Light" panose="020B0604020202020204" charset="0"/>
                <a:cs typeface="Calibri" panose="020F0502020204030204" pitchFamily="34" charset="0"/>
              </a:rPr>
              <a:t>It means it executes all statements after match if break statement is not used with switch cases.</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44</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2BE9899-B894-4C61-90A6-56398DDE9DC5}"/>
              </a:ext>
            </a:extLst>
          </p:cNvPr>
          <p:cNvPicPr>
            <a:picLocks noChangeAspect="1"/>
          </p:cNvPicPr>
          <p:nvPr/>
        </p:nvPicPr>
        <p:blipFill>
          <a:blip r:embed="rId3"/>
          <a:stretch>
            <a:fillRect/>
          </a:stretch>
        </p:blipFill>
        <p:spPr>
          <a:xfrm>
            <a:off x="2220237" y="1923678"/>
            <a:ext cx="2520280" cy="3201215"/>
          </a:xfrm>
          <a:prstGeom prst="rect">
            <a:avLst/>
          </a:prstGeom>
        </p:spPr>
      </p:pic>
      <p:pic>
        <p:nvPicPr>
          <p:cNvPr id="9" name="Picture 8">
            <a:extLst>
              <a:ext uri="{FF2B5EF4-FFF2-40B4-BE49-F238E27FC236}">
                <a16:creationId xmlns:a16="http://schemas.microsoft.com/office/drawing/2014/main" id="{3245FCAA-EC69-484A-9BA4-893DC24E1D16}"/>
              </a:ext>
            </a:extLst>
          </p:cNvPr>
          <p:cNvPicPr>
            <a:picLocks noChangeAspect="1"/>
          </p:cNvPicPr>
          <p:nvPr/>
        </p:nvPicPr>
        <p:blipFill>
          <a:blip r:embed="rId4"/>
          <a:stretch>
            <a:fillRect/>
          </a:stretch>
        </p:blipFill>
        <p:spPr>
          <a:xfrm>
            <a:off x="5663624" y="2283718"/>
            <a:ext cx="1470038" cy="1656184"/>
          </a:xfrm>
          <a:prstGeom prst="rect">
            <a:avLst/>
          </a:prstGeom>
        </p:spPr>
      </p:pic>
    </p:spTree>
    <p:extLst>
      <p:ext uri="{BB962C8B-B14F-4D97-AF65-F5344CB8AC3E}">
        <p14:creationId xmlns:p14="http://schemas.microsoft.com/office/powerpoint/2010/main" val="26781369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400" dirty="0"/>
              <a:t>C++ Switch statement is fall through…</a:t>
            </a:r>
            <a:endParaRPr lang="en-GB" sz="24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45</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9A528DF3-828C-4A91-8FAC-4D33EAE9E4E6}"/>
              </a:ext>
            </a:extLst>
          </p:cNvPr>
          <p:cNvSpPr/>
          <p:nvPr/>
        </p:nvSpPr>
        <p:spPr>
          <a:xfrm>
            <a:off x="179512" y="1491630"/>
            <a:ext cx="6912768" cy="3416320"/>
          </a:xfrm>
          <a:prstGeom prst="rect">
            <a:avLst/>
          </a:prstGeom>
        </p:spPr>
        <p:txBody>
          <a:bodyPr wrap="square">
            <a:spAutoFit/>
          </a:bodyPr>
          <a:lstStyle/>
          <a:p>
            <a:r>
              <a:rPr lang="en-US" sz="1800" dirty="0">
                <a:solidFill>
                  <a:schemeClr val="tx1"/>
                </a:solidFill>
                <a:latin typeface="Consolas" panose="020B0609020204030204" pitchFamily="49" charset="0"/>
              </a:rPr>
              <a:t>#include &lt;iostream&gt;</a:t>
            </a:r>
          </a:p>
          <a:p>
            <a:r>
              <a:rPr lang="en-US" sz="1800" dirty="0">
                <a:solidFill>
                  <a:schemeClr val="tx1"/>
                </a:solidFill>
                <a:latin typeface="Consolas" panose="020B0609020204030204" pitchFamily="49" charset="0"/>
              </a:rPr>
              <a:t>using namespace std;</a:t>
            </a:r>
          </a:p>
          <a:p>
            <a:r>
              <a:rPr lang="en-US" sz="1800" dirty="0">
                <a:solidFill>
                  <a:schemeClr val="tx1"/>
                </a:solidFill>
                <a:latin typeface="Consolas" panose="020B0609020204030204" pitchFamily="49" charset="0"/>
              </a:rPr>
              <a:t>int main() {</a:t>
            </a:r>
          </a:p>
          <a:p>
            <a:r>
              <a:rPr lang="en-US" sz="1800" dirty="0" err="1">
                <a:solidFill>
                  <a:schemeClr val="tx1"/>
                </a:solidFill>
                <a:latin typeface="Consolas" panose="020B0609020204030204" pitchFamily="49" charset="0"/>
              </a:rPr>
              <a:t>cout</a:t>
            </a:r>
            <a:r>
              <a:rPr lang="en-US" sz="1800" dirty="0">
                <a:solidFill>
                  <a:schemeClr val="tx1"/>
                </a:solidFill>
                <a:latin typeface="Consolas" panose="020B0609020204030204" pitchFamily="49" charset="0"/>
              </a:rPr>
              <a:t>&lt;&lt;"Enter alphabet: ";</a:t>
            </a:r>
          </a:p>
          <a:p>
            <a:r>
              <a:rPr lang="en-US" sz="1800" dirty="0">
                <a:solidFill>
                  <a:schemeClr val="tx1"/>
                </a:solidFill>
                <a:latin typeface="Consolas" panose="020B0609020204030204" pitchFamily="49" charset="0"/>
              </a:rPr>
              <a:t>char alphabet;</a:t>
            </a:r>
          </a:p>
          <a:p>
            <a:r>
              <a:rPr lang="en-US" sz="1800" dirty="0" err="1">
                <a:solidFill>
                  <a:schemeClr val="tx1"/>
                </a:solidFill>
                <a:latin typeface="Consolas" panose="020B0609020204030204" pitchFamily="49" charset="0"/>
              </a:rPr>
              <a:t>cin</a:t>
            </a:r>
            <a:r>
              <a:rPr lang="en-US" sz="1800" dirty="0">
                <a:solidFill>
                  <a:schemeClr val="tx1"/>
                </a:solidFill>
                <a:latin typeface="Consolas" panose="020B0609020204030204" pitchFamily="49" charset="0"/>
              </a:rPr>
              <a:t>&gt;&gt;alphabet;</a:t>
            </a:r>
          </a:p>
          <a:p>
            <a:r>
              <a:rPr lang="en-US" sz="1800" dirty="0">
                <a:solidFill>
                  <a:schemeClr val="tx1"/>
                </a:solidFill>
                <a:latin typeface="Consolas" panose="020B0609020204030204" pitchFamily="49" charset="0"/>
              </a:rPr>
              <a:t>switch(alphabet)</a:t>
            </a:r>
          </a:p>
          <a:p>
            <a:r>
              <a:rPr lang="en-US" sz="1800" dirty="0">
                <a:solidFill>
                  <a:schemeClr val="tx1"/>
                </a:solidFill>
                <a:latin typeface="Consolas" panose="020B0609020204030204" pitchFamily="49" charset="0"/>
              </a:rPr>
              <a:t>{</a:t>
            </a:r>
          </a:p>
          <a:p>
            <a:r>
              <a:rPr lang="en-US" sz="1800" dirty="0">
                <a:solidFill>
                  <a:schemeClr val="tx1"/>
                </a:solidFill>
                <a:latin typeface="Consolas" panose="020B0609020204030204" pitchFamily="49" charset="0"/>
              </a:rPr>
              <a:t>    case 'a':</a:t>
            </a:r>
          </a:p>
          <a:p>
            <a:r>
              <a:rPr lang="en-US" sz="1800" dirty="0">
                <a:solidFill>
                  <a:schemeClr val="tx1"/>
                </a:solidFill>
                <a:latin typeface="Consolas" panose="020B0609020204030204" pitchFamily="49" charset="0"/>
              </a:rPr>
              <a:t>    case 'e':</a:t>
            </a:r>
          </a:p>
          <a:p>
            <a:r>
              <a:rPr lang="en-US" sz="1800" dirty="0">
                <a:solidFill>
                  <a:schemeClr val="tx1"/>
                </a:solidFill>
                <a:latin typeface="Consolas" panose="020B0609020204030204" pitchFamily="49" charset="0"/>
              </a:rPr>
              <a:t>    case '</a:t>
            </a:r>
            <a:r>
              <a:rPr lang="en-US" sz="1800" dirty="0" err="1">
                <a:solidFill>
                  <a:schemeClr val="tx1"/>
                </a:solidFill>
                <a:latin typeface="Consolas" panose="020B0609020204030204" pitchFamily="49" charset="0"/>
              </a:rPr>
              <a:t>i</a:t>
            </a:r>
            <a:r>
              <a:rPr lang="en-US" sz="1800" dirty="0">
                <a:solidFill>
                  <a:schemeClr val="tx1"/>
                </a:solidFill>
                <a:latin typeface="Consolas" panose="020B0609020204030204" pitchFamily="49" charset="0"/>
              </a:rPr>
              <a:t>':</a:t>
            </a:r>
          </a:p>
          <a:p>
            <a:r>
              <a:rPr lang="en-US" sz="1800" dirty="0">
                <a:solidFill>
                  <a:schemeClr val="tx1"/>
                </a:solidFill>
                <a:latin typeface="Consolas" panose="020B0609020204030204" pitchFamily="49" charset="0"/>
              </a:rPr>
              <a:t>    case 'o':</a:t>
            </a:r>
          </a:p>
        </p:txBody>
      </p:sp>
    </p:spTree>
    <p:extLst>
      <p:ext uri="{BB962C8B-B14F-4D97-AF65-F5344CB8AC3E}">
        <p14:creationId xmlns:p14="http://schemas.microsoft.com/office/powerpoint/2010/main" val="34600910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400" dirty="0"/>
              <a:t>Java Switch statement is fall through…</a:t>
            </a:r>
            <a:endParaRPr lang="en-GB" sz="24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46</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C132471A-0BA0-4ACA-B80B-4E92F42A39E9}"/>
              </a:ext>
            </a:extLst>
          </p:cNvPr>
          <p:cNvSpPr/>
          <p:nvPr/>
        </p:nvSpPr>
        <p:spPr>
          <a:xfrm>
            <a:off x="181493" y="1563638"/>
            <a:ext cx="4572000" cy="3293209"/>
          </a:xfrm>
          <a:prstGeom prst="rect">
            <a:avLst/>
          </a:prstGeom>
        </p:spPr>
        <p:txBody>
          <a:bodyPr>
            <a:spAutoFit/>
          </a:bodyPr>
          <a:lstStyle/>
          <a:p>
            <a:r>
              <a:rPr lang="en-US" sz="1600" dirty="0">
                <a:solidFill>
                  <a:schemeClr val="tx1"/>
                </a:solidFill>
                <a:latin typeface="Consolas" panose="020B0609020204030204" pitchFamily="49" charset="0"/>
              </a:rPr>
              <a:t>    case 'u':</a:t>
            </a:r>
          </a:p>
          <a:p>
            <a:r>
              <a:rPr lang="en-US" sz="1600" dirty="0">
                <a:solidFill>
                  <a:schemeClr val="tx1"/>
                </a:solidFill>
                <a:latin typeface="Consolas" panose="020B0609020204030204" pitchFamily="49" charset="0"/>
              </a:rPr>
              <a:t>    case 'A':</a:t>
            </a:r>
          </a:p>
          <a:p>
            <a:r>
              <a:rPr lang="en-US" sz="1600" dirty="0">
                <a:solidFill>
                  <a:schemeClr val="tx1"/>
                </a:solidFill>
                <a:latin typeface="Consolas" panose="020B0609020204030204" pitchFamily="49" charset="0"/>
              </a:rPr>
              <a:t>    case 'E':</a:t>
            </a:r>
          </a:p>
          <a:p>
            <a:r>
              <a:rPr lang="en-US" sz="1600" dirty="0">
                <a:solidFill>
                  <a:schemeClr val="tx1"/>
                </a:solidFill>
                <a:latin typeface="Consolas" panose="020B0609020204030204" pitchFamily="49" charset="0"/>
              </a:rPr>
              <a:t>    case 'I':</a:t>
            </a:r>
          </a:p>
          <a:p>
            <a:r>
              <a:rPr lang="en-US" sz="1600" dirty="0">
                <a:solidFill>
                  <a:schemeClr val="tx1"/>
                </a:solidFill>
                <a:latin typeface="Consolas" panose="020B0609020204030204" pitchFamily="49" charset="0"/>
              </a:rPr>
              <a:t>    case 'O':</a:t>
            </a:r>
          </a:p>
          <a:p>
            <a:r>
              <a:rPr lang="en-US" sz="1600" dirty="0">
                <a:solidFill>
                  <a:schemeClr val="tx1"/>
                </a:solidFill>
                <a:latin typeface="Consolas" panose="020B0609020204030204" pitchFamily="49" charset="0"/>
              </a:rPr>
              <a:t>    case 'U':</a:t>
            </a:r>
          </a:p>
          <a:p>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cout</a:t>
            </a:r>
            <a:r>
              <a:rPr lang="en-US" sz="1600" dirty="0">
                <a:solidFill>
                  <a:schemeClr val="tx1"/>
                </a:solidFill>
                <a:latin typeface="Consolas" panose="020B0609020204030204" pitchFamily="49" charset="0"/>
              </a:rPr>
              <a:t>&lt;&lt;"You entered vowel";</a:t>
            </a:r>
          </a:p>
          <a:p>
            <a:r>
              <a:rPr lang="en-US" sz="1600" dirty="0">
                <a:solidFill>
                  <a:schemeClr val="tx1"/>
                </a:solidFill>
                <a:latin typeface="Consolas" panose="020B0609020204030204" pitchFamily="49" charset="0"/>
              </a:rPr>
              <a:t>    break;</a:t>
            </a:r>
          </a:p>
          <a:p>
            <a:r>
              <a:rPr lang="en-US" sz="1600" dirty="0">
                <a:solidFill>
                  <a:schemeClr val="tx1"/>
                </a:solidFill>
                <a:latin typeface="Consolas" panose="020B0609020204030204" pitchFamily="49" charset="0"/>
              </a:rPr>
              <a:t>    default:</a:t>
            </a:r>
          </a:p>
          <a:p>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cout</a:t>
            </a:r>
            <a:r>
              <a:rPr lang="en-US" sz="1600" dirty="0">
                <a:solidFill>
                  <a:schemeClr val="tx1"/>
                </a:solidFill>
                <a:latin typeface="Consolas" panose="020B0609020204030204" pitchFamily="49" charset="0"/>
              </a:rPr>
              <a:t>&lt;&lt;"You entered consonant";</a:t>
            </a:r>
          </a:p>
          <a:p>
            <a:r>
              <a:rPr lang="en-US" sz="1600" dirty="0">
                <a:solidFill>
                  <a:schemeClr val="tx1"/>
                </a:solidFill>
                <a:latin typeface="Consolas" panose="020B0609020204030204" pitchFamily="49" charset="0"/>
              </a:rPr>
              <a:t>}   // switch body Closed</a:t>
            </a:r>
          </a:p>
          <a:p>
            <a:r>
              <a:rPr lang="en-US" sz="1600" dirty="0">
                <a:solidFill>
                  <a:schemeClr val="tx1"/>
                </a:solidFill>
                <a:latin typeface="Consolas" panose="020B0609020204030204" pitchFamily="49" charset="0"/>
              </a:rPr>
              <a:t>return 0;</a:t>
            </a:r>
          </a:p>
          <a:p>
            <a:r>
              <a:rPr lang="en-US" sz="1600" dirty="0">
                <a:solidFill>
                  <a:schemeClr val="tx1"/>
                </a:solidFill>
                <a:latin typeface="Consolas" panose="020B0609020204030204" pitchFamily="49" charset="0"/>
              </a:rPr>
              <a:t>}</a:t>
            </a:r>
          </a:p>
        </p:txBody>
      </p:sp>
      <p:sp>
        <p:nvSpPr>
          <p:cNvPr id="6" name="Rectangle 5">
            <a:extLst>
              <a:ext uri="{FF2B5EF4-FFF2-40B4-BE49-F238E27FC236}">
                <a16:creationId xmlns:a16="http://schemas.microsoft.com/office/drawing/2014/main" id="{C07D59DB-C228-45CE-9D31-D63EF0D9500A}"/>
              </a:ext>
            </a:extLst>
          </p:cNvPr>
          <p:cNvSpPr/>
          <p:nvPr/>
        </p:nvSpPr>
        <p:spPr>
          <a:xfrm>
            <a:off x="5148063" y="1635393"/>
            <a:ext cx="2131247" cy="738664"/>
          </a:xfrm>
          <a:prstGeom prst="rect">
            <a:avLst/>
          </a:prstGeom>
        </p:spPr>
        <p:txBody>
          <a:bodyPr wrap="square">
            <a:spAutoFit/>
          </a:bodyPr>
          <a:lstStyle/>
          <a:p>
            <a:r>
              <a:rPr lang="en-US" dirty="0"/>
              <a:t>Enter alphabet: a</a:t>
            </a:r>
          </a:p>
          <a:p>
            <a:endParaRPr lang="en-US" dirty="0"/>
          </a:p>
          <a:p>
            <a:r>
              <a:rPr lang="en-US" dirty="0"/>
              <a:t>You entered vowel</a:t>
            </a:r>
          </a:p>
        </p:txBody>
      </p:sp>
      <p:sp>
        <p:nvSpPr>
          <p:cNvPr id="7" name="Rectangle 6">
            <a:extLst>
              <a:ext uri="{FF2B5EF4-FFF2-40B4-BE49-F238E27FC236}">
                <a16:creationId xmlns:a16="http://schemas.microsoft.com/office/drawing/2014/main" id="{3FC3C799-F243-4D18-B93A-C773233BD1EF}"/>
              </a:ext>
            </a:extLst>
          </p:cNvPr>
          <p:cNvSpPr/>
          <p:nvPr/>
        </p:nvSpPr>
        <p:spPr>
          <a:xfrm>
            <a:off x="5220072" y="2636795"/>
            <a:ext cx="1987231" cy="738664"/>
          </a:xfrm>
          <a:prstGeom prst="rect">
            <a:avLst/>
          </a:prstGeom>
        </p:spPr>
        <p:txBody>
          <a:bodyPr wrap="square">
            <a:spAutoFit/>
          </a:bodyPr>
          <a:lstStyle/>
          <a:p>
            <a:r>
              <a:rPr lang="en-US" dirty="0"/>
              <a:t>Enter alphabet: I</a:t>
            </a:r>
          </a:p>
          <a:p>
            <a:endParaRPr lang="en-US" dirty="0"/>
          </a:p>
          <a:p>
            <a:r>
              <a:rPr lang="en-US" dirty="0"/>
              <a:t>You entered vowel</a:t>
            </a:r>
          </a:p>
        </p:txBody>
      </p:sp>
      <p:sp>
        <p:nvSpPr>
          <p:cNvPr id="9" name="Rectangle 8">
            <a:extLst>
              <a:ext uri="{FF2B5EF4-FFF2-40B4-BE49-F238E27FC236}">
                <a16:creationId xmlns:a16="http://schemas.microsoft.com/office/drawing/2014/main" id="{28882B2E-87A3-41A4-B783-599751252455}"/>
              </a:ext>
            </a:extLst>
          </p:cNvPr>
          <p:cNvSpPr/>
          <p:nvPr/>
        </p:nvSpPr>
        <p:spPr>
          <a:xfrm>
            <a:off x="5220072" y="3713909"/>
            <a:ext cx="2131247" cy="738664"/>
          </a:xfrm>
          <a:prstGeom prst="rect">
            <a:avLst/>
          </a:prstGeom>
        </p:spPr>
        <p:txBody>
          <a:bodyPr wrap="square">
            <a:spAutoFit/>
          </a:bodyPr>
          <a:lstStyle/>
          <a:p>
            <a:r>
              <a:rPr lang="en-US" dirty="0"/>
              <a:t>Enter alphabet: s</a:t>
            </a:r>
          </a:p>
          <a:p>
            <a:endParaRPr lang="en-US" dirty="0"/>
          </a:p>
          <a:p>
            <a:r>
              <a:rPr lang="en-US" dirty="0"/>
              <a:t>You entered consonant</a:t>
            </a:r>
          </a:p>
        </p:txBody>
      </p:sp>
    </p:spTree>
    <p:extLst>
      <p:ext uri="{BB962C8B-B14F-4D97-AF65-F5344CB8AC3E}">
        <p14:creationId xmlns:p14="http://schemas.microsoft.com/office/powerpoint/2010/main" val="39449148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400" dirty="0"/>
              <a:t>Break Statement</a:t>
            </a:r>
            <a:endParaRPr lang="en-GB" sz="2400" dirty="0"/>
          </a:p>
        </p:txBody>
      </p:sp>
      <p:sp>
        <p:nvSpPr>
          <p:cNvPr id="3" name="Text Placeholder 2"/>
          <p:cNvSpPr>
            <a:spLocks noGrp="1"/>
          </p:cNvSpPr>
          <p:nvPr>
            <p:ph type="body" idx="1"/>
          </p:nvPr>
        </p:nvSpPr>
        <p:spPr>
          <a:xfrm>
            <a:off x="155572" y="1409773"/>
            <a:ext cx="8496944" cy="3715120"/>
          </a:xfrm>
        </p:spPr>
        <p:txBody>
          <a:bodyPr anchor="t"/>
          <a:lstStyle/>
          <a:p>
            <a:pPr algn="just">
              <a:buNone/>
            </a:pPr>
            <a:r>
              <a:rPr lang="en-US" sz="2200" dirty="0">
                <a:latin typeface="Calibri" panose="020F0502020204030204" pitchFamily="34" charset="0"/>
                <a:cs typeface="Calibri" panose="020F0502020204030204" pitchFamily="34" charset="0"/>
              </a:rPr>
              <a:t>The break statement is used to exit from the body of the switch structure or loop structure.</a:t>
            </a:r>
          </a:p>
          <a:p>
            <a:pPr algn="just"/>
            <a:endParaRPr lang="en-US" sz="2200" dirty="0">
              <a:latin typeface="Calibri" panose="020F0502020204030204" pitchFamily="34" charset="0"/>
              <a:cs typeface="Calibri" panose="020F0502020204030204" pitchFamily="34" charset="0"/>
            </a:endParaRPr>
          </a:p>
          <a:p>
            <a:pPr algn="just">
              <a:buNone/>
            </a:pPr>
            <a:r>
              <a:rPr lang="en-GB" sz="2200" dirty="0">
                <a:latin typeface="Calibri" panose="020F0502020204030204" pitchFamily="34" charset="0"/>
                <a:cs typeface="Calibri" panose="020F0502020204030204" pitchFamily="34" charset="0"/>
              </a:rPr>
              <a:t>The break statement terminates the execution of the loop when it is used inside the body of the loop.</a:t>
            </a:r>
          </a:p>
          <a:p>
            <a:pPr algn="just">
              <a:buNone/>
            </a:pPr>
            <a:r>
              <a:rPr lang="en-GB" sz="2200" b="1" dirty="0">
                <a:latin typeface="Calibri" panose="020F0502020204030204" pitchFamily="34" charset="0"/>
                <a:cs typeface="Calibri" panose="020F0502020204030204" pitchFamily="34" charset="0"/>
              </a:rPr>
              <a:t>Syntax: </a:t>
            </a:r>
            <a:r>
              <a:rPr lang="en-GB" sz="2200" dirty="0">
                <a:latin typeface="Calibri" panose="020F0502020204030204" pitchFamily="34" charset="0"/>
                <a:cs typeface="Calibri" panose="020F0502020204030204" pitchFamily="34" charset="0"/>
              </a:rPr>
              <a:t>break;</a:t>
            </a:r>
            <a:endParaRPr lang="en-US" sz="2200" dirty="0">
              <a:latin typeface="Calibri" panose="020F0502020204030204" pitchFamily="34" charset="0"/>
              <a:cs typeface="Calibri" panose="020F0502020204030204" pitchFamily="34" charset="0"/>
            </a:endParaRPr>
          </a:p>
          <a:p>
            <a:pPr algn="just" fontAlgn="base">
              <a:buNone/>
            </a:pPr>
            <a:endParaRPr lang="en-GB" sz="22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47</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5251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boolean variable</a:t>
            </a:r>
            <a:endParaRPr lang="en-GB" sz="2800" dirty="0"/>
          </a:p>
        </p:txBody>
      </p:sp>
      <p:sp>
        <p:nvSpPr>
          <p:cNvPr id="3" name="Text Placeholder 2"/>
          <p:cNvSpPr>
            <a:spLocks noGrp="1"/>
          </p:cNvSpPr>
          <p:nvPr>
            <p:ph type="body" idx="1"/>
          </p:nvPr>
        </p:nvSpPr>
        <p:spPr>
          <a:xfrm>
            <a:off x="155572" y="1409773"/>
            <a:ext cx="8496944" cy="3715120"/>
          </a:xfrm>
        </p:spPr>
        <p:txBody>
          <a:bodyPr anchor="t"/>
          <a:lstStyle/>
          <a:p>
            <a:pPr fontAlgn="base">
              <a:buNone/>
            </a:pPr>
            <a:r>
              <a:rPr lang="en-GB" sz="2000" b="1" dirty="0">
                <a:latin typeface="Calibri" panose="020F0502020204030204" pitchFamily="34" charset="0"/>
                <a:cs typeface="Calibri" panose="020F0502020204030204" pitchFamily="34" charset="0"/>
              </a:rPr>
              <a:t>Syntax:</a:t>
            </a:r>
          </a:p>
          <a:p>
            <a:pPr fontAlgn="base">
              <a:buNone/>
            </a:pPr>
            <a:r>
              <a:rPr lang="en-GB" sz="1800" dirty="0">
                <a:latin typeface="Calibri" panose="020F0502020204030204" pitchFamily="34" charset="0"/>
                <a:cs typeface="Calibri" panose="020F0502020204030204" pitchFamily="34" charset="0"/>
              </a:rPr>
              <a:t>bool </a:t>
            </a:r>
            <a:r>
              <a:rPr lang="en-GB" sz="1800" dirty="0" err="1">
                <a:latin typeface="Calibri" panose="020F0502020204030204" pitchFamily="34" charset="0"/>
                <a:cs typeface="Calibri" panose="020F0502020204030204" pitchFamily="34" charset="0"/>
              </a:rPr>
              <a:t>variable_name</a:t>
            </a:r>
            <a:r>
              <a:rPr lang="en-GB" sz="1800" dirty="0">
                <a:latin typeface="Calibri" panose="020F0502020204030204" pitchFamily="34" charset="0"/>
                <a:cs typeface="Calibri" panose="020F0502020204030204" pitchFamily="34" charset="0"/>
              </a:rPr>
              <a:t>;</a:t>
            </a:r>
          </a:p>
          <a:p>
            <a:pPr fontAlgn="base">
              <a:buNone/>
            </a:pPr>
            <a:r>
              <a:rPr lang="en-GB" sz="1800" dirty="0" err="1">
                <a:latin typeface="Calibri" panose="020F0502020204030204" pitchFamily="34" charset="0"/>
                <a:cs typeface="Calibri" panose="020F0502020204030204" pitchFamily="34" charset="0"/>
              </a:rPr>
              <a:t>e.g</a:t>
            </a:r>
            <a:r>
              <a:rPr lang="en-GB" sz="1800" dirty="0">
                <a:latin typeface="Calibri" panose="020F0502020204030204" pitchFamily="34" charset="0"/>
                <a:cs typeface="Calibri" panose="020F0502020204030204" pitchFamily="34" charset="0"/>
              </a:rPr>
              <a:t>:    bool even;</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48</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5533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boolean variable example</a:t>
            </a:r>
            <a:endParaRPr lang="en-GB" sz="28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49</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88A853EA-8D4D-4DF0-B304-C4E5A535DC84}"/>
              </a:ext>
            </a:extLst>
          </p:cNvPr>
          <p:cNvSpPr/>
          <p:nvPr/>
        </p:nvSpPr>
        <p:spPr>
          <a:xfrm>
            <a:off x="179512" y="1275606"/>
            <a:ext cx="4572000" cy="3970318"/>
          </a:xfrm>
          <a:prstGeom prst="rect">
            <a:avLst/>
          </a:prstGeom>
        </p:spPr>
        <p:txBody>
          <a:bodyPr>
            <a:spAutoFit/>
          </a:bodyPr>
          <a:lstStyle/>
          <a:p>
            <a:r>
              <a:rPr lang="en-US" dirty="0">
                <a:solidFill>
                  <a:schemeClr val="tx1"/>
                </a:solidFill>
                <a:latin typeface="Consolas" panose="020B0609020204030204" pitchFamily="49" charset="0"/>
              </a:rPr>
              <a:t>#include &lt;iostream&gt;</a:t>
            </a:r>
          </a:p>
          <a:p>
            <a:r>
              <a:rPr lang="en-US" dirty="0">
                <a:solidFill>
                  <a:schemeClr val="tx1"/>
                </a:solidFill>
                <a:latin typeface="Consolas" panose="020B0609020204030204" pitchFamily="49" charset="0"/>
              </a:rPr>
              <a:t>using namespace std;</a:t>
            </a:r>
          </a:p>
          <a:p>
            <a:r>
              <a:rPr lang="en-US" dirty="0">
                <a:solidFill>
                  <a:schemeClr val="tx1"/>
                </a:solidFill>
                <a:latin typeface="Consolas" panose="020B0609020204030204" pitchFamily="49" charset="0"/>
              </a:rPr>
              <a:t>int main() {</a:t>
            </a:r>
          </a:p>
          <a:p>
            <a:r>
              <a:rPr lang="en-US" dirty="0" err="1">
                <a:solidFill>
                  <a:schemeClr val="tx1"/>
                </a:solidFill>
                <a:latin typeface="Consolas" panose="020B0609020204030204" pitchFamily="49" charset="0"/>
              </a:rPr>
              <a:t>cout</a:t>
            </a:r>
            <a:r>
              <a:rPr lang="en-US" dirty="0">
                <a:solidFill>
                  <a:schemeClr val="tx1"/>
                </a:solidFill>
                <a:latin typeface="Consolas" panose="020B0609020204030204" pitchFamily="49" charset="0"/>
              </a:rPr>
              <a:t>&lt;&lt;"Enter any number: ";</a:t>
            </a:r>
          </a:p>
          <a:p>
            <a:r>
              <a:rPr lang="en-US" dirty="0">
                <a:solidFill>
                  <a:schemeClr val="tx1"/>
                </a:solidFill>
                <a:latin typeface="Consolas" panose="020B0609020204030204" pitchFamily="49" charset="0"/>
              </a:rPr>
              <a:t>int number;</a:t>
            </a:r>
          </a:p>
          <a:p>
            <a:r>
              <a:rPr lang="en-US" dirty="0" err="1">
                <a:solidFill>
                  <a:schemeClr val="tx1"/>
                </a:solidFill>
                <a:latin typeface="Consolas" panose="020B0609020204030204" pitchFamily="49" charset="0"/>
              </a:rPr>
              <a:t>cin</a:t>
            </a:r>
            <a:r>
              <a:rPr lang="en-US" dirty="0">
                <a:solidFill>
                  <a:schemeClr val="tx1"/>
                </a:solidFill>
                <a:latin typeface="Consolas" panose="020B0609020204030204" pitchFamily="49" charset="0"/>
              </a:rPr>
              <a:t>&gt;&gt;number;</a:t>
            </a:r>
          </a:p>
          <a:p>
            <a:r>
              <a:rPr lang="en-US" dirty="0">
                <a:solidFill>
                  <a:schemeClr val="tx1"/>
                </a:solidFill>
                <a:latin typeface="Consolas" panose="020B0609020204030204" pitchFamily="49" charset="0"/>
              </a:rPr>
              <a:t>bool even;   // bool variable declaration</a:t>
            </a:r>
          </a:p>
          <a:p>
            <a:r>
              <a:rPr lang="en-US" dirty="0">
                <a:solidFill>
                  <a:schemeClr val="tx1"/>
                </a:solidFill>
                <a:latin typeface="Consolas" panose="020B0609020204030204" pitchFamily="49" charset="0"/>
              </a:rPr>
              <a:t>even =(number % 2==0);</a:t>
            </a:r>
          </a:p>
          <a:p>
            <a:r>
              <a:rPr lang="en-US" dirty="0">
                <a:solidFill>
                  <a:schemeClr val="tx1"/>
                </a:solidFill>
                <a:latin typeface="Consolas" panose="020B0609020204030204" pitchFamily="49" charset="0"/>
              </a:rPr>
              <a:t>if(even)</a:t>
            </a:r>
          </a:p>
          <a:p>
            <a:r>
              <a:rPr lang="en-US" dirty="0">
                <a:solidFill>
                  <a:schemeClr val="tx1"/>
                </a:solidFill>
                <a:latin typeface="Consolas" panose="020B0609020204030204" pitchFamily="49" charset="0"/>
              </a:rPr>
              <a:t>{   </a:t>
            </a:r>
          </a:p>
          <a:p>
            <a:r>
              <a:rPr lang="en-US" dirty="0" err="1">
                <a:solidFill>
                  <a:schemeClr val="tx1"/>
                </a:solidFill>
                <a:latin typeface="Consolas" panose="020B0609020204030204" pitchFamily="49" charset="0"/>
              </a:rPr>
              <a:t>cout</a:t>
            </a:r>
            <a:r>
              <a:rPr lang="en-US" dirty="0">
                <a:solidFill>
                  <a:schemeClr val="tx1"/>
                </a:solidFill>
                <a:latin typeface="Consolas" panose="020B0609020204030204" pitchFamily="49" charset="0"/>
              </a:rPr>
              <a:t>&lt;&lt;"Even number";</a:t>
            </a:r>
          </a:p>
          <a:p>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else</a:t>
            </a:r>
          </a:p>
          <a:p>
            <a:r>
              <a:rPr lang="en-US" dirty="0">
                <a:solidFill>
                  <a:schemeClr val="tx1"/>
                </a:solidFill>
                <a:latin typeface="Consolas" panose="020B0609020204030204" pitchFamily="49" charset="0"/>
              </a:rPr>
              <a:t>{</a:t>
            </a:r>
          </a:p>
          <a:p>
            <a:r>
              <a:rPr lang="en-US" dirty="0" err="1">
                <a:solidFill>
                  <a:schemeClr val="tx1"/>
                </a:solidFill>
                <a:latin typeface="Consolas" panose="020B0609020204030204" pitchFamily="49" charset="0"/>
              </a:rPr>
              <a:t>cout</a:t>
            </a:r>
            <a:r>
              <a:rPr lang="en-US" dirty="0">
                <a:solidFill>
                  <a:schemeClr val="tx1"/>
                </a:solidFill>
                <a:latin typeface="Consolas" panose="020B0609020204030204" pitchFamily="49" charset="0"/>
              </a:rPr>
              <a:t>&lt;&lt;"Odd Number";</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return 0;</a:t>
            </a:r>
          </a:p>
          <a:p>
            <a:r>
              <a:rPr lang="en-US" dirty="0">
                <a:solidFill>
                  <a:schemeClr val="tx1"/>
                </a:solidFill>
                <a:latin typeface="Consolas" panose="020B0609020204030204" pitchFamily="49" charset="0"/>
              </a:rPr>
              <a:t>}</a:t>
            </a:r>
          </a:p>
        </p:txBody>
      </p:sp>
      <p:sp>
        <p:nvSpPr>
          <p:cNvPr id="9" name="Rectangle 8">
            <a:extLst>
              <a:ext uri="{FF2B5EF4-FFF2-40B4-BE49-F238E27FC236}">
                <a16:creationId xmlns:a16="http://schemas.microsoft.com/office/drawing/2014/main" id="{1967607E-A73F-4465-9AF0-F716B01AD8EC}"/>
              </a:ext>
            </a:extLst>
          </p:cNvPr>
          <p:cNvSpPr/>
          <p:nvPr/>
        </p:nvSpPr>
        <p:spPr>
          <a:xfrm>
            <a:off x="4860032" y="1635646"/>
            <a:ext cx="2757968" cy="523220"/>
          </a:xfrm>
          <a:prstGeom prst="rect">
            <a:avLst/>
          </a:prstGeom>
        </p:spPr>
        <p:txBody>
          <a:bodyPr wrap="square">
            <a:spAutoFit/>
          </a:bodyPr>
          <a:lstStyle/>
          <a:p>
            <a:r>
              <a:rPr lang="en-US" dirty="0"/>
              <a:t>Enter any number: 6</a:t>
            </a:r>
          </a:p>
          <a:p>
            <a:r>
              <a:rPr lang="en-US" dirty="0"/>
              <a:t>Even number</a:t>
            </a:r>
          </a:p>
        </p:txBody>
      </p:sp>
      <p:sp>
        <p:nvSpPr>
          <p:cNvPr id="10" name="Rectangle 9">
            <a:extLst>
              <a:ext uri="{FF2B5EF4-FFF2-40B4-BE49-F238E27FC236}">
                <a16:creationId xmlns:a16="http://schemas.microsoft.com/office/drawing/2014/main" id="{F1B96CDC-C023-4F69-BE88-E3FE06A34B4A}"/>
              </a:ext>
            </a:extLst>
          </p:cNvPr>
          <p:cNvSpPr/>
          <p:nvPr/>
        </p:nvSpPr>
        <p:spPr>
          <a:xfrm>
            <a:off x="4860032" y="2355192"/>
            <a:ext cx="1801228" cy="523220"/>
          </a:xfrm>
          <a:prstGeom prst="rect">
            <a:avLst/>
          </a:prstGeom>
        </p:spPr>
        <p:txBody>
          <a:bodyPr wrap="square">
            <a:spAutoFit/>
          </a:bodyPr>
          <a:lstStyle/>
          <a:p>
            <a:r>
              <a:rPr lang="en-US" dirty="0"/>
              <a:t>Enter any number: 7</a:t>
            </a:r>
          </a:p>
          <a:p>
            <a:r>
              <a:rPr lang="en-US" dirty="0"/>
              <a:t>Odd Number</a:t>
            </a:r>
          </a:p>
        </p:txBody>
      </p:sp>
    </p:spTree>
    <p:extLst>
      <p:ext uri="{BB962C8B-B14F-4D97-AF65-F5344CB8AC3E}">
        <p14:creationId xmlns:p14="http://schemas.microsoft.com/office/powerpoint/2010/main" val="1679834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Conditional Statements</a:t>
            </a:r>
            <a:endParaRPr lang="en-GB" sz="2800" dirty="0"/>
          </a:p>
        </p:txBody>
      </p:sp>
      <p:sp>
        <p:nvSpPr>
          <p:cNvPr id="3" name="Text Placeholder 2"/>
          <p:cNvSpPr>
            <a:spLocks noGrp="1"/>
          </p:cNvSpPr>
          <p:nvPr>
            <p:ph type="body" idx="1"/>
          </p:nvPr>
        </p:nvSpPr>
        <p:spPr>
          <a:xfrm>
            <a:off x="155572" y="1409773"/>
            <a:ext cx="8496944" cy="3715120"/>
          </a:xfrm>
        </p:spPr>
        <p:txBody>
          <a:bodyPr anchor="t"/>
          <a:lstStyle/>
          <a:p>
            <a:pPr marL="342900" indent="-342900" algn="just" fontAlgn="base">
              <a:buFont typeface="Wingdings" panose="05000000000000000000" pitchFamily="2" charset="2"/>
              <a:buChar char="v"/>
            </a:pPr>
            <a:r>
              <a:rPr lang="en-GB" sz="1800" dirty="0">
                <a:latin typeface="Calibri" panose="020F0502020204030204" pitchFamily="34" charset="0"/>
                <a:cs typeface="Calibri" panose="020F0502020204030204" pitchFamily="34" charset="0"/>
              </a:rPr>
              <a:t>Also called decision making statements decision control statements.</a:t>
            </a:r>
          </a:p>
          <a:p>
            <a:pPr lvl="2" algn="just">
              <a:buFont typeface="Wingdings" panose="05000000000000000000" pitchFamily="2" charset="2"/>
              <a:buChar char="v"/>
            </a:pPr>
            <a:r>
              <a:rPr lang="en-GB" sz="1800" dirty="0">
                <a:latin typeface="Calibri" panose="020F0502020204030204" pitchFamily="34" charset="0"/>
                <a:cs typeface="Calibri" panose="020F0502020204030204" pitchFamily="34" charset="0"/>
              </a:rPr>
              <a:t> Decision making structures have one or more conditions to be evaluated or tested by the program, along with a statement or statements that are to be executed if the condition is determined to be true, and optionally, other statements to be executed if the condition is determined to be false. </a:t>
            </a:r>
          </a:p>
          <a:p>
            <a:pPr lvl="1" algn="just">
              <a:buFont typeface="Wingdings" panose="05000000000000000000" pitchFamily="2" charset="2"/>
              <a:buChar char="v"/>
            </a:pPr>
            <a:r>
              <a:rPr lang="en-GB" sz="1800" dirty="0">
                <a:latin typeface="Calibri" panose="020F0502020204030204" pitchFamily="34" charset="0"/>
                <a:cs typeface="Calibri" panose="020F0502020204030204" pitchFamily="34" charset="0"/>
              </a:rPr>
              <a:t>  Used to change the flow.</a:t>
            </a:r>
          </a:p>
          <a:p>
            <a:pPr algn="just">
              <a:buFont typeface="Wingdings" panose="05000000000000000000" pitchFamily="2" charset="2"/>
              <a:buChar char="v"/>
            </a:pPr>
            <a:r>
              <a:rPr lang="en-GB" sz="1800" dirty="0">
                <a:latin typeface="Calibri" panose="020F0502020204030204" pitchFamily="34" charset="0"/>
                <a:cs typeface="Calibri" panose="020F0502020204030204" pitchFamily="34" charset="0"/>
              </a:rPr>
              <a:t>  In these statements (conditions) order or sequence of the statements are changed.  </a:t>
            </a:r>
          </a:p>
          <a:p>
            <a:pPr algn="just">
              <a:buFont typeface="Wingdings" panose="05000000000000000000" pitchFamily="2" charset="2"/>
              <a:buChar char="v"/>
            </a:pPr>
            <a:r>
              <a:rPr lang="en-US" sz="1800" dirty="0">
                <a:latin typeface="Calibri" panose="020F0502020204030204" pitchFamily="34" charset="0"/>
                <a:cs typeface="Calibri" panose="020F0502020204030204" pitchFamily="34" charset="0"/>
              </a:rPr>
              <a:t>  Sometimes we need to execute a block of statements only when a particular condition is met or not met. This is called </a:t>
            </a:r>
            <a:r>
              <a:rPr lang="en-US" sz="1800" b="1" dirty="0">
                <a:latin typeface="Calibri" panose="020F0502020204030204" pitchFamily="34" charset="0"/>
                <a:cs typeface="Calibri" panose="020F0502020204030204" pitchFamily="34" charset="0"/>
              </a:rPr>
              <a:t>decision making</a:t>
            </a:r>
            <a:r>
              <a:rPr lang="en-US" sz="1800" dirty="0">
                <a:latin typeface="Calibri" panose="020F0502020204030204" pitchFamily="34" charset="0"/>
                <a:cs typeface="Calibri" panose="020F0502020204030204" pitchFamily="34" charset="0"/>
              </a:rPr>
              <a:t>, as we are executing a certain code after making a decision in the program logic. </a:t>
            </a:r>
          </a:p>
          <a:p>
            <a:pPr marL="342900" indent="-342900" algn="just" fontAlgn="base">
              <a:buFont typeface="Wingdings" panose="05000000000000000000" pitchFamily="2" charset="2"/>
              <a:buChar char="v"/>
            </a:pPr>
            <a:endParaRPr lang="en-GB" sz="18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5</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4742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Summary</a:t>
            </a:r>
            <a:endParaRPr lang="en-GB" sz="28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50</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 8">
            <a:extLst>
              <a:ext uri="{FF2B5EF4-FFF2-40B4-BE49-F238E27FC236}">
                <a16:creationId xmlns:a16="http://schemas.microsoft.com/office/drawing/2014/main" id="{7C459A56-478C-4AD6-A88A-92107DC94D82}"/>
              </a:ext>
            </a:extLst>
          </p:cNvPr>
          <p:cNvGraphicFramePr>
            <a:graphicFrameLocks noGrp="1"/>
          </p:cNvGraphicFramePr>
          <p:nvPr>
            <p:extLst>
              <p:ext uri="{D42A27DB-BD31-4B8C-83A1-F6EECF244321}">
                <p14:modId xmlns:p14="http://schemas.microsoft.com/office/powerpoint/2010/main" val="915771567"/>
              </p:ext>
            </p:extLst>
          </p:nvPr>
        </p:nvGraphicFramePr>
        <p:xfrm>
          <a:off x="323528" y="1399082"/>
          <a:ext cx="6696744" cy="3144266"/>
        </p:xfrm>
        <a:graphic>
          <a:graphicData uri="http://schemas.openxmlformats.org/drawingml/2006/table">
            <a:tbl>
              <a:tblPr firstRow="1" firstCol="1" bandRow="1">
                <a:tableStyleId>{0C0388E1-AC27-4EE8-A7F7-5229689E663B}</a:tableStyleId>
              </a:tblPr>
              <a:tblGrid>
                <a:gridCol w="897742">
                  <a:extLst>
                    <a:ext uri="{9D8B030D-6E8A-4147-A177-3AD203B41FA5}">
                      <a16:colId xmlns:a16="http://schemas.microsoft.com/office/drawing/2014/main" val="2655894901"/>
                    </a:ext>
                  </a:extLst>
                </a:gridCol>
                <a:gridCol w="5799002">
                  <a:extLst>
                    <a:ext uri="{9D8B030D-6E8A-4147-A177-3AD203B41FA5}">
                      <a16:colId xmlns:a16="http://schemas.microsoft.com/office/drawing/2014/main" val="2623586027"/>
                    </a:ext>
                  </a:extLst>
                </a:gridCol>
              </a:tblGrid>
              <a:tr h="0">
                <a:tc>
                  <a:txBody>
                    <a:bodyPr/>
                    <a:lstStyle/>
                    <a:p>
                      <a:pPr marL="0" marR="0" algn="ctr">
                        <a:lnSpc>
                          <a:spcPct val="115000"/>
                        </a:lnSpc>
                        <a:spcBef>
                          <a:spcPts val="0"/>
                        </a:spcBef>
                        <a:spcAft>
                          <a:spcPts val="1500"/>
                        </a:spcAft>
                      </a:pPr>
                      <a:r>
                        <a:rPr lang="en-US" sz="1800" b="1" dirty="0" err="1">
                          <a:effectLst/>
                          <a:latin typeface="Calibri" panose="020F0502020204030204" pitchFamily="34" charset="0"/>
                          <a:cs typeface="Calibri" panose="020F0502020204030204" pitchFamily="34" charset="0"/>
                        </a:rPr>
                        <a:t>Sr.No</a:t>
                      </a:r>
                      <a:endParaRPr lang="en-US" sz="1800" b="1" dirty="0">
                        <a:effectLst/>
                        <a:latin typeface="Calibri" panose="020F0502020204030204" pitchFamily="34" charset="0"/>
                        <a:ea typeface="Calibri" panose="020F0502020204030204" pitchFamily="34" charset="0"/>
                        <a:cs typeface="Calibri" panose="020F0502020204030204" pitchFamily="34" charset="0"/>
                      </a:endParaRPr>
                    </a:p>
                  </a:txBody>
                  <a:tcPr marL="76200" marR="76200" marT="76200" marB="76200"/>
                </a:tc>
                <a:tc>
                  <a:txBody>
                    <a:bodyPr/>
                    <a:lstStyle/>
                    <a:p>
                      <a:pPr marL="0" marR="0" algn="ctr">
                        <a:lnSpc>
                          <a:spcPct val="115000"/>
                        </a:lnSpc>
                        <a:spcBef>
                          <a:spcPts val="0"/>
                        </a:spcBef>
                        <a:spcAft>
                          <a:spcPts val="1500"/>
                        </a:spcAft>
                      </a:pPr>
                      <a:r>
                        <a:rPr lang="en-US" sz="1800" b="1" dirty="0">
                          <a:effectLst/>
                          <a:latin typeface="Calibri" panose="020F0502020204030204" pitchFamily="34" charset="0"/>
                          <a:cs typeface="Calibri" panose="020F0502020204030204" pitchFamily="34" charset="0"/>
                        </a:rPr>
                        <a:t>Statement &amp; Description</a:t>
                      </a:r>
                      <a:endParaRPr lang="en-US" sz="1800" b="1" dirty="0">
                        <a:effectLst/>
                        <a:latin typeface="Calibri" panose="020F0502020204030204" pitchFamily="34" charset="0"/>
                        <a:ea typeface="Calibri" panose="020F0502020204030204" pitchFamily="34" charset="0"/>
                        <a:cs typeface="Calibri" panose="020F0502020204030204" pitchFamily="34" charset="0"/>
                      </a:endParaRPr>
                    </a:p>
                  </a:txBody>
                  <a:tcPr marL="76200" marR="76200" marT="76200" marB="76200"/>
                </a:tc>
                <a:extLst>
                  <a:ext uri="{0D108BD9-81ED-4DB2-BD59-A6C34878D82A}">
                    <a16:rowId xmlns:a16="http://schemas.microsoft.com/office/drawing/2014/main" val="1852985078"/>
                  </a:ext>
                </a:extLst>
              </a:tr>
              <a:tr h="0">
                <a:tc>
                  <a:txBody>
                    <a:bodyPr/>
                    <a:lstStyle/>
                    <a:p>
                      <a:pPr marL="0" marR="0">
                        <a:lnSpc>
                          <a:spcPct val="115000"/>
                        </a:lnSpc>
                        <a:spcBef>
                          <a:spcPts val="0"/>
                        </a:spcBef>
                        <a:spcAft>
                          <a:spcPts val="1500"/>
                        </a:spcAft>
                      </a:pPr>
                      <a:r>
                        <a:rPr lang="en-US" sz="1800">
                          <a:effectLst/>
                          <a:latin typeface="Calibri" panose="020F0502020204030204" pitchFamily="34" charset="0"/>
                          <a:cs typeface="Calibri" panose="020F0502020204030204" pitchFamily="34" charset="0"/>
                        </a:rPr>
                        <a:t>1</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76200" marR="76200" marT="76200" marB="76200"/>
                </a:tc>
                <a:tc>
                  <a:txBody>
                    <a:bodyPr/>
                    <a:lstStyle/>
                    <a:p>
                      <a:pPr marL="0" marR="0">
                        <a:lnSpc>
                          <a:spcPct val="100000"/>
                        </a:lnSpc>
                        <a:spcBef>
                          <a:spcPts val="0"/>
                        </a:spcBef>
                        <a:spcAft>
                          <a:spcPts val="1500"/>
                        </a:spcAft>
                      </a:pPr>
                      <a:r>
                        <a:rPr lang="en-US" sz="1800" u="none" strike="noStrike" dirty="0">
                          <a:effectLst/>
                          <a:latin typeface="Calibri" panose="020F0502020204030204" pitchFamily="34" charset="0"/>
                          <a:cs typeface="Calibri" panose="020F0502020204030204" pitchFamily="34" charset="0"/>
                          <a:hlinkClick r:id="rId3" tooltip="C++ if statement"/>
                        </a:rPr>
                        <a:t>if statement</a:t>
                      </a:r>
                      <a:endParaRPr lang="en-US" sz="1800" dirty="0">
                        <a:effectLst/>
                        <a:latin typeface="Calibri" panose="020F0502020204030204" pitchFamily="34" charset="0"/>
                        <a:cs typeface="Calibri" panose="020F0502020204030204" pitchFamily="34" charset="0"/>
                      </a:endParaRPr>
                    </a:p>
                    <a:p>
                      <a:pPr marL="30480" marR="30480" algn="just">
                        <a:lnSpc>
                          <a:spcPct val="100000"/>
                        </a:lnSpc>
                        <a:spcBef>
                          <a:spcPts val="600"/>
                        </a:spcBef>
                        <a:spcAft>
                          <a:spcPts val="720"/>
                        </a:spcAft>
                      </a:pPr>
                      <a:r>
                        <a:rPr lang="en-US" sz="1800" dirty="0">
                          <a:effectLst/>
                          <a:latin typeface="Calibri" panose="020F0502020204030204" pitchFamily="34" charset="0"/>
                          <a:cs typeface="Calibri" panose="020F0502020204030204" pitchFamily="34" charset="0"/>
                        </a:rPr>
                        <a:t>An ‘if’ statement consists of a Boolean expression followed by one or more statements.</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76200" marR="76200" marT="76200" marB="76200"/>
                </a:tc>
                <a:extLst>
                  <a:ext uri="{0D108BD9-81ED-4DB2-BD59-A6C34878D82A}">
                    <a16:rowId xmlns:a16="http://schemas.microsoft.com/office/drawing/2014/main" val="2437278862"/>
                  </a:ext>
                </a:extLst>
              </a:tr>
              <a:tr h="0">
                <a:tc>
                  <a:txBody>
                    <a:bodyPr/>
                    <a:lstStyle/>
                    <a:p>
                      <a:pPr marL="0" marR="0">
                        <a:lnSpc>
                          <a:spcPct val="100000"/>
                        </a:lnSpc>
                        <a:spcBef>
                          <a:spcPts val="0"/>
                        </a:spcBef>
                        <a:spcAft>
                          <a:spcPts val="1000"/>
                        </a:spcAft>
                      </a:pPr>
                      <a:r>
                        <a:rPr lang="en-US" sz="1800">
                          <a:effectLst/>
                          <a:latin typeface="Calibri" panose="020F0502020204030204" pitchFamily="34" charset="0"/>
                          <a:cs typeface="Calibri" panose="020F0502020204030204" pitchFamily="34" charset="0"/>
                        </a:rPr>
                        <a:t>2</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76200" marR="76200" marT="76200" marB="76200"/>
                </a:tc>
                <a:tc>
                  <a:txBody>
                    <a:bodyPr/>
                    <a:lstStyle/>
                    <a:p>
                      <a:pPr marL="0" marR="0">
                        <a:lnSpc>
                          <a:spcPct val="100000"/>
                        </a:lnSpc>
                        <a:spcBef>
                          <a:spcPts val="0"/>
                        </a:spcBef>
                        <a:spcAft>
                          <a:spcPts val="1000"/>
                        </a:spcAft>
                      </a:pPr>
                      <a:r>
                        <a:rPr lang="en-US" sz="1800" u="none" strike="noStrike" dirty="0">
                          <a:effectLst/>
                          <a:latin typeface="Calibri" panose="020F0502020204030204" pitchFamily="34" charset="0"/>
                          <a:cs typeface="Calibri" panose="020F0502020204030204" pitchFamily="34" charset="0"/>
                          <a:hlinkClick r:id="rId4" tooltip="C++ if...else statement"/>
                        </a:rPr>
                        <a:t>if...else statement</a:t>
                      </a:r>
                      <a:endParaRPr lang="en-US" sz="1800" dirty="0">
                        <a:effectLst/>
                        <a:latin typeface="Calibri" panose="020F0502020204030204" pitchFamily="34" charset="0"/>
                        <a:cs typeface="Calibri" panose="020F0502020204030204" pitchFamily="34" charset="0"/>
                      </a:endParaRPr>
                    </a:p>
                    <a:p>
                      <a:pPr marL="30480" marR="30480" algn="just">
                        <a:lnSpc>
                          <a:spcPct val="100000"/>
                        </a:lnSpc>
                        <a:spcBef>
                          <a:spcPts val="600"/>
                        </a:spcBef>
                        <a:spcAft>
                          <a:spcPts val="720"/>
                        </a:spcAft>
                      </a:pPr>
                      <a:r>
                        <a:rPr lang="en-US" sz="1800" dirty="0">
                          <a:effectLst/>
                          <a:latin typeface="Calibri" panose="020F0502020204030204" pitchFamily="34" charset="0"/>
                          <a:cs typeface="Calibri" panose="020F0502020204030204" pitchFamily="34" charset="0"/>
                        </a:rPr>
                        <a:t>An ‘if’ statement can be followed by an optional ‘else’ statement, which executes when the Boolean expression is false.</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76200" marR="76200" marT="76200" marB="76200"/>
                </a:tc>
                <a:extLst>
                  <a:ext uri="{0D108BD9-81ED-4DB2-BD59-A6C34878D82A}">
                    <a16:rowId xmlns:a16="http://schemas.microsoft.com/office/drawing/2014/main" val="1622384576"/>
                  </a:ext>
                </a:extLst>
              </a:tr>
            </a:tbl>
          </a:graphicData>
        </a:graphic>
      </p:graphicFrame>
    </p:spTree>
    <p:extLst>
      <p:ext uri="{BB962C8B-B14F-4D97-AF65-F5344CB8AC3E}">
        <p14:creationId xmlns:p14="http://schemas.microsoft.com/office/powerpoint/2010/main" val="37094660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Summary…</a:t>
            </a:r>
            <a:endParaRPr lang="en-GB" sz="28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51</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26B2BA2A-960F-44E6-836D-DF4D20AD9599}"/>
              </a:ext>
            </a:extLst>
          </p:cNvPr>
          <p:cNvGraphicFramePr>
            <a:graphicFrameLocks noGrp="1"/>
          </p:cNvGraphicFramePr>
          <p:nvPr>
            <p:extLst>
              <p:ext uri="{D42A27DB-BD31-4B8C-83A1-F6EECF244321}">
                <p14:modId xmlns:p14="http://schemas.microsoft.com/office/powerpoint/2010/main" val="2082897728"/>
              </p:ext>
            </p:extLst>
          </p:nvPr>
        </p:nvGraphicFramePr>
        <p:xfrm>
          <a:off x="323528" y="1445597"/>
          <a:ext cx="6480720" cy="3535680"/>
        </p:xfrm>
        <a:graphic>
          <a:graphicData uri="http://schemas.openxmlformats.org/drawingml/2006/table">
            <a:tbl>
              <a:tblPr firstRow="1" firstCol="1" bandRow="1">
                <a:tableStyleId>{0C0388E1-AC27-4EE8-A7F7-5229689E663B}</a:tableStyleId>
              </a:tblPr>
              <a:tblGrid>
                <a:gridCol w="528004">
                  <a:extLst>
                    <a:ext uri="{9D8B030D-6E8A-4147-A177-3AD203B41FA5}">
                      <a16:colId xmlns:a16="http://schemas.microsoft.com/office/drawing/2014/main" val="2116535581"/>
                    </a:ext>
                  </a:extLst>
                </a:gridCol>
                <a:gridCol w="5952716">
                  <a:extLst>
                    <a:ext uri="{9D8B030D-6E8A-4147-A177-3AD203B41FA5}">
                      <a16:colId xmlns:a16="http://schemas.microsoft.com/office/drawing/2014/main" val="2113921867"/>
                    </a:ext>
                  </a:extLst>
                </a:gridCol>
              </a:tblGrid>
              <a:tr h="1355010">
                <a:tc>
                  <a:txBody>
                    <a:bodyPr/>
                    <a:lstStyle/>
                    <a:p>
                      <a:pPr marL="0" marR="0">
                        <a:lnSpc>
                          <a:spcPct val="115000"/>
                        </a:lnSpc>
                        <a:spcBef>
                          <a:spcPts val="0"/>
                        </a:spcBef>
                        <a:spcAft>
                          <a:spcPts val="1000"/>
                        </a:spcAft>
                      </a:pPr>
                      <a:r>
                        <a:rPr lang="en-US" sz="1800">
                          <a:effectLst/>
                          <a:latin typeface="Calibri" panose="020F0502020204030204" pitchFamily="34" charset="0"/>
                          <a:cs typeface="Calibri" panose="020F0502020204030204" pitchFamily="34" charset="0"/>
                        </a:rPr>
                        <a:t>3</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76200" marR="76200" marT="76200" marB="76200"/>
                </a:tc>
                <a:tc>
                  <a:txBody>
                    <a:bodyPr/>
                    <a:lstStyle/>
                    <a:p>
                      <a:pPr marL="0" marR="0">
                        <a:lnSpc>
                          <a:spcPct val="100000"/>
                        </a:lnSpc>
                        <a:spcBef>
                          <a:spcPts val="0"/>
                        </a:spcBef>
                        <a:spcAft>
                          <a:spcPts val="1000"/>
                        </a:spcAft>
                      </a:pPr>
                      <a:r>
                        <a:rPr lang="en-US" sz="1800" u="none" strike="noStrike">
                          <a:effectLst/>
                          <a:latin typeface="Calibri" panose="020F0502020204030204" pitchFamily="34" charset="0"/>
                          <a:cs typeface="Calibri" panose="020F0502020204030204" pitchFamily="34" charset="0"/>
                          <a:hlinkClick r:id="rId3" tooltip="C++ if...else statement"/>
                        </a:rPr>
                        <a:t>if...else if…else statement</a:t>
                      </a:r>
                      <a:endParaRPr lang="en-US" sz="1800">
                        <a:effectLst/>
                        <a:latin typeface="Calibri" panose="020F0502020204030204" pitchFamily="34" charset="0"/>
                        <a:cs typeface="Calibri" panose="020F0502020204030204" pitchFamily="34" charset="0"/>
                      </a:endParaRPr>
                    </a:p>
                    <a:p>
                      <a:pPr marL="30480" marR="30480" algn="just">
                        <a:lnSpc>
                          <a:spcPct val="100000"/>
                        </a:lnSpc>
                        <a:spcBef>
                          <a:spcPts val="600"/>
                        </a:spcBef>
                        <a:spcAft>
                          <a:spcPts val="720"/>
                        </a:spcAft>
                      </a:pPr>
                      <a:r>
                        <a:rPr lang="en-US" sz="1800">
                          <a:effectLst/>
                          <a:latin typeface="Calibri" panose="020F0502020204030204" pitchFamily="34" charset="0"/>
                          <a:cs typeface="Calibri" panose="020F0502020204030204" pitchFamily="34" charset="0"/>
                        </a:rPr>
                        <a:t>An ‘if’ statement can be followed by one or multiple else if statement and none of above is true then ‘else’ statement, which executes when the Boolean expression is false.</a:t>
                      </a:r>
                      <a:endParaRPr lang="en-US" sz="1800">
                        <a:effectLst/>
                        <a:latin typeface="Calibri" panose="020F0502020204030204" pitchFamily="34" charset="0"/>
                        <a:ea typeface="Times New Roman" panose="02020603050405020304" pitchFamily="18" charset="0"/>
                        <a:cs typeface="Calibri" panose="020F0502020204030204" pitchFamily="34" charset="0"/>
                      </a:endParaRPr>
                    </a:p>
                  </a:txBody>
                  <a:tcPr marL="76200" marR="76200" marT="76200" marB="76200"/>
                </a:tc>
                <a:extLst>
                  <a:ext uri="{0D108BD9-81ED-4DB2-BD59-A6C34878D82A}">
                    <a16:rowId xmlns:a16="http://schemas.microsoft.com/office/drawing/2014/main" val="1961076975"/>
                  </a:ext>
                </a:extLst>
              </a:tr>
              <a:tr h="1099169">
                <a:tc>
                  <a:txBody>
                    <a:bodyPr/>
                    <a:lstStyle/>
                    <a:p>
                      <a:pPr marL="0" marR="0">
                        <a:lnSpc>
                          <a:spcPct val="115000"/>
                        </a:lnSpc>
                        <a:spcBef>
                          <a:spcPts val="0"/>
                        </a:spcBef>
                        <a:spcAft>
                          <a:spcPts val="1000"/>
                        </a:spcAft>
                      </a:pPr>
                      <a:r>
                        <a:rPr lang="en-US" sz="1800">
                          <a:effectLst/>
                          <a:latin typeface="Calibri" panose="020F0502020204030204" pitchFamily="34" charset="0"/>
                          <a:cs typeface="Calibri" panose="020F0502020204030204" pitchFamily="34" charset="0"/>
                        </a:rPr>
                        <a:t>4</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76200" marR="76200" marT="76200" marB="76200"/>
                </a:tc>
                <a:tc>
                  <a:txBody>
                    <a:bodyPr/>
                    <a:lstStyle/>
                    <a:p>
                      <a:pPr marL="0" marR="0">
                        <a:lnSpc>
                          <a:spcPct val="100000"/>
                        </a:lnSpc>
                        <a:spcBef>
                          <a:spcPts val="0"/>
                        </a:spcBef>
                        <a:spcAft>
                          <a:spcPts val="1000"/>
                        </a:spcAft>
                      </a:pPr>
                      <a:r>
                        <a:rPr lang="en-US" sz="1800" u="none" strike="noStrike" dirty="0">
                          <a:effectLst/>
                          <a:latin typeface="Calibri" panose="020F0502020204030204" pitchFamily="34" charset="0"/>
                          <a:cs typeface="Calibri" panose="020F0502020204030204" pitchFamily="34" charset="0"/>
                          <a:hlinkClick r:id="rId4" tooltip="C++ switch statement"/>
                        </a:rPr>
                        <a:t>switch statement</a:t>
                      </a:r>
                      <a:endParaRPr lang="en-US" sz="1800" dirty="0">
                        <a:effectLst/>
                        <a:latin typeface="Calibri" panose="020F0502020204030204" pitchFamily="34" charset="0"/>
                        <a:cs typeface="Calibri" panose="020F0502020204030204" pitchFamily="34" charset="0"/>
                      </a:endParaRPr>
                    </a:p>
                    <a:p>
                      <a:pPr marL="30480" marR="30480" algn="just">
                        <a:lnSpc>
                          <a:spcPct val="100000"/>
                        </a:lnSpc>
                        <a:spcBef>
                          <a:spcPts val="600"/>
                        </a:spcBef>
                        <a:spcAft>
                          <a:spcPts val="720"/>
                        </a:spcAft>
                      </a:pPr>
                      <a:r>
                        <a:rPr lang="en-US" sz="1800" dirty="0">
                          <a:effectLst/>
                          <a:latin typeface="Calibri" panose="020F0502020204030204" pitchFamily="34" charset="0"/>
                          <a:cs typeface="Calibri" panose="020F0502020204030204" pitchFamily="34" charset="0"/>
                        </a:rPr>
                        <a:t>A ‘switch’ statement allows a variable to be tested for equality against a list of values.</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76200" marR="76200" marT="76200" marB="76200"/>
                </a:tc>
                <a:extLst>
                  <a:ext uri="{0D108BD9-81ED-4DB2-BD59-A6C34878D82A}">
                    <a16:rowId xmlns:a16="http://schemas.microsoft.com/office/drawing/2014/main" val="2299892267"/>
                  </a:ext>
                </a:extLst>
              </a:tr>
              <a:tr h="843328">
                <a:tc>
                  <a:txBody>
                    <a:bodyPr/>
                    <a:lstStyle/>
                    <a:p>
                      <a:pPr marL="0" marR="0">
                        <a:lnSpc>
                          <a:spcPct val="115000"/>
                        </a:lnSpc>
                        <a:spcBef>
                          <a:spcPts val="0"/>
                        </a:spcBef>
                        <a:spcAft>
                          <a:spcPts val="1000"/>
                        </a:spcAft>
                      </a:pPr>
                      <a:r>
                        <a:rPr lang="en-US" sz="1800">
                          <a:effectLst/>
                          <a:latin typeface="Calibri" panose="020F0502020204030204" pitchFamily="34" charset="0"/>
                          <a:cs typeface="Calibri" panose="020F0502020204030204" pitchFamily="34" charset="0"/>
                        </a:rPr>
                        <a:t>5</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76200" marR="76200" marT="76200" marB="76200"/>
                </a:tc>
                <a:tc>
                  <a:txBody>
                    <a:bodyPr/>
                    <a:lstStyle/>
                    <a:p>
                      <a:pPr marL="0" marR="0">
                        <a:lnSpc>
                          <a:spcPct val="100000"/>
                        </a:lnSpc>
                        <a:spcBef>
                          <a:spcPts val="0"/>
                        </a:spcBef>
                        <a:spcAft>
                          <a:spcPts val="1000"/>
                        </a:spcAft>
                      </a:pPr>
                      <a:r>
                        <a:rPr lang="en-US" sz="1800" u="none" strike="noStrike" dirty="0">
                          <a:effectLst/>
                          <a:latin typeface="Calibri" panose="020F0502020204030204" pitchFamily="34" charset="0"/>
                          <a:cs typeface="Calibri" panose="020F0502020204030204" pitchFamily="34" charset="0"/>
                          <a:hlinkClick r:id="rId5" tooltip="C++ nested switch statements"/>
                        </a:rPr>
                        <a:t>nested statements</a:t>
                      </a:r>
                      <a:endParaRPr lang="en-US" sz="1800" dirty="0">
                        <a:effectLst/>
                        <a:latin typeface="Calibri" panose="020F0502020204030204" pitchFamily="34" charset="0"/>
                        <a:cs typeface="Calibri" panose="020F0502020204030204" pitchFamily="34" charset="0"/>
                      </a:endParaRPr>
                    </a:p>
                    <a:p>
                      <a:pPr marL="30480" marR="30480" algn="just">
                        <a:lnSpc>
                          <a:spcPct val="100000"/>
                        </a:lnSpc>
                        <a:spcBef>
                          <a:spcPts val="600"/>
                        </a:spcBef>
                        <a:spcAft>
                          <a:spcPts val="720"/>
                        </a:spcAft>
                      </a:pPr>
                      <a:r>
                        <a:rPr lang="en-US" sz="1800" dirty="0">
                          <a:effectLst/>
                          <a:latin typeface="Calibri" panose="020F0502020204030204" pitchFamily="34" charset="0"/>
                          <a:cs typeface="Calibri" panose="020F0502020204030204" pitchFamily="34" charset="0"/>
                        </a:rPr>
                        <a:t>You can use one statement inside another statement(s).</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76200" marR="76200" marT="76200" marB="76200"/>
                </a:tc>
                <a:extLst>
                  <a:ext uri="{0D108BD9-81ED-4DB2-BD59-A6C34878D82A}">
                    <a16:rowId xmlns:a16="http://schemas.microsoft.com/office/drawing/2014/main" val="226634604"/>
                  </a:ext>
                </a:extLst>
              </a:tr>
            </a:tbl>
          </a:graphicData>
        </a:graphic>
      </p:graphicFrame>
    </p:spTree>
    <p:extLst>
      <p:ext uri="{BB962C8B-B14F-4D97-AF65-F5344CB8AC3E}">
        <p14:creationId xmlns:p14="http://schemas.microsoft.com/office/powerpoint/2010/main" val="2465906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AU" sz="2800" dirty="0"/>
              <a:t>References</a:t>
            </a:r>
            <a:endParaRPr lang="en-GB" sz="2800" dirty="0"/>
          </a:p>
        </p:txBody>
      </p:sp>
      <p:sp>
        <p:nvSpPr>
          <p:cNvPr id="3" name="Text Placeholder 2"/>
          <p:cNvSpPr>
            <a:spLocks noGrp="1"/>
          </p:cNvSpPr>
          <p:nvPr>
            <p:ph type="body" idx="1"/>
          </p:nvPr>
        </p:nvSpPr>
        <p:spPr>
          <a:xfrm>
            <a:off x="165459" y="1445146"/>
            <a:ext cx="8496944" cy="3506954"/>
          </a:xfrm>
        </p:spPr>
        <p:txBody>
          <a:bodyPr anchor="t"/>
          <a:lstStyle/>
          <a:p>
            <a:pPr marL="342900" indent="-342900">
              <a:buFont typeface="Arial" panose="020B0604020202020204" pitchFamily="34" charset="0"/>
              <a:buChar char="•"/>
            </a:pPr>
            <a:r>
              <a:rPr lang="en-US" sz="2000" u="sng" dirty="0">
                <a:hlinkClick r:id="rId2"/>
              </a:rPr>
              <a:t>https://beginnersbook.com/2017/08/cpp-data-types/</a:t>
            </a:r>
            <a:endParaRPr lang="en-US" sz="2000" dirty="0"/>
          </a:p>
          <a:p>
            <a:pPr marL="342900" indent="-342900">
              <a:buFont typeface="Arial" panose="020B0604020202020204" pitchFamily="34" charset="0"/>
              <a:buChar char="•"/>
            </a:pPr>
            <a:r>
              <a:rPr lang="en-US" sz="2000" u="sng" dirty="0">
                <a:hlinkClick r:id="rId3"/>
              </a:rPr>
              <a:t>https://www.geeksforgeeks.org/c-data-types/</a:t>
            </a:r>
            <a:endParaRPr lang="en-US" sz="2000" dirty="0"/>
          </a:p>
          <a:p>
            <a:pPr marL="342900" indent="-342900">
              <a:buFont typeface="Arial" panose="020B0604020202020204" pitchFamily="34" charset="0"/>
              <a:buChar char="•"/>
            </a:pPr>
            <a:r>
              <a:rPr lang="en-US" sz="2000" u="sng" dirty="0">
                <a:hlinkClick r:id="rId4"/>
              </a:rPr>
              <a:t>http://www.cplusplus.com/doc/tutorial/basic_io/</a:t>
            </a:r>
            <a:endParaRPr lang="en-US" sz="2000" dirty="0"/>
          </a:p>
          <a:p>
            <a:pPr marL="342900" indent="-342900">
              <a:buFont typeface="Arial" panose="020B0604020202020204" pitchFamily="34" charset="0"/>
              <a:buChar char="•"/>
            </a:pPr>
            <a:r>
              <a:rPr lang="en-US" sz="2000" u="sng" dirty="0">
                <a:hlinkClick r:id="rId5"/>
              </a:rPr>
              <a:t>https://www.geeksforgeeks.org/basic-input-output-c/</a:t>
            </a:r>
            <a:endParaRPr lang="en-US" sz="2000" u="sng" dirty="0"/>
          </a:p>
          <a:p>
            <a:pPr marL="342900" indent="-342900">
              <a:buFont typeface="Arial" panose="020B0604020202020204" pitchFamily="34" charset="0"/>
              <a:buChar char="•"/>
            </a:pPr>
            <a:r>
              <a:rPr lang="en-US" sz="2000" dirty="0">
                <a:hlinkClick r:id="rId6"/>
              </a:rPr>
              <a:t>https://www.w3schools.com/cpp/default.asp</a:t>
            </a:r>
            <a:endParaRPr lang="en-US" sz="2000" dirty="0"/>
          </a:p>
          <a:p>
            <a:pPr marL="342900" indent="-342900">
              <a:buFont typeface="Arial" panose="020B0604020202020204" pitchFamily="34" charset="0"/>
              <a:buChar char="•"/>
            </a:pPr>
            <a:r>
              <a:rPr lang="en-US" sz="2000" dirty="0">
                <a:hlinkClick r:id="rId7"/>
              </a:rPr>
              <a:t>https://www.javatpoint.com/cpp-tutorial</a:t>
            </a:r>
            <a:endParaRPr lang="en-US" sz="2000" dirty="0"/>
          </a:p>
          <a:p>
            <a:pPr>
              <a:buNone/>
            </a:pPr>
            <a:endParaRPr lang="en-US" sz="20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52</a:t>
            </a:fld>
            <a:endParaRPr lang="en"/>
          </a:p>
        </p:txBody>
      </p:sp>
      <p:pic>
        <p:nvPicPr>
          <p:cNvPr id="5" name="Picture 4" descr="National University of Computer and Emerging Sciences logo.png">
            <a:extLst>
              <a:ext uri="{FF2B5EF4-FFF2-40B4-BE49-F238E27FC236}">
                <a16:creationId xmlns:a16="http://schemas.microsoft.com/office/drawing/2014/main" id="{9BF690C9-CDF8-46D3-857C-73ACB9B0CEC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7169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03848" y="3219822"/>
            <a:ext cx="2232248" cy="648072"/>
          </a:xfrm>
        </p:spPr>
        <p:txBody>
          <a:bodyPr/>
          <a:lstStyle/>
          <a:p>
            <a:pPr algn="ctr">
              <a:buNone/>
            </a:pPr>
            <a:r>
              <a:rPr lang="en-AU" sz="4400" dirty="0">
                <a:solidFill>
                  <a:srgbClr val="FF6600"/>
                </a:solidFill>
              </a:rPr>
              <a:t>Thanks</a:t>
            </a:r>
            <a:endParaRPr lang="en-GB" sz="4400" dirty="0">
              <a:solidFill>
                <a:srgbClr val="FF6600"/>
              </a:solidFill>
            </a:endParaRP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53</a:t>
            </a:fld>
            <a:endParaRPr lang="en"/>
          </a:p>
        </p:txBody>
      </p:sp>
      <p:pic>
        <p:nvPicPr>
          <p:cNvPr id="5" name="Picture 4">
            <a:extLst>
              <a:ext uri="{FF2B5EF4-FFF2-40B4-BE49-F238E27FC236}">
                <a16:creationId xmlns:a16="http://schemas.microsoft.com/office/drawing/2014/main" id="{9EF5A52F-C025-4AA2-A8A4-AD5799C8C8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9752" y="1895846"/>
            <a:ext cx="4702562" cy="2304256"/>
          </a:xfrm>
          <a:prstGeom prst="rect">
            <a:avLst/>
          </a:prstGeom>
        </p:spPr>
      </p:pic>
      <p:sp>
        <p:nvSpPr>
          <p:cNvPr id="7" name="Title 1">
            <a:extLst>
              <a:ext uri="{FF2B5EF4-FFF2-40B4-BE49-F238E27FC236}">
                <a16:creationId xmlns:a16="http://schemas.microsoft.com/office/drawing/2014/main" id="{119B37EA-38A2-4EEC-8677-91220C46E26F}"/>
              </a:ext>
            </a:extLst>
          </p:cNvPr>
          <p:cNvSpPr>
            <a:spLocks noGrp="1"/>
          </p:cNvSpPr>
          <p:nvPr/>
        </p:nvSpPr>
        <p:spPr>
          <a:xfrm>
            <a:off x="1943708" y="1259612"/>
            <a:ext cx="5256584" cy="600487"/>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6600" b="1" dirty="0">
                <a:latin typeface="+mn-lt"/>
              </a:rPr>
              <a:t>THANK YOU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Conditional Statements…</a:t>
            </a:r>
            <a:endParaRPr lang="en-GB" sz="2800" dirty="0"/>
          </a:p>
        </p:txBody>
      </p:sp>
      <p:sp>
        <p:nvSpPr>
          <p:cNvPr id="3" name="Text Placeholder 2"/>
          <p:cNvSpPr>
            <a:spLocks noGrp="1"/>
          </p:cNvSpPr>
          <p:nvPr>
            <p:ph type="body" idx="1"/>
          </p:nvPr>
        </p:nvSpPr>
        <p:spPr>
          <a:xfrm>
            <a:off x="155572" y="1409773"/>
            <a:ext cx="8496944" cy="3715120"/>
          </a:xfrm>
        </p:spPr>
        <p:txBody>
          <a:bodyPr anchor="t"/>
          <a:lstStyle/>
          <a:p>
            <a:pPr marL="457200" lvl="0" indent="-457200">
              <a:buFont typeface="+mj-lt"/>
              <a:buAutoNum type="arabicPeriod"/>
            </a:pPr>
            <a:r>
              <a:rPr lang="en-US" sz="1800" dirty="0">
                <a:latin typeface="Calibri" panose="020F0502020204030204" pitchFamily="34" charset="0"/>
                <a:cs typeface="Calibri" panose="020F0502020204030204" pitchFamily="34" charset="0"/>
              </a:rPr>
              <a:t>If Statement</a:t>
            </a:r>
          </a:p>
          <a:p>
            <a:pPr marL="457200" lvl="0" indent="-457200">
              <a:buFont typeface="+mj-lt"/>
              <a:buAutoNum type="arabicPeriod"/>
            </a:pPr>
            <a:r>
              <a:rPr lang="en-US" sz="1800" dirty="0">
                <a:latin typeface="Calibri" panose="020F0502020204030204" pitchFamily="34" charset="0"/>
                <a:cs typeface="Calibri" panose="020F0502020204030204" pitchFamily="34" charset="0"/>
              </a:rPr>
              <a:t>If-else Statement</a:t>
            </a:r>
          </a:p>
          <a:p>
            <a:pPr marL="457200" indent="-457200">
              <a:buFont typeface="+mj-lt"/>
              <a:buAutoNum type="arabicPeriod"/>
            </a:pPr>
            <a:r>
              <a:rPr lang="en-US" sz="1800" dirty="0">
                <a:latin typeface="Calibri" panose="020F0502020204030204" pitchFamily="34" charset="0"/>
                <a:cs typeface="Calibri" panose="020F0502020204030204" pitchFamily="34" charset="0"/>
              </a:rPr>
              <a:t>If-else if- else statement</a:t>
            </a:r>
          </a:p>
          <a:p>
            <a:pPr marL="457200" lvl="0" indent="-457200">
              <a:buFont typeface="+mj-lt"/>
              <a:buAutoNum type="arabicPeriod"/>
            </a:pPr>
            <a:r>
              <a:rPr lang="en-US" sz="1800" dirty="0">
                <a:latin typeface="Calibri" panose="020F0502020204030204" pitchFamily="34" charset="0"/>
                <a:cs typeface="Calibri" panose="020F0502020204030204" pitchFamily="34" charset="0"/>
              </a:rPr>
              <a:t>Switch statement</a:t>
            </a:r>
          </a:p>
          <a:p>
            <a:pPr marL="457200" lvl="0" indent="-457200">
              <a:buFont typeface="+mj-lt"/>
              <a:buAutoNum type="arabicPeriod"/>
            </a:pPr>
            <a:r>
              <a:rPr lang="en-US" sz="1800" dirty="0">
                <a:latin typeface="Calibri" panose="020F0502020204030204" pitchFamily="34" charset="0"/>
                <a:cs typeface="Calibri" panose="020F0502020204030204" pitchFamily="34" charset="0"/>
              </a:rPr>
              <a:t>Nested Statement</a:t>
            </a:r>
            <a:endParaRPr lang="en-US" altLang="en-US" sz="1800" dirty="0">
              <a:solidFill>
                <a:schemeClr val="tx1"/>
              </a:solidFill>
              <a:latin typeface="Calibri" panose="020F0502020204030204" pitchFamily="34" charset="0"/>
              <a:cs typeface="Calibri" panose="020F0502020204030204" pitchFamily="34" charset="0"/>
            </a:endParaRPr>
          </a:p>
          <a:p>
            <a:pPr lvl="0" eaLnBrk="0" fontAlgn="base" hangingPunct="0">
              <a:spcBef>
                <a:spcPct val="0"/>
              </a:spcBef>
              <a:spcAft>
                <a:spcPct val="0"/>
              </a:spcAft>
              <a:buClrTx/>
              <a:buSzTx/>
              <a:buFontTx/>
              <a:buChar char="•"/>
            </a:pPr>
            <a:r>
              <a:rPr lang="en-US" altLang="en-US" sz="1800" dirty="0">
                <a:solidFill>
                  <a:srgbClr val="000000"/>
                </a:solidFill>
                <a:latin typeface="Calibri" panose="020F0502020204030204" pitchFamily="34" charset="0"/>
                <a:cs typeface="Calibri" panose="020F0502020204030204" pitchFamily="34" charset="0"/>
              </a:rPr>
              <a:t>Use </a:t>
            </a:r>
            <a:r>
              <a:rPr lang="en-US" altLang="en-US" sz="1800" dirty="0">
                <a:solidFill>
                  <a:srgbClr val="DC143C"/>
                </a:solidFill>
                <a:latin typeface="Calibri" panose="020F0502020204030204" pitchFamily="34" charset="0"/>
                <a:cs typeface="Calibri" panose="020F0502020204030204" pitchFamily="34" charset="0"/>
              </a:rPr>
              <a:t>if</a:t>
            </a:r>
            <a:r>
              <a:rPr lang="en-US" altLang="en-US" sz="1800" dirty="0">
                <a:solidFill>
                  <a:srgbClr val="000000"/>
                </a:solidFill>
                <a:latin typeface="Calibri" panose="020F0502020204030204" pitchFamily="34" charset="0"/>
                <a:cs typeface="Calibri" panose="020F0502020204030204" pitchFamily="34" charset="0"/>
              </a:rPr>
              <a:t> to specify a block of code to be executed, if a specified condition is true</a:t>
            </a:r>
          </a:p>
          <a:p>
            <a:pPr lvl="0" eaLnBrk="0" fontAlgn="base" hangingPunct="0">
              <a:spcBef>
                <a:spcPct val="0"/>
              </a:spcBef>
              <a:spcAft>
                <a:spcPct val="0"/>
              </a:spcAft>
              <a:buClrTx/>
              <a:buSzTx/>
              <a:buFontTx/>
              <a:buChar char="•"/>
            </a:pPr>
            <a:r>
              <a:rPr lang="en-US" altLang="en-US" sz="1800" dirty="0">
                <a:solidFill>
                  <a:srgbClr val="000000"/>
                </a:solidFill>
                <a:latin typeface="Calibri" panose="020F0502020204030204" pitchFamily="34" charset="0"/>
                <a:cs typeface="Calibri" panose="020F0502020204030204" pitchFamily="34" charset="0"/>
              </a:rPr>
              <a:t>Use </a:t>
            </a:r>
            <a:r>
              <a:rPr lang="en-US" altLang="en-US" sz="1800" dirty="0">
                <a:solidFill>
                  <a:srgbClr val="DC143C"/>
                </a:solidFill>
                <a:latin typeface="Calibri" panose="020F0502020204030204" pitchFamily="34" charset="0"/>
                <a:cs typeface="Calibri" panose="020F0502020204030204" pitchFamily="34" charset="0"/>
              </a:rPr>
              <a:t>else</a:t>
            </a:r>
            <a:r>
              <a:rPr lang="en-US" altLang="en-US" sz="1800" dirty="0">
                <a:solidFill>
                  <a:srgbClr val="000000"/>
                </a:solidFill>
                <a:latin typeface="Calibri" panose="020F0502020204030204" pitchFamily="34" charset="0"/>
                <a:cs typeface="Calibri" panose="020F0502020204030204" pitchFamily="34" charset="0"/>
              </a:rPr>
              <a:t> to specify a block of code to be executed, if the same condition is false</a:t>
            </a:r>
          </a:p>
          <a:p>
            <a:pPr lvl="0" eaLnBrk="0" fontAlgn="base" hangingPunct="0">
              <a:spcBef>
                <a:spcPct val="0"/>
              </a:spcBef>
              <a:spcAft>
                <a:spcPct val="0"/>
              </a:spcAft>
              <a:buClrTx/>
              <a:buSzTx/>
              <a:buFontTx/>
              <a:buChar char="•"/>
            </a:pPr>
            <a:r>
              <a:rPr lang="en-US" altLang="en-US" sz="1800" dirty="0">
                <a:solidFill>
                  <a:srgbClr val="000000"/>
                </a:solidFill>
                <a:latin typeface="Calibri" panose="020F0502020204030204" pitchFamily="34" charset="0"/>
                <a:cs typeface="Calibri" panose="020F0502020204030204" pitchFamily="34" charset="0"/>
              </a:rPr>
              <a:t>Use </a:t>
            </a:r>
            <a:r>
              <a:rPr lang="en-US" altLang="en-US" sz="1800" dirty="0">
                <a:solidFill>
                  <a:srgbClr val="DC143C"/>
                </a:solidFill>
                <a:latin typeface="Calibri" panose="020F0502020204030204" pitchFamily="34" charset="0"/>
                <a:cs typeface="Calibri" panose="020F0502020204030204" pitchFamily="34" charset="0"/>
              </a:rPr>
              <a:t>else if</a:t>
            </a:r>
            <a:r>
              <a:rPr lang="en-US" altLang="en-US" sz="1800" dirty="0">
                <a:solidFill>
                  <a:srgbClr val="000000"/>
                </a:solidFill>
                <a:latin typeface="Calibri" panose="020F0502020204030204" pitchFamily="34" charset="0"/>
                <a:cs typeface="Calibri" panose="020F0502020204030204" pitchFamily="34" charset="0"/>
              </a:rPr>
              <a:t> to specify a new condition to test, if the first condition is false</a:t>
            </a:r>
          </a:p>
          <a:p>
            <a:pPr lvl="0" eaLnBrk="0" fontAlgn="base" hangingPunct="0">
              <a:spcBef>
                <a:spcPct val="0"/>
              </a:spcBef>
              <a:spcAft>
                <a:spcPct val="0"/>
              </a:spcAft>
              <a:buClrTx/>
              <a:buSzTx/>
              <a:buFontTx/>
              <a:buChar char="•"/>
            </a:pPr>
            <a:r>
              <a:rPr lang="en-US" altLang="en-US" sz="1800" dirty="0">
                <a:solidFill>
                  <a:srgbClr val="000000"/>
                </a:solidFill>
                <a:latin typeface="Calibri" panose="020F0502020204030204" pitchFamily="34" charset="0"/>
                <a:cs typeface="Calibri" panose="020F0502020204030204" pitchFamily="34" charset="0"/>
              </a:rPr>
              <a:t>Use </a:t>
            </a:r>
            <a:r>
              <a:rPr lang="en-US" altLang="en-US" sz="1800" dirty="0">
                <a:solidFill>
                  <a:srgbClr val="DC143C"/>
                </a:solidFill>
                <a:latin typeface="Calibri" panose="020F0502020204030204" pitchFamily="34" charset="0"/>
                <a:cs typeface="Calibri" panose="020F0502020204030204" pitchFamily="34" charset="0"/>
              </a:rPr>
              <a:t>switch</a:t>
            </a:r>
            <a:r>
              <a:rPr lang="en-US" altLang="en-US" sz="1800" dirty="0">
                <a:solidFill>
                  <a:srgbClr val="000000"/>
                </a:solidFill>
                <a:latin typeface="Calibri" panose="020F0502020204030204" pitchFamily="34" charset="0"/>
                <a:cs typeface="Calibri" panose="020F0502020204030204" pitchFamily="34" charset="0"/>
              </a:rPr>
              <a:t> to specify many alternative blocks of code to be executed</a:t>
            </a:r>
          </a:p>
          <a:p>
            <a:pPr lvl="0" eaLnBrk="0" fontAlgn="base" hangingPunct="0">
              <a:spcBef>
                <a:spcPct val="0"/>
              </a:spcBef>
              <a:spcAft>
                <a:spcPct val="0"/>
              </a:spcAft>
              <a:buClrTx/>
              <a:buSzTx/>
              <a:buNone/>
            </a:pPr>
            <a:endParaRPr lang="en-US" altLang="en-US" sz="1800" dirty="0">
              <a:solidFill>
                <a:schemeClr val="tx1"/>
              </a:solidFill>
              <a:latin typeface="Calibri" panose="020F0502020204030204" pitchFamily="34" charset="0"/>
              <a:cs typeface="Calibri" panose="020F0502020204030204" pitchFamily="34" charset="0"/>
            </a:endParaRPr>
          </a:p>
          <a:p>
            <a:pPr marL="457200" lvl="0" indent="-457200">
              <a:buFont typeface="+mj-lt"/>
              <a:buAutoNum type="arabicPeriod"/>
            </a:pPr>
            <a:endParaRPr lang="en-US" sz="18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6</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687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Conditional Statements…</a:t>
            </a:r>
            <a:endParaRPr lang="en-GB" sz="28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7</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Adil khan\Desktop\decision_making.jpg">
            <a:extLst>
              <a:ext uri="{FF2B5EF4-FFF2-40B4-BE49-F238E27FC236}">
                <a16:creationId xmlns:a16="http://schemas.microsoft.com/office/drawing/2014/main" id="{6F8046CF-D262-43F8-B6DF-C331E1ED8F45}"/>
              </a:ext>
            </a:extLst>
          </p:cNvPr>
          <p:cNvPicPr>
            <a:picLocks noChangeAspect="1" noChangeArrowheads="1"/>
          </p:cNvPicPr>
          <p:nvPr/>
        </p:nvPicPr>
        <p:blipFill>
          <a:blip r:embed="rId3" cstate="print"/>
          <a:srcRect/>
          <a:stretch>
            <a:fillRect/>
          </a:stretch>
        </p:blipFill>
        <p:spPr bwMode="auto">
          <a:xfrm>
            <a:off x="2411760" y="1707654"/>
            <a:ext cx="2160240" cy="2627206"/>
          </a:xfrm>
          <a:prstGeom prst="rect">
            <a:avLst/>
          </a:prstGeom>
          <a:noFill/>
          <a:ln>
            <a:noFill/>
          </a:ln>
        </p:spPr>
      </p:pic>
    </p:spTree>
    <p:extLst>
      <p:ext uri="{BB962C8B-B14F-4D97-AF65-F5344CB8AC3E}">
        <p14:creationId xmlns:p14="http://schemas.microsoft.com/office/powerpoint/2010/main" val="3680744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1) if Statement</a:t>
            </a:r>
            <a:endParaRPr lang="en-GB" sz="2800" dirty="0"/>
          </a:p>
        </p:txBody>
      </p:sp>
      <p:sp>
        <p:nvSpPr>
          <p:cNvPr id="3" name="Text Placeholder 2"/>
          <p:cNvSpPr>
            <a:spLocks noGrp="1"/>
          </p:cNvSpPr>
          <p:nvPr>
            <p:ph type="body" idx="1"/>
          </p:nvPr>
        </p:nvSpPr>
        <p:spPr>
          <a:xfrm>
            <a:off x="155572" y="1409773"/>
            <a:ext cx="8496944" cy="3715120"/>
          </a:xfrm>
        </p:spPr>
        <p:txBody>
          <a:bodyPr anchor="t"/>
          <a:lstStyle/>
          <a:p>
            <a:pPr algn="just">
              <a:buNone/>
            </a:pPr>
            <a:r>
              <a:rPr lang="en-GB" sz="1800" b="1" dirty="0">
                <a:latin typeface="Calibri" panose="020F0502020204030204" pitchFamily="34" charset="0"/>
                <a:cs typeface="Calibri" panose="020F0502020204030204" pitchFamily="34" charset="0"/>
              </a:rPr>
              <a:t>if statement</a:t>
            </a:r>
            <a:r>
              <a:rPr lang="en-GB" sz="1800" dirty="0">
                <a:latin typeface="Calibri" panose="020F0502020204030204" pitchFamily="34" charset="0"/>
                <a:cs typeface="Calibri" panose="020F0502020204030204" pitchFamily="34" charset="0"/>
              </a:rPr>
              <a:t> will execute or skip or ignore a block of code depending one condition</a:t>
            </a:r>
          </a:p>
          <a:p>
            <a:pPr algn="just">
              <a:buNone/>
            </a:pPr>
            <a:r>
              <a:rPr lang="en-GB" sz="1800" b="1" dirty="0">
                <a:latin typeface="Calibri" panose="020F0502020204030204" pitchFamily="34" charset="0"/>
                <a:ea typeface="Roboto Condensed Light" panose="020B0604020202020204" charset="0"/>
                <a:cs typeface="Calibri" panose="020F0502020204030204" pitchFamily="34" charset="0"/>
              </a:rPr>
              <a:t>Syntax:</a:t>
            </a:r>
          </a:p>
          <a:p>
            <a:pPr lvl="0" fontAlgn="base">
              <a:spcBef>
                <a:spcPct val="0"/>
              </a:spcBef>
              <a:spcAft>
                <a:spcPct val="0"/>
              </a:spcAft>
              <a:buClrTx/>
              <a:buSzTx/>
              <a:buNone/>
            </a:pPr>
            <a:r>
              <a:rPr lang="en-US" sz="1800" dirty="0">
                <a:latin typeface="Calibri" panose="020F0502020204030204" pitchFamily="34" charset="0"/>
                <a:ea typeface="Roboto Condensed Light" panose="020B0604020202020204" charset="0"/>
                <a:cs typeface="Calibri" panose="020F0502020204030204" pitchFamily="34" charset="0"/>
              </a:rPr>
              <a:t>if(conditional expression) </a:t>
            </a:r>
          </a:p>
          <a:p>
            <a:pPr lvl="0" fontAlgn="base">
              <a:spcBef>
                <a:spcPct val="0"/>
              </a:spcBef>
              <a:spcAft>
                <a:spcPct val="0"/>
              </a:spcAft>
              <a:buClrTx/>
              <a:buSzTx/>
              <a:buNone/>
            </a:pPr>
            <a:r>
              <a:rPr lang="en-US" sz="1800" dirty="0">
                <a:latin typeface="Calibri" panose="020F0502020204030204" pitchFamily="34" charset="0"/>
                <a:ea typeface="Roboto Condensed Light" panose="020B0604020202020204" charset="0"/>
                <a:cs typeface="Calibri" panose="020F0502020204030204" pitchFamily="34" charset="0"/>
              </a:rPr>
              <a:t>{</a:t>
            </a:r>
          </a:p>
          <a:p>
            <a:pPr lvl="0" fontAlgn="base">
              <a:spcBef>
                <a:spcPct val="0"/>
              </a:spcBef>
              <a:spcAft>
                <a:spcPct val="0"/>
              </a:spcAft>
              <a:buClrTx/>
              <a:buSzTx/>
              <a:buNone/>
            </a:pPr>
            <a:endParaRPr lang="en-US" sz="1800" dirty="0">
              <a:latin typeface="Calibri" panose="020F0502020204030204" pitchFamily="34" charset="0"/>
              <a:ea typeface="Roboto Condensed Light" panose="020B0604020202020204" charset="0"/>
              <a:cs typeface="Calibri" panose="020F0502020204030204" pitchFamily="34" charset="0"/>
            </a:endParaRPr>
          </a:p>
          <a:p>
            <a:pPr lvl="0" fontAlgn="base">
              <a:spcBef>
                <a:spcPct val="0"/>
              </a:spcBef>
              <a:spcAft>
                <a:spcPct val="0"/>
              </a:spcAft>
              <a:buClrTx/>
              <a:buSzTx/>
              <a:buNone/>
            </a:pPr>
            <a:r>
              <a:rPr lang="en-US" sz="1800" dirty="0">
                <a:latin typeface="Calibri" panose="020F0502020204030204" pitchFamily="34" charset="0"/>
                <a:ea typeface="Roboto Condensed Light" panose="020B0604020202020204" charset="0"/>
                <a:cs typeface="Calibri" panose="020F0502020204030204" pitchFamily="34" charset="0"/>
              </a:rPr>
              <a:t> // Statements will execute if the Boolean expression is true</a:t>
            </a:r>
          </a:p>
          <a:p>
            <a:pPr lvl="0" fontAlgn="base">
              <a:spcBef>
                <a:spcPct val="0"/>
              </a:spcBef>
              <a:spcAft>
                <a:spcPct val="0"/>
              </a:spcAft>
              <a:buClrTx/>
              <a:buSzTx/>
              <a:buNone/>
            </a:pPr>
            <a:r>
              <a:rPr lang="en-US" sz="1800" dirty="0">
                <a:latin typeface="Calibri" panose="020F0502020204030204" pitchFamily="34" charset="0"/>
                <a:ea typeface="Roboto Condensed Light" panose="020B0604020202020204" charset="0"/>
                <a:cs typeface="Calibri" panose="020F0502020204030204" pitchFamily="34" charset="0"/>
              </a:rPr>
              <a:t> </a:t>
            </a:r>
          </a:p>
          <a:p>
            <a:pPr lvl="0" fontAlgn="base">
              <a:spcBef>
                <a:spcPct val="0"/>
              </a:spcBef>
              <a:spcAft>
                <a:spcPct val="0"/>
              </a:spcAft>
              <a:buClrTx/>
              <a:buSzTx/>
              <a:buNone/>
            </a:pPr>
            <a:r>
              <a:rPr lang="en-US" sz="1800" dirty="0">
                <a:latin typeface="Calibri" panose="020F0502020204030204" pitchFamily="34" charset="0"/>
                <a:ea typeface="Roboto Condensed Light" panose="020B0604020202020204" charset="0"/>
                <a:cs typeface="Calibri" panose="020F0502020204030204" pitchFamily="34" charset="0"/>
              </a:rPr>
              <a:t>} </a:t>
            </a:r>
          </a:p>
          <a:p>
            <a:pPr fontAlgn="base">
              <a:spcBef>
                <a:spcPct val="0"/>
              </a:spcBef>
              <a:spcAft>
                <a:spcPct val="0"/>
              </a:spcAft>
              <a:buClrTx/>
              <a:buSzTx/>
              <a:buNone/>
            </a:pPr>
            <a:r>
              <a:rPr lang="en-US" sz="1800" dirty="0">
                <a:latin typeface="Calibri" panose="020F0502020204030204" pitchFamily="34" charset="0"/>
                <a:cs typeface="Calibri" panose="020F0502020204030204" pitchFamily="34" charset="0"/>
              </a:rPr>
              <a:t>The statements inside </a:t>
            </a:r>
            <a:r>
              <a:rPr lang="en-US" sz="1800" b="1" dirty="0">
                <a:latin typeface="Calibri" panose="020F0502020204030204" pitchFamily="34" charset="0"/>
                <a:cs typeface="Calibri" panose="020F0502020204030204" pitchFamily="34" charset="0"/>
              </a:rPr>
              <a:t>if</a:t>
            </a:r>
            <a:r>
              <a:rPr lang="en-US" sz="1800" dirty="0">
                <a:latin typeface="Calibri" panose="020F0502020204030204" pitchFamily="34" charset="0"/>
                <a:cs typeface="Calibri" panose="020F0502020204030204" pitchFamily="34" charset="0"/>
              </a:rPr>
              <a:t> parenthesis (usually referred as if body) gets executed only when the given condition is true. If the condition is false than the statements inside if body are completely ignored.</a:t>
            </a:r>
          </a:p>
          <a:p>
            <a:pPr lvl="0" fontAlgn="base">
              <a:spcBef>
                <a:spcPct val="0"/>
              </a:spcBef>
              <a:spcAft>
                <a:spcPct val="0"/>
              </a:spcAft>
              <a:buClrTx/>
              <a:buSzTx/>
              <a:buNone/>
            </a:pPr>
            <a:endParaRPr lang="en-US" sz="1800" dirty="0">
              <a:latin typeface="Calibri" panose="020F0502020204030204" pitchFamily="34" charset="0"/>
              <a:ea typeface="Roboto Condensed Light" panose="020B0604020202020204" charset="0"/>
              <a:cs typeface="Calibri" panose="020F0502020204030204" pitchFamily="34" charset="0"/>
            </a:endParaRP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8</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0409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1) if Statement…</a:t>
            </a:r>
            <a:endParaRPr lang="en-GB" sz="28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9</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if-statement-in-java">
            <a:extLst>
              <a:ext uri="{FF2B5EF4-FFF2-40B4-BE49-F238E27FC236}">
                <a16:creationId xmlns:a16="http://schemas.microsoft.com/office/drawing/2014/main" id="{11674485-945A-4D51-ABA1-0CD041E5357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347864" y="1567725"/>
            <a:ext cx="2811760" cy="3384375"/>
          </a:xfrm>
          <a:prstGeom prst="rect">
            <a:avLst/>
          </a:prstGeom>
          <a:noFill/>
          <a:ln>
            <a:noFill/>
          </a:ln>
        </p:spPr>
      </p:pic>
    </p:spTree>
    <p:extLst>
      <p:ext uri="{BB962C8B-B14F-4D97-AF65-F5344CB8AC3E}">
        <p14:creationId xmlns:p14="http://schemas.microsoft.com/office/powerpoint/2010/main" val="421343194"/>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6303</TotalTime>
  <Words>1537</Words>
  <Application>Microsoft Office PowerPoint</Application>
  <PresentationFormat>On-screen Show (16:9)</PresentationFormat>
  <Paragraphs>477</Paragraphs>
  <Slides>53</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53</vt:i4>
      </vt:variant>
    </vt:vector>
  </HeadingPairs>
  <TitlesOfParts>
    <vt:vector size="64" baseType="lpstr">
      <vt:lpstr>Consolas</vt:lpstr>
      <vt:lpstr>Roboto Condensed</vt:lpstr>
      <vt:lpstr>Calibri</vt:lpstr>
      <vt:lpstr>Arial</vt:lpstr>
      <vt:lpstr>Wingdings</vt:lpstr>
      <vt:lpstr>Arial Black</vt:lpstr>
      <vt:lpstr>Courier New</vt:lpstr>
      <vt:lpstr>Arvo</vt:lpstr>
      <vt:lpstr>Times New Roman</vt:lpstr>
      <vt:lpstr>Roboto Condensed Light</vt:lpstr>
      <vt:lpstr>Salerio template</vt:lpstr>
      <vt:lpstr>PowerPoint Presentation</vt:lpstr>
      <vt:lpstr>Contents</vt:lpstr>
      <vt:lpstr>Relational Operators/comparison operators</vt:lpstr>
      <vt:lpstr>Blocks of Code</vt:lpstr>
      <vt:lpstr>Conditional Statements</vt:lpstr>
      <vt:lpstr>Conditional Statements…</vt:lpstr>
      <vt:lpstr>Conditional Statements…</vt:lpstr>
      <vt:lpstr>1) if Statement</vt:lpstr>
      <vt:lpstr>1) if Statement…</vt:lpstr>
      <vt:lpstr>1) if Statement…</vt:lpstr>
      <vt:lpstr>1) if Statement…</vt:lpstr>
      <vt:lpstr>2) if else Statement</vt:lpstr>
      <vt:lpstr>2) if else Statement…</vt:lpstr>
      <vt:lpstr>2) if else Statement…Example</vt:lpstr>
      <vt:lpstr>if else Statement Tasks</vt:lpstr>
      <vt:lpstr>3) if-else-if else Statement</vt:lpstr>
      <vt:lpstr>3) if-else-if else Statement…</vt:lpstr>
      <vt:lpstr>3) if-else-if else Statement…</vt:lpstr>
      <vt:lpstr>3) if-else-if else Statement…</vt:lpstr>
      <vt:lpstr>3) if-else-if else Statement…</vt:lpstr>
      <vt:lpstr>3) if-else-if else Statement…</vt:lpstr>
      <vt:lpstr>3) if-else-if else Statement…</vt:lpstr>
      <vt:lpstr>3) if-else-if else Statement…</vt:lpstr>
      <vt:lpstr>3) if-else-if else Statement…</vt:lpstr>
      <vt:lpstr>3) if-else-if else Statement…</vt:lpstr>
      <vt:lpstr>if-else-if else Statement Tasks</vt:lpstr>
      <vt:lpstr>4) Nested if statement</vt:lpstr>
      <vt:lpstr>4) Nested if statement…</vt:lpstr>
      <vt:lpstr>4) Nested if statement…</vt:lpstr>
      <vt:lpstr>5) Conditional Operator (? :)</vt:lpstr>
      <vt:lpstr>5) Conditional Operator (? :)…</vt:lpstr>
      <vt:lpstr>5) Conditional Operator (? :) Example</vt:lpstr>
      <vt:lpstr>Conditional Operator (? :) Tasks</vt:lpstr>
      <vt:lpstr>Logical Operators</vt:lpstr>
      <vt:lpstr>AND (&amp;&amp;)</vt:lpstr>
      <vt:lpstr>OR (||)</vt:lpstr>
      <vt:lpstr>6) Switch statement</vt:lpstr>
      <vt:lpstr>6) Switch statement…</vt:lpstr>
      <vt:lpstr>6) Switch statement Syntax</vt:lpstr>
      <vt:lpstr>6) Switch statement Syntax…</vt:lpstr>
      <vt:lpstr>6) Switch statement Example</vt:lpstr>
      <vt:lpstr>Switch statement Tasks</vt:lpstr>
      <vt:lpstr>Switch statement VS if else if</vt:lpstr>
      <vt:lpstr>C++ Switch statement is fall through</vt:lpstr>
      <vt:lpstr>C++ Switch statement is fall through…</vt:lpstr>
      <vt:lpstr>Java Switch statement is fall through…</vt:lpstr>
      <vt:lpstr>Break Statement</vt:lpstr>
      <vt:lpstr>boolean variable</vt:lpstr>
      <vt:lpstr>boolean variable example</vt:lpstr>
      <vt:lpstr>Summary</vt:lpstr>
      <vt:lpstr>Summary…</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Abdullah Orakzai</dc:creator>
  <cp:lastModifiedBy>Mazhar Iqbal</cp:lastModifiedBy>
  <cp:revision>542</cp:revision>
  <dcterms:modified xsi:type="dcterms:W3CDTF">2023-01-30T11:29:18Z</dcterms:modified>
</cp:coreProperties>
</file>