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9"/>
  </p:notesMasterIdLst>
  <p:sldIdLst>
    <p:sldId id="447" r:id="rId2"/>
    <p:sldId id="321" r:id="rId3"/>
    <p:sldId id="364" r:id="rId4"/>
    <p:sldId id="408" r:id="rId5"/>
    <p:sldId id="400" r:id="rId6"/>
    <p:sldId id="401" r:id="rId7"/>
    <p:sldId id="402" r:id="rId8"/>
    <p:sldId id="409" r:id="rId9"/>
    <p:sldId id="410" r:id="rId10"/>
    <p:sldId id="411" r:id="rId11"/>
    <p:sldId id="403" r:id="rId12"/>
    <p:sldId id="412" r:id="rId13"/>
    <p:sldId id="413" r:id="rId14"/>
    <p:sldId id="438" r:id="rId15"/>
    <p:sldId id="414" r:id="rId16"/>
    <p:sldId id="415" r:id="rId17"/>
    <p:sldId id="426" r:id="rId18"/>
    <p:sldId id="427" r:id="rId19"/>
    <p:sldId id="419" r:id="rId20"/>
    <p:sldId id="420" r:id="rId21"/>
    <p:sldId id="421" r:id="rId22"/>
    <p:sldId id="440" r:id="rId23"/>
    <p:sldId id="439" r:id="rId24"/>
    <p:sldId id="422" r:id="rId25"/>
    <p:sldId id="428" r:id="rId26"/>
    <p:sldId id="436" r:id="rId27"/>
    <p:sldId id="429" r:id="rId28"/>
    <p:sldId id="430" r:id="rId29"/>
    <p:sldId id="441" r:id="rId30"/>
    <p:sldId id="442" r:id="rId31"/>
    <p:sldId id="431" r:id="rId32"/>
    <p:sldId id="432" r:id="rId33"/>
    <p:sldId id="444" r:id="rId34"/>
    <p:sldId id="443" r:id="rId35"/>
    <p:sldId id="433" r:id="rId36"/>
    <p:sldId id="434" r:id="rId37"/>
    <p:sldId id="435" r:id="rId38"/>
    <p:sldId id="423" r:id="rId39"/>
    <p:sldId id="424" r:id="rId40"/>
    <p:sldId id="425" r:id="rId41"/>
    <p:sldId id="437" r:id="rId42"/>
    <p:sldId id="416" r:id="rId43"/>
    <p:sldId id="417" r:id="rId44"/>
    <p:sldId id="446" r:id="rId45"/>
    <p:sldId id="445" r:id="rId46"/>
    <p:sldId id="399" r:id="rId47"/>
    <p:sldId id="302" r:id="rId48"/>
  </p:sldIdLst>
  <p:sldSz cx="9144000" cy="5143500" type="screen16x9"/>
  <p:notesSz cx="6858000" cy="9144000"/>
  <p:embeddedFontLst>
    <p:embeddedFont>
      <p:font typeface="Arial Black" panose="020B0A04020102020204" pitchFamily="34" charset="0"/>
      <p:bold r:id="rId50"/>
    </p:embeddedFont>
    <p:embeddedFont>
      <p:font typeface="Arvo" panose="020B0604020202020204" charset="0"/>
      <p:regular r:id="rId51"/>
      <p:bold r:id="rId52"/>
      <p:italic r:id="rId53"/>
      <p:boldItalic r:id="rId54"/>
    </p:embeddedFont>
    <p:embeddedFont>
      <p:font typeface="Calibri" panose="020F0502020204030204" pitchFamily="34" charset="0"/>
      <p:regular r:id="rId55"/>
      <p:bold r:id="rId56"/>
      <p:italic r:id="rId57"/>
      <p:boldItalic r:id="rId58"/>
    </p:embeddedFont>
    <p:embeddedFont>
      <p:font typeface="Consolas" panose="020B0609020204030204" pitchFamily="49" charset="0"/>
      <p:regular r:id="rId59"/>
      <p:bold r:id="rId60"/>
      <p:italic r:id="rId61"/>
      <p:boldItalic r:id="rId62"/>
    </p:embeddedFont>
    <p:embeddedFont>
      <p:font typeface="Roboto Condensed" panose="020B0604020202020204" charset="0"/>
      <p:regular r:id="rId63"/>
      <p:bold r:id="rId64"/>
      <p:italic r:id="rId65"/>
      <p:boldItalic r:id="rId66"/>
    </p:embeddedFont>
    <p:embeddedFont>
      <p:font typeface="Roboto Condensed Light" panose="020B0604020202020204" charset="0"/>
      <p:regular r:id="rId67"/>
      <p:bold r:id="rId68"/>
      <p:italic r:id="rId69"/>
      <p:boldItalic r:id="rId70"/>
    </p:embeddedFont>
    <p:embeddedFont>
      <p:font typeface="Verdana" panose="020B0604030504040204" pitchFamily="3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0388E1-AC27-4EE8-A7F7-5229689E663B}">
  <a:tblStyle styleId="{0C0388E1-AC27-4EE8-A7F7-5229689E663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60" autoAdjust="0"/>
  </p:normalViewPr>
  <p:slideViewPr>
    <p:cSldViewPr>
      <p:cViewPr varScale="1">
        <p:scale>
          <a:sx n="87" d="100"/>
          <a:sy n="87" d="100"/>
        </p:scale>
        <p:origin x="906"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font" Target="fonts/font19.fntdata"/><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74"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73" Type="http://schemas.openxmlformats.org/officeDocument/2006/relationships/font" Target="fonts/font24.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font" Target="fonts/font20.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72" Type="http://schemas.openxmlformats.org/officeDocument/2006/relationships/font" Target="fonts/font2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font" Target="fonts/font21.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57987788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628070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4228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267255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2" y="657775"/>
            <a:ext cx="1299300" cy="432900"/>
          </a:xfrm>
          <a:prstGeom prst="triangle">
            <a:avLst>
              <a:gd name="adj" fmla="val 32425"/>
            </a:avLst>
          </a:prstGeom>
          <a:solidFill>
            <a:srgbClr val="263248"/>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lIns="91425" tIns="91425" rIns="91425" bIns="91425" anchor="ctr" anchorCtr="0">
              <a:noAutofit/>
            </a:bodyPr>
            <a:lstStyle/>
            <a:p>
              <a:pPr lvl="0">
                <a:spcBef>
                  <a:spcPts val="0"/>
                </a:spcBef>
                <a:buNone/>
              </a:pPr>
              <a:endParaRPr dirty="0"/>
            </a:p>
          </p:txBody>
        </p:sp>
        <p:sp>
          <p:nvSpPr>
            <p:cNvPr id="13" name="Shape 13"/>
            <p:cNvSpPr/>
            <p:nvPr/>
          </p:nvSpPr>
          <p:spPr>
            <a:xfrm rot="10800000" flipH="1">
              <a:off x="3517898" y="-7088"/>
              <a:ext cx="5143500" cy="5143500"/>
            </a:xfrm>
            <a:prstGeom prst="rtTriangle">
              <a:avLst/>
            </a:prstGeom>
            <a:solidFill>
              <a:srgbClr val="C7D3E6"/>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grpSp>
      <p:grpSp>
        <p:nvGrpSpPr>
          <p:cNvPr id="14" name="Shape 14"/>
          <p:cNvGrpSpPr/>
          <p:nvPr/>
        </p:nvGrpSpPr>
        <p:grpSpPr>
          <a:xfrm rot="10800000" flipH="1">
            <a:off x="0" y="1090762"/>
            <a:ext cx="8847501" cy="2961974"/>
            <a:chOff x="-8178042" y="-4493254"/>
            <a:chExt cx="19483597" cy="6522736"/>
          </a:xfrm>
        </p:grpSpPr>
        <p:sp>
          <p:nvSpPr>
            <p:cNvPr id="15" name="Shape 15"/>
            <p:cNvSpPr/>
            <p:nvPr/>
          </p:nvSpPr>
          <p:spPr>
            <a:xfrm>
              <a:off x="-8178042" y="-4493118"/>
              <a:ext cx="12968400" cy="65226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sp>
          <p:nvSpPr>
            <p:cNvPr id="16" name="Shape 16"/>
            <p:cNvSpPr/>
            <p:nvPr/>
          </p:nvSpPr>
          <p:spPr>
            <a:xfrm>
              <a:off x="4782955" y="-4493254"/>
              <a:ext cx="6522599" cy="6522600"/>
            </a:xfrm>
            <a:prstGeom prst="rtTriangle">
              <a:avLst/>
            </a:prstGeom>
            <a:solidFill>
              <a:srgbClr val="3F5378"/>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grpSp>
      <p:grpSp>
        <p:nvGrpSpPr>
          <p:cNvPr id="17" name="Shape 17"/>
          <p:cNvGrpSpPr/>
          <p:nvPr/>
        </p:nvGrpSpPr>
        <p:grpSpPr>
          <a:xfrm>
            <a:off x="3677235" y="4278348"/>
            <a:ext cx="5480828" cy="432996"/>
            <a:chOff x="5582264" y="4646737"/>
            <a:chExt cx="5480828" cy="432996"/>
          </a:xfrm>
        </p:grpSpPr>
        <p:sp>
          <p:nvSpPr>
            <p:cNvPr id="18" name="Shape 18"/>
            <p:cNvSpPr/>
            <p:nvPr/>
          </p:nvSpPr>
          <p:spPr>
            <a:xfrm rot="10800000">
              <a:off x="5582264"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dirty="0"/>
            </a:p>
          </p:txBody>
        </p:sp>
        <p:grpSp>
          <p:nvGrpSpPr>
            <p:cNvPr id="19" name="Shape 19"/>
            <p:cNvGrpSpPr/>
            <p:nvPr/>
          </p:nvGrpSpPr>
          <p:grpSpPr>
            <a:xfrm flipH="1">
              <a:off x="5585231" y="4646737"/>
              <a:ext cx="5477861" cy="304551"/>
              <a:chOff x="-24158748" y="330075"/>
              <a:chExt cx="30568422" cy="1699505"/>
            </a:xfrm>
          </p:grpSpPr>
          <p:sp>
            <p:nvSpPr>
              <p:cNvPr id="20" name="Shape 20"/>
              <p:cNvSpPr/>
              <p:nvPr/>
            </p:nvSpPr>
            <p:spPr>
              <a:xfrm>
                <a:off x="-24158748" y="330080"/>
                <a:ext cx="289080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dirty="0"/>
              </a:p>
            </p:txBody>
          </p:sp>
          <p:sp>
            <p:nvSpPr>
              <p:cNvPr id="21" name="Shape 21"/>
              <p:cNvSpPr/>
              <p:nvPr/>
            </p:nvSpPr>
            <p:spPr>
              <a:xfrm>
                <a:off x="4710174"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dirty="0"/>
              </a:p>
            </p:txBody>
          </p:sp>
        </p:grpSp>
      </p:grpSp>
      <p:sp>
        <p:nvSpPr>
          <p:cNvPr id="22" name="Shape 22"/>
          <p:cNvSpPr txBox="1">
            <a:spLocks noGrp="1"/>
          </p:cNvSpPr>
          <p:nvPr>
            <p:ph type="ctrTitle"/>
          </p:nvPr>
        </p:nvSpPr>
        <p:spPr>
          <a:xfrm>
            <a:off x="685800" y="1090750"/>
            <a:ext cx="5367900" cy="2961900"/>
          </a:xfrm>
          <a:prstGeom prst="rect">
            <a:avLst/>
          </a:prstGeom>
        </p:spPr>
        <p:txBody>
          <a:bodyPr lIns="91425" tIns="91425" rIns="91425" bIns="91425" anchor="ctr" anchorCtr="0"/>
          <a:lstStyle>
            <a:lvl1pPr lvl="0">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3" y="40"/>
            <a:ext cx="7072430" cy="1327314"/>
            <a:chOff x="-3" y="40"/>
            <a:chExt cx="7072430" cy="1327314"/>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grpSp>
          <p:nvGrpSpPr>
            <p:cNvPr id="64" name="Shape 64"/>
            <p:cNvGrpSpPr/>
            <p:nvPr/>
          </p:nvGrpSpPr>
          <p:grpSpPr>
            <a:xfrm rot="10800000" flipH="1">
              <a:off x="2" y="40"/>
              <a:ext cx="6756167" cy="1327314"/>
              <a:chOff x="-2168137" y="330075"/>
              <a:chExt cx="8650662" cy="1699506"/>
            </a:xfrm>
          </p:grpSpPr>
          <p:sp>
            <p:nvSpPr>
              <p:cNvPr id="65" name="Shape 65"/>
              <p:cNvSpPr/>
              <p:nvPr/>
            </p:nvSpPr>
            <p:spPr>
              <a:xfrm>
                <a:off x="-2168137" y="330081"/>
                <a:ext cx="69582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sp>
            <p:nvSpPr>
              <p:cNvPr id="66" name="Shape 66"/>
              <p:cNvSpPr/>
              <p:nvPr/>
            </p:nvSpPr>
            <p:spPr>
              <a:xfrm>
                <a:off x="4783024" y="330075"/>
                <a:ext cx="1699500" cy="1699500"/>
              </a:xfrm>
              <a:prstGeom prst="rtTriangle">
                <a:avLst/>
              </a:prstGeom>
              <a:solidFill>
                <a:srgbClr val="C7D3E6"/>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grpSp>
        <p:grpSp>
          <p:nvGrpSpPr>
            <p:cNvPr id="67" name="Shape 67"/>
            <p:cNvGrpSpPr/>
            <p:nvPr/>
          </p:nvGrpSpPr>
          <p:grpSpPr>
            <a:xfrm rot="10800000" flipH="1">
              <a:off x="-3" y="381007"/>
              <a:ext cx="7072430" cy="771743"/>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sp>
            <p:nvSpPr>
              <p:cNvPr id="69" name="Shape 69"/>
              <p:cNvSpPr/>
              <p:nvPr/>
            </p:nvSpPr>
            <p:spPr>
              <a:xfrm>
                <a:off x="4783024" y="330075"/>
                <a:ext cx="1699500" cy="1699500"/>
              </a:xfrm>
              <a:prstGeom prst="rtTriangle">
                <a:avLst/>
              </a:prstGeom>
              <a:solidFill>
                <a:srgbClr val="3F5378"/>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grpSp>
      </p:grpSp>
      <p:grpSp>
        <p:nvGrpSpPr>
          <p:cNvPr id="70" name="Shape 70"/>
          <p:cNvGrpSpPr/>
          <p:nvPr/>
        </p:nvGrpSpPr>
        <p:grpSpPr>
          <a:xfrm>
            <a:off x="6946841" y="4472722"/>
            <a:ext cx="2202829" cy="670794"/>
            <a:chOff x="5575241" y="4472722"/>
            <a:chExt cx="2202829" cy="670794"/>
          </a:xfrm>
        </p:grpSpPr>
        <p:sp>
          <p:nvSpPr>
            <p:cNvPr id="71" name="Shape 71"/>
            <p:cNvSpPr/>
            <p:nvPr/>
          </p:nvSpPr>
          <p:spPr>
            <a:xfrm rot="10800000">
              <a:off x="5575241"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dirty="0"/>
            </a:p>
          </p:txBody>
        </p:sp>
        <p:grpSp>
          <p:nvGrpSpPr>
            <p:cNvPr id="72" name="Shape 72"/>
            <p:cNvGrpSpPr/>
            <p:nvPr/>
          </p:nvGrpSpPr>
          <p:grpSpPr>
            <a:xfrm flipH="1">
              <a:off x="5734850" y="4472722"/>
              <a:ext cx="2040836" cy="670794"/>
              <a:chOff x="1297953" y="330075"/>
              <a:chExt cx="5169293" cy="1699505"/>
            </a:xfrm>
          </p:grpSpPr>
          <p:sp>
            <p:nvSpPr>
              <p:cNvPr id="73" name="Shape 73"/>
              <p:cNvSpPr/>
              <p:nvPr/>
            </p:nvSpPr>
            <p:spPr>
              <a:xfrm>
                <a:off x="1297953" y="330080"/>
                <a:ext cx="34767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dirty="0"/>
              </a:p>
            </p:txBody>
          </p:sp>
          <p:sp>
            <p:nvSpPr>
              <p:cNvPr id="74" name="Shape 74"/>
              <p:cNvSpPr/>
              <p:nvPr/>
            </p:nvSpPr>
            <p:spPr>
              <a:xfrm>
                <a:off x="4767747" y="330075"/>
                <a:ext cx="1699500" cy="1699500"/>
              </a:xfrm>
              <a:prstGeom prst="rtTriangle">
                <a:avLst/>
              </a:prstGeom>
              <a:solidFill>
                <a:srgbClr val="C7D3E6"/>
              </a:solidFill>
              <a:ln>
                <a:noFill/>
              </a:ln>
            </p:spPr>
            <p:txBody>
              <a:bodyPr lIns="91425" tIns="91425" rIns="91425" bIns="91425" anchor="ctr" anchorCtr="0">
                <a:noAutofit/>
              </a:bodyPr>
              <a:lstStyle/>
              <a:p>
                <a:pPr lvl="0">
                  <a:spcBef>
                    <a:spcPts val="0"/>
                  </a:spcBef>
                  <a:buNone/>
                </a:pPr>
                <a:endParaRPr dirty="0"/>
              </a:p>
            </p:txBody>
          </p:sp>
        </p:grpSp>
        <p:grpSp>
          <p:nvGrpSpPr>
            <p:cNvPr id="75" name="Shape 75"/>
            <p:cNvGrpSpPr/>
            <p:nvPr/>
          </p:nvGrpSpPr>
          <p:grpSpPr>
            <a:xfrm flipH="1">
              <a:off x="5578208" y="4646737"/>
              <a:ext cx="2199862" cy="304562"/>
              <a:chOff x="-5827152" y="330075"/>
              <a:chExt cx="12276018" cy="1699568"/>
            </a:xfrm>
          </p:grpSpPr>
          <p:sp>
            <p:nvSpPr>
              <p:cNvPr id="76" name="Shape 76"/>
              <p:cNvSpPr/>
              <p:nvPr/>
            </p:nvSpPr>
            <p:spPr>
              <a:xfrm>
                <a:off x="-5827152" y="330143"/>
                <a:ext cx="106122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dirty="0"/>
              </a:p>
            </p:txBody>
          </p:sp>
          <p:sp>
            <p:nvSpPr>
              <p:cNvPr id="77" name="Shape 77"/>
              <p:cNvSpPr/>
              <p:nvPr/>
            </p:nvSpPr>
            <p:spPr>
              <a:xfrm>
                <a:off x="4749365"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dirty="0"/>
              </a:p>
            </p:txBody>
          </p:sp>
        </p:grpSp>
      </p:grpSp>
      <p:sp>
        <p:nvSpPr>
          <p:cNvPr id="78" name="Shape 78"/>
          <p:cNvSpPr txBox="1">
            <a:spLocks noGrp="1"/>
          </p:cNvSpPr>
          <p:nvPr>
            <p:ph type="title"/>
          </p:nvPr>
        </p:nvSpPr>
        <p:spPr>
          <a:xfrm>
            <a:off x="814275" y="392575"/>
            <a:ext cx="5492400" cy="7662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lIns="91425" tIns="91425" rIns="91425" bIns="91425" anchor="ctr" anchorCtr="0"/>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pPr lvl="0" algn="r">
                <a:spcBef>
                  <a:spcPts val="0"/>
                </a:spcBef>
                <a:buNone/>
              </a:p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tutorialspoint.com/cplusplus/cpp_for_loop.htm"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tutorialspoint.com/cplusplus/cpp_nested_loops.htm" TargetMode="External"/><Relationship Id="rId5" Type="http://schemas.openxmlformats.org/officeDocument/2006/relationships/hyperlink" Target="https://www.tutorialspoint.com/cplusplus/cpp_do_while_loop.htm" TargetMode="External"/><Relationship Id="rId4" Type="http://schemas.openxmlformats.org/officeDocument/2006/relationships/hyperlink" Target="https://www.tutorialspoint.com/cplusplus/cpp_while_loop.htm" TargetMode="External"/></Relationships>
</file>

<file path=ppt/slides/_rels/slide4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geeksforgeeks.org/c-data-types/" TargetMode="External"/><Relationship Id="rId7" Type="http://schemas.openxmlformats.org/officeDocument/2006/relationships/hyperlink" Target="https://www.javatpoint.com/cpp-tutorial" TargetMode="External"/><Relationship Id="rId2" Type="http://schemas.openxmlformats.org/officeDocument/2006/relationships/hyperlink" Target="https://beginnersbook.com/2017/08/cpp-data-types/" TargetMode="External"/><Relationship Id="rId1" Type="http://schemas.openxmlformats.org/officeDocument/2006/relationships/slideLayout" Target="../slideLayouts/slideLayout2.xml"/><Relationship Id="rId6" Type="http://schemas.openxmlformats.org/officeDocument/2006/relationships/hyperlink" Target="https://www.w3schools.com/cpp/default.asp" TargetMode="External"/><Relationship Id="rId5" Type="http://schemas.openxmlformats.org/officeDocument/2006/relationships/hyperlink" Target="https://www.geeksforgeeks.org/basic-input-output-c/" TargetMode="External"/><Relationship Id="rId4" Type="http://schemas.openxmlformats.org/officeDocument/2006/relationships/hyperlink" Target="http://www.cplusplus.com/doc/tutorial/basic_io/"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5" name="Rectangle 4"/>
          <p:cNvSpPr/>
          <p:nvPr/>
        </p:nvSpPr>
        <p:spPr>
          <a:xfrm>
            <a:off x="0" y="1203598"/>
            <a:ext cx="2267744" cy="50405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AU" sz="2000" b="1" dirty="0"/>
              <a:t>OOP Lab # 3.2</a:t>
            </a:r>
            <a:endParaRPr lang="en-GB" sz="2000" dirty="0"/>
          </a:p>
        </p:txBody>
      </p:sp>
      <p:sp>
        <p:nvSpPr>
          <p:cNvPr id="12" name="Shape 184">
            <a:extLst>
              <a:ext uri="{FF2B5EF4-FFF2-40B4-BE49-F238E27FC236}">
                <a16:creationId xmlns:a16="http://schemas.microsoft.com/office/drawing/2014/main" id="{011D0DDE-0A1C-46C5-9B1C-DAD0CD1E88CA}"/>
              </a:ext>
            </a:extLst>
          </p:cNvPr>
          <p:cNvSpPr txBox="1">
            <a:spLocks/>
          </p:cNvSpPr>
          <p:nvPr/>
        </p:nvSpPr>
        <p:spPr>
          <a:xfrm>
            <a:off x="0" y="1789391"/>
            <a:ext cx="6914213" cy="182600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Condensed"/>
              <a:buNone/>
              <a:defRPr sz="4800" b="1" i="0" u="none" strike="noStrike" cap="none">
                <a:solidFill>
                  <a:srgbClr val="FFFFFF"/>
                </a:solidFill>
                <a:latin typeface="Roboto Condensed"/>
                <a:ea typeface="Roboto Condensed"/>
                <a:cs typeface="Roboto Condensed"/>
                <a:sym typeface="Roboto Condensed"/>
              </a:defRPr>
            </a:lvl1pPr>
            <a:lvl2pPr lvl="1"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2pPr>
            <a:lvl3pPr lvl="2"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3pPr>
            <a:lvl4pPr lvl="3"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4pPr>
            <a:lvl5pPr lvl="4"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5pPr>
            <a:lvl6pPr lvl="5"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6pPr>
            <a:lvl7pPr lvl="6"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7pPr>
            <a:lvl8pPr lvl="7"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8pPr>
            <a:lvl9pPr lvl="8"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9pPr>
          </a:lstStyle>
          <a:p>
            <a:r>
              <a:rPr lang="en-US" sz="3600" dirty="0">
                <a:solidFill>
                  <a:srgbClr val="FFFF00"/>
                </a:solidFill>
              </a:rPr>
              <a:t>C++ Loops</a:t>
            </a:r>
            <a:br>
              <a:rPr lang="en-US" sz="4050" dirty="0">
                <a:solidFill>
                  <a:srgbClr val="FFFF00"/>
                </a:solidFill>
              </a:rPr>
            </a:br>
            <a:br>
              <a:rPr lang="en-GB" sz="2100" dirty="0"/>
            </a:br>
            <a:r>
              <a:rPr lang="en-GB" sz="2100" dirty="0">
                <a:solidFill>
                  <a:srgbClr val="FFFF00"/>
                </a:solidFill>
              </a:rPr>
              <a:t>Instructor: </a:t>
            </a:r>
            <a:r>
              <a:rPr lang="en-GB" sz="2100" dirty="0">
                <a:solidFill>
                  <a:schemeClr val="bg1"/>
                </a:solidFill>
                <a:latin typeface="Roboto Condensed" panose="020B0604020202020204" charset="0"/>
                <a:ea typeface="Roboto Condensed" panose="020B0604020202020204" charset="0"/>
              </a:rPr>
              <a:t>Muhammad Abdullah Orakzai</a:t>
            </a:r>
            <a:br>
              <a:rPr lang="en-GB" sz="1800" dirty="0">
                <a:solidFill>
                  <a:schemeClr val="bg1"/>
                </a:solidFill>
                <a:latin typeface="Roboto Condensed" panose="020B0604020202020204" charset="0"/>
                <a:ea typeface="Roboto Condensed" panose="020B0604020202020204" charset="0"/>
              </a:rPr>
            </a:br>
            <a:endParaRPr lang="en" sz="1800" dirty="0"/>
          </a:p>
        </p:txBody>
      </p:sp>
      <p:sp>
        <p:nvSpPr>
          <p:cNvPr id="13" name="Rectangle 12">
            <a:extLst>
              <a:ext uri="{FF2B5EF4-FFF2-40B4-BE49-F238E27FC236}">
                <a16:creationId xmlns:a16="http://schemas.microsoft.com/office/drawing/2014/main" id="{4A1BF865-41CF-4184-AB1F-742E3421F789}"/>
              </a:ext>
            </a:extLst>
          </p:cNvPr>
          <p:cNvSpPr/>
          <p:nvPr/>
        </p:nvSpPr>
        <p:spPr>
          <a:xfrm>
            <a:off x="0" y="3205968"/>
            <a:ext cx="5016117" cy="461665"/>
          </a:xfrm>
          <a:prstGeom prst="rect">
            <a:avLst/>
          </a:prstGeom>
        </p:spPr>
        <p:txBody>
          <a:bodyPr wrap="none">
            <a:spAutoFit/>
          </a:bodyPr>
          <a:lstStyle/>
          <a:p>
            <a:r>
              <a:rPr lang="en-US" sz="2400" b="1" dirty="0">
                <a:solidFill>
                  <a:schemeClr val="bg1"/>
                </a:solidFill>
                <a:latin typeface="Roboto Condensed" panose="020B0604020202020204" charset="0"/>
                <a:ea typeface="Roboto Condensed" panose="020B0604020202020204" charset="0"/>
                <a:cs typeface="Times New Roman" panose="02020603050405020304" pitchFamily="18" charset="0"/>
              </a:rPr>
              <a:t>DEPARTMENT OF COMPUTER SCIENCE</a:t>
            </a:r>
            <a:endParaRPr lang="en-US" sz="2400" b="1" dirty="0">
              <a:latin typeface="Roboto Condensed" panose="020B0604020202020204" charset="0"/>
              <a:ea typeface="Roboto Condensed" panose="020B0604020202020204" charset="0"/>
            </a:endParaRPr>
          </a:p>
        </p:txBody>
      </p:sp>
      <p:grpSp>
        <p:nvGrpSpPr>
          <p:cNvPr id="9" name="Group 8">
            <a:extLst>
              <a:ext uri="{FF2B5EF4-FFF2-40B4-BE49-F238E27FC236}">
                <a16:creationId xmlns:a16="http://schemas.microsoft.com/office/drawing/2014/main" id="{B9D3AB34-6D00-4C3F-8E1F-BFA0AFA3B318}"/>
              </a:ext>
            </a:extLst>
          </p:cNvPr>
          <p:cNvGrpSpPr/>
          <p:nvPr/>
        </p:nvGrpSpPr>
        <p:grpSpPr>
          <a:xfrm>
            <a:off x="-373163" y="4043440"/>
            <a:ext cx="4011303" cy="1076190"/>
            <a:chOff x="-373163" y="4043440"/>
            <a:chExt cx="4011303" cy="1076190"/>
          </a:xfrm>
        </p:grpSpPr>
        <p:pic>
          <p:nvPicPr>
            <p:cNvPr id="11" name="Picture 4" descr="National University of Computer and Emerging Sciences logo.png">
              <a:extLst>
                <a:ext uri="{FF2B5EF4-FFF2-40B4-BE49-F238E27FC236}">
                  <a16:creationId xmlns:a16="http://schemas.microsoft.com/office/drawing/2014/main" id="{6B5BACE8-8779-4A5A-8931-70A67DF7E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2036" y="4205060"/>
              <a:ext cx="936104" cy="90574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13F0DF42-61E5-4670-B3C2-9279B49C2F0C}"/>
                </a:ext>
              </a:extLst>
            </p:cNvPr>
            <p:cNvPicPr>
              <a:picLocks noChangeAspect="1"/>
            </p:cNvPicPr>
            <p:nvPr/>
          </p:nvPicPr>
          <p:blipFill>
            <a:blip r:embed="rId4"/>
            <a:stretch>
              <a:fillRect/>
            </a:stretch>
          </p:blipFill>
          <p:spPr>
            <a:xfrm>
              <a:off x="-373163" y="4043440"/>
              <a:ext cx="2038095" cy="1076190"/>
            </a:xfrm>
            <a:prstGeom prst="rect">
              <a:avLst/>
            </a:prstGeom>
          </p:spPr>
        </p:pic>
      </p:grpSp>
      <p:sp>
        <p:nvSpPr>
          <p:cNvPr id="15" name="Rectangle 14">
            <a:extLst>
              <a:ext uri="{FF2B5EF4-FFF2-40B4-BE49-F238E27FC236}">
                <a16:creationId xmlns:a16="http://schemas.microsoft.com/office/drawing/2014/main" id="{9F9D308D-5DE9-45A2-B0D3-BA39E2072B16}"/>
              </a:ext>
            </a:extLst>
          </p:cNvPr>
          <p:cNvSpPr/>
          <p:nvPr/>
        </p:nvSpPr>
        <p:spPr>
          <a:xfrm>
            <a:off x="5148064" y="4227934"/>
            <a:ext cx="4122367" cy="461665"/>
          </a:xfrm>
          <a:prstGeom prst="rect">
            <a:avLst/>
          </a:prstGeom>
        </p:spPr>
        <p:txBody>
          <a:bodyPr wrap="square">
            <a:spAutoFit/>
          </a:bodyPr>
          <a:lstStyle/>
          <a:p>
            <a:pPr fontAlgn="t"/>
            <a:r>
              <a:rPr lang="ar-AE" sz="2400" b="1" dirty="0">
                <a:solidFill>
                  <a:schemeClr val="tx1"/>
                </a:solidFill>
                <a:latin typeface="Arial Black" panose="020B0A04020102020204" pitchFamily="34" charset="0"/>
              </a:rPr>
              <a:t>الذی علم بالقلم۔ علم الانسان ما لم يعلم۔</a:t>
            </a:r>
          </a:p>
        </p:txBody>
      </p:sp>
      <p:sp>
        <p:nvSpPr>
          <p:cNvPr id="16" name="TextBox 15">
            <a:extLst>
              <a:ext uri="{FF2B5EF4-FFF2-40B4-BE49-F238E27FC236}">
                <a16:creationId xmlns:a16="http://schemas.microsoft.com/office/drawing/2014/main" id="{7AB88307-A7F8-4C8E-9560-EF380EC25E54}"/>
              </a:ext>
            </a:extLst>
          </p:cNvPr>
          <p:cNvSpPr txBox="1"/>
          <p:nvPr/>
        </p:nvSpPr>
        <p:spPr>
          <a:xfrm>
            <a:off x="-18421" y="34474"/>
            <a:ext cx="2286165" cy="923330"/>
          </a:xfrm>
          <a:prstGeom prst="rect">
            <a:avLst/>
          </a:prstGeom>
          <a:noFill/>
        </p:spPr>
        <p:txBody>
          <a:bodyPr wrap="square" rtlCol="0">
            <a:spAutoFit/>
          </a:bodyPr>
          <a:lstStyle/>
          <a:p>
            <a:r>
              <a:rPr lang="en-US" sz="5400" u="sng" dirty="0">
                <a:solidFill>
                  <a:schemeClr val="tx1"/>
                </a:solidFill>
                <a:latin typeface="Arial Black" panose="020B0A04020102020204" pitchFamily="34" charset="0"/>
              </a:rPr>
              <a:t>FAST</a:t>
            </a:r>
          </a:p>
        </p:txBody>
      </p:sp>
      <p:sp>
        <p:nvSpPr>
          <p:cNvPr id="17" name="Rectangle 16">
            <a:extLst>
              <a:ext uri="{FF2B5EF4-FFF2-40B4-BE49-F238E27FC236}">
                <a16:creationId xmlns:a16="http://schemas.microsoft.com/office/drawing/2014/main" id="{617B8D1A-8323-486B-AEC6-0ED1A4A83011}"/>
              </a:ext>
            </a:extLst>
          </p:cNvPr>
          <p:cNvSpPr/>
          <p:nvPr/>
        </p:nvSpPr>
        <p:spPr>
          <a:xfrm>
            <a:off x="2240392" y="54809"/>
            <a:ext cx="6698189" cy="969496"/>
          </a:xfrm>
          <a:prstGeom prst="rect">
            <a:avLst/>
          </a:prstGeom>
        </p:spPr>
        <p:txBody>
          <a:bodyPr wrap="square">
            <a:spAutoFit/>
          </a:bodyPr>
          <a:lstStyle/>
          <a:p>
            <a:r>
              <a:rPr lang="en-US" sz="2850" b="1" dirty="0">
                <a:solidFill>
                  <a:schemeClr val="tx1"/>
                </a:solidFill>
                <a:latin typeface="Times New Roman" panose="02020603050405020304" pitchFamily="18" charset="0"/>
                <a:cs typeface="Times New Roman" panose="02020603050405020304" pitchFamily="18" charset="0"/>
              </a:rPr>
              <a:t>National University of Computer and Emerging Sciences Peshawar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1) for loop…</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10</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5254D00A-23BD-438C-A331-20DF4527C731}"/>
              </a:ext>
            </a:extLst>
          </p:cNvPr>
          <p:cNvSpPr/>
          <p:nvPr/>
        </p:nvSpPr>
        <p:spPr>
          <a:xfrm>
            <a:off x="203262" y="1443203"/>
            <a:ext cx="7177049" cy="3416320"/>
          </a:xfrm>
          <a:prstGeom prst="rect">
            <a:avLst/>
          </a:prstGeom>
        </p:spPr>
        <p:txBody>
          <a:bodyPr wrap="square">
            <a:spAutoFit/>
          </a:bodyPr>
          <a:lstStyle/>
          <a:p>
            <a:r>
              <a:rPr lang="en-US" sz="1800" dirty="0">
                <a:solidFill>
                  <a:schemeClr val="tx1"/>
                </a:solidFill>
                <a:latin typeface="Consolas" panose="020B0609020204030204" pitchFamily="49" charset="0"/>
              </a:rPr>
              <a:t>#include &lt;iostream&gt;</a:t>
            </a:r>
          </a:p>
          <a:p>
            <a:r>
              <a:rPr lang="en-US" sz="1800" dirty="0">
                <a:solidFill>
                  <a:schemeClr val="tx1"/>
                </a:solidFill>
                <a:latin typeface="Consolas" panose="020B0609020204030204" pitchFamily="49" charset="0"/>
              </a:rPr>
              <a:t>using namespace std;</a:t>
            </a:r>
          </a:p>
          <a:p>
            <a:r>
              <a:rPr lang="en-US" sz="1800" dirty="0">
                <a:solidFill>
                  <a:schemeClr val="tx1"/>
                </a:solidFill>
                <a:latin typeface="Consolas" panose="020B0609020204030204" pitchFamily="49" charset="0"/>
              </a:rPr>
              <a:t>int main() {</a:t>
            </a:r>
          </a:p>
          <a:p>
            <a:endParaRPr lang="en-US" sz="1800" dirty="0">
              <a:solidFill>
                <a:schemeClr val="tx1"/>
              </a:solidFill>
              <a:latin typeface="Consolas" panose="020B0609020204030204" pitchFamily="49" charset="0"/>
            </a:endParaRPr>
          </a:p>
          <a:p>
            <a:r>
              <a:rPr lang="en-US" sz="1800" dirty="0">
                <a:solidFill>
                  <a:schemeClr val="tx1"/>
                </a:solidFill>
                <a:latin typeface="Consolas" panose="020B0609020204030204" pitchFamily="49" charset="0"/>
              </a:rPr>
              <a:t>for (int </a:t>
            </a:r>
            <a:r>
              <a:rPr lang="en-US" sz="1800" dirty="0" err="1">
                <a:solidFill>
                  <a:schemeClr val="tx1"/>
                </a:solidFill>
                <a:latin typeface="Consolas" panose="020B0609020204030204" pitchFamily="49" charset="0"/>
              </a:rPr>
              <a:t>i</a:t>
            </a:r>
            <a:r>
              <a:rPr lang="en-US" sz="1800" dirty="0">
                <a:solidFill>
                  <a:schemeClr val="tx1"/>
                </a:solidFill>
                <a:latin typeface="Consolas" panose="020B0609020204030204" pitchFamily="49" charset="0"/>
              </a:rPr>
              <a:t> = 0 ; </a:t>
            </a:r>
            <a:r>
              <a:rPr lang="en-US" sz="1800" dirty="0" err="1">
                <a:solidFill>
                  <a:schemeClr val="tx1"/>
                </a:solidFill>
                <a:latin typeface="Consolas" panose="020B0609020204030204" pitchFamily="49" charset="0"/>
              </a:rPr>
              <a:t>i</a:t>
            </a:r>
            <a:r>
              <a:rPr lang="en-US" sz="1800" dirty="0">
                <a:solidFill>
                  <a:schemeClr val="tx1"/>
                </a:solidFill>
                <a:latin typeface="Consolas" panose="020B0609020204030204" pitchFamily="49" charset="0"/>
              </a:rPr>
              <a:t>&lt; 5 ; </a:t>
            </a:r>
            <a:r>
              <a:rPr lang="en-US" sz="1800" dirty="0" err="1">
                <a:solidFill>
                  <a:schemeClr val="tx1"/>
                </a:solidFill>
                <a:latin typeface="Consolas" panose="020B0609020204030204" pitchFamily="49" charset="0"/>
              </a:rPr>
              <a:t>i</a:t>
            </a:r>
            <a:r>
              <a:rPr lang="en-US" sz="1800" dirty="0">
                <a:solidFill>
                  <a:schemeClr val="tx1"/>
                </a:solidFill>
                <a:latin typeface="Consolas" panose="020B0609020204030204" pitchFamily="49" charset="0"/>
              </a:rPr>
              <a:t>++) </a:t>
            </a:r>
          </a:p>
          <a:p>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cout</a:t>
            </a:r>
            <a:r>
              <a:rPr lang="en-US" sz="1800" dirty="0">
                <a:solidFill>
                  <a:schemeClr val="tx1"/>
                </a:solidFill>
                <a:latin typeface="Consolas" panose="020B0609020204030204" pitchFamily="49" charset="0"/>
              </a:rPr>
              <a:t> &lt;&lt; </a:t>
            </a:r>
            <a:r>
              <a:rPr lang="en-US" sz="1800" dirty="0" err="1">
                <a:solidFill>
                  <a:schemeClr val="tx1"/>
                </a:solidFill>
                <a:latin typeface="Consolas" panose="020B0609020204030204" pitchFamily="49" charset="0"/>
              </a:rPr>
              <a:t>i</a:t>
            </a:r>
            <a:r>
              <a:rPr lang="en-US" sz="1800" dirty="0">
                <a:solidFill>
                  <a:schemeClr val="tx1"/>
                </a:solidFill>
                <a:latin typeface="Consolas" panose="020B0609020204030204" pitchFamily="49" charset="0"/>
              </a:rPr>
              <a:t> &lt;&lt; "\n";</a:t>
            </a:r>
          </a:p>
          <a:p>
            <a:r>
              <a:rPr lang="en-US" sz="1800" dirty="0">
                <a:solidFill>
                  <a:schemeClr val="tx1"/>
                </a:solidFill>
                <a:latin typeface="Consolas" panose="020B0609020204030204" pitchFamily="49" charset="0"/>
              </a:rPr>
              <a:t>}</a:t>
            </a:r>
          </a:p>
          <a:p>
            <a:endParaRPr lang="en-US" sz="1800" dirty="0">
              <a:solidFill>
                <a:schemeClr val="tx1"/>
              </a:solidFill>
              <a:latin typeface="Consolas" panose="020B0609020204030204" pitchFamily="49" charset="0"/>
            </a:endParaRPr>
          </a:p>
          <a:p>
            <a:endParaRPr lang="en-US" sz="1800" dirty="0">
              <a:solidFill>
                <a:schemeClr val="tx1"/>
              </a:solidFill>
              <a:latin typeface="Consolas" panose="020B0609020204030204" pitchFamily="49" charset="0"/>
            </a:endParaRPr>
          </a:p>
          <a:p>
            <a:r>
              <a:rPr lang="en-US" sz="1800" dirty="0">
                <a:solidFill>
                  <a:schemeClr val="tx1"/>
                </a:solidFill>
                <a:latin typeface="Consolas" panose="020B0609020204030204" pitchFamily="49" charset="0"/>
              </a:rPr>
              <a:t>  return 0;</a:t>
            </a:r>
          </a:p>
          <a:p>
            <a:r>
              <a:rPr lang="en-US" sz="1800" dirty="0">
                <a:solidFill>
                  <a:schemeClr val="tx1"/>
                </a:solidFill>
                <a:latin typeface="Consolas" panose="020B0609020204030204" pitchFamily="49" charset="0"/>
              </a:rPr>
              <a:t>}</a:t>
            </a:r>
          </a:p>
        </p:txBody>
      </p:sp>
      <p:sp>
        <p:nvSpPr>
          <p:cNvPr id="3" name="Rectangle 2">
            <a:extLst>
              <a:ext uri="{FF2B5EF4-FFF2-40B4-BE49-F238E27FC236}">
                <a16:creationId xmlns:a16="http://schemas.microsoft.com/office/drawing/2014/main" id="{68BF7205-EA87-42D9-A2A4-1C7132D4A5B1}"/>
              </a:ext>
            </a:extLst>
          </p:cNvPr>
          <p:cNvSpPr/>
          <p:nvPr/>
        </p:nvSpPr>
        <p:spPr>
          <a:xfrm>
            <a:off x="5076056" y="1860324"/>
            <a:ext cx="1576188" cy="1600438"/>
          </a:xfrm>
          <a:prstGeom prst="rect">
            <a:avLst/>
          </a:prstGeom>
        </p:spPr>
        <p:txBody>
          <a:bodyPr wrap="square">
            <a:spAutoFit/>
          </a:bodyPr>
          <a:lstStyle/>
          <a:p>
            <a:r>
              <a:rPr lang="en-US" b="1" dirty="0"/>
              <a:t>Output:</a:t>
            </a:r>
          </a:p>
          <a:p>
            <a:endParaRPr lang="en-US" dirty="0"/>
          </a:p>
          <a:p>
            <a:r>
              <a:rPr lang="en-US" dirty="0"/>
              <a:t>0</a:t>
            </a:r>
          </a:p>
          <a:p>
            <a:r>
              <a:rPr lang="en-US" dirty="0"/>
              <a:t>1</a:t>
            </a:r>
          </a:p>
          <a:p>
            <a:r>
              <a:rPr lang="en-US" dirty="0"/>
              <a:t>2</a:t>
            </a:r>
          </a:p>
          <a:p>
            <a:r>
              <a:rPr lang="en-US" dirty="0"/>
              <a:t>3</a:t>
            </a:r>
          </a:p>
          <a:p>
            <a:r>
              <a:rPr lang="en-US" dirty="0"/>
              <a:t>4</a:t>
            </a:r>
          </a:p>
        </p:txBody>
      </p:sp>
    </p:spTree>
    <p:extLst>
      <p:ext uri="{BB962C8B-B14F-4D97-AF65-F5344CB8AC3E}">
        <p14:creationId xmlns:p14="http://schemas.microsoft.com/office/powerpoint/2010/main" val="303266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1) for loop…</a:t>
            </a:r>
            <a:endParaRPr lang="en-GB" sz="2800" b="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11</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8FBBF2B-DC54-4497-820E-AFC62A7197C8}"/>
              </a:ext>
            </a:extLst>
          </p:cNvPr>
          <p:cNvSpPr/>
          <p:nvPr/>
        </p:nvSpPr>
        <p:spPr>
          <a:xfrm>
            <a:off x="194741" y="1398251"/>
            <a:ext cx="4572000" cy="3108543"/>
          </a:xfrm>
          <a:prstGeom prst="rect">
            <a:avLst/>
          </a:prstGeom>
        </p:spPr>
        <p:txBody>
          <a:bodyPr>
            <a:spAutoFit/>
          </a:bodyPr>
          <a:lstStyle/>
          <a:p>
            <a:r>
              <a:rPr lang="en-US" dirty="0">
                <a:solidFill>
                  <a:schemeClr val="tx1"/>
                </a:solidFill>
                <a:latin typeface="Consolas" panose="020B0609020204030204" pitchFamily="49" charset="0"/>
              </a:rPr>
              <a:t>#include &lt;iostream&gt;</a:t>
            </a:r>
          </a:p>
          <a:p>
            <a:r>
              <a:rPr lang="en-US" dirty="0">
                <a:solidFill>
                  <a:schemeClr val="tx1"/>
                </a:solidFill>
                <a:latin typeface="Consolas" panose="020B0609020204030204" pitchFamily="49" charset="0"/>
              </a:rPr>
              <a:t>using namespace std;</a:t>
            </a:r>
          </a:p>
          <a:p>
            <a:r>
              <a:rPr lang="en-US" dirty="0">
                <a:solidFill>
                  <a:schemeClr val="tx1"/>
                </a:solidFill>
                <a:latin typeface="Consolas" panose="020B0609020204030204" pitchFamily="49" charset="0"/>
              </a:rPr>
              <a:t>int main () </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 for loop execution</a:t>
            </a:r>
          </a:p>
          <a:p>
            <a:endParaRPr lang="en-US" dirty="0">
              <a:solidFill>
                <a:schemeClr val="tx1"/>
              </a:solidFill>
              <a:latin typeface="Consolas" panose="020B0609020204030204" pitchFamily="49" charset="0"/>
            </a:endParaRPr>
          </a:p>
          <a:p>
            <a:r>
              <a:rPr lang="en-US" dirty="0">
                <a:solidFill>
                  <a:schemeClr val="tx1"/>
                </a:solidFill>
                <a:latin typeface="Consolas" panose="020B0609020204030204" pitchFamily="49" charset="0"/>
              </a:rPr>
              <a:t>   for( int a = 10 ; a &lt; 20; a++ )</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 &lt;&lt; "value of a: " &lt;&lt; a &lt;&lt; </a:t>
            </a:r>
            <a:r>
              <a:rPr lang="en-US" dirty="0" err="1">
                <a:solidFill>
                  <a:schemeClr val="tx1"/>
                </a:solidFill>
                <a:latin typeface="Consolas" panose="020B0609020204030204" pitchFamily="49" charset="0"/>
              </a:rPr>
              <a:t>endl</a:t>
            </a:r>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p>
          <a:p>
            <a:endParaRPr lang="en-US" dirty="0">
              <a:solidFill>
                <a:schemeClr val="tx1"/>
              </a:solidFill>
              <a:latin typeface="Consolas" panose="020B0609020204030204" pitchFamily="49" charset="0"/>
            </a:endParaRPr>
          </a:p>
          <a:p>
            <a:r>
              <a:rPr lang="en-US" dirty="0">
                <a:solidFill>
                  <a:schemeClr val="tx1"/>
                </a:solidFill>
                <a:latin typeface="Consolas" panose="020B0609020204030204" pitchFamily="49" charset="0"/>
              </a:rPr>
              <a:t>return 0;</a:t>
            </a:r>
          </a:p>
          <a:p>
            <a:r>
              <a:rPr lang="en-US" dirty="0">
                <a:solidFill>
                  <a:schemeClr val="tx1"/>
                </a:solidFill>
                <a:latin typeface="Consolas" panose="020B0609020204030204" pitchFamily="49" charset="0"/>
              </a:rPr>
              <a:t>}</a:t>
            </a:r>
          </a:p>
          <a:p>
            <a:endParaRPr lang="en-US" dirty="0">
              <a:solidFill>
                <a:schemeClr val="tx1"/>
              </a:solidFill>
              <a:latin typeface="Consolas" panose="020B0609020204030204" pitchFamily="49" charset="0"/>
            </a:endParaRPr>
          </a:p>
        </p:txBody>
      </p:sp>
      <p:pic>
        <p:nvPicPr>
          <p:cNvPr id="7" name="Picture 6">
            <a:extLst>
              <a:ext uri="{FF2B5EF4-FFF2-40B4-BE49-F238E27FC236}">
                <a16:creationId xmlns:a16="http://schemas.microsoft.com/office/drawing/2014/main" id="{5882FF6D-4374-4E04-8CE8-284EA49352ED}"/>
              </a:ext>
            </a:extLst>
          </p:cNvPr>
          <p:cNvPicPr>
            <a:picLocks noChangeAspect="1"/>
          </p:cNvPicPr>
          <p:nvPr/>
        </p:nvPicPr>
        <p:blipFill>
          <a:blip r:embed="rId3"/>
          <a:stretch>
            <a:fillRect/>
          </a:stretch>
        </p:blipFill>
        <p:spPr>
          <a:xfrm>
            <a:off x="5364088" y="1923678"/>
            <a:ext cx="1440160" cy="2057690"/>
          </a:xfrm>
          <a:prstGeom prst="rect">
            <a:avLst/>
          </a:prstGeom>
        </p:spPr>
      </p:pic>
    </p:spTree>
    <p:extLst>
      <p:ext uri="{BB962C8B-B14F-4D97-AF65-F5344CB8AC3E}">
        <p14:creationId xmlns:p14="http://schemas.microsoft.com/office/powerpoint/2010/main" val="2320438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1) for loop…</a:t>
            </a:r>
            <a:endParaRPr lang="en-GB" sz="2800" b="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12</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D502996-8075-479E-B093-5B4B3F7C80DC}"/>
              </a:ext>
            </a:extLst>
          </p:cNvPr>
          <p:cNvSpPr/>
          <p:nvPr/>
        </p:nvSpPr>
        <p:spPr>
          <a:xfrm>
            <a:off x="6012160" y="1721416"/>
            <a:ext cx="1444476" cy="2677656"/>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Output:</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value of a: 0</a:t>
            </a:r>
          </a:p>
          <a:p>
            <a:r>
              <a:rPr lang="en-US" dirty="0">
                <a:latin typeface="Calibri" panose="020F0502020204030204" pitchFamily="34" charset="0"/>
                <a:cs typeface="Calibri" panose="020F0502020204030204" pitchFamily="34" charset="0"/>
              </a:rPr>
              <a:t>value of a: 1</a:t>
            </a:r>
          </a:p>
          <a:p>
            <a:r>
              <a:rPr lang="en-US" dirty="0">
                <a:latin typeface="Calibri" panose="020F0502020204030204" pitchFamily="34" charset="0"/>
                <a:cs typeface="Calibri" panose="020F0502020204030204" pitchFamily="34" charset="0"/>
              </a:rPr>
              <a:t>value of a: 2</a:t>
            </a:r>
          </a:p>
          <a:p>
            <a:r>
              <a:rPr lang="en-US" dirty="0">
                <a:latin typeface="Calibri" panose="020F0502020204030204" pitchFamily="34" charset="0"/>
                <a:cs typeface="Calibri" panose="020F0502020204030204" pitchFamily="34" charset="0"/>
              </a:rPr>
              <a:t>value of a: 3</a:t>
            </a:r>
          </a:p>
          <a:p>
            <a:r>
              <a:rPr lang="en-US" dirty="0">
                <a:latin typeface="Calibri" panose="020F0502020204030204" pitchFamily="34" charset="0"/>
                <a:cs typeface="Calibri" panose="020F0502020204030204" pitchFamily="34" charset="0"/>
              </a:rPr>
              <a:t>value of a: 4</a:t>
            </a:r>
          </a:p>
          <a:p>
            <a:r>
              <a:rPr lang="en-US" dirty="0">
                <a:latin typeface="Calibri" panose="020F0502020204030204" pitchFamily="34" charset="0"/>
                <a:cs typeface="Calibri" panose="020F0502020204030204" pitchFamily="34" charset="0"/>
              </a:rPr>
              <a:t>value of a: 5</a:t>
            </a:r>
          </a:p>
          <a:p>
            <a:r>
              <a:rPr lang="en-US" dirty="0">
                <a:latin typeface="Calibri" panose="020F0502020204030204" pitchFamily="34" charset="0"/>
                <a:cs typeface="Calibri" panose="020F0502020204030204" pitchFamily="34" charset="0"/>
              </a:rPr>
              <a:t>value of a: 6</a:t>
            </a:r>
          </a:p>
          <a:p>
            <a:r>
              <a:rPr lang="en-US" dirty="0">
                <a:latin typeface="Calibri" panose="020F0502020204030204" pitchFamily="34" charset="0"/>
                <a:cs typeface="Calibri" panose="020F0502020204030204" pitchFamily="34" charset="0"/>
              </a:rPr>
              <a:t>value of a: 7</a:t>
            </a:r>
          </a:p>
          <a:p>
            <a:r>
              <a:rPr lang="en-US" dirty="0">
                <a:latin typeface="Calibri" panose="020F0502020204030204" pitchFamily="34" charset="0"/>
                <a:cs typeface="Calibri" panose="020F0502020204030204" pitchFamily="34" charset="0"/>
              </a:rPr>
              <a:t>value of a: 8</a:t>
            </a:r>
          </a:p>
          <a:p>
            <a:r>
              <a:rPr lang="en-US" dirty="0">
                <a:latin typeface="Calibri" panose="020F0502020204030204" pitchFamily="34" charset="0"/>
                <a:cs typeface="Calibri" panose="020F0502020204030204" pitchFamily="34" charset="0"/>
              </a:rPr>
              <a:t>value of a: 9</a:t>
            </a:r>
          </a:p>
          <a:p>
            <a:r>
              <a:rPr lang="en-US" dirty="0">
                <a:latin typeface="Calibri" panose="020F0502020204030204" pitchFamily="34" charset="0"/>
                <a:cs typeface="Calibri" panose="020F0502020204030204" pitchFamily="34" charset="0"/>
              </a:rPr>
              <a:t>Value of a: 10</a:t>
            </a:r>
          </a:p>
        </p:txBody>
      </p:sp>
      <p:sp>
        <p:nvSpPr>
          <p:cNvPr id="9" name="Rectangle 8">
            <a:extLst>
              <a:ext uri="{FF2B5EF4-FFF2-40B4-BE49-F238E27FC236}">
                <a16:creationId xmlns:a16="http://schemas.microsoft.com/office/drawing/2014/main" id="{F1E115BD-9A49-47E4-A11B-9FF5C46180FE}"/>
              </a:ext>
            </a:extLst>
          </p:cNvPr>
          <p:cNvSpPr/>
          <p:nvPr/>
        </p:nvSpPr>
        <p:spPr>
          <a:xfrm>
            <a:off x="130761" y="1485175"/>
            <a:ext cx="5904656" cy="3170099"/>
          </a:xfrm>
          <a:prstGeom prst="rect">
            <a:avLst/>
          </a:prstGeom>
        </p:spPr>
        <p:txBody>
          <a:bodyPr wrap="square">
            <a:spAutoFit/>
          </a:bodyPr>
          <a:lstStyle/>
          <a:p>
            <a:r>
              <a:rPr lang="en-US" sz="2000" dirty="0">
                <a:solidFill>
                  <a:schemeClr val="tx1"/>
                </a:solidFill>
                <a:latin typeface="Consolas" panose="020B0609020204030204" pitchFamily="49" charset="0"/>
              </a:rPr>
              <a:t>#include &lt;iostream&gt;</a:t>
            </a:r>
          </a:p>
          <a:p>
            <a:r>
              <a:rPr lang="en-US" sz="2000" dirty="0">
                <a:solidFill>
                  <a:schemeClr val="tx1"/>
                </a:solidFill>
                <a:latin typeface="Consolas" panose="020B0609020204030204" pitchFamily="49" charset="0"/>
              </a:rPr>
              <a:t>using namespace std;</a:t>
            </a:r>
          </a:p>
          <a:p>
            <a:r>
              <a:rPr lang="en-US" sz="2000" dirty="0">
                <a:solidFill>
                  <a:schemeClr val="tx1"/>
                </a:solidFill>
                <a:latin typeface="Consolas" panose="020B0609020204030204" pitchFamily="49" charset="0"/>
              </a:rPr>
              <a:t>int main () </a:t>
            </a:r>
          </a:p>
          <a:p>
            <a:r>
              <a:rPr lang="en-US" sz="2000" dirty="0">
                <a:solidFill>
                  <a:schemeClr val="tx1"/>
                </a:solidFill>
                <a:latin typeface="Consolas" panose="020B0609020204030204" pitchFamily="49" charset="0"/>
              </a:rPr>
              <a:t>{</a:t>
            </a:r>
          </a:p>
          <a:p>
            <a:r>
              <a:rPr lang="en-US" sz="2000" dirty="0">
                <a:solidFill>
                  <a:schemeClr val="tx1"/>
                </a:solidFill>
                <a:latin typeface="Consolas" panose="020B0609020204030204" pitchFamily="49" charset="0"/>
              </a:rPr>
              <a:t>for( int a = 0; a &lt; =10; a++ )</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    </a:t>
            </a:r>
            <a:r>
              <a:rPr lang="en-US" sz="2000" dirty="0" err="1">
                <a:solidFill>
                  <a:schemeClr val="tx1"/>
                </a:solidFill>
                <a:latin typeface="Consolas" panose="020B0609020204030204" pitchFamily="49" charset="0"/>
              </a:rPr>
              <a:t>cout</a:t>
            </a:r>
            <a:r>
              <a:rPr lang="en-US" sz="2000" dirty="0">
                <a:solidFill>
                  <a:schemeClr val="tx1"/>
                </a:solidFill>
                <a:latin typeface="Consolas" panose="020B0609020204030204" pitchFamily="49" charset="0"/>
              </a:rPr>
              <a:t> &lt;&lt; "value of a: " &lt;&lt; a &lt;&lt; </a:t>
            </a:r>
            <a:r>
              <a:rPr lang="en-US" sz="2000" dirty="0" err="1">
                <a:solidFill>
                  <a:schemeClr val="tx1"/>
                </a:solidFill>
                <a:latin typeface="Consolas" panose="020B0609020204030204" pitchFamily="49" charset="0"/>
              </a:rPr>
              <a:t>endl</a:t>
            </a:r>
            <a:r>
              <a:rPr lang="en-US" sz="2000" dirty="0">
                <a:solidFill>
                  <a:schemeClr val="tx1"/>
                </a:solidFill>
                <a:latin typeface="Consolas" panose="020B0609020204030204" pitchFamily="49" charset="0"/>
              </a:rPr>
              <a:t>;</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return 0;</a:t>
            </a:r>
          </a:p>
          <a:p>
            <a:r>
              <a:rPr lang="en-US" sz="20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304289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1) for loop…</a:t>
            </a:r>
            <a:endParaRPr lang="en-GB" sz="2800" b="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13</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7D59802-6CD5-4896-B028-EE678823C3FE}"/>
              </a:ext>
            </a:extLst>
          </p:cNvPr>
          <p:cNvSpPr/>
          <p:nvPr/>
        </p:nvSpPr>
        <p:spPr>
          <a:xfrm>
            <a:off x="395536" y="1589962"/>
            <a:ext cx="4572000" cy="2308324"/>
          </a:xfrm>
          <a:prstGeom prst="rect">
            <a:avLst/>
          </a:prstGeom>
        </p:spPr>
        <p:txBody>
          <a:bodyPr>
            <a:spAutoFit/>
          </a:bodyPr>
          <a:lstStyle/>
          <a:p>
            <a:r>
              <a:rPr lang="en-US" sz="1600" dirty="0">
                <a:solidFill>
                  <a:schemeClr val="tx1"/>
                </a:solidFill>
                <a:latin typeface="Consolas" panose="020B0609020204030204" pitchFamily="49" charset="0"/>
              </a:rPr>
              <a:t>#include &lt;iostream&gt;</a:t>
            </a:r>
          </a:p>
          <a:p>
            <a:r>
              <a:rPr lang="en-US" sz="1600" dirty="0">
                <a:solidFill>
                  <a:schemeClr val="tx1"/>
                </a:solidFill>
                <a:latin typeface="Consolas" panose="020B0609020204030204" pitchFamily="49" charset="0"/>
              </a:rPr>
              <a:t>using namespace std;</a:t>
            </a:r>
          </a:p>
          <a:p>
            <a:r>
              <a:rPr lang="en-US" sz="1600" dirty="0">
                <a:solidFill>
                  <a:schemeClr val="tx1"/>
                </a:solidFill>
                <a:latin typeface="Consolas" panose="020B0609020204030204" pitchFamily="49" charset="0"/>
              </a:rPr>
              <a:t>int main() {</a:t>
            </a:r>
          </a:p>
          <a:p>
            <a:r>
              <a:rPr lang="en-US" sz="1600" dirty="0">
                <a:solidFill>
                  <a:schemeClr val="tx1"/>
                </a:solidFill>
                <a:latin typeface="Consolas" panose="020B0609020204030204" pitchFamily="49" charset="0"/>
              </a:rPr>
              <a:t>  for (int </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 = 0 ; </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 &lt;= 10; </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 = </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 + 2) </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 &lt;&lt; </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 &lt;&lt; "\n";</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return 0;</a:t>
            </a:r>
          </a:p>
          <a:p>
            <a:r>
              <a:rPr lang="en-US" sz="1600" dirty="0">
                <a:solidFill>
                  <a:schemeClr val="tx1"/>
                </a:solidFill>
                <a:latin typeface="Consolas" panose="020B0609020204030204" pitchFamily="49" charset="0"/>
              </a:rPr>
              <a:t>}</a:t>
            </a:r>
          </a:p>
        </p:txBody>
      </p:sp>
      <p:pic>
        <p:nvPicPr>
          <p:cNvPr id="7" name="Picture 6">
            <a:extLst>
              <a:ext uri="{FF2B5EF4-FFF2-40B4-BE49-F238E27FC236}">
                <a16:creationId xmlns:a16="http://schemas.microsoft.com/office/drawing/2014/main" id="{638AE90A-FEB4-4025-8BFB-3E02C7C80BBA}"/>
              </a:ext>
            </a:extLst>
          </p:cNvPr>
          <p:cNvPicPr>
            <a:picLocks noChangeAspect="1"/>
          </p:cNvPicPr>
          <p:nvPr/>
        </p:nvPicPr>
        <p:blipFill>
          <a:blip r:embed="rId4"/>
          <a:stretch>
            <a:fillRect/>
          </a:stretch>
        </p:blipFill>
        <p:spPr>
          <a:xfrm>
            <a:off x="5796136" y="1692363"/>
            <a:ext cx="1152128" cy="2103523"/>
          </a:xfrm>
          <a:prstGeom prst="rect">
            <a:avLst/>
          </a:prstGeom>
        </p:spPr>
      </p:pic>
    </p:spTree>
    <p:extLst>
      <p:ext uri="{BB962C8B-B14F-4D97-AF65-F5344CB8AC3E}">
        <p14:creationId xmlns:p14="http://schemas.microsoft.com/office/powerpoint/2010/main" val="407840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AU" sz="2800" dirty="0"/>
              <a:t>infinitive for loop</a:t>
            </a:r>
            <a:endParaRPr lang="en-GB" sz="2800" b="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14</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3A5793E-1498-4799-92E5-F3E0E8A742EB}"/>
              </a:ext>
            </a:extLst>
          </p:cNvPr>
          <p:cNvSpPr/>
          <p:nvPr/>
        </p:nvSpPr>
        <p:spPr>
          <a:xfrm>
            <a:off x="639712" y="1923678"/>
            <a:ext cx="4572000" cy="2462213"/>
          </a:xfrm>
          <a:prstGeom prst="rect">
            <a:avLst/>
          </a:prstGeom>
        </p:spPr>
        <p:txBody>
          <a:bodyPr>
            <a:spAutoFit/>
          </a:bodyPr>
          <a:lstStyle/>
          <a:p>
            <a:r>
              <a:rPr lang="en-US" dirty="0">
                <a:solidFill>
                  <a:schemeClr val="tx1"/>
                </a:solidFill>
                <a:latin typeface="Consolas" panose="020B0609020204030204" pitchFamily="49" charset="0"/>
              </a:rPr>
              <a:t>#include &lt;iostream&gt;</a:t>
            </a:r>
          </a:p>
          <a:p>
            <a:r>
              <a:rPr lang="en-US" dirty="0">
                <a:solidFill>
                  <a:schemeClr val="tx1"/>
                </a:solidFill>
                <a:latin typeface="Consolas" panose="020B0609020204030204" pitchFamily="49" charset="0"/>
              </a:rPr>
              <a:t>using namespace std;</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int main () {</a:t>
            </a:r>
          </a:p>
          <a:p>
            <a:r>
              <a:rPr lang="en-US" dirty="0">
                <a:solidFill>
                  <a:schemeClr val="tx1"/>
                </a:solidFill>
                <a:latin typeface="Consolas" panose="020B0609020204030204" pitchFamily="49" charset="0"/>
              </a:rPr>
              <a:t> for (;;)</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&lt;&lt;“infinitive for loop";</a:t>
            </a:r>
          </a:p>
          <a:p>
            <a:r>
              <a:rPr lang="en-US" dirty="0">
                <a:solidFill>
                  <a:schemeClr val="tx1"/>
                </a:solidFill>
                <a:latin typeface="Consolas" panose="020B0609020204030204" pitchFamily="49" charset="0"/>
              </a:rPr>
              <a:t> }</a:t>
            </a:r>
          </a:p>
          <a:p>
            <a:br>
              <a:rPr lang="en-US" dirty="0">
                <a:solidFill>
                  <a:schemeClr val="tx1"/>
                </a:solidFill>
                <a:latin typeface="Consolas" panose="020B0609020204030204" pitchFamily="49" charset="0"/>
              </a:rPr>
            </a:br>
            <a:r>
              <a:rPr lang="en-US" dirty="0">
                <a:solidFill>
                  <a:schemeClr val="tx1"/>
                </a:solidFill>
                <a:latin typeface="Consolas" panose="020B0609020204030204" pitchFamily="49" charset="0"/>
              </a:rPr>
              <a:t>   return 0;</a:t>
            </a:r>
          </a:p>
          <a:p>
            <a:r>
              <a:rPr lang="en-US" dirty="0">
                <a:solidFill>
                  <a:schemeClr val="tx1"/>
                </a:solidFill>
                <a:latin typeface="Consolas" panose="020B0609020204030204" pitchFamily="49" charset="0"/>
              </a:rPr>
              <a:t>}</a:t>
            </a:r>
          </a:p>
        </p:txBody>
      </p:sp>
      <p:sp>
        <p:nvSpPr>
          <p:cNvPr id="7" name="Rectangle 6">
            <a:extLst>
              <a:ext uri="{FF2B5EF4-FFF2-40B4-BE49-F238E27FC236}">
                <a16:creationId xmlns:a16="http://schemas.microsoft.com/office/drawing/2014/main" id="{19A359A7-C7F7-44FF-B4F2-75C5CE004E6E}"/>
              </a:ext>
            </a:extLst>
          </p:cNvPr>
          <p:cNvSpPr/>
          <p:nvPr/>
        </p:nvSpPr>
        <p:spPr>
          <a:xfrm>
            <a:off x="323528" y="1484189"/>
            <a:ext cx="6596584" cy="338554"/>
          </a:xfrm>
          <a:prstGeom prst="rect">
            <a:avLst/>
          </a:prstGeom>
        </p:spPr>
        <p:txBody>
          <a:bodyPr wrap="square">
            <a:spAutoFit/>
          </a:bodyPr>
          <a:lstStyle/>
          <a:p>
            <a:r>
              <a:rPr lang="en-US" sz="1600" dirty="0"/>
              <a:t>If you use two semicolons (; ;) in the for loop it will be infinitive for loop.</a:t>
            </a:r>
          </a:p>
        </p:txBody>
      </p:sp>
    </p:spTree>
    <p:extLst>
      <p:ext uri="{BB962C8B-B14F-4D97-AF65-F5344CB8AC3E}">
        <p14:creationId xmlns:p14="http://schemas.microsoft.com/office/powerpoint/2010/main" val="3245507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AU" sz="2800" dirty="0"/>
              <a:t>for loop Tasks</a:t>
            </a:r>
            <a:endParaRPr lang="en-GB" sz="2800" b="0" dirty="0"/>
          </a:p>
        </p:txBody>
      </p:sp>
      <p:sp>
        <p:nvSpPr>
          <p:cNvPr id="3" name="Text Placeholder 2"/>
          <p:cNvSpPr>
            <a:spLocks noGrp="1"/>
          </p:cNvSpPr>
          <p:nvPr>
            <p:ph type="body" idx="1"/>
          </p:nvPr>
        </p:nvSpPr>
        <p:spPr>
          <a:xfrm>
            <a:off x="155572" y="1409773"/>
            <a:ext cx="8496944" cy="3542327"/>
          </a:xfrm>
        </p:spPr>
        <p:txBody>
          <a:bodyPr anchor="t"/>
          <a:lstStyle/>
          <a:p>
            <a:pPr marL="457200" indent="-457200">
              <a:buFont typeface="+mj-lt"/>
              <a:buAutoNum type="arabicPeriod"/>
            </a:pPr>
            <a:r>
              <a:rPr lang="en-US" sz="1800" dirty="0"/>
              <a:t>Write a C++ program which display first 10 number using for loop.</a:t>
            </a:r>
          </a:p>
          <a:p>
            <a:pPr marL="457200" indent="-457200">
              <a:buFont typeface="+mj-lt"/>
              <a:buAutoNum type="arabicPeriod"/>
            </a:pPr>
            <a:r>
              <a:rPr lang="en-US" sz="1800" dirty="0"/>
              <a:t>Write a C++ program which display even and odd number using for loop.</a:t>
            </a:r>
          </a:p>
          <a:p>
            <a:pPr marL="457200" indent="-457200">
              <a:buFont typeface="+mj-lt"/>
              <a:buAutoNum type="arabicPeriod"/>
            </a:pPr>
            <a:r>
              <a:rPr lang="en-US" sz="1800" dirty="0"/>
              <a:t>Take a number from user and make a table of that number using for loop.</a:t>
            </a:r>
          </a:p>
          <a:p>
            <a:pPr marL="457200" indent="-457200">
              <a:buFont typeface="+mj-lt"/>
              <a:buAutoNum type="arabicPeriod"/>
            </a:pPr>
            <a:r>
              <a:rPr lang="en-US" sz="1800" dirty="0"/>
              <a:t>Take a number from user and find factorial of that number using for loop.</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15</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691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2) while loop</a:t>
            </a:r>
            <a:endParaRPr lang="en-GB" sz="2800" b="0" dirty="0"/>
          </a:p>
        </p:txBody>
      </p:sp>
      <p:sp>
        <p:nvSpPr>
          <p:cNvPr id="3" name="Text Placeholder 2"/>
          <p:cNvSpPr>
            <a:spLocks noGrp="1"/>
          </p:cNvSpPr>
          <p:nvPr>
            <p:ph type="body" idx="1"/>
          </p:nvPr>
        </p:nvSpPr>
        <p:spPr>
          <a:xfrm>
            <a:off x="155572" y="1409773"/>
            <a:ext cx="8496944" cy="3715120"/>
          </a:xfrm>
        </p:spPr>
        <p:txBody>
          <a:bodyPr anchor="t"/>
          <a:lstStyle/>
          <a:p>
            <a:pPr>
              <a:buFont typeface="Wingdings" panose="05000000000000000000" pitchFamily="2" charset="2"/>
              <a:buChar char="§"/>
            </a:pPr>
            <a:r>
              <a:rPr lang="en-GB" sz="1800" dirty="0">
                <a:latin typeface="Calibri" panose="020F0502020204030204" pitchFamily="34" charset="0"/>
                <a:cs typeface="Calibri" panose="020F0502020204030204" pitchFamily="34" charset="0"/>
              </a:rPr>
              <a:t>Is used when number of iteration is not fixed.</a:t>
            </a:r>
            <a:r>
              <a:rPr lang="en-US" sz="1800" dirty="0">
                <a:latin typeface="Calibri" panose="020F0502020204030204" pitchFamily="34" charset="0"/>
                <a:cs typeface="Calibri" panose="020F0502020204030204" pitchFamily="34" charset="0"/>
              </a:rPr>
              <a:t> </a:t>
            </a:r>
          </a:p>
          <a:p>
            <a:pPr>
              <a:buFont typeface="Wingdings" panose="05000000000000000000" pitchFamily="2" charset="2"/>
              <a:buChar char="§"/>
            </a:pPr>
            <a:r>
              <a:rPr lang="en-US" sz="1800" dirty="0">
                <a:latin typeface="Calibri" panose="020F0502020204030204" pitchFamily="34" charset="0"/>
                <a:cs typeface="Calibri" panose="020F0502020204030204" pitchFamily="34" charset="0"/>
              </a:rPr>
              <a:t>A </a:t>
            </a:r>
            <a:r>
              <a:rPr lang="en-US" sz="1800" b="1" dirty="0">
                <a:latin typeface="Calibri" panose="020F0502020204030204" pitchFamily="34" charset="0"/>
                <a:cs typeface="Calibri" panose="020F0502020204030204" pitchFamily="34" charset="0"/>
              </a:rPr>
              <a:t>while</a:t>
            </a:r>
            <a:r>
              <a:rPr lang="en-US" sz="1800" dirty="0">
                <a:latin typeface="Calibri" panose="020F0502020204030204" pitchFamily="34" charset="0"/>
                <a:cs typeface="Calibri" panose="020F0502020204030204" pitchFamily="34" charset="0"/>
              </a:rPr>
              <a:t> loop statement repeatedly executes a target statement as long as a given condition is true.</a:t>
            </a:r>
          </a:p>
          <a:p>
            <a:pPr algn="just" fontAlgn="base">
              <a:buNone/>
            </a:pPr>
            <a:endParaRPr lang="en-GB"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16</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042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2) while loop</a:t>
            </a:r>
            <a:endParaRPr lang="en-GB" sz="2800" b="0" dirty="0"/>
          </a:p>
        </p:txBody>
      </p:sp>
      <p:sp>
        <p:nvSpPr>
          <p:cNvPr id="3" name="Text Placeholder 2"/>
          <p:cNvSpPr>
            <a:spLocks noGrp="1"/>
          </p:cNvSpPr>
          <p:nvPr>
            <p:ph type="body" idx="1"/>
          </p:nvPr>
        </p:nvSpPr>
        <p:spPr>
          <a:xfrm>
            <a:off x="155572" y="1409773"/>
            <a:ext cx="8496944" cy="3715120"/>
          </a:xfrm>
        </p:spPr>
        <p:txBody>
          <a:bodyPr anchor="t"/>
          <a:lstStyle/>
          <a:p>
            <a:pPr>
              <a:buNone/>
            </a:pPr>
            <a:r>
              <a:rPr lang="en-GB" sz="1800" b="1" dirty="0">
                <a:latin typeface="Calibri" panose="020F0502020204030204" pitchFamily="34" charset="0"/>
                <a:cs typeface="Calibri" panose="020F0502020204030204" pitchFamily="34" charset="0"/>
              </a:rPr>
              <a:t>Syntax</a:t>
            </a:r>
          </a:p>
          <a:p>
            <a:pPr>
              <a:buNone/>
            </a:pPr>
            <a:endParaRPr lang="en-GB" sz="1800" b="1" dirty="0">
              <a:latin typeface="Calibri" panose="020F0502020204030204" pitchFamily="34" charset="0"/>
              <a:cs typeface="Calibri" panose="020F0502020204030204" pitchFamily="34" charset="0"/>
            </a:endParaRPr>
          </a:p>
          <a:p>
            <a:pPr>
              <a:buNone/>
            </a:pPr>
            <a:r>
              <a:rPr lang="en-GB" sz="1800" dirty="0">
                <a:latin typeface="Calibri" panose="020F0502020204030204" pitchFamily="34" charset="0"/>
                <a:cs typeface="Calibri" panose="020F0502020204030204" pitchFamily="34" charset="0"/>
              </a:rPr>
              <a:t>initialization;</a:t>
            </a:r>
          </a:p>
          <a:p>
            <a:pPr>
              <a:buNone/>
            </a:pPr>
            <a:endParaRPr lang="en-GB" sz="1800" dirty="0">
              <a:latin typeface="Calibri" panose="020F0502020204030204" pitchFamily="34" charset="0"/>
              <a:cs typeface="Calibri" panose="020F0502020204030204" pitchFamily="34" charset="0"/>
            </a:endParaRPr>
          </a:p>
          <a:p>
            <a:pPr>
              <a:buNone/>
            </a:pPr>
            <a:r>
              <a:rPr lang="en-GB" sz="1800" dirty="0">
                <a:latin typeface="Calibri" panose="020F0502020204030204" pitchFamily="34" charset="0"/>
                <a:cs typeface="Calibri" panose="020F0502020204030204" pitchFamily="34" charset="0"/>
              </a:rPr>
              <a:t>while(condition)</a:t>
            </a:r>
          </a:p>
          <a:p>
            <a:pPr>
              <a:buNone/>
            </a:pPr>
            <a:r>
              <a:rPr lang="en-GB" sz="1800" dirty="0">
                <a:latin typeface="Calibri" panose="020F0502020204030204" pitchFamily="34" charset="0"/>
                <a:cs typeface="Calibri" panose="020F0502020204030204" pitchFamily="34" charset="0"/>
              </a:rPr>
              <a:t>{      </a:t>
            </a:r>
          </a:p>
          <a:p>
            <a:pPr>
              <a:buNone/>
            </a:pPr>
            <a:r>
              <a:rPr lang="en-GB" sz="1800" dirty="0">
                <a:latin typeface="Calibri" panose="020F0502020204030204" pitchFamily="34" charset="0"/>
                <a:cs typeface="Calibri" panose="020F0502020204030204" pitchFamily="34" charset="0"/>
              </a:rPr>
              <a:t>statement(s);    </a:t>
            </a:r>
          </a:p>
          <a:p>
            <a:pPr>
              <a:buNone/>
            </a:pPr>
            <a:r>
              <a:rPr lang="en-GB" sz="1800" dirty="0" err="1">
                <a:latin typeface="Calibri" panose="020F0502020204030204" pitchFamily="34" charset="0"/>
                <a:cs typeface="Calibri" panose="020F0502020204030204" pitchFamily="34" charset="0"/>
              </a:rPr>
              <a:t>inc</a:t>
            </a:r>
            <a:r>
              <a:rPr lang="en-GB" sz="1800" dirty="0">
                <a:latin typeface="Calibri" panose="020F0502020204030204" pitchFamily="34" charset="0"/>
                <a:cs typeface="Calibri" panose="020F0502020204030204" pitchFamily="34" charset="0"/>
              </a:rPr>
              <a:t>/</a:t>
            </a:r>
            <a:r>
              <a:rPr lang="en-GB" sz="1800" dirty="0" err="1">
                <a:latin typeface="Calibri" panose="020F0502020204030204" pitchFamily="34" charset="0"/>
                <a:cs typeface="Calibri" panose="020F0502020204030204" pitchFamily="34" charset="0"/>
              </a:rPr>
              <a:t>dec</a:t>
            </a:r>
            <a:r>
              <a:rPr lang="en-GB" sz="1800" dirty="0">
                <a:latin typeface="Calibri" panose="020F0502020204030204" pitchFamily="34" charset="0"/>
                <a:cs typeface="Calibri" panose="020F0502020204030204" pitchFamily="34" charset="0"/>
              </a:rPr>
              <a:t>;</a:t>
            </a:r>
          </a:p>
          <a:p>
            <a:pPr>
              <a:buNone/>
            </a:pPr>
            <a:r>
              <a:rPr lang="en-GB" sz="1800" dirty="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pPr algn="just" fontAlgn="base">
              <a:buNone/>
            </a:pPr>
            <a:endParaRPr lang="en-GB"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17</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B5A1C750-19FD-4E2F-80AE-16ED69D75E46}"/>
              </a:ext>
            </a:extLst>
          </p:cNvPr>
          <p:cNvGrpSpPr/>
          <p:nvPr/>
        </p:nvGrpSpPr>
        <p:grpSpPr>
          <a:xfrm>
            <a:off x="648948" y="2061432"/>
            <a:ext cx="1114740" cy="2570451"/>
            <a:chOff x="1543983" y="2699588"/>
            <a:chExt cx="1723873" cy="3002747"/>
          </a:xfrm>
        </p:grpSpPr>
        <p:sp>
          <p:nvSpPr>
            <p:cNvPr id="7" name="Oval 6">
              <a:extLst>
                <a:ext uri="{FF2B5EF4-FFF2-40B4-BE49-F238E27FC236}">
                  <a16:creationId xmlns:a16="http://schemas.microsoft.com/office/drawing/2014/main" id="{84C07F29-2D7C-4479-9996-C3261647455A}"/>
                </a:ext>
              </a:extLst>
            </p:cNvPr>
            <p:cNvSpPr/>
            <p:nvPr/>
          </p:nvSpPr>
          <p:spPr>
            <a:xfrm>
              <a:off x="1708877" y="2743199"/>
              <a:ext cx="329785" cy="2510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8" name="Oval 7">
              <a:extLst>
                <a:ext uri="{FF2B5EF4-FFF2-40B4-BE49-F238E27FC236}">
                  <a16:creationId xmlns:a16="http://schemas.microsoft.com/office/drawing/2014/main" id="{FD2EC9D8-32A2-4040-8B84-9B023154F01E}"/>
                </a:ext>
              </a:extLst>
            </p:cNvPr>
            <p:cNvSpPr/>
            <p:nvPr/>
          </p:nvSpPr>
          <p:spPr>
            <a:xfrm>
              <a:off x="2247428" y="3616377"/>
              <a:ext cx="329785" cy="2510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9" name="Oval 8">
              <a:extLst>
                <a:ext uri="{FF2B5EF4-FFF2-40B4-BE49-F238E27FC236}">
                  <a16:creationId xmlns:a16="http://schemas.microsoft.com/office/drawing/2014/main" id="{E27FF41F-EC53-419E-9830-01DC7E4596AC}"/>
                </a:ext>
              </a:extLst>
            </p:cNvPr>
            <p:cNvSpPr/>
            <p:nvPr/>
          </p:nvSpPr>
          <p:spPr>
            <a:xfrm>
              <a:off x="1543983" y="4620708"/>
              <a:ext cx="329785" cy="2510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0" name="Oval 9">
              <a:extLst>
                <a:ext uri="{FF2B5EF4-FFF2-40B4-BE49-F238E27FC236}">
                  <a16:creationId xmlns:a16="http://schemas.microsoft.com/office/drawing/2014/main" id="{59A375A7-6A03-4C1A-AADB-F9F7C73D9DC6}"/>
                </a:ext>
              </a:extLst>
            </p:cNvPr>
            <p:cNvSpPr/>
            <p:nvPr/>
          </p:nvSpPr>
          <p:spPr>
            <a:xfrm>
              <a:off x="2303824" y="5391462"/>
              <a:ext cx="329785" cy="2510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1" name="Arrow: Curved Down 10">
              <a:extLst>
                <a:ext uri="{FF2B5EF4-FFF2-40B4-BE49-F238E27FC236}">
                  <a16:creationId xmlns:a16="http://schemas.microsoft.com/office/drawing/2014/main" id="{FE58984C-3824-4517-9A9F-A08C950A034F}"/>
                </a:ext>
              </a:extLst>
            </p:cNvPr>
            <p:cNvSpPr/>
            <p:nvPr/>
          </p:nvSpPr>
          <p:spPr>
            <a:xfrm rot="4998789">
              <a:off x="2417272" y="2878468"/>
              <a:ext cx="897772" cy="540012"/>
            </a:xfrm>
            <a:prstGeom prst="curvedDownArrow">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w="0"/>
                <a:solidFill>
                  <a:schemeClr val="tx1"/>
                </a:solidFill>
                <a:effectLst>
                  <a:outerShdw blurRad="38100" dist="19050" dir="2700000" algn="tl" rotWithShape="0">
                    <a:schemeClr val="dk1">
                      <a:alpha val="40000"/>
                    </a:schemeClr>
                  </a:outerShdw>
                </a:effectLst>
              </a:endParaRPr>
            </a:p>
          </p:txBody>
        </p:sp>
        <p:cxnSp>
          <p:nvCxnSpPr>
            <p:cNvPr id="12" name="Connector: Curved 11">
              <a:extLst>
                <a:ext uri="{FF2B5EF4-FFF2-40B4-BE49-F238E27FC236}">
                  <a16:creationId xmlns:a16="http://schemas.microsoft.com/office/drawing/2014/main" id="{740E3C47-31A7-49C6-9257-1A2D10278A80}"/>
                </a:ext>
              </a:extLst>
            </p:cNvPr>
            <p:cNvCxnSpPr>
              <a:endCxn id="9" idx="6"/>
            </p:cNvCxnSpPr>
            <p:nvPr/>
          </p:nvCxnSpPr>
          <p:spPr>
            <a:xfrm rot="10800000" flipV="1">
              <a:off x="1873768" y="3601377"/>
              <a:ext cx="1147936" cy="1144874"/>
            </a:xfrm>
            <a:prstGeom prst="curvedConnector3">
              <a:avLst>
                <a:gd name="adj1" fmla="val -29656"/>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5D276F6-273C-4F61-BC34-B61E2CAF000B}"/>
                </a:ext>
              </a:extLst>
            </p:cNvPr>
            <p:cNvCxnSpPr/>
            <p:nvPr/>
          </p:nvCxnSpPr>
          <p:spPr>
            <a:xfrm>
              <a:off x="1708876" y="4845112"/>
              <a:ext cx="0" cy="420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41685EA3-F6A4-452A-AA6C-0A257291D7CD}"/>
                </a:ext>
              </a:extLst>
            </p:cNvPr>
            <p:cNvCxnSpPr>
              <a:cxnSpLocks/>
            </p:cNvCxnSpPr>
            <p:nvPr/>
          </p:nvCxnSpPr>
          <p:spPr>
            <a:xfrm flipV="1">
              <a:off x="2938073" y="4052795"/>
              <a:ext cx="0" cy="164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F1DE1FB7-C077-4CD0-B704-9B0C79E4B104}"/>
                </a:ext>
              </a:extLst>
            </p:cNvPr>
            <p:cNvSpPr/>
            <p:nvPr/>
          </p:nvSpPr>
          <p:spPr>
            <a:xfrm>
              <a:off x="2938071" y="4493613"/>
              <a:ext cx="329785" cy="2510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grpSp>
      <p:pic>
        <p:nvPicPr>
          <p:cNvPr id="16" name="Picture 2" descr="C:\Users\Adil khan\Desktop\while_loop_java.jpg">
            <a:extLst>
              <a:ext uri="{FF2B5EF4-FFF2-40B4-BE49-F238E27FC236}">
                <a16:creationId xmlns:a16="http://schemas.microsoft.com/office/drawing/2014/main" id="{D3E2E1EA-4E6B-4A26-9D6A-3A9640320358}"/>
              </a:ext>
            </a:extLst>
          </p:cNvPr>
          <p:cNvPicPr>
            <a:picLocks noChangeAspect="1" noChangeArrowheads="1"/>
          </p:cNvPicPr>
          <p:nvPr/>
        </p:nvPicPr>
        <p:blipFill>
          <a:blip r:embed="rId3" cstate="print"/>
          <a:srcRect/>
          <a:stretch>
            <a:fillRect/>
          </a:stretch>
        </p:blipFill>
        <p:spPr bwMode="auto">
          <a:xfrm>
            <a:off x="4782321" y="1454859"/>
            <a:ext cx="2238657" cy="3232131"/>
          </a:xfrm>
          <a:prstGeom prst="rect">
            <a:avLst/>
          </a:prstGeom>
          <a:noFill/>
        </p:spPr>
      </p:pic>
    </p:spTree>
    <p:extLst>
      <p:ext uri="{BB962C8B-B14F-4D97-AF65-F5344CB8AC3E}">
        <p14:creationId xmlns:p14="http://schemas.microsoft.com/office/powerpoint/2010/main" val="1081326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2) while loop</a:t>
            </a:r>
            <a:endParaRPr lang="en-GB" sz="2800" b="0" dirty="0"/>
          </a:p>
        </p:txBody>
      </p:sp>
      <p:sp>
        <p:nvSpPr>
          <p:cNvPr id="3" name="Text Placeholder 2"/>
          <p:cNvSpPr>
            <a:spLocks noGrp="1"/>
          </p:cNvSpPr>
          <p:nvPr>
            <p:ph type="body" idx="1"/>
          </p:nvPr>
        </p:nvSpPr>
        <p:spPr>
          <a:xfrm>
            <a:off x="155572" y="1409773"/>
            <a:ext cx="8496944" cy="3715120"/>
          </a:xfrm>
        </p:spPr>
        <p:txBody>
          <a:bodyPr anchor="t"/>
          <a:lstStyle/>
          <a:p>
            <a:pPr marL="285750" indent="-285750" algn="just">
              <a:buFont typeface="Arial" panose="020B0604020202020204" pitchFamily="34" charset="0"/>
              <a:buChar char="•"/>
            </a:pPr>
            <a:r>
              <a:rPr lang="en-US" sz="1800" dirty="0">
                <a:latin typeface="Calibri" panose="020F0502020204030204" pitchFamily="34" charset="0"/>
                <a:cs typeface="Calibri" panose="020F0502020204030204" pitchFamily="34" charset="0"/>
              </a:rPr>
              <a:t>Here, </a:t>
            </a:r>
            <a:r>
              <a:rPr lang="en-US" sz="1800" b="1" dirty="0">
                <a:latin typeface="Calibri" panose="020F0502020204030204" pitchFamily="34" charset="0"/>
                <a:cs typeface="Calibri" panose="020F0502020204030204" pitchFamily="34" charset="0"/>
              </a:rPr>
              <a:t>statement(s)</a:t>
            </a:r>
            <a:r>
              <a:rPr lang="en-US" sz="1800" dirty="0">
                <a:latin typeface="Calibri" panose="020F0502020204030204" pitchFamily="34" charset="0"/>
                <a:cs typeface="Calibri" panose="020F0502020204030204" pitchFamily="34" charset="0"/>
              </a:rPr>
              <a:t> may be a single statement or a block of statements. The </a:t>
            </a:r>
            <a:r>
              <a:rPr lang="en-US" sz="1800" b="1" dirty="0">
                <a:latin typeface="Calibri" panose="020F0502020204030204" pitchFamily="34" charset="0"/>
                <a:cs typeface="Calibri" panose="020F0502020204030204" pitchFamily="34" charset="0"/>
              </a:rPr>
              <a:t>condition</a:t>
            </a:r>
            <a:r>
              <a:rPr lang="en-US" sz="1800" dirty="0">
                <a:latin typeface="Calibri" panose="020F0502020204030204" pitchFamily="34" charset="0"/>
                <a:cs typeface="Calibri" panose="020F0502020204030204" pitchFamily="34" charset="0"/>
              </a:rPr>
              <a:t> may be any expression, and true is any non-zero value. The loop iterates while the condition is true.</a:t>
            </a:r>
          </a:p>
          <a:p>
            <a:pPr marL="285750" indent="-285750" algn="just">
              <a:buFont typeface="Arial" panose="020B0604020202020204" pitchFamily="34" charset="0"/>
              <a:buChar char="•"/>
            </a:pPr>
            <a:r>
              <a:rPr lang="en-US" sz="1800" dirty="0">
                <a:latin typeface="Calibri" panose="020F0502020204030204" pitchFamily="34" charset="0"/>
                <a:cs typeface="Calibri" panose="020F0502020204030204" pitchFamily="34" charset="0"/>
              </a:rPr>
              <a:t>When the condition becomes false, program control passes to the line immediately following the loop.</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18</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163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2) while loop…</a:t>
            </a:r>
            <a:endParaRPr lang="en-GB" sz="2800" b="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19</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39701D2-0740-47ED-A617-AA7FE6C80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3901" y="1641772"/>
            <a:ext cx="1800200" cy="1904843"/>
          </a:xfrm>
          <a:prstGeom prst="rect">
            <a:avLst/>
          </a:prstGeom>
        </p:spPr>
      </p:pic>
      <p:sp>
        <p:nvSpPr>
          <p:cNvPr id="7" name="Rectangle 6">
            <a:extLst>
              <a:ext uri="{FF2B5EF4-FFF2-40B4-BE49-F238E27FC236}">
                <a16:creationId xmlns:a16="http://schemas.microsoft.com/office/drawing/2014/main" id="{0C435252-1E73-4490-A11D-C68E4C156DD0}"/>
              </a:ext>
            </a:extLst>
          </p:cNvPr>
          <p:cNvSpPr/>
          <p:nvPr/>
        </p:nvSpPr>
        <p:spPr>
          <a:xfrm>
            <a:off x="4716016" y="3624749"/>
            <a:ext cx="4572000" cy="1169551"/>
          </a:xfrm>
          <a:prstGeom prst="rect">
            <a:avLst/>
          </a:prstGeom>
        </p:spPr>
        <p:txBody>
          <a:bodyPr>
            <a:spAutoFit/>
          </a:bodyPr>
          <a:lstStyle/>
          <a:p>
            <a:r>
              <a:rPr lang="en-US" b="1" dirty="0">
                <a:latin typeface="Verdana" panose="020B0604030504040204" pitchFamily="34" charset="0"/>
              </a:rPr>
              <a:t>Note:</a:t>
            </a:r>
            <a:r>
              <a:rPr lang="en-US" dirty="0">
                <a:latin typeface="Verdana" panose="020B0604030504040204" pitchFamily="34" charset="0"/>
              </a:rPr>
              <a:t> Do not forget to increase the variable used in the condition, otherwise the loop will never end!</a:t>
            </a:r>
          </a:p>
          <a:p>
            <a:br>
              <a:rPr lang="en-US" dirty="0"/>
            </a:br>
            <a:endParaRPr lang="en-US" dirty="0"/>
          </a:p>
        </p:txBody>
      </p:sp>
      <p:sp>
        <p:nvSpPr>
          <p:cNvPr id="10" name="Rectangle 9">
            <a:extLst>
              <a:ext uri="{FF2B5EF4-FFF2-40B4-BE49-F238E27FC236}">
                <a16:creationId xmlns:a16="http://schemas.microsoft.com/office/drawing/2014/main" id="{A6A9E625-E985-4542-874B-43131FF69929}"/>
              </a:ext>
            </a:extLst>
          </p:cNvPr>
          <p:cNvSpPr/>
          <p:nvPr/>
        </p:nvSpPr>
        <p:spPr>
          <a:xfrm>
            <a:off x="323528" y="1563638"/>
            <a:ext cx="4572000" cy="3539430"/>
          </a:xfrm>
          <a:prstGeom prst="rect">
            <a:avLst/>
          </a:prstGeom>
        </p:spPr>
        <p:txBody>
          <a:bodyPr>
            <a:spAutoFit/>
          </a:bodyPr>
          <a:lstStyle/>
          <a:p>
            <a:r>
              <a:rPr lang="en-US" sz="1600" dirty="0">
                <a:solidFill>
                  <a:schemeClr val="tx1"/>
                </a:solidFill>
                <a:latin typeface="Consolas" panose="020B0609020204030204" pitchFamily="49" charset="0"/>
              </a:rPr>
              <a:t>#include &lt;iostream&gt;</a:t>
            </a:r>
          </a:p>
          <a:p>
            <a:r>
              <a:rPr lang="en-US" sz="1600" dirty="0">
                <a:solidFill>
                  <a:schemeClr val="tx1"/>
                </a:solidFill>
                <a:latin typeface="Consolas" panose="020B0609020204030204" pitchFamily="49" charset="0"/>
              </a:rPr>
              <a:t>using namespace std;</a:t>
            </a:r>
          </a:p>
          <a:p>
            <a:r>
              <a:rPr lang="en-US" sz="1600" dirty="0">
                <a:solidFill>
                  <a:schemeClr val="tx1"/>
                </a:solidFill>
                <a:latin typeface="Consolas" panose="020B0609020204030204" pitchFamily="49" charset="0"/>
              </a:rPr>
              <a:t>int main() {</a:t>
            </a:r>
          </a:p>
          <a:p>
            <a:r>
              <a:rPr lang="en-US" sz="1600" dirty="0">
                <a:solidFill>
                  <a:schemeClr val="tx1"/>
                </a:solidFill>
                <a:latin typeface="Consolas" panose="020B0609020204030204" pitchFamily="49" charset="0"/>
              </a:rPr>
              <a:t>  int </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 = 0;</a:t>
            </a:r>
          </a:p>
          <a:p>
            <a:endParaRPr lang="en-US" sz="16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  while (</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 &lt; 5) {</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 &lt;&lt; </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 &lt;&lt; "\n";</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a:t>
            </a:r>
          </a:p>
          <a:p>
            <a:endParaRPr lang="en-US" sz="16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  return 0;</a:t>
            </a:r>
          </a:p>
          <a:p>
            <a:r>
              <a:rPr lang="en-US" sz="1600" dirty="0">
                <a:solidFill>
                  <a:schemeClr val="tx1"/>
                </a:solidFill>
                <a:latin typeface="Consolas" panose="020B0609020204030204" pitchFamily="49" charset="0"/>
              </a:rPr>
              <a:t>}</a:t>
            </a:r>
            <a:br>
              <a:rPr lang="en-US" sz="1600" dirty="0">
                <a:solidFill>
                  <a:schemeClr val="tx1"/>
                </a:solidFill>
                <a:latin typeface="Consolas" panose="020B0609020204030204" pitchFamily="49" charset="0"/>
              </a:rPr>
            </a:br>
            <a:endParaRPr lang="en-US"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62326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Contents</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a:t>
            </a:fld>
            <a:endParaRPr lang="en"/>
          </a:p>
        </p:txBody>
      </p:sp>
      <p:pic>
        <p:nvPicPr>
          <p:cNvPr id="5" name="Picture 4" descr="National University of Computer and Emerging Sciences logo.png">
            <a:extLst>
              <a:ext uri="{FF2B5EF4-FFF2-40B4-BE49-F238E27FC236}">
                <a16:creationId xmlns:a16="http://schemas.microsoft.com/office/drawing/2014/main" id="{D5D937BF-EC37-4868-9E80-C5316B892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a:extLst>
              <a:ext uri="{FF2B5EF4-FFF2-40B4-BE49-F238E27FC236}">
                <a16:creationId xmlns:a16="http://schemas.microsoft.com/office/drawing/2014/main" id="{450F9AE3-2747-4612-88FF-89BEAC19BC12}"/>
              </a:ext>
            </a:extLst>
          </p:cNvPr>
          <p:cNvSpPr txBox="1">
            <a:spLocks/>
          </p:cNvSpPr>
          <p:nvPr/>
        </p:nvSpPr>
        <p:spPr>
          <a:xfrm>
            <a:off x="189300" y="1397274"/>
            <a:ext cx="8172400" cy="355482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48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48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36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36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36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36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36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36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658368" lvl="1" indent="-457200" eaLnBrk="0" fontAlgn="base" hangingPunct="0">
              <a:lnSpc>
                <a:spcPct val="170000"/>
              </a:lnSpc>
              <a:spcBef>
                <a:spcPct val="0"/>
              </a:spcBef>
              <a:spcAft>
                <a:spcPct val="0"/>
              </a:spcAft>
              <a:buFont typeface="+mj-lt"/>
              <a:buAutoNum type="arabicParenR"/>
            </a:pPr>
            <a:r>
              <a:rPr lang="en-US" sz="1700" dirty="0">
                <a:latin typeface="Calibri" panose="020F0502020204030204" pitchFamily="34" charset="0"/>
                <a:cs typeface="Calibri" panose="020F0502020204030204" pitchFamily="34" charset="0"/>
              </a:rPr>
              <a:t>Control Structure/Loop</a:t>
            </a:r>
          </a:p>
          <a:p>
            <a:pPr marL="658368" lvl="1" indent="-457200" eaLnBrk="0" fontAlgn="base" hangingPunct="0">
              <a:lnSpc>
                <a:spcPct val="170000"/>
              </a:lnSpc>
              <a:spcBef>
                <a:spcPct val="0"/>
              </a:spcBef>
              <a:spcAft>
                <a:spcPct val="0"/>
              </a:spcAft>
              <a:buFont typeface="+mj-lt"/>
              <a:buAutoNum type="arabicParenR"/>
            </a:pPr>
            <a:r>
              <a:rPr lang="en-AU" sz="1700" dirty="0">
                <a:latin typeface="Calibri" panose="020F0502020204030204" pitchFamily="34" charset="0"/>
                <a:ea typeface="Roboto Condensed" panose="020B0604020202020204" charset="0"/>
                <a:cs typeface="Calibri" panose="020F0502020204030204" pitchFamily="34" charset="0"/>
              </a:rPr>
              <a:t>for loop</a:t>
            </a:r>
          </a:p>
          <a:p>
            <a:pPr marL="658368" lvl="1" indent="-457200" eaLnBrk="0" fontAlgn="base" hangingPunct="0">
              <a:lnSpc>
                <a:spcPct val="170000"/>
              </a:lnSpc>
              <a:spcBef>
                <a:spcPct val="0"/>
              </a:spcBef>
              <a:spcAft>
                <a:spcPct val="0"/>
              </a:spcAft>
              <a:buFont typeface="+mj-lt"/>
              <a:buAutoNum type="arabicParenR"/>
            </a:pPr>
            <a:r>
              <a:rPr lang="en-AU" sz="1700" dirty="0">
                <a:solidFill>
                  <a:schemeClr val="tx1"/>
                </a:solidFill>
                <a:latin typeface="Calibri" panose="020F0502020204030204" pitchFamily="34" charset="0"/>
                <a:ea typeface="Roboto Condensed" panose="020B0604020202020204" charset="0"/>
                <a:cs typeface="Calibri" panose="020F0502020204030204" pitchFamily="34" charset="0"/>
              </a:rPr>
              <a:t>while loop</a:t>
            </a:r>
          </a:p>
          <a:p>
            <a:pPr marL="658368" lvl="1" indent="-457200" eaLnBrk="0" fontAlgn="base" hangingPunct="0">
              <a:lnSpc>
                <a:spcPct val="170000"/>
              </a:lnSpc>
              <a:spcBef>
                <a:spcPct val="0"/>
              </a:spcBef>
              <a:spcAft>
                <a:spcPct val="0"/>
              </a:spcAft>
              <a:buFont typeface="+mj-lt"/>
              <a:buAutoNum type="arabicParenR"/>
            </a:pPr>
            <a:r>
              <a:rPr lang="en-AU" sz="1700" dirty="0">
                <a:latin typeface="Calibri" panose="020F0502020204030204" pitchFamily="34" charset="0"/>
                <a:ea typeface="Roboto Condensed" panose="020B0604020202020204" charset="0"/>
                <a:cs typeface="Calibri" panose="020F0502020204030204" pitchFamily="34" charset="0"/>
              </a:rPr>
              <a:t>do-while loop</a:t>
            </a:r>
          </a:p>
          <a:p>
            <a:pPr marL="658368" lvl="1" indent="-457200" eaLnBrk="0" fontAlgn="base" hangingPunct="0">
              <a:lnSpc>
                <a:spcPct val="170000"/>
              </a:lnSpc>
              <a:spcBef>
                <a:spcPct val="0"/>
              </a:spcBef>
              <a:spcAft>
                <a:spcPct val="0"/>
              </a:spcAft>
              <a:buFont typeface="+mj-lt"/>
              <a:buAutoNum type="arabicParenR"/>
            </a:pPr>
            <a:r>
              <a:rPr lang="en-AU" sz="1700" dirty="0">
                <a:latin typeface="Calibri" panose="020F0502020204030204" pitchFamily="34" charset="0"/>
                <a:ea typeface="Roboto Condensed" panose="020B0604020202020204" charset="0"/>
                <a:cs typeface="Calibri" panose="020F0502020204030204" pitchFamily="34" charset="0"/>
              </a:rPr>
              <a:t>Enhanced for loop (foreach loop) </a:t>
            </a:r>
          </a:p>
          <a:p>
            <a:pPr marL="658368" lvl="1" indent="-457200" eaLnBrk="0" fontAlgn="base" hangingPunct="0">
              <a:lnSpc>
                <a:spcPct val="170000"/>
              </a:lnSpc>
              <a:spcBef>
                <a:spcPct val="0"/>
              </a:spcBef>
              <a:spcAft>
                <a:spcPct val="0"/>
              </a:spcAft>
              <a:buFont typeface="+mj-lt"/>
              <a:buAutoNum type="arabicParenR"/>
            </a:pPr>
            <a:r>
              <a:rPr lang="en-US" sz="1700" dirty="0">
                <a:latin typeface="Calibri" panose="020F0502020204030204" pitchFamily="34" charset="0"/>
                <a:ea typeface="Roboto Condensed" panose="020B0604020202020204" charset="0"/>
                <a:cs typeface="Calibri" panose="020F0502020204030204" pitchFamily="34" charset="0"/>
              </a:rPr>
              <a:t>Break statement</a:t>
            </a:r>
          </a:p>
          <a:p>
            <a:pPr marL="658368" lvl="1" indent="-457200" eaLnBrk="0" fontAlgn="base" hangingPunct="0">
              <a:lnSpc>
                <a:spcPct val="170000"/>
              </a:lnSpc>
              <a:spcBef>
                <a:spcPct val="0"/>
              </a:spcBef>
              <a:spcAft>
                <a:spcPct val="0"/>
              </a:spcAft>
              <a:buFont typeface="+mj-lt"/>
              <a:buAutoNum type="arabicParenR"/>
            </a:pPr>
            <a:r>
              <a:rPr lang="en-US" sz="1700" dirty="0">
                <a:latin typeface="Calibri" panose="020F0502020204030204" pitchFamily="34" charset="0"/>
                <a:ea typeface="Roboto Condensed" panose="020B0604020202020204" charset="0"/>
                <a:cs typeface="Calibri" panose="020F0502020204030204" pitchFamily="34" charset="0"/>
              </a:rPr>
              <a:t>Continue statement</a:t>
            </a:r>
          </a:p>
          <a:p>
            <a:pPr marL="658368" lvl="1" indent="-457200" eaLnBrk="0" fontAlgn="base" hangingPunct="0">
              <a:lnSpc>
                <a:spcPct val="170000"/>
              </a:lnSpc>
              <a:spcBef>
                <a:spcPct val="0"/>
              </a:spcBef>
              <a:spcAft>
                <a:spcPct val="0"/>
              </a:spcAft>
              <a:buFont typeface="+mj-lt"/>
              <a:buAutoNum type="arabicParenR"/>
            </a:pPr>
            <a:r>
              <a:rPr lang="en-US" sz="1700" dirty="0">
                <a:latin typeface="Calibri" panose="020F0502020204030204" pitchFamily="34" charset="0"/>
                <a:cs typeface="Calibri" panose="020F0502020204030204" pitchFamily="34" charset="0"/>
              </a:rPr>
              <a:t>Nested Loop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2) while loop…</a:t>
            </a:r>
            <a:endParaRPr lang="en-GB" sz="2800" b="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20</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4943A9B-B9F1-42F8-B4C6-857E20469099}"/>
              </a:ext>
            </a:extLst>
          </p:cNvPr>
          <p:cNvSpPr/>
          <p:nvPr/>
        </p:nvSpPr>
        <p:spPr>
          <a:xfrm>
            <a:off x="179512" y="1412670"/>
            <a:ext cx="4608512" cy="3539430"/>
          </a:xfrm>
          <a:prstGeom prst="rect">
            <a:avLst/>
          </a:prstGeom>
        </p:spPr>
        <p:txBody>
          <a:bodyPr wrap="square">
            <a:spAutoFit/>
          </a:bodyPr>
          <a:lstStyle/>
          <a:p>
            <a:r>
              <a:rPr lang="en-US" dirty="0">
                <a:solidFill>
                  <a:schemeClr val="tx1"/>
                </a:solidFill>
                <a:latin typeface="Consolas" panose="020B0609020204030204" pitchFamily="49" charset="0"/>
              </a:rPr>
              <a:t>#include &lt;iostream&gt;</a:t>
            </a:r>
          </a:p>
          <a:p>
            <a:r>
              <a:rPr lang="en-US" dirty="0">
                <a:solidFill>
                  <a:schemeClr val="tx1"/>
                </a:solidFill>
                <a:latin typeface="Consolas" panose="020B0609020204030204" pitchFamily="49" charset="0"/>
              </a:rPr>
              <a:t>using namespace std;</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int main () {</a:t>
            </a:r>
          </a:p>
          <a:p>
            <a:r>
              <a:rPr lang="en-US" dirty="0">
                <a:solidFill>
                  <a:srgbClr val="FF0000"/>
                </a:solidFill>
                <a:latin typeface="Consolas" panose="020B0609020204030204" pitchFamily="49" charset="0"/>
              </a:rPr>
              <a:t>   // Local variable declaration:</a:t>
            </a:r>
          </a:p>
          <a:p>
            <a:r>
              <a:rPr lang="en-US" dirty="0">
                <a:solidFill>
                  <a:schemeClr val="tx1"/>
                </a:solidFill>
                <a:latin typeface="Consolas" panose="020B0609020204030204" pitchFamily="49" charset="0"/>
              </a:rPr>
              <a:t>    char c = 'n';</a:t>
            </a:r>
          </a:p>
          <a:p>
            <a:r>
              <a:rPr lang="en-US" dirty="0">
                <a:solidFill>
                  <a:srgbClr val="FF0000"/>
                </a:solidFill>
                <a:latin typeface="Consolas" panose="020B0609020204030204" pitchFamily="49" charset="0"/>
              </a:rPr>
              <a:t>   // while loop execution</a:t>
            </a:r>
          </a:p>
          <a:p>
            <a:r>
              <a:rPr lang="en-US" dirty="0">
                <a:solidFill>
                  <a:schemeClr val="tx1"/>
                </a:solidFill>
                <a:latin typeface="Consolas" panose="020B0609020204030204" pitchFamily="49" charset="0"/>
              </a:rPr>
              <a:t>   while( c !='y' ) </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 &lt;&lt; "in loop"&lt;&lt;</a:t>
            </a:r>
            <a:r>
              <a:rPr lang="en-US" dirty="0" err="1">
                <a:solidFill>
                  <a:schemeClr val="tx1"/>
                </a:solidFill>
                <a:latin typeface="Consolas" panose="020B0609020204030204" pitchFamily="49" charset="0"/>
              </a:rPr>
              <a:t>endl</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&lt;&lt;"Exit while loop(y/n)?";</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cin</a:t>
            </a:r>
            <a:r>
              <a:rPr lang="en-US" dirty="0">
                <a:solidFill>
                  <a:schemeClr val="tx1"/>
                </a:solidFill>
                <a:latin typeface="Consolas" panose="020B0609020204030204" pitchFamily="49" charset="0"/>
              </a:rPr>
              <a:t>&gt;&gt;c;</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&lt;&lt;"=====OUTSIDE LOOP====="&lt;&lt;</a:t>
            </a:r>
            <a:r>
              <a:rPr lang="en-US" dirty="0" err="1">
                <a:solidFill>
                  <a:schemeClr val="tx1"/>
                </a:solidFill>
                <a:latin typeface="Consolas" panose="020B0609020204030204" pitchFamily="49" charset="0"/>
              </a:rPr>
              <a:t>endl</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return 0;</a:t>
            </a:r>
          </a:p>
          <a:p>
            <a:r>
              <a:rPr lang="en-US" dirty="0">
                <a:solidFill>
                  <a:schemeClr val="tx1"/>
                </a:solidFill>
                <a:latin typeface="Consolas" panose="020B0609020204030204" pitchFamily="49" charset="0"/>
              </a:rPr>
              <a:t>}</a:t>
            </a:r>
          </a:p>
        </p:txBody>
      </p:sp>
      <p:pic>
        <p:nvPicPr>
          <p:cNvPr id="7" name="Picture 6">
            <a:extLst>
              <a:ext uri="{FF2B5EF4-FFF2-40B4-BE49-F238E27FC236}">
                <a16:creationId xmlns:a16="http://schemas.microsoft.com/office/drawing/2014/main" id="{54839956-A353-4177-9C37-017C6D4261CF}"/>
              </a:ext>
            </a:extLst>
          </p:cNvPr>
          <p:cNvPicPr/>
          <p:nvPr/>
        </p:nvPicPr>
        <p:blipFill rotWithShape="1">
          <a:blip r:embed="rId3"/>
          <a:srcRect r="54647" b="42697"/>
          <a:stretch/>
        </p:blipFill>
        <p:spPr bwMode="auto">
          <a:xfrm>
            <a:off x="4788024" y="1412670"/>
            <a:ext cx="3900368" cy="2232248"/>
          </a:xfrm>
          <a:prstGeom prst="rect">
            <a:avLst/>
          </a:prstGeom>
          <a:ln>
            <a:noFill/>
          </a:ln>
          <a:extLst>
            <a:ext uri="{53640926-AAD7-44D8-BBD7-CCE9431645EC}">
              <a14:shadowObscured xmlns:a14="http://schemas.microsoft.com/office/drawing/2010/main"/>
            </a:ext>
          </a:extLst>
        </p:spPr>
      </p:pic>
      <p:sp>
        <p:nvSpPr>
          <p:cNvPr id="8" name="Rectangle 7">
            <a:extLst>
              <a:ext uri="{FF2B5EF4-FFF2-40B4-BE49-F238E27FC236}">
                <a16:creationId xmlns:a16="http://schemas.microsoft.com/office/drawing/2014/main" id="{69EE7659-B239-460E-866D-04C1CFEA526D}"/>
              </a:ext>
            </a:extLst>
          </p:cNvPr>
          <p:cNvSpPr/>
          <p:nvPr/>
        </p:nvSpPr>
        <p:spPr>
          <a:xfrm>
            <a:off x="4517361" y="3848558"/>
            <a:ext cx="4048850" cy="523220"/>
          </a:xfrm>
          <a:prstGeom prst="rect">
            <a:avLst/>
          </a:prstGeom>
        </p:spPr>
        <p:txBody>
          <a:bodyPr wrap="square">
            <a:spAutoFit/>
          </a:bodyPr>
          <a:lstStyle/>
          <a:p>
            <a:r>
              <a:rPr lang="en-US" b="1" dirty="0">
                <a:solidFill>
                  <a:schemeClr val="tx1"/>
                </a:solidFill>
                <a:latin typeface="Consolas" panose="020B0609020204030204" pitchFamily="49" charset="0"/>
              </a:rPr>
              <a:t>Sentinel Condition: </a:t>
            </a:r>
            <a:r>
              <a:rPr lang="en-US" dirty="0">
                <a:solidFill>
                  <a:schemeClr val="tx1"/>
                </a:solidFill>
                <a:latin typeface="Consolas" panose="020B0609020204030204" pitchFamily="49" charset="0"/>
              </a:rPr>
              <a:t>Truthfulness or falseness depends upon user input.</a:t>
            </a:r>
          </a:p>
        </p:txBody>
      </p:sp>
    </p:spTree>
    <p:extLst>
      <p:ext uri="{BB962C8B-B14F-4D97-AF65-F5344CB8AC3E}">
        <p14:creationId xmlns:p14="http://schemas.microsoft.com/office/powerpoint/2010/main" val="3419853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AU" sz="2800" dirty="0"/>
              <a:t>infinitive while loop</a:t>
            </a:r>
            <a:endParaRPr lang="en-GB" sz="2800" b="0" dirty="0"/>
          </a:p>
        </p:txBody>
      </p:sp>
      <p:sp>
        <p:nvSpPr>
          <p:cNvPr id="3" name="Text Placeholder 2"/>
          <p:cNvSpPr>
            <a:spLocks noGrp="1"/>
          </p:cNvSpPr>
          <p:nvPr>
            <p:ph type="body" idx="1"/>
          </p:nvPr>
        </p:nvSpPr>
        <p:spPr>
          <a:xfrm>
            <a:off x="155572" y="1409773"/>
            <a:ext cx="8496944" cy="3715120"/>
          </a:xfrm>
        </p:spPr>
        <p:txBody>
          <a:bodyPr anchor="t"/>
          <a:lstStyle/>
          <a:p>
            <a:pPr>
              <a:buNone/>
            </a:pPr>
            <a:r>
              <a:rPr lang="en-US" sz="1800" dirty="0">
                <a:latin typeface="Calibri" panose="020F0502020204030204" pitchFamily="34" charset="0"/>
                <a:cs typeface="Calibri" panose="020F0502020204030204" pitchFamily="34" charset="0"/>
              </a:rPr>
              <a:t>If you pass true or true value in the while loop, it will be infinitive while loop.</a:t>
            </a:r>
          </a:p>
          <a:p>
            <a:pPr>
              <a:buNone/>
            </a:pPr>
            <a:r>
              <a:rPr lang="en-US" sz="1800" b="1" dirty="0">
                <a:latin typeface="Calibri" panose="020F0502020204030204" pitchFamily="34" charset="0"/>
                <a:cs typeface="Calibri" panose="020F0502020204030204" pitchFamily="34" charset="0"/>
              </a:rPr>
              <a:t>Syntax:</a:t>
            </a:r>
          </a:p>
          <a:p>
            <a:pPr>
              <a:buNone/>
            </a:pPr>
            <a:r>
              <a:rPr lang="en-US" sz="1800" dirty="0">
                <a:latin typeface="Calibri" panose="020F0502020204030204" pitchFamily="34" charset="0"/>
                <a:cs typeface="Calibri" panose="020F0502020204030204" pitchFamily="34" charset="0"/>
              </a:rPr>
              <a:t>while(true)</a:t>
            </a:r>
          </a:p>
          <a:p>
            <a:pPr>
              <a:buNone/>
            </a:pPr>
            <a:r>
              <a:rPr lang="en-US" sz="1800" dirty="0">
                <a:latin typeface="Calibri" panose="020F0502020204030204" pitchFamily="34" charset="0"/>
                <a:cs typeface="Calibri" panose="020F0502020204030204" pitchFamily="34" charset="0"/>
              </a:rPr>
              <a:t>{</a:t>
            </a:r>
          </a:p>
          <a:p>
            <a:pPr>
              <a:buNone/>
            </a:pPr>
            <a:r>
              <a:rPr lang="en-US" sz="1800" dirty="0">
                <a:latin typeface="Calibri" panose="020F0502020204030204" pitchFamily="34" charset="0"/>
                <a:cs typeface="Calibri" panose="020F0502020204030204" pitchFamily="34" charset="0"/>
              </a:rPr>
              <a:t>    Statement(s); </a:t>
            </a:r>
          </a:p>
          <a:p>
            <a:pPr>
              <a:buNone/>
            </a:pPr>
            <a:r>
              <a:rPr lang="en-US" sz="1800" dirty="0">
                <a:latin typeface="Calibri" panose="020F0502020204030204" pitchFamily="34" charset="0"/>
                <a:cs typeface="Calibri" panose="020F0502020204030204" pitchFamily="34" charset="0"/>
              </a:rPr>
              <a:t> }</a:t>
            </a:r>
          </a:p>
          <a:p>
            <a:pPr>
              <a:buNone/>
            </a:pPr>
            <a:endParaRPr lang="en-US"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21</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199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AU" sz="2800" dirty="0"/>
              <a:t>infinitive while loop…</a:t>
            </a:r>
            <a:endParaRPr lang="en-GB" sz="2800" b="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22</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CAEEFD4-09CB-461F-A145-5B94E5262506}"/>
              </a:ext>
            </a:extLst>
          </p:cNvPr>
          <p:cNvSpPr/>
          <p:nvPr/>
        </p:nvSpPr>
        <p:spPr>
          <a:xfrm>
            <a:off x="467544" y="1491630"/>
            <a:ext cx="4572000" cy="3416320"/>
          </a:xfrm>
          <a:prstGeom prst="rect">
            <a:avLst/>
          </a:prstGeom>
        </p:spPr>
        <p:txBody>
          <a:bodyPr>
            <a:spAutoFit/>
          </a:bodyPr>
          <a:lstStyle/>
          <a:p>
            <a:r>
              <a:rPr lang="en-US" sz="1800" dirty="0">
                <a:solidFill>
                  <a:schemeClr val="tx1"/>
                </a:solidFill>
                <a:latin typeface="Consolas" panose="020B0609020204030204" pitchFamily="49" charset="0"/>
              </a:rPr>
              <a:t>#include &lt;iostream&gt;</a:t>
            </a:r>
          </a:p>
          <a:p>
            <a:r>
              <a:rPr lang="en-US" sz="1800" dirty="0">
                <a:solidFill>
                  <a:schemeClr val="tx1"/>
                </a:solidFill>
                <a:latin typeface="Consolas" panose="020B0609020204030204" pitchFamily="49" charset="0"/>
              </a:rPr>
              <a:t>using namespace std;</a:t>
            </a:r>
          </a:p>
          <a:p>
            <a:r>
              <a:rPr lang="en-US" sz="1800" dirty="0">
                <a:solidFill>
                  <a:schemeClr val="tx1"/>
                </a:solidFill>
                <a:latin typeface="Consolas" panose="020B0609020204030204" pitchFamily="49" charset="0"/>
              </a:rPr>
              <a:t> </a:t>
            </a:r>
          </a:p>
          <a:p>
            <a:r>
              <a:rPr lang="en-US" sz="1800" dirty="0">
                <a:solidFill>
                  <a:schemeClr val="tx1"/>
                </a:solidFill>
                <a:latin typeface="Consolas" panose="020B0609020204030204" pitchFamily="49" charset="0"/>
              </a:rPr>
              <a:t>int main () {</a:t>
            </a:r>
          </a:p>
          <a:p>
            <a:endParaRPr lang="en-US" sz="1800" dirty="0">
              <a:solidFill>
                <a:schemeClr val="tx1"/>
              </a:solidFill>
              <a:latin typeface="Consolas" panose="020B0609020204030204" pitchFamily="49" charset="0"/>
            </a:endParaRPr>
          </a:p>
          <a:p>
            <a:r>
              <a:rPr lang="en-US" sz="1800" dirty="0">
                <a:solidFill>
                  <a:schemeClr val="tx1"/>
                </a:solidFill>
                <a:latin typeface="Consolas" panose="020B0609020204030204" pitchFamily="49" charset="0"/>
              </a:rPr>
              <a:t> while(true)</a:t>
            </a:r>
          </a:p>
          <a:p>
            <a:r>
              <a:rPr lang="en-US" sz="1800" dirty="0">
                <a:solidFill>
                  <a:schemeClr val="tx1"/>
                </a:solidFill>
                <a:latin typeface="Consolas" panose="020B0609020204030204" pitchFamily="49" charset="0"/>
              </a:rPr>
              <a:t> {</a:t>
            </a:r>
          </a:p>
          <a:p>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cout</a:t>
            </a:r>
            <a:r>
              <a:rPr lang="en-US" sz="1800" dirty="0">
                <a:solidFill>
                  <a:schemeClr val="tx1"/>
                </a:solidFill>
                <a:latin typeface="Consolas" panose="020B0609020204030204" pitchFamily="49" charset="0"/>
              </a:rPr>
              <a:t>&lt;&lt;"infinitive while loop";</a:t>
            </a:r>
          </a:p>
          <a:p>
            <a:r>
              <a:rPr lang="en-US" sz="1800" dirty="0">
                <a:solidFill>
                  <a:schemeClr val="tx1"/>
                </a:solidFill>
                <a:latin typeface="Consolas" panose="020B0609020204030204" pitchFamily="49" charset="0"/>
              </a:rPr>
              <a:t> }</a:t>
            </a:r>
          </a:p>
          <a:p>
            <a:br>
              <a:rPr lang="en-US" sz="1800" dirty="0">
                <a:solidFill>
                  <a:schemeClr val="tx1"/>
                </a:solidFill>
                <a:latin typeface="Consolas" panose="020B0609020204030204" pitchFamily="49" charset="0"/>
              </a:rPr>
            </a:br>
            <a:r>
              <a:rPr lang="en-US" sz="1800" dirty="0">
                <a:solidFill>
                  <a:schemeClr val="tx1"/>
                </a:solidFill>
                <a:latin typeface="Consolas" panose="020B0609020204030204" pitchFamily="49" charset="0"/>
              </a:rPr>
              <a:t>   return 0;</a:t>
            </a:r>
          </a:p>
          <a:p>
            <a:r>
              <a:rPr lang="en-US" sz="18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91810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AU" sz="2800" dirty="0"/>
              <a:t>while loop Tasks</a:t>
            </a:r>
            <a:endParaRPr lang="en-GB" sz="2800" b="0" dirty="0"/>
          </a:p>
        </p:txBody>
      </p:sp>
      <p:sp>
        <p:nvSpPr>
          <p:cNvPr id="3" name="Text Placeholder 2"/>
          <p:cNvSpPr>
            <a:spLocks noGrp="1"/>
          </p:cNvSpPr>
          <p:nvPr>
            <p:ph type="body" idx="1"/>
          </p:nvPr>
        </p:nvSpPr>
        <p:spPr>
          <a:xfrm>
            <a:off x="155572" y="1409773"/>
            <a:ext cx="8496944" cy="3715120"/>
          </a:xfrm>
        </p:spPr>
        <p:txBody>
          <a:bodyPr anchor="t"/>
          <a:lstStyle/>
          <a:p>
            <a:pPr marL="457200" indent="-457200" algn="just">
              <a:buFont typeface="+mj-lt"/>
              <a:buAutoNum type="arabicPeriod"/>
            </a:pPr>
            <a:r>
              <a:rPr lang="en-US" sz="1800" dirty="0">
                <a:latin typeface="Calibri" panose="020F0502020204030204" pitchFamily="34" charset="0"/>
                <a:cs typeface="Calibri" panose="020F0502020204030204" pitchFamily="34" charset="0"/>
              </a:rPr>
              <a:t>Write a  C++  program which display first 10 number using while loop.</a:t>
            </a:r>
          </a:p>
          <a:p>
            <a:pPr marL="457200" indent="-457200" algn="just">
              <a:buFont typeface="+mj-lt"/>
              <a:buAutoNum type="arabicPeriod"/>
            </a:pPr>
            <a:r>
              <a:rPr lang="en-US" sz="1800" dirty="0">
                <a:latin typeface="Calibri" panose="020F0502020204030204" pitchFamily="34" charset="0"/>
                <a:cs typeface="Calibri" panose="020F0502020204030204" pitchFamily="34" charset="0"/>
              </a:rPr>
              <a:t>Write a  C++  program which display even and odd number using while loop.</a:t>
            </a:r>
          </a:p>
          <a:p>
            <a:pPr marL="457200" indent="-457200" algn="just">
              <a:buFont typeface="+mj-lt"/>
              <a:buAutoNum type="arabicPeriod"/>
            </a:pPr>
            <a:r>
              <a:rPr lang="en-US" sz="1800" dirty="0">
                <a:latin typeface="Calibri" panose="020F0502020204030204" pitchFamily="34" charset="0"/>
                <a:cs typeface="Calibri" panose="020F0502020204030204" pitchFamily="34" charset="0"/>
              </a:rPr>
              <a:t>Take a number from user and make a table of that number using while loop.</a:t>
            </a:r>
          </a:p>
          <a:p>
            <a:pPr marL="457200" indent="-457200" algn="just">
              <a:buFont typeface="+mj-lt"/>
              <a:buAutoNum type="arabicPeriod"/>
            </a:pPr>
            <a:r>
              <a:rPr lang="en-US" sz="1800" dirty="0">
                <a:latin typeface="Calibri" panose="020F0502020204030204" pitchFamily="34" charset="0"/>
                <a:cs typeface="Calibri" panose="020F0502020204030204" pitchFamily="34" charset="0"/>
              </a:rPr>
              <a:t>Take a number from user and find factorial of that number using while loop.</a:t>
            </a:r>
          </a:p>
          <a:p>
            <a:pPr marL="457200" indent="-457200" algn="just">
              <a:buFont typeface="+mj-lt"/>
              <a:buAutoNum type="arabicPeriod"/>
            </a:pPr>
            <a:r>
              <a:rPr lang="en-US" sz="1800" dirty="0">
                <a:latin typeface="Calibri" panose="020F0502020204030204" pitchFamily="34" charset="0"/>
                <a:cs typeface="Calibri" panose="020F0502020204030204" pitchFamily="34" charset="0"/>
              </a:rPr>
              <a:t>Make a calculator using if-else-if else statement which perform addition, subtraction, multiplication, division and remainder operations. Take values and operator from user on runtime. Use while loop for user choice. Means after performing one operation program will ask from user “do you want to do another calculation(yes/no)? ”. If user press </a:t>
            </a:r>
            <a:r>
              <a:rPr lang="en-US" sz="1800" b="1" dirty="0">
                <a:latin typeface="Calibri" panose="020F0502020204030204" pitchFamily="34" charset="0"/>
                <a:cs typeface="Calibri" panose="020F0502020204030204" pitchFamily="34" charset="0"/>
              </a:rPr>
              <a:t>yes</a:t>
            </a:r>
            <a:r>
              <a:rPr lang="en-US" sz="1800" dirty="0">
                <a:latin typeface="Calibri" panose="020F0502020204030204" pitchFamily="34" charset="0"/>
                <a:cs typeface="Calibri" panose="020F0502020204030204" pitchFamily="34" charset="0"/>
              </a:rPr>
              <a:t> then user will enter number 1, number 2 and operator for calculation and if user press </a:t>
            </a:r>
            <a:r>
              <a:rPr lang="en-US" sz="1800" b="1" dirty="0">
                <a:latin typeface="Calibri" panose="020F0502020204030204" pitchFamily="34" charset="0"/>
                <a:cs typeface="Calibri" panose="020F0502020204030204" pitchFamily="34" charset="0"/>
              </a:rPr>
              <a:t>no</a:t>
            </a:r>
            <a:r>
              <a:rPr lang="en-US" sz="1800" dirty="0">
                <a:latin typeface="Calibri" panose="020F0502020204030204" pitchFamily="34" charset="0"/>
                <a:cs typeface="Calibri" panose="020F0502020204030204" pitchFamily="34" charset="0"/>
              </a:rPr>
              <a:t> then terminate the loop.</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23</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475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3) do while loop</a:t>
            </a:r>
            <a:endParaRPr lang="en-GB" sz="2800" b="0" dirty="0"/>
          </a:p>
        </p:txBody>
      </p:sp>
      <p:sp>
        <p:nvSpPr>
          <p:cNvPr id="3" name="Text Placeholder 2"/>
          <p:cNvSpPr>
            <a:spLocks noGrp="1"/>
          </p:cNvSpPr>
          <p:nvPr>
            <p:ph type="body" idx="1"/>
          </p:nvPr>
        </p:nvSpPr>
        <p:spPr>
          <a:xfrm>
            <a:off x="155572" y="1409773"/>
            <a:ext cx="8496944" cy="3715120"/>
          </a:xfrm>
        </p:spPr>
        <p:txBody>
          <a:bodyPr anchor="t"/>
          <a:lstStyle/>
          <a:p>
            <a:pPr marL="285750" indent="-285750">
              <a:buFont typeface="Wingdings" panose="05000000000000000000" pitchFamily="2" charset="2"/>
              <a:buChar char="§"/>
            </a:pPr>
            <a:r>
              <a:rPr lang="en-GB" sz="1800" dirty="0">
                <a:latin typeface="Calibri" panose="020F0502020204030204" pitchFamily="34" charset="0"/>
                <a:cs typeface="Calibri" panose="020F0502020204030204" pitchFamily="34" charset="0"/>
              </a:rPr>
              <a:t>An indefinite loop. Best used when the number of iteration is unknown.</a:t>
            </a:r>
          </a:p>
          <a:p>
            <a:pPr marL="285750" indent="-285750">
              <a:buFont typeface="Wingdings" panose="05000000000000000000" pitchFamily="2" charset="2"/>
              <a:buChar char="§"/>
            </a:pPr>
            <a:r>
              <a:rPr lang="en-GB" sz="1800" dirty="0">
                <a:latin typeface="Calibri" panose="020F0502020204030204" pitchFamily="34" charset="0"/>
                <a:cs typeface="Calibri" panose="020F0502020204030204" pitchFamily="34" charset="0"/>
              </a:rPr>
              <a:t>Used when you will execute the loop at least once.</a:t>
            </a:r>
          </a:p>
          <a:p>
            <a:pPr marL="285750" indent="-285750">
              <a:buFont typeface="Wingdings" panose="05000000000000000000" pitchFamily="2" charset="2"/>
              <a:buChar char="§"/>
            </a:pPr>
            <a:r>
              <a:rPr lang="en-US" sz="1800" dirty="0">
                <a:latin typeface="Calibri" panose="020F0502020204030204" pitchFamily="34" charset="0"/>
                <a:cs typeface="Calibri" panose="020F0502020204030204" pitchFamily="34" charset="0"/>
              </a:rPr>
              <a:t>Unlike </a:t>
            </a:r>
            <a:r>
              <a:rPr lang="en-US" sz="1800" b="1" dirty="0">
                <a:latin typeface="Calibri" panose="020F0502020204030204" pitchFamily="34" charset="0"/>
                <a:cs typeface="Calibri" panose="020F0502020204030204" pitchFamily="34" charset="0"/>
              </a:rPr>
              <a:t>for</a:t>
            </a:r>
            <a:r>
              <a:rPr lang="en-US" sz="1800" dirty="0">
                <a:latin typeface="Calibri" panose="020F0502020204030204" pitchFamily="34" charset="0"/>
                <a:cs typeface="Calibri" panose="020F0502020204030204" pitchFamily="34" charset="0"/>
              </a:rPr>
              <a:t> and </a:t>
            </a:r>
            <a:r>
              <a:rPr lang="en-US" sz="1800" b="1" dirty="0">
                <a:latin typeface="Calibri" panose="020F0502020204030204" pitchFamily="34" charset="0"/>
                <a:cs typeface="Calibri" panose="020F0502020204030204" pitchFamily="34" charset="0"/>
              </a:rPr>
              <a:t>while</a:t>
            </a:r>
            <a:r>
              <a:rPr lang="en-US" sz="1800" dirty="0">
                <a:latin typeface="Calibri" panose="020F0502020204030204" pitchFamily="34" charset="0"/>
                <a:cs typeface="Calibri" panose="020F0502020204030204" pitchFamily="34" charset="0"/>
              </a:rPr>
              <a:t> loops, which test the loop condition at the top of the loop, the </a:t>
            </a:r>
            <a:r>
              <a:rPr lang="en-US" sz="1800" b="1" dirty="0">
                <a:latin typeface="Calibri" panose="020F0502020204030204" pitchFamily="34" charset="0"/>
                <a:cs typeface="Calibri" panose="020F0502020204030204" pitchFamily="34" charset="0"/>
              </a:rPr>
              <a:t>do...while</a:t>
            </a:r>
            <a:r>
              <a:rPr lang="en-US" sz="1800" dirty="0">
                <a:latin typeface="Calibri" panose="020F0502020204030204" pitchFamily="34" charset="0"/>
                <a:cs typeface="Calibri" panose="020F0502020204030204" pitchFamily="34" charset="0"/>
              </a:rPr>
              <a:t> loop checks its condition at the bottom of the loop.</a:t>
            </a:r>
          </a:p>
          <a:p>
            <a:pPr marL="285750" indent="-285750">
              <a:buFont typeface="Wingdings" panose="05000000000000000000" pitchFamily="2" charset="2"/>
              <a:buChar char="§"/>
            </a:pPr>
            <a:r>
              <a:rPr lang="en-US" sz="1800" dirty="0">
                <a:latin typeface="Calibri" panose="020F0502020204030204" pitchFamily="34" charset="0"/>
                <a:cs typeface="Calibri" panose="020F0502020204030204" pitchFamily="34" charset="0"/>
              </a:rPr>
              <a:t>A </a:t>
            </a:r>
            <a:r>
              <a:rPr lang="en-US" sz="1800" b="1" dirty="0">
                <a:latin typeface="Calibri" panose="020F0502020204030204" pitchFamily="34" charset="0"/>
                <a:cs typeface="Calibri" panose="020F0502020204030204" pitchFamily="34" charset="0"/>
              </a:rPr>
              <a:t>do...while</a:t>
            </a:r>
            <a:r>
              <a:rPr lang="en-US" sz="1800" dirty="0">
                <a:latin typeface="Calibri" panose="020F0502020204030204" pitchFamily="34" charset="0"/>
                <a:cs typeface="Calibri" panose="020F0502020204030204" pitchFamily="34" charset="0"/>
              </a:rPr>
              <a:t> loop is similar to a while loop, except that a </a:t>
            </a:r>
            <a:r>
              <a:rPr lang="en-US" sz="1800" b="1" dirty="0">
                <a:latin typeface="Calibri" panose="020F0502020204030204" pitchFamily="34" charset="0"/>
                <a:cs typeface="Calibri" panose="020F0502020204030204" pitchFamily="34" charset="0"/>
              </a:rPr>
              <a:t>do...while loop </a:t>
            </a:r>
            <a:r>
              <a:rPr lang="en-US" sz="1800" dirty="0">
                <a:latin typeface="Calibri" panose="020F0502020204030204" pitchFamily="34" charset="0"/>
                <a:cs typeface="Calibri" panose="020F0502020204030204" pitchFamily="34" charset="0"/>
              </a:rPr>
              <a:t>is guaranteed to execute at least one time.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24</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243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3) do while loop…</a:t>
            </a:r>
            <a:endParaRPr lang="en-GB" sz="2800" b="0" dirty="0"/>
          </a:p>
        </p:txBody>
      </p:sp>
      <p:sp>
        <p:nvSpPr>
          <p:cNvPr id="3" name="Text Placeholder 2"/>
          <p:cNvSpPr>
            <a:spLocks noGrp="1"/>
          </p:cNvSpPr>
          <p:nvPr>
            <p:ph type="body" idx="1"/>
          </p:nvPr>
        </p:nvSpPr>
        <p:spPr>
          <a:xfrm>
            <a:off x="155572" y="1409773"/>
            <a:ext cx="8496944" cy="3715120"/>
          </a:xfrm>
        </p:spPr>
        <p:txBody>
          <a:bodyPr anchor="t"/>
          <a:lstStyle/>
          <a:p>
            <a:pPr>
              <a:buNone/>
            </a:pPr>
            <a:r>
              <a:rPr lang="en-GB" sz="1800" b="1" dirty="0">
                <a:latin typeface="Calibri" panose="020F0502020204030204" pitchFamily="34" charset="0"/>
                <a:cs typeface="Calibri" panose="020F0502020204030204" pitchFamily="34" charset="0"/>
              </a:rPr>
              <a:t>Syntax</a:t>
            </a:r>
          </a:p>
          <a:p>
            <a:pPr>
              <a:buNone/>
            </a:pPr>
            <a:r>
              <a:rPr lang="en-GB" sz="1800" dirty="0">
                <a:latin typeface="Calibri" panose="020F0502020204030204" pitchFamily="34" charset="0"/>
                <a:cs typeface="Calibri" panose="020F0502020204030204" pitchFamily="34" charset="0"/>
              </a:rPr>
              <a:t>initialization;</a:t>
            </a:r>
          </a:p>
          <a:p>
            <a:pPr>
              <a:buNone/>
            </a:pPr>
            <a:r>
              <a:rPr lang="en-GB" sz="1800" dirty="0">
                <a:latin typeface="Calibri" panose="020F0502020204030204" pitchFamily="34" charset="0"/>
                <a:cs typeface="Calibri" panose="020F0502020204030204" pitchFamily="34" charset="0"/>
              </a:rPr>
              <a:t>do</a:t>
            </a:r>
          </a:p>
          <a:p>
            <a:pPr>
              <a:buNone/>
            </a:pPr>
            <a:r>
              <a:rPr lang="en-GB" sz="1800" dirty="0">
                <a:latin typeface="Calibri" panose="020F0502020204030204" pitchFamily="34" charset="0"/>
                <a:cs typeface="Calibri" panose="020F0502020204030204" pitchFamily="34" charset="0"/>
              </a:rPr>
              <a:t>{      </a:t>
            </a:r>
          </a:p>
          <a:p>
            <a:pPr>
              <a:buNone/>
            </a:pPr>
            <a:r>
              <a:rPr lang="en-GB" sz="1800" dirty="0">
                <a:latin typeface="Calibri" panose="020F0502020204030204" pitchFamily="34" charset="0"/>
                <a:cs typeface="Calibri" panose="020F0502020204030204" pitchFamily="34" charset="0"/>
              </a:rPr>
              <a:t>statement(s);    </a:t>
            </a:r>
          </a:p>
          <a:p>
            <a:pPr>
              <a:buNone/>
            </a:pPr>
            <a:r>
              <a:rPr lang="en-GB" sz="1800" dirty="0" err="1">
                <a:latin typeface="Calibri" panose="020F0502020204030204" pitchFamily="34" charset="0"/>
                <a:cs typeface="Calibri" panose="020F0502020204030204" pitchFamily="34" charset="0"/>
              </a:rPr>
              <a:t>inc</a:t>
            </a:r>
            <a:r>
              <a:rPr lang="en-GB" sz="1800" dirty="0">
                <a:latin typeface="Calibri" panose="020F0502020204030204" pitchFamily="34" charset="0"/>
                <a:cs typeface="Calibri" panose="020F0502020204030204" pitchFamily="34" charset="0"/>
              </a:rPr>
              <a:t>/</a:t>
            </a:r>
            <a:r>
              <a:rPr lang="en-GB" sz="1800" dirty="0" err="1">
                <a:latin typeface="Calibri" panose="020F0502020204030204" pitchFamily="34" charset="0"/>
                <a:cs typeface="Calibri" panose="020F0502020204030204" pitchFamily="34" charset="0"/>
              </a:rPr>
              <a:t>dec</a:t>
            </a:r>
            <a:r>
              <a:rPr lang="en-GB" sz="1800" dirty="0">
                <a:latin typeface="Calibri" panose="020F0502020204030204" pitchFamily="34" charset="0"/>
                <a:cs typeface="Calibri" panose="020F0502020204030204" pitchFamily="34" charset="0"/>
              </a:rPr>
              <a:t>;</a:t>
            </a:r>
          </a:p>
          <a:p>
            <a:pPr>
              <a:buNone/>
            </a:pPr>
            <a:r>
              <a:rPr lang="en-GB" sz="1800" dirty="0">
                <a:latin typeface="Calibri" panose="020F0502020204030204" pitchFamily="34" charset="0"/>
                <a:cs typeface="Calibri" panose="020F0502020204030204" pitchFamily="34" charset="0"/>
              </a:rPr>
              <a:t>}</a:t>
            </a:r>
          </a:p>
          <a:p>
            <a:pPr>
              <a:buNone/>
            </a:pPr>
            <a:r>
              <a:rPr lang="en-GB" sz="1800" dirty="0">
                <a:latin typeface="Calibri" panose="020F0502020204030204" pitchFamily="34" charset="0"/>
                <a:cs typeface="Calibri" panose="020F0502020204030204" pitchFamily="34" charset="0"/>
              </a:rPr>
              <a:t>while(condition) </a:t>
            </a:r>
            <a:r>
              <a:rPr lang="en-GB" sz="1800" dirty="0">
                <a:solidFill>
                  <a:srgbClr val="FF0000"/>
                </a:solidFill>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25</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 do...while loop">
            <a:extLst>
              <a:ext uri="{FF2B5EF4-FFF2-40B4-BE49-F238E27FC236}">
                <a16:creationId xmlns:a16="http://schemas.microsoft.com/office/drawing/2014/main" id="{10333D95-DE04-4FF8-A672-02A0EDD1268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06303" y="1409773"/>
            <a:ext cx="2731393" cy="3492655"/>
          </a:xfrm>
          <a:prstGeom prst="rect">
            <a:avLst/>
          </a:prstGeom>
          <a:noFill/>
          <a:ln>
            <a:noFill/>
          </a:ln>
        </p:spPr>
      </p:pic>
    </p:spTree>
    <p:extLst>
      <p:ext uri="{BB962C8B-B14F-4D97-AF65-F5344CB8AC3E}">
        <p14:creationId xmlns:p14="http://schemas.microsoft.com/office/powerpoint/2010/main" val="1585511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3) do while loop…</a:t>
            </a:r>
            <a:endParaRPr lang="en-GB" sz="2800" b="0" dirty="0"/>
          </a:p>
        </p:txBody>
      </p:sp>
      <p:sp>
        <p:nvSpPr>
          <p:cNvPr id="3" name="Text Placeholder 2"/>
          <p:cNvSpPr>
            <a:spLocks noGrp="1"/>
          </p:cNvSpPr>
          <p:nvPr>
            <p:ph type="body" idx="1"/>
          </p:nvPr>
        </p:nvSpPr>
        <p:spPr>
          <a:xfrm>
            <a:off x="155572" y="1409773"/>
            <a:ext cx="8496944" cy="3715120"/>
          </a:xfrm>
        </p:spPr>
        <p:txBody>
          <a:bodyPr anchor="t"/>
          <a:lstStyle/>
          <a:p>
            <a:pPr marL="285750" indent="-285750" algn="just">
              <a:buFont typeface="Arial" panose="020B0604020202020204" pitchFamily="34" charset="0"/>
              <a:buChar char="•"/>
            </a:pPr>
            <a:r>
              <a:rPr lang="en-US" sz="1800" dirty="0">
                <a:latin typeface="Calibri" panose="020F0502020204030204" pitchFamily="34" charset="0"/>
                <a:cs typeface="Calibri" panose="020F0502020204030204" pitchFamily="34" charset="0"/>
              </a:rPr>
              <a:t>Notice that the conditional expression appears at the end of the loop, so the statement(s) in the loop execute once before the condition is tested.</a:t>
            </a:r>
          </a:p>
          <a:p>
            <a:pPr marL="285750" indent="-285750" algn="just">
              <a:buFont typeface="Arial" panose="020B0604020202020204" pitchFamily="34" charset="0"/>
              <a:buChar char="•"/>
            </a:pPr>
            <a:r>
              <a:rPr lang="en-US" sz="1800" dirty="0">
                <a:latin typeface="Calibri" panose="020F0502020204030204" pitchFamily="34" charset="0"/>
                <a:cs typeface="Calibri" panose="020F0502020204030204" pitchFamily="34" charset="0"/>
              </a:rPr>
              <a:t>If the condition is true, the flow of control jumps back up to do, and the statement(s) in the loop execute again. This process repeats until the given condition becomes false.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26</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828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3) do while loop…</a:t>
            </a:r>
            <a:endParaRPr lang="en-GB" sz="2800" b="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27</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0FDEB1D-AD1C-4721-8BA8-2592473BC9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460" y="1363360"/>
            <a:ext cx="2160240" cy="2603051"/>
          </a:xfrm>
          <a:prstGeom prst="rect">
            <a:avLst/>
          </a:prstGeom>
        </p:spPr>
      </p:pic>
      <p:sp>
        <p:nvSpPr>
          <p:cNvPr id="7" name="Rectangle 6">
            <a:extLst>
              <a:ext uri="{FF2B5EF4-FFF2-40B4-BE49-F238E27FC236}">
                <a16:creationId xmlns:a16="http://schemas.microsoft.com/office/drawing/2014/main" id="{265B5D5C-0C29-4EBF-B79E-849E737A1506}"/>
              </a:ext>
            </a:extLst>
          </p:cNvPr>
          <p:cNvSpPr/>
          <p:nvPr/>
        </p:nvSpPr>
        <p:spPr>
          <a:xfrm>
            <a:off x="3789700" y="3966411"/>
            <a:ext cx="4572000" cy="523220"/>
          </a:xfrm>
          <a:prstGeom prst="rect">
            <a:avLst/>
          </a:prstGeom>
        </p:spPr>
        <p:txBody>
          <a:bodyPr>
            <a:spAutoFit/>
          </a:bodyPr>
          <a:lstStyle/>
          <a:p>
            <a:r>
              <a:rPr lang="en-US" dirty="0">
                <a:latin typeface="Verdana" panose="020B0604030504040204" pitchFamily="34" charset="0"/>
              </a:rPr>
              <a:t>Do not forget to increase the variable used in the condition, otherwise the loop will never end!</a:t>
            </a:r>
          </a:p>
        </p:txBody>
      </p:sp>
      <p:sp>
        <p:nvSpPr>
          <p:cNvPr id="8" name="Rectangle 7">
            <a:extLst>
              <a:ext uri="{FF2B5EF4-FFF2-40B4-BE49-F238E27FC236}">
                <a16:creationId xmlns:a16="http://schemas.microsoft.com/office/drawing/2014/main" id="{A224D9C1-D49B-46EA-BAFE-A7FD7C20F05D}"/>
              </a:ext>
            </a:extLst>
          </p:cNvPr>
          <p:cNvSpPr/>
          <p:nvPr/>
        </p:nvSpPr>
        <p:spPr>
          <a:xfrm>
            <a:off x="355616" y="1466469"/>
            <a:ext cx="4572000" cy="3293209"/>
          </a:xfrm>
          <a:prstGeom prst="rect">
            <a:avLst/>
          </a:prstGeom>
        </p:spPr>
        <p:txBody>
          <a:bodyPr>
            <a:spAutoFit/>
          </a:bodyPr>
          <a:lstStyle/>
          <a:p>
            <a:r>
              <a:rPr lang="en-US" sz="1600" dirty="0">
                <a:solidFill>
                  <a:schemeClr val="tx1"/>
                </a:solidFill>
                <a:latin typeface="Consolas" panose="020B0609020204030204" pitchFamily="49" charset="0"/>
              </a:rPr>
              <a:t>#include &lt;iostream&gt;</a:t>
            </a:r>
          </a:p>
          <a:p>
            <a:r>
              <a:rPr lang="en-US" sz="1600" dirty="0">
                <a:solidFill>
                  <a:schemeClr val="tx1"/>
                </a:solidFill>
                <a:latin typeface="Consolas" panose="020B0609020204030204" pitchFamily="49" charset="0"/>
              </a:rPr>
              <a:t>using namespace std;</a:t>
            </a:r>
          </a:p>
          <a:p>
            <a:br>
              <a:rPr lang="en-US" sz="1600" dirty="0">
                <a:solidFill>
                  <a:schemeClr val="tx1"/>
                </a:solidFill>
                <a:latin typeface="Consolas" panose="020B0609020204030204" pitchFamily="49" charset="0"/>
              </a:rPr>
            </a:br>
            <a:r>
              <a:rPr lang="en-US" sz="1600" dirty="0">
                <a:solidFill>
                  <a:schemeClr val="tx1"/>
                </a:solidFill>
                <a:latin typeface="Consolas" panose="020B0609020204030204" pitchFamily="49" charset="0"/>
              </a:rPr>
              <a:t>int main() {</a:t>
            </a:r>
          </a:p>
          <a:p>
            <a:r>
              <a:rPr lang="en-US" sz="1600" dirty="0">
                <a:solidFill>
                  <a:schemeClr val="tx1"/>
                </a:solidFill>
                <a:latin typeface="Consolas" panose="020B0609020204030204" pitchFamily="49" charset="0"/>
              </a:rPr>
              <a:t>  int </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 = 0;</a:t>
            </a:r>
          </a:p>
          <a:p>
            <a:r>
              <a:rPr lang="en-US" sz="1600" dirty="0">
                <a:solidFill>
                  <a:schemeClr val="tx1"/>
                </a:solidFill>
                <a:latin typeface="Consolas" panose="020B0609020204030204" pitchFamily="49" charset="0"/>
              </a:rPr>
              <a:t>  do {</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 &lt;&lt; </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 &lt;&lt; "\n";</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while (</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 &lt; 5);</a:t>
            </a:r>
          </a:p>
          <a:p>
            <a:endParaRPr lang="en-US" sz="16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  return 0;</a:t>
            </a:r>
          </a:p>
          <a:p>
            <a:r>
              <a:rPr lang="en-US" sz="16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4137371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3) do while loop…</a:t>
            </a:r>
            <a:endParaRPr lang="en-GB" sz="2800" b="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28</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23C7DE-F9B6-4D3D-976A-DEE32D399019}"/>
              </a:ext>
            </a:extLst>
          </p:cNvPr>
          <p:cNvSpPr/>
          <p:nvPr/>
        </p:nvSpPr>
        <p:spPr>
          <a:xfrm>
            <a:off x="323528" y="1275606"/>
            <a:ext cx="4572000" cy="3847207"/>
          </a:xfrm>
          <a:prstGeom prst="rect">
            <a:avLst/>
          </a:prstGeom>
        </p:spPr>
        <p:txBody>
          <a:bodyPr>
            <a:spAutoFit/>
          </a:bodyPr>
          <a:lstStyle/>
          <a:p>
            <a:r>
              <a:rPr lang="en-US" sz="1200" dirty="0">
                <a:solidFill>
                  <a:schemeClr val="tx1"/>
                </a:solidFill>
                <a:latin typeface="Consolas" panose="020B0609020204030204" pitchFamily="49" charset="0"/>
              </a:rPr>
              <a:t>#include &lt;iostream&gt;</a:t>
            </a:r>
          </a:p>
          <a:p>
            <a:r>
              <a:rPr lang="en-US" sz="1200" dirty="0">
                <a:solidFill>
                  <a:schemeClr val="tx1"/>
                </a:solidFill>
                <a:latin typeface="Consolas" panose="020B0609020204030204" pitchFamily="49" charset="0"/>
              </a:rPr>
              <a:t>using namespace std;</a:t>
            </a:r>
          </a:p>
          <a:p>
            <a:r>
              <a:rPr lang="en-US" sz="1200" dirty="0">
                <a:solidFill>
                  <a:schemeClr val="tx1"/>
                </a:solidFill>
                <a:latin typeface="Consolas" panose="020B0609020204030204" pitchFamily="49" charset="0"/>
              </a:rPr>
              <a:t>int main () </a:t>
            </a:r>
          </a:p>
          <a:p>
            <a:r>
              <a:rPr lang="en-US" sz="1200" dirty="0">
                <a:solidFill>
                  <a:schemeClr val="tx1"/>
                </a:solidFill>
                <a:latin typeface="Consolas" panose="020B0609020204030204" pitchFamily="49" charset="0"/>
              </a:rPr>
              <a:t>{</a:t>
            </a:r>
          </a:p>
          <a:p>
            <a:r>
              <a:rPr lang="en-US" sz="1200" dirty="0">
                <a:solidFill>
                  <a:srgbClr val="FF0000"/>
                </a:solidFill>
                <a:latin typeface="Consolas" panose="020B0609020204030204" pitchFamily="49" charset="0"/>
              </a:rPr>
              <a:t>   // Local variable declaration:</a:t>
            </a:r>
          </a:p>
          <a:p>
            <a:r>
              <a:rPr lang="en-US" sz="1200" dirty="0">
                <a:solidFill>
                  <a:srgbClr val="FF0000"/>
                </a:solidFill>
                <a:latin typeface="Consolas" panose="020B0609020204030204" pitchFamily="49" charset="0"/>
              </a:rPr>
              <a:t>      </a:t>
            </a:r>
            <a:r>
              <a:rPr lang="en-US" sz="1200" dirty="0">
                <a:solidFill>
                  <a:schemeClr val="tx1"/>
                </a:solidFill>
                <a:latin typeface="Consolas" panose="020B0609020204030204" pitchFamily="49" charset="0"/>
              </a:rPr>
              <a:t>char c ;</a:t>
            </a:r>
            <a:br>
              <a:rPr lang="en-US" sz="1200" dirty="0">
                <a:solidFill>
                  <a:srgbClr val="FF0000"/>
                </a:solidFill>
                <a:latin typeface="Consolas" panose="020B0609020204030204" pitchFamily="49" charset="0"/>
              </a:rPr>
            </a:br>
            <a:r>
              <a:rPr lang="en-US" sz="1200" dirty="0">
                <a:solidFill>
                  <a:srgbClr val="FF0000"/>
                </a:solidFill>
                <a:latin typeface="Consolas" panose="020B0609020204030204" pitchFamily="49" charset="0"/>
              </a:rPr>
              <a:t>   // do-while loop execution</a:t>
            </a:r>
          </a:p>
          <a:p>
            <a:r>
              <a:rPr lang="en-US" sz="1200" dirty="0">
                <a:solidFill>
                  <a:schemeClr val="tx1"/>
                </a:solidFill>
                <a:latin typeface="Consolas" panose="020B0609020204030204" pitchFamily="49" charset="0"/>
              </a:rPr>
              <a:t>      do</a:t>
            </a:r>
          </a:p>
          <a:p>
            <a:r>
              <a:rPr lang="en-US" sz="1200" dirty="0">
                <a:solidFill>
                  <a:schemeClr val="tx1"/>
                </a:solidFill>
                <a:latin typeface="Consolas" panose="020B0609020204030204" pitchFamily="49" charset="0"/>
              </a:rPr>
              <a:t>      {</a:t>
            </a:r>
          </a:p>
          <a:p>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cout</a:t>
            </a:r>
            <a:r>
              <a:rPr lang="en-US" sz="1200" dirty="0">
                <a:solidFill>
                  <a:schemeClr val="tx1"/>
                </a:solidFill>
                <a:latin typeface="Consolas" panose="020B0609020204030204" pitchFamily="49" charset="0"/>
              </a:rPr>
              <a:t> &lt;&lt; "in loop"&lt;&lt;</a:t>
            </a:r>
            <a:r>
              <a:rPr lang="en-US" sz="1200" dirty="0" err="1">
                <a:solidFill>
                  <a:schemeClr val="tx1"/>
                </a:solidFill>
                <a:latin typeface="Consolas" panose="020B0609020204030204" pitchFamily="49" charset="0"/>
              </a:rPr>
              <a:t>endl</a:t>
            </a:r>
            <a:r>
              <a:rPr lang="en-US" sz="1200" dirty="0">
                <a:solidFill>
                  <a:schemeClr val="tx1"/>
                </a:solidFill>
                <a:latin typeface="Consolas" panose="020B0609020204030204" pitchFamily="49" charset="0"/>
              </a:rPr>
              <a:t>;</a:t>
            </a:r>
          </a:p>
          <a:p>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cout</a:t>
            </a:r>
            <a:r>
              <a:rPr lang="en-US" sz="1200" dirty="0">
                <a:solidFill>
                  <a:schemeClr val="tx1"/>
                </a:solidFill>
                <a:latin typeface="Consolas" panose="020B0609020204030204" pitchFamily="49" charset="0"/>
              </a:rPr>
              <a:t>&lt;&lt;"Exit while loop(y/n)?";</a:t>
            </a:r>
          </a:p>
          <a:p>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cin</a:t>
            </a:r>
            <a:r>
              <a:rPr lang="en-US" sz="1200" dirty="0">
                <a:solidFill>
                  <a:schemeClr val="tx1"/>
                </a:solidFill>
                <a:latin typeface="Consolas" panose="020B0609020204030204" pitchFamily="49" charset="0"/>
              </a:rPr>
              <a:t>&gt;&gt;c;</a:t>
            </a:r>
          </a:p>
          <a:p>
            <a:r>
              <a:rPr lang="en-US" sz="1200" dirty="0">
                <a:solidFill>
                  <a:schemeClr val="tx1"/>
                </a:solidFill>
                <a:latin typeface="Consolas" panose="020B0609020204030204" pitchFamily="49" charset="0"/>
              </a:rPr>
              <a:t>   }</a:t>
            </a:r>
          </a:p>
          <a:p>
            <a:r>
              <a:rPr lang="en-US" sz="1200" dirty="0">
                <a:solidFill>
                  <a:schemeClr val="tx1"/>
                </a:solidFill>
                <a:latin typeface="Consolas" panose="020B0609020204030204" pitchFamily="49" charset="0"/>
              </a:rPr>
              <a:t>while( c !='y' ); </a:t>
            </a:r>
          </a:p>
          <a:p>
            <a:br>
              <a:rPr lang="en-US" sz="1200" dirty="0">
                <a:solidFill>
                  <a:schemeClr val="tx1"/>
                </a:solidFill>
                <a:latin typeface="Consolas" panose="020B0609020204030204" pitchFamily="49" charset="0"/>
              </a:rPr>
            </a:b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cout</a:t>
            </a:r>
            <a:r>
              <a:rPr lang="en-US" sz="1200" dirty="0">
                <a:solidFill>
                  <a:schemeClr val="tx1"/>
                </a:solidFill>
                <a:latin typeface="Consolas" panose="020B0609020204030204" pitchFamily="49" charset="0"/>
              </a:rPr>
              <a:t>&lt;&lt;"=====OUTSIDE LOOP====="&lt;&lt;</a:t>
            </a:r>
            <a:r>
              <a:rPr lang="en-US" sz="1200" dirty="0" err="1">
                <a:solidFill>
                  <a:schemeClr val="tx1"/>
                </a:solidFill>
                <a:latin typeface="Consolas" panose="020B0609020204030204" pitchFamily="49" charset="0"/>
              </a:rPr>
              <a:t>endl</a:t>
            </a:r>
            <a:r>
              <a:rPr lang="en-US" sz="1200" dirty="0">
                <a:solidFill>
                  <a:schemeClr val="tx1"/>
                </a:solidFill>
                <a:latin typeface="Consolas" panose="020B0609020204030204" pitchFamily="49" charset="0"/>
              </a:rPr>
              <a:t>;</a:t>
            </a:r>
          </a:p>
          <a:p>
            <a:r>
              <a:rPr lang="en-US" sz="1200" dirty="0">
                <a:solidFill>
                  <a:schemeClr val="tx1"/>
                </a:solidFill>
                <a:latin typeface="Consolas" panose="020B0609020204030204" pitchFamily="49" charset="0"/>
              </a:rPr>
              <a:t>   return 0;</a:t>
            </a:r>
          </a:p>
          <a:p>
            <a:r>
              <a:rPr lang="en-US" sz="1200" dirty="0">
                <a:solidFill>
                  <a:schemeClr val="tx1"/>
                </a:solidFill>
                <a:latin typeface="Consolas" panose="020B0609020204030204" pitchFamily="49" charset="0"/>
              </a:rPr>
              <a:t>}</a:t>
            </a:r>
          </a:p>
          <a:p>
            <a:br>
              <a:rPr lang="en-US" dirty="0">
                <a:solidFill>
                  <a:schemeClr val="tx1"/>
                </a:solidFill>
                <a:latin typeface="Consolas" panose="020B0609020204030204" pitchFamily="49" charset="0"/>
              </a:rPr>
            </a:br>
            <a:endParaRPr lang="en-US" dirty="0">
              <a:solidFill>
                <a:schemeClr val="tx1"/>
              </a:solidFill>
              <a:latin typeface="Consolas" panose="020B0609020204030204" pitchFamily="49" charset="0"/>
            </a:endParaRPr>
          </a:p>
        </p:txBody>
      </p:sp>
      <p:pic>
        <p:nvPicPr>
          <p:cNvPr id="7" name="Picture 6">
            <a:extLst>
              <a:ext uri="{FF2B5EF4-FFF2-40B4-BE49-F238E27FC236}">
                <a16:creationId xmlns:a16="http://schemas.microsoft.com/office/drawing/2014/main" id="{E96555BD-ABEB-45A1-99D1-CE29961130D3}"/>
              </a:ext>
            </a:extLst>
          </p:cNvPr>
          <p:cNvPicPr/>
          <p:nvPr/>
        </p:nvPicPr>
        <p:blipFill rotWithShape="1">
          <a:blip r:embed="rId3"/>
          <a:srcRect r="49839" b="53728"/>
          <a:stretch/>
        </p:blipFill>
        <p:spPr bwMode="auto">
          <a:xfrm>
            <a:off x="4139952" y="1635646"/>
            <a:ext cx="3828361" cy="21435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77225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AU" sz="2800" dirty="0"/>
              <a:t>infinitive do while loop</a:t>
            </a:r>
            <a:endParaRPr lang="en-GB" sz="2800" b="0" dirty="0"/>
          </a:p>
        </p:txBody>
      </p:sp>
      <p:sp>
        <p:nvSpPr>
          <p:cNvPr id="3" name="Text Placeholder 2"/>
          <p:cNvSpPr>
            <a:spLocks noGrp="1"/>
          </p:cNvSpPr>
          <p:nvPr>
            <p:ph type="body" idx="1"/>
          </p:nvPr>
        </p:nvSpPr>
        <p:spPr>
          <a:xfrm>
            <a:off x="155572" y="1409773"/>
            <a:ext cx="8496944" cy="3715120"/>
          </a:xfrm>
        </p:spPr>
        <p:txBody>
          <a:bodyPr anchor="t"/>
          <a:lstStyle/>
          <a:p>
            <a:pPr>
              <a:buNone/>
            </a:pPr>
            <a:r>
              <a:rPr lang="en-US" sz="1800" dirty="0">
                <a:latin typeface="Calibri" panose="020F0502020204030204" pitchFamily="34" charset="0"/>
                <a:cs typeface="Calibri" panose="020F0502020204030204" pitchFamily="34" charset="0"/>
              </a:rPr>
              <a:t>If you pass true or true value in the do while loop, it will be infinitive do while loop.</a:t>
            </a:r>
          </a:p>
          <a:p>
            <a:pPr>
              <a:buNone/>
            </a:pPr>
            <a:r>
              <a:rPr lang="en-US" sz="1800" b="1" dirty="0">
                <a:latin typeface="Calibri" panose="020F0502020204030204" pitchFamily="34" charset="0"/>
                <a:cs typeface="Calibri" panose="020F0502020204030204" pitchFamily="34" charset="0"/>
              </a:rPr>
              <a:t>Syntax:</a:t>
            </a:r>
          </a:p>
          <a:p>
            <a:pPr>
              <a:buNone/>
            </a:pPr>
            <a:r>
              <a:rPr lang="en-US" sz="1800" dirty="0">
                <a:latin typeface="Calibri" panose="020F0502020204030204" pitchFamily="34" charset="0"/>
                <a:cs typeface="Calibri" panose="020F0502020204030204" pitchFamily="34" charset="0"/>
              </a:rPr>
              <a:t>do</a:t>
            </a:r>
          </a:p>
          <a:p>
            <a:pPr>
              <a:buNone/>
            </a:pPr>
            <a:r>
              <a:rPr lang="en-US" sz="1800" dirty="0">
                <a:latin typeface="Calibri" panose="020F0502020204030204" pitchFamily="34" charset="0"/>
                <a:cs typeface="Calibri" panose="020F0502020204030204" pitchFamily="34" charset="0"/>
              </a:rPr>
              <a:t>{    </a:t>
            </a:r>
          </a:p>
          <a:p>
            <a:pPr>
              <a:buNone/>
            </a:pPr>
            <a:r>
              <a:rPr lang="en-US" sz="1800" dirty="0">
                <a:latin typeface="Calibri" panose="020F0502020204030204" pitchFamily="34" charset="0"/>
                <a:cs typeface="Calibri" panose="020F0502020204030204" pitchFamily="34" charset="0"/>
              </a:rPr>
              <a:t>Statement(s);  </a:t>
            </a:r>
          </a:p>
          <a:p>
            <a:pPr>
              <a:buNone/>
            </a:pPr>
            <a:r>
              <a:rPr lang="en-US" sz="1800" dirty="0">
                <a:latin typeface="Calibri" panose="020F0502020204030204" pitchFamily="34" charset="0"/>
                <a:cs typeface="Calibri" panose="020F0502020204030204" pitchFamily="34" charset="0"/>
              </a:rPr>
              <a:t>}</a:t>
            </a:r>
          </a:p>
          <a:p>
            <a:pPr>
              <a:buNone/>
            </a:pPr>
            <a:r>
              <a:rPr lang="en-US" sz="1800" dirty="0">
                <a:latin typeface="Calibri" panose="020F0502020204030204" pitchFamily="34" charset="0"/>
                <a:cs typeface="Calibri" panose="020F0502020204030204" pitchFamily="34" charset="0"/>
              </a:rPr>
              <a:t>while(true)</a:t>
            </a:r>
            <a:r>
              <a:rPr lang="en-US" sz="1800" dirty="0">
                <a:solidFill>
                  <a:srgbClr val="FF0000"/>
                </a:solidFill>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29</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1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latin typeface="Roboto Condensed" panose="020B0604020202020204" charset="0"/>
                <a:ea typeface="Roboto Condensed" panose="020B0604020202020204" charset="0"/>
                <a:cs typeface="Calibri" panose="020F0502020204030204" pitchFamily="34" charset="0"/>
              </a:rPr>
              <a:t>Control Structure/Loop</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marL="342900" indent="-342900" algn="just">
              <a:buFont typeface="Wingdings" panose="05000000000000000000" pitchFamily="2" charset="2"/>
              <a:buChar char="v"/>
            </a:pPr>
            <a:r>
              <a:rPr lang="en-US" sz="2000" dirty="0">
                <a:latin typeface="Calibri" panose="020F0502020204030204" pitchFamily="34" charset="0"/>
                <a:cs typeface="Calibri" panose="020F0502020204030204" pitchFamily="34" charset="0"/>
              </a:rPr>
              <a:t>In computer programming, a </a:t>
            </a:r>
            <a:r>
              <a:rPr lang="en-US" sz="2000" b="1" dirty="0">
                <a:latin typeface="Calibri" panose="020F0502020204030204" pitchFamily="34" charset="0"/>
                <a:cs typeface="Calibri" panose="020F0502020204030204" pitchFamily="34" charset="0"/>
              </a:rPr>
              <a:t>loop</a:t>
            </a:r>
            <a:r>
              <a:rPr lang="en-US" sz="2000" dirty="0">
                <a:latin typeface="Calibri" panose="020F0502020204030204" pitchFamily="34" charset="0"/>
                <a:cs typeface="Calibri" panose="020F0502020204030204" pitchFamily="34" charset="0"/>
              </a:rPr>
              <a:t> is a sequence of instructions that is continually repeated until a certain condition is reached.</a:t>
            </a:r>
          </a:p>
          <a:p>
            <a:pPr marL="342900" indent="-342900" algn="just">
              <a:buFont typeface="Wingdings" panose="05000000000000000000" pitchFamily="2" charset="2"/>
              <a:buChar char="v"/>
            </a:pPr>
            <a:r>
              <a:rPr lang="en-GB" sz="2000" dirty="0">
                <a:latin typeface="Calibri" panose="020F0502020204030204" pitchFamily="34" charset="0"/>
                <a:cs typeface="Calibri" panose="020F0502020204030204" pitchFamily="34" charset="0"/>
              </a:rPr>
              <a:t>A </a:t>
            </a:r>
            <a:r>
              <a:rPr lang="en-GB" sz="2000" b="1" dirty="0">
                <a:latin typeface="Calibri" panose="020F0502020204030204" pitchFamily="34" charset="0"/>
                <a:cs typeface="Calibri" panose="020F0502020204030204" pitchFamily="34" charset="0"/>
              </a:rPr>
              <a:t>loop</a:t>
            </a:r>
            <a:r>
              <a:rPr lang="en-GB" sz="2000" dirty="0">
                <a:latin typeface="Calibri" panose="020F0502020204030204" pitchFamily="34" charset="0"/>
                <a:cs typeface="Calibri" panose="020F0502020204030204" pitchFamily="34" charset="0"/>
              </a:rPr>
              <a:t> statement allows us to execute a statement or group of statements multiple times. </a:t>
            </a:r>
            <a:endParaRPr lang="en-US" sz="2000" dirty="0">
              <a:latin typeface="Calibri" panose="020F0502020204030204" pitchFamily="34" charset="0"/>
              <a:cs typeface="Calibri" panose="020F0502020204030204" pitchFamily="34" charset="0"/>
            </a:endParaRPr>
          </a:p>
          <a:p>
            <a:pPr marL="342900" indent="-342900" algn="just" fontAlgn="base">
              <a:buFont typeface="Wingdings" panose="05000000000000000000" pitchFamily="2" charset="2"/>
              <a:buChar char="v"/>
            </a:pPr>
            <a:r>
              <a:rPr lang="en-US" sz="2000" dirty="0">
                <a:latin typeface="Calibri" panose="020F0502020204030204" pitchFamily="34" charset="0"/>
                <a:cs typeface="Calibri" panose="020F0502020204030204" pitchFamily="34" charset="0"/>
              </a:rPr>
              <a:t>Loops are used in programming to repeat a specific block until some end condition is met. </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695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AU" sz="2800" dirty="0"/>
              <a:t>infinitive do while loop…</a:t>
            </a:r>
            <a:endParaRPr lang="en-GB" sz="2800" b="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30</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2B6967D-33BB-497A-8F89-B22857A5C662}"/>
              </a:ext>
            </a:extLst>
          </p:cNvPr>
          <p:cNvSpPr/>
          <p:nvPr/>
        </p:nvSpPr>
        <p:spPr>
          <a:xfrm>
            <a:off x="539552" y="1419622"/>
            <a:ext cx="5132360" cy="3139321"/>
          </a:xfrm>
          <a:prstGeom prst="rect">
            <a:avLst/>
          </a:prstGeom>
        </p:spPr>
        <p:txBody>
          <a:bodyPr wrap="square">
            <a:spAutoFit/>
          </a:bodyPr>
          <a:lstStyle/>
          <a:p>
            <a:r>
              <a:rPr lang="en-US" sz="1800" dirty="0">
                <a:solidFill>
                  <a:schemeClr val="tx1"/>
                </a:solidFill>
                <a:latin typeface="Consolas" panose="020B0609020204030204" pitchFamily="49" charset="0"/>
              </a:rPr>
              <a:t>#include &lt;iostream&gt;</a:t>
            </a:r>
          </a:p>
          <a:p>
            <a:r>
              <a:rPr lang="en-US" sz="1800" dirty="0">
                <a:solidFill>
                  <a:schemeClr val="tx1"/>
                </a:solidFill>
                <a:latin typeface="Consolas" panose="020B0609020204030204" pitchFamily="49" charset="0"/>
              </a:rPr>
              <a:t>using namespace std;</a:t>
            </a:r>
          </a:p>
          <a:p>
            <a:r>
              <a:rPr lang="en-US" sz="1800" dirty="0">
                <a:solidFill>
                  <a:schemeClr val="tx1"/>
                </a:solidFill>
                <a:latin typeface="Consolas" panose="020B0609020204030204" pitchFamily="49" charset="0"/>
              </a:rPr>
              <a:t> </a:t>
            </a:r>
          </a:p>
          <a:p>
            <a:r>
              <a:rPr lang="en-US" sz="1800" dirty="0">
                <a:solidFill>
                  <a:schemeClr val="tx1"/>
                </a:solidFill>
                <a:latin typeface="Consolas" panose="020B0609020204030204" pitchFamily="49" charset="0"/>
              </a:rPr>
              <a:t>int main () {</a:t>
            </a:r>
          </a:p>
          <a:p>
            <a:r>
              <a:rPr lang="en-US" sz="1800" dirty="0">
                <a:solidFill>
                  <a:schemeClr val="tx1"/>
                </a:solidFill>
                <a:latin typeface="Consolas" panose="020B0609020204030204" pitchFamily="49" charset="0"/>
              </a:rPr>
              <a:t> while(true)</a:t>
            </a:r>
          </a:p>
          <a:p>
            <a:r>
              <a:rPr lang="en-US" sz="1800" dirty="0">
                <a:solidFill>
                  <a:schemeClr val="tx1"/>
                </a:solidFill>
                <a:latin typeface="Consolas" panose="020B0609020204030204" pitchFamily="49" charset="0"/>
              </a:rPr>
              <a:t> {</a:t>
            </a:r>
          </a:p>
          <a:p>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cout</a:t>
            </a:r>
            <a:r>
              <a:rPr lang="en-US" sz="1800" dirty="0">
                <a:solidFill>
                  <a:schemeClr val="tx1"/>
                </a:solidFill>
                <a:latin typeface="Consolas" panose="020B0609020204030204" pitchFamily="49" charset="0"/>
              </a:rPr>
              <a:t>&lt;&lt;"infinitive do while loop";</a:t>
            </a:r>
          </a:p>
          <a:p>
            <a:r>
              <a:rPr lang="en-US" sz="1800" dirty="0">
                <a:solidFill>
                  <a:schemeClr val="tx1"/>
                </a:solidFill>
                <a:latin typeface="Consolas" panose="020B0609020204030204" pitchFamily="49" charset="0"/>
              </a:rPr>
              <a:t> }</a:t>
            </a:r>
          </a:p>
          <a:p>
            <a:br>
              <a:rPr lang="en-US" sz="1800" dirty="0">
                <a:solidFill>
                  <a:schemeClr val="tx1"/>
                </a:solidFill>
                <a:latin typeface="Consolas" panose="020B0609020204030204" pitchFamily="49" charset="0"/>
              </a:rPr>
            </a:br>
            <a:r>
              <a:rPr lang="en-US" sz="1800" dirty="0">
                <a:solidFill>
                  <a:schemeClr val="tx1"/>
                </a:solidFill>
                <a:latin typeface="Consolas" panose="020B0609020204030204" pitchFamily="49" charset="0"/>
              </a:rPr>
              <a:t>   return 0;</a:t>
            </a:r>
          </a:p>
          <a:p>
            <a:r>
              <a:rPr lang="en-US" sz="18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2811837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AU" sz="2800" dirty="0"/>
              <a:t>do while loop Tasks</a:t>
            </a:r>
            <a:endParaRPr lang="en-GB" sz="2800" b="0" dirty="0"/>
          </a:p>
        </p:txBody>
      </p:sp>
      <p:sp>
        <p:nvSpPr>
          <p:cNvPr id="3" name="Text Placeholder 2"/>
          <p:cNvSpPr>
            <a:spLocks noGrp="1"/>
          </p:cNvSpPr>
          <p:nvPr>
            <p:ph type="body" idx="1"/>
          </p:nvPr>
        </p:nvSpPr>
        <p:spPr>
          <a:xfrm>
            <a:off x="155572" y="1409773"/>
            <a:ext cx="8496944" cy="3715120"/>
          </a:xfrm>
        </p:spPr>
        <p:txBody>
          <a:bodyPr anchor="t"/>
          <a:lstStyle/>
          <a:p>
            <a:pPr marL="457200" indent="-457200" algn="just">
              <a:buFont typeface="+mj-lt"/>
              <a:buAutoNum type="arabicPeriod"/>
            </a:pPr>
            <a:r>
              <a:rPr lang="en-US" sz="1800" dirty="0">
                <a:latin typeface="Roboto Condensed" panose="020B0604020202020204" charset="0"/>
                <a:ea typeface="Roboto Condensed" panose="020B0604020202020204" charset="0"/>
              </a:rPr>
              <a:t>Write a  C++  program which display first 10 number using do while loop.</a:t>
            </a:r>
          </a:p>
          <a:p>
            <a:pPr marL="457200" indent="-457200" algn="just">
              <a:buFont typeface="+mj-lt"/>
              <a:buAutoNum type="arabicPeriod"/>
            </a:pPr>
            <a:r>
              <a:rPr lang="en-US" sz="1800" dirty="0">
                <a:latin typeface="Roboto Condensed" panose="020B0604020202020204" charset="0"/>
                <a:ea typeface="Roboto Condensed" panose="020B0604020202020204" charset="0"/>
              </a:rPr>
              <a:t>Write a  C++  program which display even and odd number using while loop.</a:t>
            </a:r>
          </a:p>
          <a:p>
            <a:pPr marL="457200" indent="-457200" algn="just">
              <a:buFont typeface="+mj-lt"/>
              <a:buAutoNum type="arabicPeriod"/>
            </a:pPr>
            <a:r>
              <a:rPr lang="en-US" sz="1800" dirty="0">
                <a:latin typeface="Roboto Condensed" panose="020B0604020202020204" charset="0"/>
                <a:ea typeface="Roboto Condensed" panose="020B0604020202020204" charset="0"/>
              </a:rPr>
              <a:t>Take a number from user and make a table of that number using do while loop.</a:t>
            </a:r>
          </a:p>
          <a:p>
            <a:pPr marL="457200" indent="-457200" algn="just">
              <a:buFont typeface="+mj-lt"/>
              <a:buAutoNum type="arabicPeriod"/>
            </a:pPr>
            <a:r>
              <a:rPr lang="en-US" sz="1800" dirty="0">
                <a:latin typeface="Roboto Condensed" panose="020B0604020202020204" charset="0"/>
                <a:ea typeface="Roboto Condensed" panose="020B0604020202020204" charset="0"/>
              </a:rPr>
              <a:t>Take a number from user and find factorial of that number using do while loop.</a:t>
            </a:r>
          </a:p>
          <a:p>
            <a:pPr marL="457200" indent="-457200" algn="just">
              <a:buFont typeface="+mj-lt"/>
              <a:buAutoNum type="arabicPeriod"/>
            </a:pPr>
            <a:r>
              <a:rPr lang="en-US" sz="1800" dirty="0">
                <a:latin typeface="Roboto Condensed" panose="020B0604020202020204" charset="0"/>
                <a:ea typeface="Roboto Condensed" panose="020B0604020202020204" charset="0"/>
                <a:cs typeface="Calibri" panose="020F0502020204030204" pitchFamily="34" charset="0"/>
              </a:rPr>
              <a:t>Make a calculator using if-else-if else statement which perform addition, subtraction, multiplication, division and remainder operations. Take values and operator from user on runtime. Use do while loop for user choice. Means after performing one operation program will ask from user “do you want to do another calculation(yes/no)? ”. If user press </a:t>
            </a:r>
            <a:r>
              <a:rPr lang="en-US" sz="1800" b="1" dirty="0">
                <a:latin typeface="Roboto Condensed" panose="020B0604020202020204" charset="0"/>
                <a:ea typeface="Roboto Condensed" panose="020B0604020202020204" charset="0"/>
                <a:cs typeface="Calibri" panose="020F0502020204030204" pitchFamily="34" charset="0"/>
              </a:rPr>
              <a:t>yes</a:t>
            </a:r>
            <a:r>
              <a:rPr lang="en-US" sz="1800" dirty="0">
                <a:latin typeface="Roboto Condensed" panose="020B0604020202020204" charset="0"/>
                <a:ea typeface="Roboto Condensed" panose="020B0604020202020204" charset="0"/>
                <a:cs typeface="Calibri" panose="020F0502020204030204" pitchFamily="34" charset="0"/>
              </a:rPr>
              <a:t> then user will enter number 1, number 2 and operator for calculation and if user press </a:t>
            </a:r>
            <a:r>
              <a:rPr lang="en-US" sz="1800" b="1" dirty="0">
                <a:latin typeface="Roboto Condensed" panose="020B0604020202020204" charset="0"/>
                <a:ea typeface="Roboto Condensed" panose="020B0604020202020204" charset="0"/>
                <a:cs typeface="Calibri" panose="020F0502020204030204" pitchFamily="34" charset="0"/>
              </a:rPr>
              <a:t>no</a:t>
            </a:r>
            <a:r>
              <a:rPr lang="en-US" sz="1800" dirty="0">
                <a:latin typeface="Roboto Condensed" panose="020B0604020202020204" charset="0"/>
                <a:ea typeface="Roboto Condensed" panose="020B0604020202020204" charset="0"/>
                <a:cs typeface="Calibri" panose="020F0502020204030204" pitchFamily="34" charset="0"/>
              </a:rPr>
              <a:t> then terminate the loop.</a:t>
            </a:r>
            <a:endParaRPr lang="en-US" sz="1800" dirty="0">
              <a:latin typeface="Roboto Condensed" panose="020B0604020202020204" charset="0"/>
              <a:ea typeface="Roboto Condensed" panose="020B0604020202020204" charset="0"/>
            </a:endParaRPr>
          </a:p>
          <a:p>
            <a:pPr marL="457200" indent="-457200" algn="just">
              <a:buFont typeface="+mj-lt"/>
              <a:buAutoNum type="arabicPeriod"/>
            </a:pPr>
            <a:endParaRPr lang="en-US" sz="1800" dirty="0">
              <a:latin typeface="Roboto Condensed" panose="020B0604020202020204" charset="0"/>
              <a:ea typeface="Roboto Condensed" panose="020B060402020202020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31</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432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Enhanced for loop (for-each loop )</a:t>
            </a:r>
            <a:endParaRPr lang="en-GB" sz="2800" b="0" dirty="0"/>
          </a:p>
        </p:txBody>
      </p:sp>
      <p:sp>
        <p:nvSpPr>
          <p:cNvPr id="3" name="Text Placeholder 2"/>
          <p:cNvSpPr>
            <a:spLocks noGrp="1"/>
          </p:cNvSpPr>
          <p:nvPr>
            <p:ph type="body" idx="1"/>
          </p:nvPr>
        </p:nvSpPr>
        <p:spPr>
          <a:xfrm>
            <a:off x="155572" y="1347614"/>
            <a:ext cx="8496944" cy="3715120"/>
          </a:xfrm>
        </p:spPr>
        <p:txBody>
          <a:bodyPr anchor="t"/>
          <a:lstStyle/>
          <a:p>
            <a:pPr>
              <a:buFont typeface="Wingdings" panose="05000000000000000000" pitchFamily="2" charset="2"/>
              <a:buChar char="§"/>
            </a:pPr>
            <a:r>
              <a:rPr lang="en-GB" sz="1800" dirty="0">
                <a:latin typeface="Calibri" panose="020F0502020204030204" pitchFamily="34" charset="0"/>
                <a:cs typeface="Calibri" panose="020F0502020204030204" pitchFamily="34" charset="0"/>
              </a:rPr>
              <a:t>Works with array.</a:t>
            </a:r>
          </a:p>
          <a:p>
            <a:pPr marL="342900" indent="-342900">
              <a:buFont typeface="Wingdings" panose="05000000000000000000" pitchFamily="2" charset="2"/>
              <a:buChar char="§"/>
            </a:pPr>
            <a:r>
              <a:rPr lang="en-GB" sz="1800" dirty="0">
                <a:latin typeface="Calibri" panose="020F0502020204030204" pitchFamily="34" charset="0"/>
                <a:cs typeface="Calibri" panose="020F0502020204030204" pitchFamily="34" charset="0"/>
              </a:rPr>
              <a:t>Is used for traversing an array.</a:t>
            </a:r>
          </a:p>
          <a:p>
            <a:pPr marL="342900" indent="-342900">
              <a:buFont typeface="Wingdings" panose="05000000000000000000" pitchFamily="2" charset="2"/>
              <a:buChar char="§"/>
            </a:pPr>
            <a:r>
              <a:rPr lang="en-GB" sz="1800" dirty="0">
                <a:latin typeface="Calibri" panose="020F0502020204030204" pitchFamily="34" charset="0"/>
                <a:cs typeface="Calibri" panose="020F0502020204030204" pitchFamily="34" charset="0"/>
              </a:rPr>
              <a:t>It is easy to use than simple for loop because here we do not need initialization of counter variable, condition and  incrementation or decrementation of counter variable.</a:t>
            </a:r>
          </a:p>
          <a:p>
            <a:pPr marL="0" indent="0">
              <a:buNone/>
            </a:pPr>
            <a:r>
              <a:rPr lang="en-GB" sz="1800" b="1" dirty="0">
                <a:latin typeface="Calibri" panose="020F0502020204030204" pitchFamily="34" charset="0"/>
                <a:cs typeface="Calibri" panose="020F0502020204030204" pitchFamily="34" charset="0"/>
              </a:rPr>
              <a:t>Syntax</a:t>
            </a:r>
          </a:p>
          <a:p>
            <a:pPr>
              <a:buNone/>
            </a:pPr>
            <a:r>
              <a:rPr lang="en-GB" sz="1800" dirty="0">
                <a:latin typeface="Calibri" panose="020F0502020204030204" pitchFamily="34" charset="0"/>
                <a:cs typeface="Calibri" panose="020F0502020204030204" pitchFamily="34" charset="0"/>
              </a:rPr>
              <a:t>for (datatype variable-name : </a:t>
            </a:r>
            <a:r>
              <a:rPr lang="en-GB" sz="1800" dirty="0" err="1">
                <a:latin typeface="Calibri" panose="020F0502020204030204" pitchFamily="34" charset="0"/>
                <a:cs typeface="Calibri" panose="020F0502020204030204" pitchFamily="34" charset="0"/>
              </a:rPr>
              <a:t>arrayname</a:t>
            </a:r>
            <a:r>
              <a:rPr lang="en-GB" sz="1800" dirty="0">
                <a:latin typeface="Calibri" panose="020F0502020204030204" pitchFamily="34" charset="0"/>
                <a:cs typeface="Calibri" panose="020F0502020204030204" pitchFamily="34" charset="0"/>
              </a:rPr>
              <a:t>)</a:t>
            </a:r>
          </a:p>
          <a:p>
            <a:pPr>
              <a:buNone/>
            </a:pPr>
            <a:r>
              <a:rPr lang="en-GB" sz="1800" dirty="0">
                <a:latin typeface="Calibri" panose="020F0502020204030204" pitchFamily="34" charset="0"/>
                <a:cs typeface="Calibri" panose="020F0502020204030204" pitchFamily="34" charset="0"/>
              </a:rPr>
              <a:t>{     statement(s);   }</a:t>
            </a:r>
          </a:p>
          <a:p>
            <a:pPr>
              <a:buNone/>
            </a:pPr>
            <a:r>
              <a:rPr lang="en-GB" sz="1800" b="1" dirty="0">
                <a:latin typeface="Calibri" panose="020F0502020204030204" pitchFamily="34" charset="0"/>
                <a:cs typeface="Calibri" panose="020F0502020204030204" pitchFamily="34" charset="0"/>
              </a:rPr>
              <a:t>Data type must be same as that of array data type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32</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893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Enhanced for loop (for-each loop )…</a:t>
            </a:r>
            <a:endParaRPr lang="en-GB" sz="2800" b="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33</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3E176D9-A639-4136-B7BD-55E46616F5CB}"/>
              </a:ext>
            </a:extLst>
          </p:cNvPr>
          <p:cNvSpPr/>
          <p:nvPr/>
        </p:nvSpPr>
        <p:spPr>
          <a:xfrm>
            <a:off x="323528" y="1563638"/>
            <a:ext cx="6048672" cy="3293209"/>
          </a:xfrm>
          <a:prstGeom prst="rect">
            <a:avLst/>
          </a:prstGeom>
        </p:spPr>
        <p:txBody>
          <a:bodyPr wrap="square">
            <a:spAutoFit/>
          </a:bodyPr>
          <a:lstStyle/>
          <a:p>
            <a:r>
              <a:rPr lang="en-US" sz="1600" dirty="0">
                <a:solidFill>
                  <a:schemeClr val="tx1"/>
                </a:solidFill>
                <a:latin typeface="Consolas" panose="020B0609020204030204" pitchFamily="49" charset="0"/>
              </a:rPr>
              <a:t>#include&lt;iostream&gt;</a:t>
            </a:r>
          </a:p>
          <a:p>
            <a:r>
              <a:rPr lang="en-US" sz="1600" dirty="0">
                <a:solidFill>
                  <a:schemeClr val="tx1"/>
                </a:solidFill>
                <a:latin typeface="Consolas" panose="020B0609020204030204" pitchFamily="49" charset="0"/>
              </a:rPr>
              <a:t>using namespace std; </a:t>
            </a:r>
          </a:p>
          <a:p>
            <a:r>
              <a:rPr lang="en-US" sz="1600" dirty="0">
                <a:solidFill>
                  <a:schemeClr val="tx1"/>
                </a:solidFill>
                <a:latin typeface="Consolas" panose="020B0609020204030204" pitchFamily="49" charset="0"/>
              </a:rPr>
              <a:t>int main() </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int </a:t>
            </a:r>
            <a:r>
              <a:rPr lang="en-US" sz="1600" dirty="0" err="1">
                <a:solidFill>
                  <a:schemeClr val="tx1"/>
                </a:solidFill>
                <a:latin typeface="Consolas" panose="020B0609020204030204" pitchFamily="49" charset="0"/>
              </a:rPr>
              <a:t>arr</a:t>
            </a:r>
            <a:r>
              <a:rPr lang="en-US" sz="1600" dirty="0">
                <a:solidFill>
                  <a:schemeClr val="tx1"/>
                </a:solidFill>
                <a:latin typeface="Consolas" panose="020B0609020204030204" pitchFamily="49" charset="0"/>
              </a:rPr>
              <a:t>[]={1,2,3,4,5};   //array initialization</a:t>
            </a:r>
          </a:p>
          <a:p>
            <a:endParaRPr lang="en-US" sz="16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&lt;&lt;"The elements are: ";</a:t>
            </a:r>
          </a:p>
          <a:p>
            <a:r>
              <a:rPr lang="en-US" sz="1600" dirty="0">
                <a:solidFill>
                  <a:schemeClr val="tx1"/>
                </a:solidFill>
                <a:latin typeface="Consolas" panose="020B0609020204030204" pitchFamily="49" charset="0"/>
              </a:rPr>
              <a:t>    for(int </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 : </a:t>
            </a:r>
            <a:r>
              <a:rPr lang="en-US" sz="1600" dirty="0" err="1">
                <a:solidFill>
                  <a:schemeClr val="tx1"/>
                </a:solidFill>
                <a:latin typeface="Consolas" panose="020B0609020204030204" pitchFamily="49" charset="0"/>
              </a:rPr>
              <a:t>arr</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&lt;&lt;" ";</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return 0;</a:t>
            </a:r>
          </a:p>
          <a:p>
            <a:r>
              <a:rPr lang="en-US" sz="1600" dirty="0">
                <a:solidFill>
                  <a:schemeClr val="tx1"/>
                </a:solidFill>
                <a:latin typeface="Consolas" panose="020B0609020204030204" pitchFamily="49" charset="0"/>
              </a:rPr>
              <a:t>}</a:t>
            </a:r>
          </a:p>
        </p:txBody>
      </p:sp>
      <p:pic>
        <p:nvPicPr>
          <p:cNvPr id="8" name="Picture 7">
            <a:extLst>
              <a:ext uri="{FF2B5EF4-FFF2-40B4-BE49-F238E27FC236}">
                <a16:creationId xmlns:a16="http://schemas.microsoft.com/office/drawing/2014/main" id="{4070C01E-59EF-4C1F-AFB2-3AE817C62024}"/>
              </a:ext>
            </a:extLst>
          </p:cNvPr>
          <p:cNvPicPr>
            <a:picLocks noChangeAspect="1"/>
          </p:cNvPicPr>
          <p:nvPr/>
        </p:nvPicPr>
        <p:blipFill>
          <a:blip r:embed="rId3"/>
          <a:stretch>
            <a:fillRect/>
          </a:stretch>
        </p:blipFill>
        <p:spPr>
          <a:xfrm>
            <a:off x="4148912" y="3291830"/>
            <a:ext cx="3046000" cy="432048"/>
          </a:xfrm>
          <a:prstGeom prst="rect">
            <a:avLst/>
          </a:prstGeom>
        </p:spPr>
      </p:pic>
    </p:spTree>
    <p:extLst>
      <p:ext uri="{BB962C8B-B14F-4D97-AF65-F5344CB8AC3E}">
        <p14:creationId xmlns:p14="http://schemas.microsoft.com/office/powerpoint/2010/main" val="3281350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Break Statement</a:t>
            </a:r>
            <a:endParaRPr lang="en-GB" sz="2800" b="0" dirty="0"/>
          </a:p>
        </p:txBody>
      </p:sp>
      <p:sp>
        <p:nvSpPr>
          <p:cNvPr id="3" name="Text Placeholder 2"/>
          <p:cNvSpPr>
            <a:spLocks noGrp="1"/>
          </p:cNvSpPr>
          <p:nvPr>
            <p:ph type="body" idx="1"/>
          </p:nvPr>
        </p:nvSpPr>
        <p:spPr>
          <a:xfrm>
            <a:off x="155572" y="1409773"/>
            <a:ext cx="8496944" cy="3715120"/>
          </a:xfrm>
        </p:spPr>
        <p:txBody>
          <a:bodyPr anchor="t"/>
          <a:lstStyle/>
          <a:p>
            <a:pPr>
              <a:buNone/>
            </a:pPr>
            <a:r>
              <a:rPr lang="en-GB" sz="1800" dirty="0">
                <a:latin typeface="Calibri" panose="020F0502020204030204" pitchFamily="34" charset="0"/>
                <a:cs typeface="Calibri" panose="020F0502020204030204" pitchFamily="34" charset="0"/>
              </a:rPr>
              <a:t>The break statement terminates the execution of the loop when it is used inside the body of the loop.</a:t>
            </a:r>
          </a:p>
          <a:p>
            <a:pPr>
              <a:buNone/>
            </a:pPr>
            <a:endParaRPr lang="en-GB" sz="1800" b="1" dirty="0">
              <a:latin typeface="Calibri" panose="020F0502020204030204" pitchFamily="34" charset="0"/>
              <a:cs typeface="Calibri" panose="020F0502020204030204" pitchFamily="34" charset="0"/>
            </a:endParaRPr>
          </a:p>
          <a:p>
            <a:pPr>
              <a:buNone/>
            </a:pPr>
            <a:r>
              <a:rPr lang="en-GB" sz="1800" b="1" dirty="0">
                <a:latin typeface="Calibri" panose="020F0502020204030204" pitchFamily="34" charset="0"/>
                <a:cs typeface="Calibri" panose="020F0502020204030204" pitchFamily="34" charset="0"/>
              </a:rPr>
              <a:t>Syntax: </a:t>
            </a:r>
            <a:r>
              <a:rPr lang="en-GB" sz="1800" dirty="0">
                <a:latin typeface="Calibri" panose="020F0502020204030204" pitchFamily="34" charset="0"/>
                <a:cs typeface="Calibri" panose="020F0502020204030204" pitchFamily="34" charset="0"/>
              </a:rPr>
              <a:t>break;</a:t>
            </a:r>
          </a:p>
          <a:p>
            <a:pPr>
              <a:buNone/>
            </a:pPr>
            <a:endParaRPr lang="en-GB" sz="1800" dirty="0">
              <a:latin typeface="Calibri" panose="020F0502020204030204" pitchFamily="34" charset="0"/>
              <a:cs typeface="Calibri" panose="020F0502020204030204" pitchFamily="34" charset="0"/>
            </a:endParaRPr>
          </a:p>
          <a:p>
            <a:pPr lvl="0" eaLnBrk="0" fontAlgn="base" hangingPunct="0">
              <a:spcBef>
                <a:spcPct val="0"/>
              </a:spcBef>
              <a:spcAft>
                <a:spcPct val="0"/>
              </a:spcAft>
              <a:buClrTx/>
              <a:buSzTx/>
              <a:buNone/>
            </a:pPr>
            <a:r>
              <a:rPr lang="en-US" altLang="en-US" sz="1800" dirty="0">
                <a:solidFill>
                  <a:srgbClr val="000000"/>
                </a:solidFill>
                <a:latin typeface="Calibri" panose="020F0502020204030204" pitchFamily="34" charset="0"/>
                <a:cs typeface="Calibri" panose="020F0502020204030204" pitchFamily="34" charset="0"/>
              </a:rPr>
              <a:t>The </a:t>
            </a:r>
            <a:r>
              <a:rPr lang="en-US" altLang="en-US" sz="1800" dirty="0">
                <a:solidFill>
                  <a:srgbClr val="DC143C"/>
                </a:solidFill>
                <a:latin typeface="Calibri" panose="020F0502020204030204" pitchFamily="34" charset="0"/>
                <a:cs typeface="Calibri" panose="020F0502020204030204" pitchFamily="34" charset="0"/>
              </a:rPr>
              <a:t>break</a:t>
            </a:r>
            <a:r>
              <a:rPr lang="en-US" altLang="en-US" sz="1800" dirty="0">
                <a:solidFill>
                  <a:srgbClr val="000000"/>
                </a:solidFill>
                <a:latin typeface="Calibri" panose="020F0502020204030204" pitchFamily="34" charset="0"/>
                <a:cs typeface="Calibri" panose="020F0502020204030204" pitchFamily="34" charset="0"/>
              </a:rPr>
              <a:t> statement can also be used to jump out of a </a:t>
            </a:r>
            <a:r>
              <a:rPr lang="en-US" altLang="en-US" sz="1800" b="1" dirty="0">
                <a:solidFill>
                  <a:srgbClr val="000000"/>
                </a:solidFill>
                <a:latin typeface="Calibri" panose="020F0502020204030204" pitchFamily="34" charset="0"/>
                <a:cs typeface="Calibri" panose="020F0502020204030204" pitchFamily="34" charset="0"/>
              </a:rPr>
              <a:t>loop</a:t>
            </a:r>
            <a:r>
              <a:rPr lang="en-US" altLang="en-US" sz="1800" dirty="0">
                <a:solidFill>
                  <a:srgbClr val="000000"/>
                </a:solidFill>
                <a:latin typeface="Calibri" panose="020F0502020204030204" pitchFamily="34" charset="0"/>
                <a:cs typeface="Calibri" panose="020F0502020204030204" pitchFamily="34" charset="0"/>
              </a:rPr>
              <a:t>.</a:t>
            </a:r>
            <a:endParaRPr lang="en-US" altLang="en-US" sz="1800" dirty="0">
              <a:solidFill>
                <a:schemeClr val="tx1"/>
              </a:solidFill>
              <a:latin typeface="Calibri" panose="020F0502020204030204" pitchFamily="34" charset="0"/>
              <a:cs typeface="Calibri" panose="020F0502020204030204" pitchFamily="34" charset="0"/>
            </a:endParaRPr>
          </a:p>
          <a:p>
            <a:pPr lvl="0" eaLnBrk="0" fontAlgn="base" hangingPunct="0">
              <a:spcBef>
                <a:spcPct val="0"/>
              </a:spcBef>
              <a:spcAft>
                <a:spcPct val="0"/>
              </a:spcAft>
              <a:buClrTx/>
              <a:buSzTx/>
              <a:buNone/>
            </a:pPr>
            <a:endParaRPr lang="en-GB"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34</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033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Break Statement Example</a:t>
            </a:r>
            <a:endParaRPr lang="en-GB" sz="2800" b="0" dirty="0"/>
          </a:p>
        </p:txBody>
      </p:sp>
      <p:sp>
        <p:nvSpPr>
          <p:cNvPr id="3" name="Text Placeholder 2"/>
          <p:cNvSpPr>
            <a:spLocks noGrp="1"/>
          </p:cNvSpPr>
          <p:nvPr>
            <p:ph type="body" idx="1"/>
          </p:nvPr>
        </p:nvSpPr>
        <p:spPr>
          <a:xfrm>
            <a:off x="155572" y="1409773"/>
            <a:ext cx="8496944" cy="3715120"/>
          </a:xfrm>
        </p:spPr>
        <p:txBody>
          <a:bodyPr anchor="t"/>
          <a:lstStyle/>
          <a:p>
            <a:pPr marL="342900" indent="-342900" algn="just" fontAlgn="base">
              <a:buFont typeface="Wingdings" panose="05000000000000000000" pitchFamily="2" charset="2"/>
              <a:buChar char="v"/>
            </a:pPr>
            <a:r>
              <a:rPr lang="en-US" altLang="en-US" sz="1800" dirty="0">
                <a:solidFill>
                  <a:srgbClr val="000000"/>
                </a:solidFill>
                <a:latin typeface="Verdana" panose="020B0604030504040204" pitchFamily="34" charset="0"/>
              </a:rPr>
              <a:t>This example jumps out of the loop when </a:t>
            </a:r>
            <a:r>
              <a:rPr lang="en-US" altLang="en-US" sz="1800" dirty="0" err="1">
                <a:solidFill>
                  <a:srgbClr val="DC143C"/>
                </a:solidFill>
                <a:latin typeface="Consolas" panose="020B0609020204030204" pitchFamily="49" charset="0"/>
              </a:rPr>
              <a:t>i</a:t>
            </a:r>
            <a:r>
              <a:rPr lang="en-US" altLang="en-US" sz="1800" dirty="0">
                <a:solidFill>
                  <a:srgbClr val="000000"/>
                </a:solidFill>
                <a:latin typeface="Verdana" panose="020B0604030504040204" pitchFamily="34" charset="0"/>
              </a:rPr>
              <a:t> is equal to 4:</a:t>
            </a:r>
            <a:endParaRPr lang="en-US" altLang="en-US" sz="1800" dirty="0">
              <a:solidFill>
                <a:schemeClr val="tx1"/>
              </a:solidFill>
            </a:endParaRPr>
          </a:p>
          <a:p>
            <a:pPr algn="just" fontAlgn="base">
              <a:buNone/>
            </a:pPr>
            <a:endParaRPr lang="en-GB" sz="1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35</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E27C5B5-B9A5-4146-AAAF-CB2B60466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1970" y="1955207"/>
            <a:ext cx="2226519" cy="2137108"/>
          </a:xfrm>
          <a:prstGeom prst="rect">
            <a:avLst/>
          </a:prstGeom>
        </p:spPr>
      </p:pic>
      <p:sp>
        <p:nvSpPr>
          <p:cNvPr id="8" name="Rectangle 7">
            <a:extLst>
              <a:ext uri="{FF2B5EF4-FFF2-40B4-BE49-F238E27FC236}">
                <a16:creationId xmlns:a16="http://schemas.microsoft.com/office/drawing/2014/main" id="{AE4AF9BD-A66A-48F2-948D-83F71616B5C7}"/>
              </a:ext>
            </a:extLst>
          </p:cNvPr>
          <p:cNvSpPr/>
          <p:nvPr/>
        </p:nvSpPr>
        <p:spPr>
          <a:xfrm>
            <a:off x="519213" y="1843557"/>
            <a:ext cx="4572000" cy="3323987"/>
          </a:xfrm>
          <a:prstGeom prst="rect">
            <a:avLst/>
          </a:prstGeom>
        </p:spPr>
        <p:txBody>
          <a:bodyPr>
            <a:spAutoFit/>
          </a:bodyPr>
          <a:lstStyle/>
          <a:p>
            <a:r>
              <a:rPr lang="en-US" dirty="0">
                <a:solidFill>
                  <a:schemeClr val="tx1"/>
                </a:solidFill>
                <a:latin typeface="Consolas" panose="020B0609020204030204" pitchFamily="49" charset="0"/>
              </a:rPr>
              <a:t>#include &lt;iostream&gt;</a:t>
            </a:r>
          </a:p>
          <a:p>
            <a:r>
              <a:rPr lang="en-US" dirty="0">
                <a:solidFill>
                  <a:schemeClr val="tx1"/>
                </a:solidFill>
                <a:latin typeface="Consolas" panose="020B0609020204030204" pitchFamily="49" charset="0"/>
              </a:rPr>
              <a:t>using namespace std;</a:t>
            </a:r>
          </a:p>
          <a:p>
            <a:br>
              <a:rPr lang="en-US" dirty="0">
                <a:solidFill>
                  <a:schemeClr val="tx1"/>
                </a:solidFill>
                <a:latin typeface="Consolas" panose="020B0609020204030204" pitchFamily="49" charset="0"/>
              </a:rPr>
            </a:br>
            <a:r>
              <a:rPr lang="en-US" dirty="0">
                <a:solidFill>
                  <a:schemeClr val="tx1"/>
                </a:solidFill>
                <a:latin typeface="Consolas" panose="020B0609020204030204" pitchFamily="49" charset="0"/>
              </a:rPr>
              <a:t>int main() {</a:t>
            </a:r>
          </a:p>
          <a:p>
            <a:r>
              <a:rPr lang="en-US" dirty="0">
                <a:solidFill>
                  <a:schemeClr val="tx1"/>
                </a:solidFill>
                <a:latin typeface="Consolas" panose="020B0609020204030204" pitchFamily="49" charset="0"/>
              </a:rPr>
              <a:t>for (int </a:t>
            </a:r>
            <a:r>
              <a:rPr lang="en-US" dirty="0" err="1">
                <a:solidFill>
                  <a:schemeClr val="tx1"/>
                </a:solidFill>
                <a:latin typeface="Consolas" panose="020B0609020204030204" pitchFamily="49" charset="0"/>
              </a:rPr>
              <a:t>i</a:t>
            </a:r>
            <a:r>
              <a:rPr lang="en-US" dirty="0">
                <a:solidFill>
                  <a:schemeClr val="tx1"/>
                </a:solidFill>
                <a:latin typeface="Consolas" panose="020B0609020204030204" pitchFamily="49" charset="0"/>
              </a:rPr>
              <a:t> = 0; </a:t>
            </a:r>
            <a:r>
              <a:rPr lang="en-US" dirty="0" err="1">
                <a:solidFill>
                  <a:schemeClr val="tx1"/>
                </a:solidFill>
                <a:latin typeface="Consolas" panose="020B0609020204030204" pitchFamily="49" charset="0"/>
              </a:rPr>
              <a:t>i</a:t>
            </a:r>
            <a:r>
              <a:rPr lang="en-US" dirty="0">
                <a:solidFill>
                  <a:schemeClr val="tx1"/>
                </a:solidFill>
                <a:latin typeface="Consolas" panose="020B0609020204030204" pitchFamily="49" charset="0"/>
              </a:rPr>
              <a:t> &lt;10; </a:t>
            </a:r>
            <a:r>
              <a:rPr lang="en-US" dirty="0" err="1">
                <a:solidFill>
                  <a:schemeClr val="tx1"/>
                </a:solidFill>
                <a:latin typeface="Consolas" panose="020B0609020204030204" pitchFamily="49" charset="0"/>
              </a:rPr>
              <a:t>i</a:t>
            </a:r>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if (i == 4) {</a:t>
            </a:r>
          </a:p>
          <a:p>
            <a:r>
              <a:rPr lang="en-US" dirty="0">
                <a:solidFill>
                  <a:schemeClr val="tx1"/>
                </a:solidFill>
                <a:latin typeface="Consolas" panose="020B0609020204030204" pitchFamily="49" charset="0"/>
              </a:rPr>
              <a:t>      break;</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 &lt;&lt; </a:t>
            </a:r>
            <a:r>
              <a:rPr lang="en-US" dirty="0" err="1">
                <a:solidFill>
                  <a:schemeClr val="tx1"/>
                </a:solidFill>
                <a:latin typeface="Consolas" panose="020B0609020204030204" pitchFamily="49" charset="0"/>
              </a:rPr>
              <a:t>i</a:t>
            </a:r>
            <a:r>
              <a:rPr lang="en-US" dirty="0">
                <a:solidFill>
                  <a:schemeClr val="tx1"/>
                </a:solidFill>
                <a:latin typeface="Consolas" panose="020B0609020204030204" pitchFamily="49" charset="0"/>
              </a:rPr>
              <a:t> &lt;&lt; "\n";</a:t>
            </a:r>
          </a:p>
          <a:p>
            <a:r>
              <a:rPr lang="en-US" dirty="0">
                <a:solidFill>
                  <a:schemeClr val="tx1"/>
                </a:solidFill>
                <a:latin typeface="Consolas" panose="020B0609020204030204" pitchFamily="49" charset="0"/>
              </a:rPr>
              <a:t>}</a:t>
            </a:r>
          </a:p>
          <a:p>
            <a:endParaRPr lang="en-US" dirty="0">
              <a:solidFill>
                <a:schemeClr val="tx1"/>
              </a:solidFill>
              <a:latin typeface="Consolas" panose="020B0609020204030204" pitchFamily="49" charset="0"/>
            </a:endParaRP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return 0;</a:t>
            </a:r>
          </a:p>
          <a:p>
            <a:r>
              <a:rPr lang="en-US"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2211426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Continue Statement</a:t>
            </a:r>
            <a:endParaRPr lang="en-GB" sz="2800" b="0" dirty="0"/>
          </a:p>
        </p:txBody>
      </p:sp>
      <p:sp>
        <p:nvSpPr>
          <p:cNvPr id="3" name="Text Placeholder 2"/>
          <p:cNvSpPr>
            <a:spLocks noGrp="1"/>
          </p:cNvSpPr>
          <p:nvPr>
            <p:ph type="body" idx="1"/>
          </p:nvPr>
        </p:nvSpPr>
        <p:spPr>
          <a:xfrm>
            <a:off x="155572" y="1409773"/>
            <a:ext cx="8496944" cy="3715120"/>
          </a:xfrm>
        </p:spPr>
        <p:txBody>
          <a:bodyPr anchor="t"/>
          <a:lstStyle/>
          <a:p>
            <a:pPr>
              <a:buFont typeface="Wingdings" panose="05000000000000000000" pitchFamily="2" charset="2"/>
              <a:buChar char="v"/>
            </a:pPr>
            <a:r>
              <a:rPr lang="en-GB" sz="1800" dirty="0">
                <a:latin typeface="Calibri" panose="020F0502020204030204" pitchFamily="34" charset="0"/>
                <a:cs typeface="Calibri" panose="020F0502020204030204" pitchFamily="34" charset="0"/>
              </a:rPr>
              <a:t>The continue statement shifts the control back to the beginning of the loop. </a:t>
            </a:r>
          </a:p>
          <a:p>
            <a:pPr>
              <a:buFont typeface="Wingdings" panose="05000000000000000000" pitchFamily="2" charset="2"/>
              <a:buChar char="v"/>
            </a:pPr>
            <a:r>
              <a:rPr lang="en-GB" sz="1800" dirty="0">
                <a:latin typeface="Calibri" panose="020F0502020204030204" pitchFamily="34" charset="0"/>
                <a:cs typeface="Calibri" panose="020F0502020204030204" pitchFamily="34" charset="0"/>
              </a:rPr>
              <a:t>It is used inside the body of the loop.</a:t>
            </a:r>
          </a:p>
          <a:p>
            <a:pPr>
              <a:buFont typeface="Wingdings" panose="05000000000000000000" pitchFamily="2" charset="2"/>
              <a:buChar char="v"/>
            </a:pPr>
            <a:r>
              <a:rPr lang="en-GB" sz="1800" dirty="0">
                <a:latin typeface="Calibri" panose="020F0502020204030204" pitchFamily="34" charset="0"/>
                <a:cs typeface="Calibri" panose="020F0502020204030204" pitchFamily="34" charset="0"/>
              </a:rPr>
              <a:t> It is used to continue loop.</a:t>
            </a:r>
          </a:p>
          <a:p>
            <a:pPr>
              <a:buFont typeface="Wingdings" panose="05000000000000000000" pitchFamily="2" charset="2"/>
              <a:buChar char="v"/>
            </a:pPr>
            <a:r>
              <a:rPr lang="en-GB" sz="1800" dirty="0">
                <a:latin typeface="Calibri" panose="020F0502020204030204" pitchFamily="34" charset="0"/>
                <a:cs typeface="Calibri" panose="020F0502020204030204" pitchFamily="34" charset="0"/>
              </a:rPr>
              <a:t> It continues the current flow of the program and skips the remaining code at specified condition.</a:t>
            </a:r>
          </a:p>
          <a:p>
            <a:pPr>
              <a:buNone/>
            </a:pPr>
            <a:r>
              <a:rPr lang="en-GB" sz="2000" b="1" dirty="0">
                <a:latin typeface="Calibri" panose="020F0502020204030204" pitchFamily="34" charset="0"/>
                <a:cs typeface="Calibri" panose="020F0502020204030204" pitchFamily="34" charset="0"/>
              </a:rPr>
              <a:t>Syntax: </a:t>
            </a:r>
            <a:r>
              <a:rPr lang="en-GB" sz="1800" dirty="0">
                <a:latin typeface="Calibri" panose="020F0502020204030204" pitchFamily="34" charset="0"/>
                <a:cs typeface="Calibri" panose="020F0502020204030204" pitchFamily="34" charset="0"/>
              </a:rPr>
              <a:t>continue;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36</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103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1800" dirty="0"/>
              <a:t>Continue Statement </a:t>
            </a:r>
            <a:r>
              <a:rPr lang="en-GB" sz="1800" dirty="0"/>
              <a:t>Example: Use of continue in for loop</a:t>
            </a:r>
            <a:endParaRPr lang="en-GB" sz="1800" b="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37</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C7355AF-B643-4DE9-AF65-985967341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1419622"/>
            <a:ext cx="2160240" cy="3021660"/>
          </a:xfrm>
          <a:prstGeom prst="rect">
            <a:avLst/>
          </a:prstGeom>
        </p:spPr>
      </p:pic>
      <p:sp>
        <p:nvSpPr>
          <p:cNvPr id="3" name="Rectangle 2">
            <a:extLst>
              <a:ext uri="{FF2B5EF4-FFF2-40B4-BE49-F238E27FC236}">
                <a16:creationId xmlns:a16="http://schemas.microsoft.com/office/drawing/2014/main" id="{798E53BB-A57A-41AE-93BF-C3D269F0EBC5}"/>
              </a:ext>
            </a:extLst>
          </p:cNvPr>
          <p:cNvSpPr/>
          <p:nvPr/>
        </p:nvSpPr>
        <p:spPr>
          <a:xfrm>
            <a:off x="467544" y="1621317"/>
            <a:ext cx="4572000" cy="3323987"/>
          </a:xfrm>
          <a:prstGeom prst="rect">
            <a:avLst/>
          </a:prstGeom>
        </p:spPr>
        <p:txBody>
          <a:bodyPr>
            <a:spAutoFit/>
          </a:bodyPr>
          <a:lstStyle/>
          <a:p>
            <a:r>
              <a:rPr lang="en-US" dirty="0">
                <a:solidFill>
                  <a:schemeClr val="tx1"/>
                </a:solidFill>
                <a:latin typeface="Consolas" panose="020B0609020204030204" pitchFamily="49" charset="0"/>
              </a:rPr>
              <a:t>#include &lt;iostream&gt;</a:t>
            </a:r>
          </a:p>
          <a:p>
            <a:r>
              <a:rPr lang="en-US" dirty="0">
                <a:solidFill>
                  <a:schemeClr val="tx1"/>
                </a:solidFill>
                <a:latin typeface="Consolas" panose="020B0609020204030204" pitchFamily="49" charset="0"/>
              </a:rPr>
              <a:t>using namespace std;</a:t>
            </a:r>
          </a:p>
          <a:p>
            <a:br>
              <a:rPr lang="en-US" dirty="0">
                <a:solidFill>
                  <a:schemeClr val="tx1"/>
                </a:solidFill>
                <a:latin typeface="Consolas" panose="020B0609020204030204" pitchFamily="49" charset="0"/>
              </a:rPr>
            </a:br>
            <a:r>
              <a:rPr lang="en-US" dirty="0">
                <a:solidFill>
                  <a:schemeClr val="tx1"/>
                </a:solidFill>
                <a:latin typeface="Consolas" panose="020B0609020204030204" pitchFamily="49" charset="0"/>
              </a:rPr>
              <a:t>int main() {</a:t>
            </a:r>
          </a:p>
          <a:p>
            <a:r>
              <a:rPr lang="en-US" dirty="0">
                <a:solidFill>
                  <a:schemeClr val="tx1"/>
                </a:solidFill>
                <a:latin typeface="Consolas" panose="020B0609020204030204" pitchFamily="49" charset="0"/>
              </a:rPr>
              <a:t>  for (int </a:t>
            </a:r>
            <a:r>
              <a:rPr lang="en-US" dirty="0" err="1">
                <a:solidFill>
                  <a:schemeClr val="tx1"/>
                </a:solidFill>
                <a:latin typeface="Consolas" panose="020B0609020204030204" pitchFamily="49" charset="0"/>
              </a:rPr>
              <a:t>i</a:t>
            </a:r>
            <a:r>
              <a:rPr lang="en-US" dirty="0">
                <a:solidFill>
                  <a:schemeClr val="tx1"/>
                </a:solidFill>
                <a:latin typeface="Consolas" panose="020B0609020204030204" pitchFamily="49" charset="0"/>
              </a:rPr>
              <a:t> = 0; </a:t>
            </a:r>
            <a:r>
              <a:rPr lang="en-US" dirty="0" err="1">
                <a:solidFill>
                  <a:schemeClr val="tx1"/>
                </a:solidFill>
                <a:latin typeface="Consolas" panose="020B0609020204030204" pitchFamily="49" charset="0"/>
              </a:rPr>
              <a:t>i</a:t>
            </a:r>
            <a:r>
              <a:rPr lang="en-US" dirty="0">
                <a:solidFill>
                  <a:schemeClr val="tx1"/>
                </a:solidFill>
                <a:latin typeface="Consolas" panose="020B0609020204030204" pitchFamily="49" charset="0"/>
              </a:rPr>
              <a:t> &lt; 10; </a:t>
            </a:r>
            <a:r>
              <a:rPr lang="en-US" dirty="0" err="1">
                <a:solidFill>
                  <a:schemeClr val="tx1"/>
                </a:solidFill>
                <a:latin typeface="Consolas" panose="020B0609020204030204" pitchFamily="49" charset="0"/>
              </a:rPr>
              <a:t>i</a:t>
            </a:r>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if (i == 4) {</a:t>
            </a:r>
          </a:p>
          <a:p>
            <a:r>
              <a:rPr lang="en-US" dirty="0">
                <a:solidFill>
                  <a:schemeClr val="tx1"/>
                </a:solidFill>
                <a:latin typeface="Consolas" panose="020B0609020204030204" pitchFamily="49" charset="0"/>
              </a:rPr>
              <a:t>      continue;</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 &lt;&lt; </a:t>
            </a:r>
            <a:r>
              <a:rPr lang="en-US" dirty="0" err="1">
                <a:solidFill>
                  <a:schemeClr val="tx1"/>
                </a:solidFill>
                <a:latin typeface="Consolas" panose="020B0609020204030204" pitchFamily="49" charset="0"/>
              </a:rPr>
              <a:t>i</a:t>
            </a:r>
            <a:r>
              <a:rPr lang="en-US" dirty="0">
                <a:solidFill>
                  <a:schemeClr val="tx1"/>
                </a:solidFill>
                <a:latin typeface="Consolas" panose="020B0609020204030204" pitchFamily="49" charset="0"/>
              </a:rPr>
              <a:t> &lt;&lt; "\n";</a:t>
            </a:r>
          </a:p>
          <a:p>
            <a:r>
              <a:rPr lang="en-US" dirty="0">
                <a:solidFill>
                  <a:schemeClr val="tx1"/>
                </a:solidFill>
                <a:latin typeface="Consolas" panose="020B0609020204030204" pitchFamily="49" charset="0"/>
              </a:rPr>
              <a:t>  }   </a:t>
            </a:r>
          </a:p>
          <a:p>
            <a:r>
              <a:rPr lang="en-US" dirty="0">
                <a:solidFill>
                  <a:schemeClr val="tx1"/>
                </a:solidFill>
                <a:latin typeface="Consolas" panose="020B0609020204030204" pitchFamily="49" charset="0"/>
              </a:rPr>
              <a:t>  return 0;</a:t>
            </a:r>
          </a:p>
          <a:p>
            <a:r>
              <a:rPr lang="en-US" dirty="0">
                <a:solidFill>
                  <a:schemeClr val="tx1"/>
                </a:solidFill>
                <a:latin typeface="Consolas" panose="020B0609020204030204" pitchFamily="49" charset="0"/>
              </a:rPr>
              <a:t>}</a:t>
            </a:r>
          </a:p>
          <a:p>
            <a:br>
              <a:rPr lang="en-US" dirty="0">
                <a:solidFill>
                  <a:schemeClr val="tx1"/>
                </a:solidFill>
                <a:latin typeface="Consolas" panose="020B0609020204030204" pitchFamily="49" charset="0"/>
              </a:rPr>
            </a:br>
            <a:endParaRPr lang="en-US"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669421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Nested Loop</a:t>
            </a:r>
            <a:endParaRPr lang="en-GB" sz="2800" b="0" dirty="0"/>
          </a:p>
        </p:txBody>
      </p:sp>
      <p:sp>
        <p:nvSpPr>
          <p:cNvPr id="3" name="Text Placeholder 2"/>
          <p:cNvSpPr>
            <a:spLocks noGrp="1"/>
          </p:cNvSpPr>
          <p:nvPr>
            <p:ph type="body" idx="1"/>
          </p:nvPr>
        </p:nvSpPr>
        <p:spPr>
          <a:xfrm>
            <a:off x="155572" y="1409773"/>
            <a:ext cx="8496944" cy="3715120"/>
          </a:xfrm>
        </p:spPr>
        <p:txBody>
          <a:bodyPr anchor="t"/>
          <a:lstStyle/>
          <a:p>
            <a:pPr marL="342900" indent="-342900" algn="just" fontAlgn="base">
              <a:buFont typeface="Wingdings" panose="05000000000000000000" pitchFamily="2" charset="2"/>
              <a:buChar char="v"/>
            </a:pPr>
            <a:r>
              <a:rPr lang="en-US" sz="1800" dirty="0"/>
              <a:t>Loop within the body of another loop is called nested loop.</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38</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962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Nested for loop</a:t>
            </a:r>
            <a:endParaRPr lang="en-GB" sz="2800" b="0" dirty="0"/>
          </a:p>
        </p:txBody>
      </p:sp>
      <p:sp>
        <p:nvSpPr>
          <p:cNvPr id="3" name="Text Placeholder 2"/>
          <p:cNvSpPr>
            <a:spLocks noGrp="1"/>
          </p:cNvSpPr>
          <p:nvPr>
            <p:ph type="body" idx="1"/>
          </p:nvPr>
        </p:nvSpPr>
        <p:spPr>
          <a:xfrm>
            <a:off x="155572" y="1409773"/>
            <a:ext cx="8496944" cy="3715120"/>
          </a:xfrm>
        </p:spPr>
        <p:txBody>
          <a:bodyPr anchor="t"/>
          <a:lstStyle/>
          <a:p>
            <a:pPr algn="just">
              <a:buNone/>
            </a:pPr>
            <a:r>
              <a:rPr lang="en-US" sz="1600" dirty="0"/>
              <a:t>Program 1: (Triangular loop which make triangle using for nested loop with help of asterisks (*)).</a:t>
            </a:r>
          </a:p>
          <a:p>
            <a:pPr algn="just">
              <a:buNone/>
            </a:pPr>
            <a:endParaRPr lang="en-US" sz="1800" dirty="0"/>
          </a:p>
          <a:p>
            <a:pPr marL="0" indent="0">
              <a:lnSpc>
                <a:spcPct val="20000"/>
              </a:lnSpc>
              <a:buNone/>
            </a:pPr>
            <a:r>
              <a:rPr lang="en-US" sz="1800" dirty="0"/>
              <a:t>*</a:t>
            </a:r>
          </a:p>
          <a:p>
            <a:pPr marL="0" indent="0">
              <a:lnSpc>
                <a:spcPct val="20000"/>
              </a:lnSpc>
              <a:buNone/>
            </a:pPr>
            <a:r>
              <a:rPr lang="en-US" sz="1800" dirty="0"/>
              <a:t>**</a:t>
            </a:r>
          </a:p>
          <a:p>
            <a:pPr marL="0" indent="0">
              <a:lnSpc>
                <a:spcPct val="20000"/>
              </a:lnSpc>
              <a:buNone/>
            </a:pPr>
            <a:r>
              <a:rPr lang="en-US" sz="1800" dirty="0"/>
              <a:t>***</a:t>
            </a:r>
          </a:p>
          <a:p>
            <a:pPr marL="0" indent="0">
              <a:lnSpc>
                <a:spcPct val="20000"/>
              </a:lnSpc>
              <a:buNone/>
            </a:pPr>
            <a:r>
              <a:rPr lang="en-US" sz="1800" dirty="0"/>
              <a:t>****</a:t>
            </a:r>
          </a:p>
          <a:p>
            <a:pPr marL="0" indent="0">
              <a:lnSpc>
                <a:spcPct val="20000"/>
              </a:lnSpc>
              <a:buNone/>
            </a:pPr>
            <a:r>
              <a:rPr lang="en-US" sz="1800" dirty="0"/>
              <a:t>*****</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39</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19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latin typeface="Roboto Condensed" panose="020B0604020202020204" charset="0"/>
                <a:ea typeface="Roboto Condensed" panose="020B0604020202020204" charset="0"/>
                <a:cs typeface="Calibri" panose="020F0502020204030204" pitchFamily="34" charset="0"/>
              </a:rPr>
              <a:t>Control Structure/Loop…</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algn="just">
              <a:buNone/>
            </a:pPr>
            <a:r>
              <a:rPr lang="en-US" sz="2000" dirty="0">
                <a:latin typeface="+mj-lt"/>
                <a:cs typeface="Calibri" panose="020F0502020204030204" pitchFamily="34" charset="0"/>
              </a:rPr>
              <a:t>There are four type of loops in C++ programming:</a:t>
            </a:r>
          </a:p>
          <a:p>
            <a:pPr marL="457200" indent="-457200">
              <a:lnSpc>
                <a:spcPct val="150000"/>
              </a:lnSpc>
              <a:buAutoNum type="arabicParenR"/>
            </a:pPr>
            <a:r>
              <a:rPr lang="en-US" sz="2000" dirty="0">
                <a:latin typeface="+mj-lt"/>
              </a:rPr>
              <a:t>for loop</a:t>
            </a:r>
          </a:p>
          <a:p>
            <a:pPr marL="457200" indent="-457200">
              <a:lnSpc>
                <a:spcPct val="150000"/>
              </a:lnSpc>
              <a:buAutoNum type="arabicParenR"/>
            </a:pPr>
            <a:r>
              <a:rPr lang="en-US" sz="2000" dirty="0">
                <a:latin typeface="+mj-lt"/>
              </a:rPr>
              <a:t>while loop</a:t>
            </a:r>
          </a:p>
          <a:p>
            <a:pPr marL="457200" indent="-457200">
              <a:lnSpc>
                <a:spcPct val="150000"/>
              </a:lnSpc>
              <a:buAutoNum type="arabicParenR"/>
            </a:pPr>
            <a:r>
              <a:rPr lang="en-US" sz="2000" dirty="0">
                <a:latin typeface="+mj-lt"/>
              </a:rPr>
              <a:t>do while loop</a:t>
            </a:r>
          </a:p>
          <a:p>
            <a:pPr marL="457200" indent="-457200">
              <a:lnSpc>
                <a:spcPct val="150000"/>
              </a:lnSpc>
              <a:buAutoNum type="arabicParenR"/>
            </a:pPr>
            <a:r>
              <a:rPr lang="en-US" sz="2000" dirty="0">
                <a:latin typeface="+mj-lt"/>
              </a:rPr>
              <a:t>for-each loop </a:t>
            </a:r>
            <a:r>
              <a:rPr lang="en-US" sz="2000" dirty="0">
                <a:latin typeface="+mj-lt"/>
                <a:ea typeface="Roboto Condensed" panose="020B0604020202020204" charset="0"/>
              </a:rPr>
              <a:t>(Enhanced for loop)</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670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Nested for loop…</a:t>
            </a:r>
            <a:endParaRPr lang="en-GB" sz="2800" b="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40</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2C62A7A-7A9F-439A-AE49-B150929CE44B}"/>
              </a:ext>
            </a:extLst>
          </p:cNvPr>
          <p:cNvSpPr/>
          <p:nvPr/>
        </p:nvSpPr>
        <p:spPr>
          <a:xfrm>
            <a:off x="179512" y="1388626"/>
            <a:ext cx="4572000" cy="3539430"/>
          </a:xfrm>
          <a:prstGeom prst="rect">
            <a:avLst/>
          </a:prstGeom>
        </p:spPr>
        <p:txBody>
          <a:bodyPr>
            <a:spAutoFit/>
          </a:bodyPr>
          <a:lstStyle/>
          <a:p>
            <a:r>
              <a:rPr lang="en-US" sz="1600" dirty="0">
                <a:solidFill>
                  <a:schemeClr val="tx1"/>
                </a:solidFill>
                <a:latin typeface="Consolas" panose="020B0609020204030204" pitchFamily="49" charset="0"/>
              </a:rPr>
              <a:t>#include &lt;iostream&gt;</a:t>
            </a:r>
          </a:p>
          <a:p>
            <a:r>
              <a:rPr lang="en-US" sz="1600" dirty="0">
                <a:solidFill>
                  <a:schemeClr val="tx1"/>
                </a:solidFill>
                <a:latin typeface="Consolas" panose="020B0609020204030204" pitchFamily="49" charset="0"/>
              </a:rPr>
              <a:t>using namespace std;</a:t>
            </a:r>
          </a:p>
          <a:p>
            <a:r>
              <a:rPr lang="en-US" sz="1600" dirty="0">
                <a:solidFill>
                  <a:schemeClr val="tx1"/>
                </a:solidFill>
                <a:latin typeface="Consolas" panose="020B0609020204030204" pitchFamily="49" charset="0"/>
              </a:rPr>
              <a:t>int main () {</a:t>
            </a:r>
          </a:p>
          <a:p>
            <a:r>
              <a:rPr lang="en-US" sz="1600" dirty="0">
                <a:solidFill>
                  <a:schemeClr val="tx1"/>
                </a:solidFill>
                <a:latin typeface="Consolas" panose="020B0609020204030204" pitchFamily="49" charset="0"/>
              </a:rPr>
              <a:t> for (int </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=1 ; </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&lt;=5 ; </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for (int j=0 ; j&lt;</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 ; </a:t>
            </a:r>
            <a:r>
              <a:rPr lang="en-US" sz="1600" dirty="0" err="1">
                <a:solidFill>
                  <a:schemeClr val="tx1"/>
                </a:solidFill>
                <a:latin typeface="Consolas" panose="020B0609020204030204" pitchFamily="49" charset="0"/>
              </a:rPr>
              <a:t>j++</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a:t>
            </a:r>
            <a:r>
              <a:rPr lang="en-US" sz="1600" dirty="0" err="1">
                <a:solidFill>
                  <a:schemeClr val="tx1"/>
                </a:solidFill>
                <a:latin typeface="Consolas" panose="020B0609020204030204" pitchFamily="49" charset="0"/>
              </a:rPr>
              <a:t>endl</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a:t>
            </a:r>
          </a:p>
          <a:p>
            <a:br>
              <a:rPr lang="en-US" sz="1600" dirty="0">
                <a:solidFill>
                  <a:schemeClr val="tx1"/>
                </a:solidFill>
                <a:latin typeface="Consolas" panose="020B0609020204030204" pitchFamily="49" charset="0"/>
              </a:rPr>
            </a:br>
            <a:r>
              <a:rPr lang="en-US" sz="1600" dirty="0">
                <a:solidFill>
                  <a:schemeClr val="tx1"/>
                </a:solidFill>
                <a:latin typeface="Consolas" panose="020B0609020204030204" pitchFamily="49" charset="0"/>
              </a:rPr>
              <a:t>   return 0;</a:t>
            </a:r>
          </a:p>
          <a:p>
            <a:r>
              <a:rPr lang="en-US" sz="1600" dirty="0">
                <a:solidFill>
                  <a:schemeClr val="tx1"/>
                </a:solidFill>
                <a:latin typeface="Consolas" panose="020B0609020204030204" pitchFamily="49" charset="0"/>
              </a:rPr>
              <a:t>}</a:t>
            </a:r>
          </a:p>
        </p:txBody>
      </p:sp>
      <p:pic>
        <p:nvPicPr>
          <p:cNvPr id="8" name="Picture 7">
            <a:extLst>
              <a:ext uri="{FF2B5EF4-FFF2-40B4-BE49-F238E27FC236}">
                <a16:creationId xmlns:a16="http://schemas.microsoft.com/office/drawing/2014/main" id="{79026D48-5D93-44F6-9639-D202A0ACD578}"/>
              </a:ext>
            </a:extLst>
          </p:cNvPr>
          <p:cNvPicPr>
            <a:picLocks noChangeAspect="1"/>
          </p:cNvPicPr>
          <p:nvPr/>
        </p:nvPicPr>
        <p:blipFill>
          <a:blip r:embed="rId3"/>
          <a:stretch>
            <a:fillRect/>
          </a:stretch>
        </p:blipFill>
        <p:spPr>
          <a:xfrm>
            <a:off x="4953704" y="1815968"/>
            <a:ext cx="2664296" cy="1342373"/>
          </a:xfrm>
          <a:prstGeom prst="rect">
            <a:avLst/>
          </a:prstGeom>
        </p:spPr>
      </p:pic>
    </p:spTree>
    <p:extLst>
      <p:ext uri="{BB962C8B-B14F-4D97-AF65-F5344CB8AC3E}">
        <p14:creationId xmlns:p14="http://schemas.microsoft.com/office/powerpoint/2010/main" val="3988716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Nested for loop…</a:t>
            </a:r>
            <a:endParaRPr lang="en-GB" sz="2800" b="0" dirty="0"/>
          </a:p>
        </p:txBody>
      </p:sp>
      <p:sp>
        <p:nvSpPr>
          <p:cNvPr id="3" name="Text Placeholder 2"/>
          <p:cNvSpPr>
            <a:spLocks noGrp="1"/>
          </p:cNvSpPr>
          <p:nvPr>
            <p:ph type="body" idx="1"/>
          </p:nvPr>
        </p:nvSpPr>
        <p:spPr>
          <a:xfrm>
            <a:off x="155572" y="1409773"/>
            <a:ext cx="8496944" cy="3715120"/>
          </a:xfrm>
        </p:spPr>
        <p:txBody>
          <a:bodyPr anchor="t"/>
          <a:lstStyle/>
          <a:p>
            <a:pPr>
              <a:buNone/>
            </a:pPr>
            <a:r>
              <a:rPr lang="en-US" sz="1800" b="1" dirty="0"/>
              <a:t>Program 2:  </a:t>
            </a:r>
            <a:r>
              <a:rPr lang="en-US" sz="1600" dirty="0"/>
              <a:t>(Triangular loop which make triangle using for nested loop with help of numbers).</a:t>
            </a:r>
            <a:endParaRPr lang="en-US" sz="1800" dirty="0"/>
          </a:p>
          <a:p>
            <a:pPr>
              <a:buNone/>
            </a:pPr>
            <a:endParaRPr lang="en-US" sz="1800" dirty="0"/>
          </a:p>
          <a:p>
            <a:pPr marL="0" indent="0">
              <a:lnSpc>
                <a:spcPct val="20000"/>
              </a:lnSpc>
              <a:buNone/>
            </a:pPr>
            <a:r>
              <a:rPr lang="en-US" sz="1800" dirty="0"/>
              <a:t>1</a:t>
            </a:r>
          </a:p>
          <a:p>
            <a:pPr marL="0" indent="0">
              <a:lnSpc>
                <a:spcPct val="20000"/>
              </a:lnSpc>
              <a:buNone/>
            </a:pPr>
            <a:r>
              <a:rPr lang="en-US" sz="1800" dirty="0"/>
              <a:t>1 2</a:t>
            </a:r>
          </a:p>
          <a:p>
            <a:pPr marL="0" indent="0">
              <a:lnSpc>
                <a:spcPct val="20000"/>
              </a:lnSpc>
              <a:buNone/>
            </a:pPr>
            <a:r>
              <a:rPr lang="en-US" sz="1800" dirty="0"/>
              <a:t>1 2 3</a:t>
            </a:r>
          </a:p>
          <a:p>
            <a:pPr marL="0" indent="0">
              <a:lnSpc>
                <a:spcPct val="20000"/>
              </a:lnSpc>
              <a:buNone/>
            </a:pPr>
            <a:r>
              <a:rPr lang="en-US" sz="1800" dirty="0"/>
              <a:t>1 2 3 4 </a:t>
            </a:r>
          </a:p>
          <a:p>
            <a:pPr marL="0" indent="0">
              <a:lnSpc>
                <a:spcPct val="20000"/>
              </a:lnSpc>
              <a:buNone/>
            </a:pPr>
            <a:r>
              <a:rPr lang="en-US" sz="1800" dirty="0"/>
              <a:t>1 2 3 4 5 </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41</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766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Nested for loop…</a:t>
            </a:r>
            <a:endParaRPr lang="en-GB" sz="2800" b="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42</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E6517BB-8733-4BAE-923A-059991F5021E}"/>
              </a:ext>
            </a:extLst>
          </p:cNvPr>
          <p:cNvSpPr/>
          <p:nvPr/>
        </p:nvSpPr>
        <p:spPr>
          <a:xfrm>
            <a:off x="323528" y="1438647"/>
            <a:ext cx="4572000" cy="3539430"/>
          </a:xfrm>
          <a:prstGeom prst="rect">
            <a:avLst/>
          </a:prstGeom>
        </p:spPr>
        <p:txBody>
          <a:bodyPr>
            <a:spAutoFit/>
          </a:bodyPr>
          <a:lstStyle/>
          <a:p>
            <a:r>
              <a:rPr lang="en-US" dirty="0">
                <a:solidFill>
                  <a:schemeClr val="tx1"/>
                </a:solidFill>
                <a:latin typeface="Consolas" panose="020B0609020204030204" pitchFamily="49" charset="0"/>
              </a:rPr>
              <a:t>#include &lt;iostream&gt;</a:t>
            </a:r>
          </a:p>
          <a:p>
            <a:r>
              <a:rPr lang="en-US" dirty="0">
                <a:solidFill>
                  <a:schemeClr val="tx1"/>
                </a:solidFill>
                <a:latin typeface="Consolas" panose="020B0609020204030204" pitchFamily="49" charset="0"/>
              </a:rPr>
              <a:t>using namespace std;</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int main () {</a:t>
            </a:r>
          </a:p>
          <a:p>
            <a:r>
              <a:rPr lang="en-US" dirty="0">
                <a:solidFill>
                  <a:schemeClr val="tx1"/>
                </a:solidFill>
                <a:latin typeface="Consolas" panose="020B0609020204030204" pitchFamily="49" charset="0"/>
              </a:rPr>
              <a:t> for (int </a:t>
            </a:r>
            <a:r>
              <a:rPr lang="en-US" dirty="0" err="1">
                <a:solidFill>
                  <a:schemeClr val="tx1"/>
                </a:solidFill>
                <a:latin typeface="Consolas" panose="020B0609020204030204" pitchFamily="49" charset="0"/>
              </a:rPr>
              <a:t>i</a:t>
            </a:r>
            <a:r>
              <a:rPr lang="en-US" dirty="0">
                <a:solidFill>
                  <a:schemeClr val="tx1"/>
                </a:solidFill>
                <a:latin typeface="Consolas" panose="020B0609020204030204" pitchFamily="49" charset="0"/>
              </a:rPr>
              <a:t>=1 ; </a:t>
            </a:r>
            <a:r>
              <a:rPr lang="en-US" dirty="0" err="1">
                <a:solidFill>
                  <a:schemeClr val="tx1"/>
                </a:solidFill>
                <a:latin typeface="Consolas" panose="020B0609020204030204" pitchFamily="49" charset="0"/>
              </a:rPr>
              <a:t>i</a:t>
            </a:r>
            <a:r>
              <a:rPr lang="en-US" dirty="0">
                <a:solidFill>
                  <a:schemeClr val="tx1"/>
                </a:solidFill>
                <a:latin typeface="Consolas" panose="020B0609020204030204" pitchFamily="49" charset="0"/>
              </a:rPr>
              <a:t>&lt;=5 ; </a:t>
            </a:r>
            <a:r>
              <a:rPr lang="en-US" dirty="0" err="1">
                <a:solidFill>
                  <a:schemeClr val="tx1"/>
                </a:solidFill>
                <a:latin typeface="Consolas" panose="020B0609020204030204" pitchFamily="49" charset="0"/>
              </a:rPr>
              <a:t>i</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for (int j=1 ; j&lt;=</a:t>
            </a:r>
            <a:r>
              <a:rPr lang="en-US" dirty="0" err="1">
                <a:solidFill>
                  <a:schemeClr val="tx1"/>
                </a:solidFill>
                <a:latin typeface="Consolas" panose="020B0609020204030204" pitchFamily="49" charset="0"/>
              </a:rPr>
              <a:t>i</a:t>
            </a:r>
            <a:r>
              <a:rPr lang="en-US" dirty="0">
                <a:solidFill>
                  <a:schemeClr val="tx1"/>
                </a:solidFill>
                <a:latin typeface="Consolas" panose="020B0609020204030204" pitchFamily="49" charset="0"/>
              </a:rPr>
              <a:t> ; </a:t>
            </a:r>
            <a:r>
              <a:rPr lang="en-US" dirty="0" err="1">
                <a:solidFill>
                  <a:schemeClr val="tx1"/>
                </a:solidFill>
                <a:latin typeface="Consolas" panose="020B0609020204030204" pitchFamily="49" charset="0"/>
              </a:rPr>
              <a:t>j++</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&lt;&lt;j;</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 ";</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a:t>
            </a:r>
            <a:r>
              <a:rPr lang="en-US" dirty="0" err="1">
                <a:solidFill>
                  <a:schemeClr val="tx1"/>
                </a:solidFill>
                <a:latin typeface="Consolas" panose="020B0609020204030204" pitchFamily="49" charset="0"/>
              </a:rPr>
              <a:t>endl</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p>
          <a:p>
            <a:br>
              <a:rPr lang="en-US" dirty="0">
                <a:solidFill>
                  <a:schemeClr val="tx1"/>
                </a:solidFill>
                <a:latin typeface="Consolas" panose="020B0609020204030204" pitchFamily="49" charset="0"/>
              </a:rPr>
            </a:br>
            <a:r>
              <a:rPr lang="en-US" dirty="0">
                <a:solidFill>
                  <a:schemeClr val="tx1"/>
                </a:solidFill>
                <a:latin typeface="Consolas" panose="020B0609020204030204" pitchFamily="49" charset="0"/>
              </a:rPr>
              <a:t>   return 0;</a:t>
            </a:r>
          </a:p>
          <a:p>
            <a:r>
              <a:rPr lang="en-US" dirty="0">
                <a:solidFill>
                  <a:schemeClr val="tx1"/>
                </a:solidFill>
                <a:latin typeface="Consolas" panose="020B0609020204030204" pitchFamily="49" charset="0"/>
              </a:rPr>
              <a:t>}</a:t>
            </a:r>
          </a:p>
        </p:txBody>
      </p:sp>
      <p:pic>
        <p:nvPicPr>
          <p:cNvPr id="8" name="Picture 7">
            <a:extLst>
              <a:ext uri="{FF2B5EF4-FFF2-40B4-BE49-F238E27FC236}">
                <a16:creationId xmlns:a16="http://schemas.microsoft.com/office/drawing/2014/main" id="{DE2A8746-7E53-4A69-8171-CA7C5B788CC7}"/>
              </a:ext>
            </a:extLst>
          </p:cNvPr>
          <p:cNvPicPr>
            <a:picLocks noChangeAspect="1"/>
          </p:cNvPicPr>
          <p:nvPr/>
        </p:nvPicPr>
        <p:blipFill>
          <a:blip r:embed="rId3"/>
          <a:stretch>
            <a:fillRect/>
          </a:stretch>
        </p:blipFill>
        <p:spPr>
          <a:xfrm>
            <a:off x="5364088" y="2141131"/>
            <a:ext cx="1352372" cy="1067231"/>
          </a:xfrm>
          <a:prstGeom prst="rect">
            <a:avLst/>
          </a:prstGeom>
        </p:spPr>
      </p:pic>
    </p:spTree>
    <p:extLst>
      <p:ext uri="{BB962C8B-B14F-4D97-AF65-F5344CB8AC3E}">
        <p14:creationId xmlns:p14="http://schemas.microsoft.com/office/powerpoint/2010/main" val="778736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Nested for loop tasks</a:t>
            </a:r>
            <a:endParaRPr lang="en-GB" sz="2800" b="0" dirty="0"/>
          </a:p>
        </p:txBody>
      </p:sp>
      <p:sp>
        <p:nvSpPr>
          <p:cNvPr id="3" name="Text Placeholder 2"/>
          <p:cNvSpPr>
            <a:spLocks noGrp="1"/>
          </p:cNvSpPr>
          <p:nvPr>
            <p:ph type="body" idx="1"/>
          </p:nvPr>
        </p:nvSpPr>
        <p:spPr>
          <a:xfrm>
            <a:off x="155572" y="1409773"/>
            <a:ext cx="8496944" cy="3715120"/>
          </a:xfrm>
        </p:spPr>
        <p:txBody>
          <a:bodyPr anchor="t"/>
          <a:lstStyle/>
          <a:p>
            <a:pPr marL="342900" indent="-342900">
              <a:buAutoNum type="arabicPeriod"/>
            </a:pPr>
            <a:r>
              <a:rPr lang="en-US" sz="1800" dirty="0"/>
              <a:t>Write a  C++  program that will display *  in the following pattern.</a:t>
            </a:r>
          </a:p>
          <a:p>
            <a:pPr>
              <a:buNone/>
            </a:pPr>
            <a:endParaRPr lang="en-US" sz="1800" dirty="0"/>
          </a:p>
          <a:p>
            <a:pPr lvl="1">
              <a:lnSpc>
                <a:spcPct val="20000"/>
              </a:lnSpc>
              <a:buNone/>
            </a:pPr>
            <a:r>
              <a:rPr lang="en-US" sz="1800" dirty="0"/>
              <a:t>	*****</a:t>
            </a:r>
          </a:p>
          <a:p>
            <a:pPr lvl="1">
              <a:lnSpc>
                <a:spcPct val="20000"/>
              </a:lnSpc>
              <a:buNone/>
            </a:pPr>
            <a:r>
              <a:rPr lang="en-US" sz="1800" dirty="0"/>
              <a:t>	****</a:t>
            </a:r>
          </a:p>
          <a:p>
            <a:pPr lvl="1">
              <a:lnSpc>
                <a:spcPct val="20000"/>
              </a:lnSpc>
              <a:buNone/>
            </a:pPr>
            <a:r>
              <a:rPr lang="en-US" sz="1800" dirty="0"/>
              <a:t>	***</a:t>
            </a:r>
          </a:p>
          <a:p>
            <a:pPr lvl="1">
              <a:lnSpc>
                <a:spcPct val="20000"/>
              </a:lnSpc>
              <a:buNone/>
            </a:pPr>
            <a:r>
              <a:rPr lang="en-US" sz="1800" dirty="0"/>
              <a:t>	**</a:t>
            </a:r>
          </a:p>
          <a:p>
            <a:pPr marL="0" indent="0">
              <a:lnSpc>
                <a:spcPct val="20000"/>
              </a:lnSpc>
              <a:buNone/>
            </a:pPr>
            <a:r>
              <a:rPr lang="en-US" sz="1800" dirty="0"/>
              <a:t>	*</a:t>
            </a:r>
          </a:p>
          <a:p>
            <a:pPr>
              <a:buNone/>
            </a:pPr>
            <a:r>
              <a:rPr lang="en-US" sz="1800" dirty="0"/>
              <a:t>2. Write a  C++  program that will display numbers  in the following pattern.</a:t>
            </a:r>
          </a:p>
          <a:p>
            <a:pPr marL="0" indent="0">
              <a:lnSpc>
                <a:spcPct val="20000"/>
              </a:lnSpc>
              <a:buNone/>
            </a:pPr>
            <a:endParaRPr lang="en-US" sz="1800" dirty="0"/>
          </a:p>
          <a:p>
            <a:pPr marL="0" indent="0">
              <a:lnSpc>
                <a:spcPct val="10000"/>
              </a:lnSpc>
              <a:buNone/>
            </a:pPr>
            <a:r>
              <a:rPr lang="en-US" sz="1800" dirty="0"/>
              <a:t>1 2 3 4 5</a:t>
            </a:r>
          </a:p>
          <a:p>
            <a:pPr marL="0" indent="0">
              <a:lnSpc>
                <a:spcPct val="10000"/>
              </a:lnSpc>
              <a:buNone/>
            </a:pPr>
            <a:r>
              <a:rPr lang="en-US" sz="1800" dirty="0"/>
              <a:t> </a:t>
            </a:r>
          </a:p>
          <a:p>
            <a:pPr marL="0" indent="0">
              <a:lnSpc>
                <a:spcPct val="10000"/>
              </a:lnSpc>
              <a:buNone/>
            </a:pPr>
            <a:r>
              <a:rPr lang="en-US" sz="1800" dirty="0"/>
              <a:t>1 2 3 4</a:t>
            </a:r>
          </a:p>
          <a:p>
            <a:pPr marL="0" indent="0">
              <a:lnSpc>
                <a:spcPct val="10000"/>
              </a:lnSpc>
              <a:buNone/>
            </a:pPr>
            <a:endParaRPr lang="en-US" sz="1800" dirty="0"/>
          </a:p>
          <a:p>
            <a:pPr marL="0" indent="0">
              <a:lnSpc>
                <a:spcPct val="10000"/>
              </a:lnSpc>
              <a:buNone/>
            </a:pPr>
            <a:r>
              <a:rPr lang="en-US" sz="1800" dirty="0"/>
              <a:t>1 2 3</a:t>
            </a:r>
          </a:p>
          <a:p>
            <a:pPr marL="0" indent="0">
              <a:lnSpc>
                <a:spcPct val="10000"/>
              </a:lnSpc>
              <a:buNone/>
            </a:pPr>
            <a:endParaRPr lang="en-US" sz="1800" dirty="0"/>
          </a:p>
          <a:p>
            <a:pPr marL="0" indent="0">
              <a:lnSpc>
                <a:spcPct val="10000"/>
              </a:lnSpc>
              <a:buNone/>
            </a:pPr>
            <a:r>
              <a:rPr lang="en-US" sz="1800" dirty="0"/>
              <a:t>1 2</a:t>
            </a:r>
          </a:p>
          <a:p>
            <a:pPr marL="0" indent="0">
              <a:lnSpc>
                <a:spcPct val="10000"/>
              </a:lnSpc>
              <a:buNone/>
            </a:pPr>
            <a:endParaRPr lang="en-US" sz="1800" dirty="0"/>
          </a:p>
          <a:p>
            <a:pPr marL="0" indent="0">
              <a:lnSpc>
                <a:spcPct val="10000"/>
              </a:lnSpc>
              <a:buNone/>
            </a:pPr>
            <a:r>
              <a:rPr lang="en-US" sz="1800" dirty="0"/>
              <a:t>1  </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43</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683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Nested for loop tasks…</a:t>
            </a:r>
            <a:endParaRPr lang="en-GB" sz="2800" b="0" dirty="0"/>
          </a:p>
        </p:txBody>
      </p:sp>
      <p:sp>
        <p:nvSpPr>
          <p:cNvPr id="3" name="Text Placeholder 2"/>
          <p:cNvSpPr>
            <a:spLocks noGrp="1"/>
          </p:cNvSpPr>
          <p:nvPr>
            <p:ph type="body" idx="1"/>
          </p:nvPr>
        </p:nvSpPr>
        <p:spPr>
          <a:xfrm>
            <a:off x="155572" y="1409773"/>
            <a:ext cx="8496944" cy="3715120"/>
          </a:xfrm>
        </p:spPr>
        <p:txBody>
          <a:bodyPr anchor="t"/>
          <a:lstStyle/>
          <a:p>
            <a:pPr>
              <a:buNone/>
            </a:pPr>
            <a:r>
              <a:rPr lang="en-US" sz="1800" dirty="0">
                <a:latin typeface="Calibri" panose="020F0502020204030204" pitchFamily="34" charset="0"/>
                <a:cs typeface="Calibri" panose="020F0502020204030204" pitchFamily="34" charset="0"/>
              </a:rPr>
              <a:t>3. Write a C++ program to print the output as shown below. Use “</a:t>
            </a:r>
            <a:r>
              <a:rPr lang="en-US" sz="1800" dirty="0" err="1">
                <a:latin typeface="Calibri" panose="020F0502020204030204" pitchFamily="34" charset="0"/>
                <a:cs typeface="Calibri" panose="020F0502020204030204" pitchFamily="34" charset="0"/>
              </a:rPr>
              <a:t>setw</a:t>
            </a:r>
            <a:r>
              <a:rPr lang="en-US" sz="1800" dirty="0">
                <a:latin typeface="Calibri" panose="020F0502020204030204" pitchFamily="34" charset="0"/>
                <a:cs typeface="Calibri" panose="020F0502020204030204" pitchFamily="34" charset="0"/>
              </a:rPr>
              <a:t>” manipulator.</a:t>
            </a:r>
          </a:p>
          <a:p>
            <a:pPr>
              <a:buNone/>
            </a:pPr>
            <a:r>
              <a:rPr lang="en-US" sz="1800" dirty="0">
                <a:latin typeface="Calibri" panose="020F0502020204030204" pitchFamily="34" charset="0"/>
                <a:cs typeface="Calibri" panose="020F0502020204030204" pitchFamily="34" charset="0"/>
              </a:rPr>
              <a:t> </a:t>
            </a:r>
          </a:p>
          <a:p>
            <a:pPr lvl="1">
              <a:lnSpc>
                <a:spcPct val="20000"/>
              </a:lnSpc>
              <a:buNone/>
            </a:pPr>
            <a:r>
              <a:rPr lang="en-US" sz="1800" dirty="0">
                <a:latin typeface="Calibri" panose="020F0502020204030204" pitchFamily="34" charset="0"/>
                <a:cs typeface="Calibri" panose="020F0502020204030204" pitchFamily="34" charset="0"/>
              </a:rPr>
              <a:t>                 	*</a:t>
            </a:r>
          </a:p>
          <a:p>
            <a:pPr lvl="1">
              <a:lnSpc>
                <a:spcPct val="20000"/>
              </a:lnSpc>
              <a:buNone/>
            </a:pPr>
            <a:r>
              <a:rPr lang="en-US" sz="1800" dirty="0">
                <a:latin typeface="Calibri" panose="020F0502020204030204" pitchFamily="34" charset="0"/>
                <a:cs typeface="Calibri" panose="020F0502020204030204" pitchFamily="34" charset="0"/>
              </a:rPr>
              <a:t>                 **</a:t>
            </a:r>
          </a:p>
          <a:p>
            <a:pPr lvl="1">
              <a:lnSpc>
                <a:spcPct val="20000"/>
              </a:lnSpc>
              <a:buNone/>
            </a:pPr>
            <a:r>
              <a:rPr lang="en-US" sz="1800" dirty="0">
                <a:latin typeface="Calibri" panose="020F0502020204030204" pitchFamily="34" charset="0"/>
                <a:cs typeface="Calibri" panose="020F0502020204030204" pitchFamily="34" charset="0"/>
              </a:rPr>
              <a:t>              *****</a:t>
            </a:r>
          </a:p>
          <a:p>
            <a:pPr lvl="1">
              <a:lnSpc>
                <a:spcPct val="20000"/>
              </a:lnSpc>
              <a:buNone/>
            </a:pPr>
            <a:r>
              <a:rPr lang="en-US" sz="1800" dirty="0">
                <a:latin typeface="Calibri" panose="020F0502020204030204" pitchFamily="34" charset="0"/>
                <a:cs typeface="Calibri" panose="020F0502020204030204" pitchFamily="34" charset="0"/>
              </a:rPr>
              <a:t>            *******</a:t>
            </a:r>
          </a:p>
          <a:p>
            <a:pPr>
              <a:buNone/>
            </a:pPr>
            <a:r>
              <a:rPr lang="en-US" sz="1600" dirty="0">
                <a:latin typeface="Calibri" panose="020F0502020204030204" pitchFamily="34" charset="0"/>
                <a:cs typeface="Calibri" panose="020F0502020204030204" pitchFamily="34" charset="0"/>
              </a:rPr>
              <a:t>4. Write a  C++  program to print the output as given below by using the “for” loop structure and “</a:t>
            </a:r>
            <a:r>
              <a:rPr lang="en-US" sz="1600" dirty="0" err="1">
                <a:latin typeface="Calibri" panose="020F0502020204030204" pitchFamily="34" charset="0"/>
                <a:cs typeface="Calibri" panose="020F0502020204030204" pitchFamily="34" charset="0"/>
              </a:rPr>
              <a:t>setw</a:t>
            </a:r>
            <a:r>
              <a:rPr lang="en-US" sz="1600" dirty="0">
                <a:latin typeface="Calibri" panose="020F0502020204030204" pitchFamily="34" charset="0"/>
                <a:cs typeface="Calibri" panose="020F0502020204030204" pitchFamily="34" charset="0"/>
              </a:rPr>
              <a:t>” manipulator.			   </a:t>
            </a:r>
            <a:endParaRPr lang="en-US" sz="900" dirty="0">
              <a:latin typeface="Calibri" panose="020F0502020204030204" pitchFamily="34" charset="0"/>
              <a:cs typeface="Calibri" panose="020F0502020204030204" pitchFamily="34" charset="0"/>
            </a:endParaRPr>
          </a:p>
          <a:p>
            <a:pPr algn="ctr">
              <a:buNone/>
            </a:pPr>
            <a:r>
              <a:rPr lang="en-US" sz="1200" b="1" dirty="0">
                <a:latin typeface="Calibri" panose="020F0502020204030204" pitchFamily="34" charset="0"/>
                <a:cs typeface="Calibri" panose="020F0502020204030204" pitchFamily="34" charset="0"/>
              </a:rPr>
              <a:t>XXXXX</a:t>
            </a:r>
          </a:p>
          <a:p>
            <a:pPr algn="ctr">
              <a:buNone/>
            </a:pPr>
            <a:r>
              <a:rPr lang="en-US" sz="1200" b="1" dirty="0">
                <a:latin typeface="Calibri" panose="020F0502020204030204" pitchFamily="34" charset="0"/>
                <a:cs typeface="Calibri" panose="020F0502020204030204" pitchFamily="34" charset="0"/>
              </a:rPr>
              <a:t>XXXX</a:t>
            </a:r>
          </a:p>
          <a:p>
            <a:pPr algn="ctr">
              <a:buNone/>
            </a:pPr>
            <a:r>
              <a:rPr lang="en-US" sz="1200" b="1" dirty="0">
                <a:latin typeface="Calibri" panose="020F0502020204030204" pitchFamily="34" charset="0"/>
                <a:cs typeface="Calibri" panose="020F0502020204030204" pitchFamily="34" charset="0"/>
              </a:rPr>
              <a:t>XXX</a:t>
            </a:r>
          </a:p>
          <a:p>
            <a:pPr algn="ctr">
              <a:buNone/>
            </a:pPr>
            <a:r>
              <a:rPr lang="en-US" sz="1200" b="1" dirty="0">
                <a:latin typeface="Calibri" panose="020F0502020204030204" pitchFamily="34" charset="0"/>
                <a:cs typeface="Calibri" panose="020F0502020204030204" pitchFamily="34" charset="0"/>
              </a:rPr>
              <a:t>XX</a:t>
            </a:r>
          </a:p>
          <a:p>
            <a:pPr algn="ctr">
              <a:buNone/>
            </a:pPr>
            <a:r>
              <a:rPr lang="en-US" sz="1200" b="1" dirty="0">
                <a:latin typeface="Calibri" panose="020F0502020204030204" pitchFamily="34" charset="0"/>
                <a:cs typeface="Calibri" panose="020F0502020204030204" pitchFamily="34" charset="0"/>
              </a:rPr>
              <a:t> X</a:t>
            </a:r>
            <a:endParaRPr lang="en-US" sz="1800" dirty="0">
              <a:latin typeface="Calibri" panose="020F0502020204030204" pitchFamily="34" charset="0"/>
              <a:cs typeface="Calibri" panose="020F0502020204030204" pitchFamily="34" charset="0"/>
            </a:endParaRPr>
          </a:p>
          <a:p>
            <a:pPr>
              <a:buNone/>
            </a:pPr>
            <a:endParaRPr lang="en-US"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44</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707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Summary</a:t>
            </a:r>
            <a:endParaRPr lang="en-GB" sz="2800" b="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45</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BD27C666-D455-49AD-8E74-A9AFA47E57AE}"/>
              </a:ext>
            </a:extLst>
          </p:cNvPr>
          <p:cNvGraphicFramePr>
            <a:graphicFrameLocks noGrp="1"/>
          </p:cNvGraphicFramePr>
          <p:nvPr>
            <p:extLst>
              <p:ext uri="{D42A27DB-BD31-4B8C-83A1-F6EECF244321}">
                <p14:modId xmlns:p14="http://schemas.microsoft.com/office/powerpoint/2010/main" val="2245755541"/>
              </p:ext>
            </p:extLst>
          </p:nvPr>
        </p:nvGraphicFramePr>
        <p:xfrm>
          <a:off x="323528" y="1380353"/>
          <a:ext cx="6552728" cy="3578822"/>
        </p:xfrm>
        <a:graphic>
          <a:graphicData uri="http://schemas.openxmlformats.org/drawingml/2006/table">
            <a:tbl>
              <a:tblPr firstRow="1" firstCol="1" bandRow="1">
                <a:tableStyleId>{0C0388E1-AC27-4EE8-A7F7-5229689E663B}</a:tableStyleId>
              </a:tblPr>
              <a:tblGrid>
                <a:gridCol w="576064">
                  <a:extLst>
                    <a:ext uri="{9D8B030D-6E8A-4147-A177-3AD203B41FA5}">
                      <a16:colId xmlns:a16="http://schemas.microsoft.com/office/drawing/2014/main" val="234104203"/>
                    </a:ext>
                  </a:extLst>
                </a:gridCol>
                <a:gridCol w="5976664">
                  <a:extLst>
                    <a:ext uri="{9D8B030D-6E8A-4147-A177-3AD203B41FA5}">
                      <a16:colId xmlns:a16="http://schemas.microsoft.com/office/drawing/2014/main" val="112920691"/>
                    </a:ext>
                  </a:extLst>
                </a:gridCol>
              </a:tblGrid>
              <a:tr h="793070">
                <a:tc>
                  <a:txBody>
                    <a:bodyPr/>
                    <a:lstStyle/>
                    <a:p>
                      <a:pPr marL="0" marR="0">
                        <a:lnSpc>
                          <a:spcPct val="115000"/>
                        </a:lnSpc>
                        <a:spcBef>
                          <a:spcPts val="0"/>
                        </a:spcBef>
                        <a:spcAft>
                          <a:spcPts val="1500"/>
                        </a:spcAft>
                      </a:pPr>
                      <a:r>
                        <a:rPr lang="en-US" sz="1200">
                          <a:effectLst/>
                          <a:latin typeface="Calibri" panose="020F0502020204030204" pitchFamily="34" charset="0"/>
                          <a:cs typeface="Calibri" panose="020F0502020204030204" pitchFamily="34" charset="0"/>
                        </a:rPr>
                        <a:t>1</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0871" marR="60871" marT="60871" marB="60871"/>
                </a:tc>
                <a:tc>
                  <a:txBody>
                    <a:bodyPr/>
                    <a:lstStyle/>
                    <a:p>
                      <a:pPr marL="0" marR="0">
                        <a:lnSpc>
                          <a:spcPct val="115000"/>
                        </a:lnSpc>
                        <a:spcBef>
                          <a:spcPts val="0"/>
                        </a:spcBef>
                        <a:spcAft>
                          <a:spcPts val="1000"/>
                        </a:spcAft>
                      </a:pPr>
                      <a:r>
                        <a:rPr lang="en-US" sz="1200" u="none" strike="noStrike">
                          <a:effectLst/>
                          <a:latin typeface="Calibri" panose="020F0502020204030204" pitchFamily="34" charset="0"/>
                          <a:cs typeface="Calibri" panose="020F0502020204030204" pitchFamily="34" charset="0"/>
                          <a:hlinkClick r:id="rId3" tooltip="C++ for loop"/>
                        </a:rPr>
                        <a:t>for loop</a:t>
                      </a:r>
                      <a:endParaRPr lang="en-US" sz="1200">
                        <a:effectLst/>
                        <a:latin typeface="Calibri" panose="020F0502020204030204" pitchFamily="34" charset="0"/>
                        <a:cs typeface="Calibri" panose="020F0502020204030204" pitchFamily="34" charset="0"/>
                      </a:endParaRPr>
                    </a:p>
                    <a:p>
                      <a:pPr marL="0" marR="0">
                        <a:lnSpc>
                          <a:spcPct val="115000"/>
                        </a:lnSpc>
                        <a:spcBef>
                          <a:spcPts val="0"/>
                        </a:spcBef>
                        <a:spcAft>
                          <a:spcPts val="1500"/>
                        </a:spcAft>
                      </a:pPr>
                      <a:r>
                        <a:rPr lang="en-US" sz="1200">
                          <a:effectLst/>
                          <a:latin typeface="Calibri" panose="020F0502020204030204" pitchFamily="34" charset="0"/>
                          <a:cs typeface="Calibri" panose="020F0502020204030204" pitchFamily="34" charset="0"/>
                        </a:rPr>
                        <a:t>Execute a sequence of statements multiple times and abbreviates the code that manages the loop variable.</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0871" marR="60871" marT="60871" marB="60871"/>
                </a:tc>
                <a:extLst>
                  <a:ext uri="{0D108BD9-81ED-4DB2-BD59-A6C34878D82A}">
                    <a16:rowId xmlns:a16="http://schemas.microsoft.com/office/drawing/2014/main" val="2414828598"/>
                  </a:ext>
                </a:extLst>
              </a:tr>
              <a:tr h="901478">
                <a:tc>
                  <a:txBody>
                    <a:bodyPr/>
                    <a:lstStyle/>
                    <a:p>
                      <a:pPr marL="0" marR="0">
                        <a:lnSpc>
                          <a:spcPct val="115000"/>
                        </a:lnSpc>
                        <a:spcBef>
                          <a:spcPts val="0"/>
                        </a:spcBef>
                        <a:spcAft>
                          <a:spcPts val="1000"/>
                        </a:spcAft>
                      </a:pPr>
                      <a:r>
                        <a:rPr lang="en-US" sz="1200">
                          <a:effectLst/>
                          <a:latin typeface="Calibri" panose="020F0502020204030204" pitchFamily="34" charset="0"/>
                          <a:cs typeface="Calibri" panose="020F0502020204030204" pitchFamily="34" charset="0"/>
                        </a:rPr>
                        <a:t>2</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0871" marR="60871" marT="60871" marB="60871"/>
                </a:tc>
                <a:tc>
                  <a:txBody>
                    <a:bodyPr/>
                    <a:lstStyle/>
                    <a:p>
                      <a:pPr marL="0" marR="0">
                        <a:lnSpc>
                          <a:spcPct val="115000"/>
                        </a:lnSpc>
                        <a:spcBef>
                          <a:spcPts val="0"/>
                        </a:spcBef>
                        <a:spcAft>
                          <a:spcPts val="1500"/>
                        </a:spcAft>
                      </a:pPr>
                      <a:r>
                        <a:rPr lang="en-US" sz="1200" u="none" strike="noStrike">
                          <a:effectLst/>
                          <a:latin typeface="Calibri" panose="020F0502020204030204" pitchFamily="34" charset="0"/>
                          <a:cs typeface="Calibri" panose="020F0502020204030204" pitchFamily="34" charset="0"/>
                          <a:hlinkClick r:id="rId4" tooltip="C++ while loop"/>
                        </a:rPr>
                        <a:t>while loop</a:t>
                      </a:r>
                      <a:endParaRPr lang="en-US" sz="1200">
                        <a:effectLst/>
                        <a:latin typeface="Calibri" panose="020F0502020204030204" pitchFamily="34" charset="0"/>
                        <a:cs typeface="Calibri" panose="020F0502020204030204" pitchFamily="34" charset="0"/>
                      </a:endParaRPr>
                    </a:p>
                    <a:p>
                      <a:pPr marL="30480" marR="30480" algn="just">
                        <a:lnSpc>
                          <a:spcPct val="115000"/>
                        </a:lnSpc>
                        <a:spcBef>
                          <a:spcPts val="600"/>
                        </a:spcBef>
                        <a:spcAft>
                          <a:spcPts val="720"/>
                        </a:spcAft>
                      </a:pPr>
                      <a:r>
                        <a:rPr lang="en-US" sz="1200">
                          <a:effectLst/>
                          <a:latin typeface="Calibri" panose="020F0502020204030204" pitchFamily="34" charset="0"/>
                          <a:cs typeface="Calibri" panose="020F0502020204030204" pitchFamily="34" charset="0"/>
                        </a:rPr>
                        <a:t>Repeats a statement or group of statements while a given condition is true. It tests the condition before executing the loop body.</a:t>
                      </a:r>
                      <a:endParaRPr lang="en-US" sz="1200">
                        <a:effectLst/>
                        <a:latin typeface="Calibri" panose="020F0502020204030204" pitchFamily="34" charset="0"/>
                        <a:ea typeface="Times New Roman" panose="02020603050405020304" pitchFamily="18" charset="0"/>
                        <a:cs typeface="Calibri" panose="020F0502020204030204" pitchFamily="34" charset="0"/>
                      </a:endParaRPr>
                    </a:p>
                  </a:txBody>
                  <a:tcPr marL="60871" marR="60871" marT="60871" marB="60871"/>
                </a:tc>
                <a:extLst>
                  <a:ext uri="{0D108BD9-81ED-4DB2-BD59-A6C34878D82A}">
                    <a16:rowId xmlns:a16="http://schemas.microsoft.com/office/drawing/2014/main" val="3280814546"/>
                  </a:ext>
                </a:extLst>
              </a:tr>
              <a:tr h="852202">
                <a:tc>
                  <a:txBody>
                    <a:bodyPr/>
                    <a:lstStyle/>
                    <a:p>
                      <a:pPr marL="0" marR="0">
                        <a:lnSpc>
                          <a:spcPct val="115000"/>
                        </a:lnSpc>
                        <a:spcBef>
                          <a:spcPts val="0"/>
                        </a:spcBef>
                        <a:spcAft>
                          <a:spcPts val="1000"/>
                        </a:spcAft>
                      </a:pPr>
                      <a:r>
                        <a:rPr lang="en-US" sz="1200">
                          <a:effectLst/>
                          <a:latin typeface="Calibri" panose="020F0502020204030204" pitchFamily="34" charset="0"/>
                          <a:cs typeface="Calibri" panose="020F0502020204030204" pitchFamily="34" charset="0"/>
                        </a:rPr>
                        <a:t>3</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0871" marR="60871" marT="60871" marB="60871"/>
                </a:tc>
                <a:tc>
                  <a:txBody>
                    <a:bodyPr/>
                    <a:lstStyle/>
                    <a:p>
                      <a:pPr marL="0" marR="0">
                        <a:lnSpc>
                          <a:spcPct val="115000"/>
                        </a:lnSpc>
                        <a:spcBef>
                          <a:spcPts val="0"/>
                        </a:spcBef>
                        <a:spcAft>
                          <a:spcPts val="1000"/>
                        </a:spcAft>
                      </a:pPr>
                      <a:r>
                        <a:rPr lang="en-US" sz="1200" u="none" strike="noStrike" dirty="0">
                          <a:effectLst/>
                          <a:latin typeface="Calibri" panose="020F0502020204030204" pitchFamily="34" charset="0"/>
                          <a:cs typeface="Calibri" panose="020F0502020204030204" pitchFamily="34" charset="0"/>
                          <a:hlinkClick r:id="rId5" tooltip="C++ do...while loop"/>
                        </a:rPr>
                        <a:t>do...while loop</a:t>
                      </a:r>
                      <a:endParaRPr lang="en-US" sz="1200" dirty="0">
                        <a:effectLst/>
                        <a:latin typeface="Calibri" panose="020F0502020204030204" pitchFamily="34" charset="0"/>
                        <a:cs typeface="Calibri" panose="020F0502020204030204" pitchFamily="34" charset="0"/>
                      </a:endParaRPr>
                    </a:p>
                    <a:p>
                      <a:pPr marL="30480" marR="30480" algn="just">
                        <a:lnSpc>
                          <a:spcPct val="115000"/>
                        </a:lnSpc>
                        <a:spcBef>
                          <a:spcPts val="600"/>
                        </a:spcBef>
                        <a:spcAft>
                          <a:spcPts val="720"/>
                        </a:spcAft>
                      </a:pPr>
                      <a:r>
                        <a:rPr lang="en-US" sz="1200" dirty="0">
                          <a:effectLst/>
                          <a:latin typeface="Calibri" panose="020F0502020204030204" pitchFamily="34" charset="0"/>
                          <a:cs typeface="Calibri" panose="020F0502020204030204" pitchFamily="34" charset="0"/>
                        </a:rPr>
                        <a:t>Like a ‘while’ statement, except that it tests the condition at the end of the loop body.</a:t>
                      </a:r>
                      <a:endParaRPr lang="en-US" sz="1200" dirty="0">
                        <a:effectLst/>
                        <a:latin typeface="Calibri" panose="020F0502020204030204" pitchFamily="34" charset="0"/>
                        <a:ea typeface="Times New Roman" panose="02020603050405020304" pitchFamily="18" charset="0"/>
                        <a:cs typeface="Calibri" panose="020F0502020204030204" pitchFamily="34" charset="0"/>
                      </a:endParaRPr>
                    </a:p>
                  </a:txBody>
                  <a:tcPr marL="60871" marR="60871" marT="60871" marB="60871"/>
                </a:tc>
                <a:extLst>
                  <a:ext uri="{0D108BD9-81ED-4DB2-BD59-A6C34878D82A}">
                    <a16:rowId xmlns:a16="http://schemas.microsoft.com/office/drawing/2014/main" val="2912844438"/>
                  </a:ext>
                </a:extLst>
              </a:tr>
              <a:tr h="852202">
                <a:tc>
                  <a:txBody>
                    <a:bodyPr/>
                    <a:lstStyle/>
                    <a:p>
                      <a:pPr marL="0" marR="0">
                        <a:lnSpc>
                          <a:spcPct val="115000"/>
                        </a:lnSpc>
                        <a:spcBef>
                          <a:spcPts val="0"/>
                        </a:spcBef>
                        <a:spcAft>
                          <a:spcPts val="1000"/>
                        </a:spcAft>
                      </a:pPr>
                      <a:r>
                        <a:rPr lang="en-US" sz="1200">
                          <a:effectLst/>
                          <a:latin typeface="Calibri" panose="020F0502020204030204" pitchFamily="34" charset="0"/>
                          <a:cs typeface="Calibri" panose="020F0502020204030204" pitchFamily="34" charset="0"/>
                        </a:rPr>
                        <a:t>4</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0871" marR="60871" marT="60871" marB="60871"/>
                </a:tc>
                <a:tc>
                  <a:txBody>
                    <a:bodyPr/>
                    <a:lstStyle/>
                    <a:p>
                      <a:pPr marL="0" marR="0">
                        <a:lnSpc>
                          <a:spcPct val="115000"/>
                        </a:lnSpc>
                        <a:spcBef>
                          <a:spcPts val="0"/>
                        </a:spcBef>
                        <a:spcAft>
                          <a:spcPts val="1000"/>
                        </a:spcAft>
                      </a:pPr>
                      <a:r>
                        <a:rPr lang="en-US" sz="1200" u="none" strike="noStrike" dirty="0">
                          <a:effectLst/>
                          <a:latin typeface="Calibri" panose="020F0502020204030204" pitchFamily="34" charset="0"/>
                          <a:cs typeface="Calibri" panose="020F0502020204030204" pitchFamily="34" charset="0"/>
                          <a:hlinkClick r:id="rId6" tooltip="C++ nested loops"/>
                        </a:rPr>
                        <a:t>nested loops</a:t>
                      </a:r>
                      <a:endParaRPr lang="en-US" sz="1200" dirty="0">
                        <a:effectLst/>
                        <a:latin typeface="Calibri" panose="020F0502020204030204" pitchFamily="34" charset="0"/>
                        <a:cs typeface="Calibri" panose="020F0502020204030204" pitchFamily="34" charset="0"/>
                      </a:endParaRPr>
                    </a:p>
                    <a:p>
                      <a:pPr marL="30480" marR="30480" algn="just">
                        <a:lnSpc>
                          <a:spcPct val="115000"/>
                        </a:lnSpc>
                        <a:spcBef>
                          <a:spcPts val="600"/>
                        </a:spcBef>
                        <a:spcAft>
                          <a:spcPts val="720"/>
                        </a:spcAft>
                      </a:pPr>
                      <a:r>
                        <a:rPr lang="en-US" sz="1200" dirty="0">
                          <a:effectLst/>
                          <a:latin typeface="Calibri" panose="020F0502020204030204" pitchFamily="34" charset="0"/>
                          <a:cs typeface="Calibri" panose="020F0502020204030204" pitchFamily="34" charset="0"/>
                        </a:rPr>
                        <a:t>You can use one or more loop inside any another ‘while’, ‘for’ or ‘</a:t>
                      </a:r>
                      <a:r>
                        <a:rPr lang="en-US" sz="1200" dirty="0" err="1">
                          <a:effectLst/>
                          <a:latin typeface="Calibri" panose="020F0502020204030204" pitchFamily="34" charset="0"/>
                          <a:cs typeface="Calibri" panose="020F0502020204030204" pitchFamily="34" charset="0"/>
                        </a:rPr>
                        <a:t>do..while</a:t>
                      </a:r>
                      <a:r>
                        <a:rPr lang="en-US" sz="1200" dirty="0">
                          <a:effectLst/>
                          <a:latin typeface="Calibri" panose="020F0502020204030204" pitchFamily="34" charset="0"/>
                          <a:cs typeface="Calibri" panose="020F0502020204030204" pitchFamily="34" charset="0"/>
                        </a:rPr>
                        <a:t>’ loop.</a:t>
                      </a:r>
                      <a:endParaRPr lang="en-US" sz="1200" dirty="0">
                        <a:effectLst/>
                        <a:latin typeface="Calibri" panose="020F0502020204030204" pitchFamily="34" charset="0"/>
                        <a:ea typeface="Times New Roman" panose="02020603050405020304" pitchFamily="18" charset="0"/>
                        <a:cs typeface="Calibri" panose="020F0502020204030204" pitchFamily="34" charset="0"/>
                      </a:endParaRPr>
                    </a:p>
                  </a:txBody>
                  <a:tcPr marL="60871" marR="60871" marT="60871" marB="60871"/>
                </a:tc>
                <a:extLst>
                  <a:ext uri="{0D108BD9-81ED-4DB2-BD59-A6C34878D82A}">
                    <a16:rowId xmlns:a16="http://schemas.microsoft.com/office/drawing/2014/main" val="2439238350"/>
                  </a:ext>
                </a:extLst>
              </a:tr>
            </a:tbl>
          </a:graphicData>
        </a:graphic>
      </p:graphicFrame>
    </p:spTree>
    <p:extLst>
      <p:ext uri="{BB962C8B-B14F-4D97-AF65-F5344CB8AC3E}">
        <p14:creationId xmlns:p14="http://schemas.microsoft.com/office/powerpoint/2010/main" val="2138215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AU" sz="2800" dirty="0"/>
              <a:t>References</a:t>
            </a:r>
            <a:endParaRPr lang="en-GB" sz="2800" dirty="0"/>
          </a:p>
        </p:txBody>
      </p:sp>
      <p:sp>
        <p:nvSpPr>
          <p:cNvPr id="3" name="Text Placeholder 2"/>
          <p:cNvSpPr>
            <a:spLocks noGrp="1"/>
          </p:cNvSpPr>
          <p:nvPr>
            <p:ph type="body" idx="1"/>
          </p:nvPr>
        </p:nvSpPr>
        <p:spPr>
          <a:xfrm>
            <a:off x="165459" y="1445146"/>
            <a:ext cx="8496944" cy="3506954"/>
          </a:xfrm>
        </p:spPr>
        <p:txBody>
          <a:bodyPr anchor="t"/>
          <a:lstStyle/>
          <a:p>
            <a:pPr marL="342900" indent="-342900">
              <a:buFont typeface="Arial" panose="020B0604020202020204" pitchFamily="34" charset="0"/>
              <a:buChar char="•"/>
            </a:pPr>
            <a:r>
              <a:rPr lang="en-US" sz="2000" u="sng" dirty="0">
                <a:hlinkClick r:id="rId2"/>
              </a:rPr>
              <a:t>https://beginnersbook.com/2017/08/cpp-data-types/</a:t>
            </a:r>
            <a:endParaRPr lang="en-US" sz="2000" dirty="0"/>
          </a:p>
          <a:p>
            <a:pPr marL="342900" indent="-342900">
              <a:buFont typeface="Arial" panose="020B0604020202020204" pitchFamily="34" charset="0"/>
              <a:buChar char="•"/>
            </a:pPr>
            <a:r>
              <a:rPr lang="en-US" sz="2000" u="sng" dirty="0">
                <a:hlinkClick r:id="rId3"/>
              </a:rPr>
              <a:t>https://www.geeksforgeeks.org/c-data-types/</a:t>
            </a:r>
            <a:endParaRPr lang="en-US" sz="2000" dirty="0"/>
          </a:p>
          <a:p>
            <a:pPr marL="342900" indent="-342900">
              <a:buFont typeface="Arial" panose="020B0604020202020204" pitchFamily="34" charset="0"/>
              <a:buChar char="•"/>
            </a:pPr>
            <a:r>
              <a:rPr lang="en-US" sz="2000" u="sng" dirty="0">
                <a:hlinkClick r:id="rId4"/>
              </a:rPr>
              <a:t>http://www.cplusplus.com/doc/tutorial/basic_io/</a:t>
            </a:r>
            <a:endParaRPr lang="en-US" sz="2000" dirty="0"/>
          </a:p>
          <a:p>
            <a:pPr marL="342900" indent="-342900">
              <a:buFont typeface="Arial" panose="020B0604020202020204" pitchFamily="34" charset="0"/>
              <a:buChar char="•"/>
            </a:pPr>
            <a:r>
              <a:rPr lang="en-US" sz="2000" u="sng" dirty="0">
                <a:hlinkClick r:id="rId5"/>
              </a:rPr>
              <a:t>https://www.geeksforgeeks.org/basic-input-output-c/</a:t>
            </a:r>
            <a:endParaRPr lang="en-US" sz="2000" u="sng" dirty="0"/>
          </a:p>
          <a:p>
            <a:pPr marL="342900" indent="-342900">
              <a:buFont typeface="Arial" panose="020B0604020202020204" pitchFamily="34" charset="0"/>
              <a:buChar char="•"/>
            </a:pPr>
            <a:r>
              <a:rPr lang="en-US" sz="2000" dirty="0">
                <a:hlinkClick r:id="rId6"/>
              </a:rPr>
              <a:t>https://www.w3schools.com/cpp/default.asp</a:t>
            </a:r>
            <a:endParaRPr lang="en-US" sz="2000" dirty="0"/>
          </a:p>
          <a:p>
            <a:pPr marL="342900" indent="-342900">
              <a:buFont typeface="Arial" panose="020B0604020202020204" pitchFamily="34" charset="0"/>
              <a:buChar char="•"/>
            </a:pPr>
            <a:r>
              <a:rPr lang="en-US" sz="2000">
                <a:hlinkClick r:id="rId7"/>
              </a:rPr>
              <a:t>https://www.javatpoint.com/cpp-tutorial</a:t>
            </a:r>
            <a:endParaRPr lang="en-US" sz="2000" dirty="0"/>
          </a:p>
          <a:p>
            <a:pPr marL="342900" indent="-342900">
              <a:buFont typeface="Arial" panose="020B0604020202020204" pitchFamily="34" charset="0"/>
              <a:buChar char="•"/>
            </a:pPr>
            <a:endParaRPr lang="en-US" sz="2000" dirty="0"/>
          </a:p>
          <a:p>
            <a:pPr>
              <a:buNone/>
            </a:pPr>
            <a:endParaRPr lang="en-US" sz="20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46</a:t>
            </a:fld>
            <a:endParaRPr lang="en"/>
          </a:p>
        </p:txBody>
      </p:sp>
      <p:pic>
        <p:nvPicPr>
          <p:cNvPr id="5" name="Picture 4" descr="National University of Computer and Emerging Sciences logo.png">
            <a:extLst>
              <a:ext uri="{FF2B5EF4-FFF2-40B4-BE49-F238E27FC236}">
                <a16:creationId xmlns:a16="http://schemas.microsoft.com/office/drawing/2014/main" id="{9BF690C9-CDF8-46D3-857C-73ACB9B0CE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716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03848" y="3219822"/>
            <a:ext cx="2232248" cy="648072"/>
          </a:xfrm>
        </p:spPr>
        <p:txBody>
          <a:bodyPr/>
          <a:lstStyle/>
          <a:p>
            <a:pPr algn="ctr">
              <a:buNone/>
            </a:pPr>
            <a:r>
              <a:rPr lang="en-AU" sz="4400" dirty="0">
                <a:solidFill>
                  <a:srgbClr val="FF6600"/>
                </a:solidFill>
              </a:rPr>
              <a:t>Thanks</a:t>
            </a:r>
            <a:endParaRPr lang="en-GB" sz="4400" dirty="0">
              <a:solidFill>
                <a:srgbClr val="FF6600"/>
              </a:solidFill>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47</a:t>
            </a:fld>
            <a:endParaRPr lang="en"/>
          </a:p>
        </p:txBody>
      </p:sp>
      <p:pic>
        <p:nvPicPr>
          <p:cNvPr id="5" name="Picture 4">
            <a:extLst>
              <a:ext uri="{FF2B5EF4-FFF2-40B4-BE49-F238E27FC236}">
                <a16:creationId xmlns:a16="http://schemas.microsoft.com/office/drawing/2014/main" id="{9EF5A52F-C025-4AA2-A8A4-AD5799C8C8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752" y="1895846"/>
            <a:ext cx="4702562" cy="2304256"/>
          </a:xfrm>
          <a:prstGeom prst="rect">
            <a:avLst/>
          </a:prstGeom>
        </p:spPr>
      </p:pic>
      <p:sp>
        <p:nvSpPr>
          <p:cNvPr id="7" name="Title 1">
            <a:extLst>
              <a:ext uri="{FF2B5EF4-FFF2-40B4-BE49-F238E27FC236}">
                <a16:creationId xmlns:a16="http://schemas.microsoft.com/office/drawing/2014/main" id="{119B37EA-38A2-4EEC-8677-91220C46E26F}"/>
              </a:ext>
            </a:extLst>
          </p:cNvPr>
          <p:cNvSpPr>
            <a:spLocks noGrp="1"/>
          </p:cNvSpPr>
          <p:nvPr/>
        </p:nvSpPr>
        <p:spPr>
          <a:xfrm>
            <a:off x="1943708" y="1259612"/>
            <a:ext cx="5256584" cy="600487"/>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600" b="1" dirty="0">
                <a:latin typeface="+mn-lt"/>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latin typeface="Roboto Condensed" panose="020B0604020202020204" charset="0"/>
                <a:ea typeface="Roboto Condensed" panose="020B0604020202020204" charset="0"/>
                <a:cs typeface="Calibri" panose="020F0502020204030204" pitchFamily="34" charset="0"/>
              </a:rPr>
              <a:t>Control Structure</a:t>
            </a:r>
            <a:r>
              <a:rPr lang="en-US" sz="2800">
                <a:latin typeface="Roboto Condensed" panose="020B0604020202020204" charset="0"/>
                <a:ea typeface="Roboto Condensed" panose="020B0604020202020204" charset="0"/>
                <a:cs typeface="Calibri" panose="020F0502020204030204" pitchFamily="34" charset="0"/>
              </a:rPr>
              <a:t>/Loop…</a:t>
            </a:r>
            <a:endParaRPr lang="en-GB" sz="2800" dirty="0">
              <a:latin typeface="Roboto Condensed" panose="020B0604020202020204" charset="0"/>
              <a:ea typeface="Roboto Condensed" panose="020B0604020202020204" charset="0"/>
            </a:endParaRPr>
          </a:p>
        </p:txBody>
      </p:sp>
      <p:sp>
        <p:nvSpPr>
          <p:cNvPr id="3" name="Text Placeholder 2"/>
          <p:cNvSpPr>
            <a:spLocks noGrp="1"/>
          </p:cNvSpPr>
          <p:nvPr>
            <p:ph type="body" idx="1"/>
          </p:nvPr>
        </p:nvSpPr>
        <p:spPr>
          <a:xfrm>
            <a:off x="155572" y="1409773"/>
            <a:ext cx="8496944" cy="3682257"/>
          </a:xfrm>
        </p:spPr>
        <p:txBody>
          <a:bodyPr anchor="t"/>
          <a:lstStyle/>
          <a:p>
            <a:pPr marL="0" indent="0">
              <a:buNone/>
            </a:pPr>
            <a:r>
              <a:rPr lang="en-US" sz="2000" b="1" dirty="0">
                <a:latin typeface="Calibri" panose="020F0502020204030204" pitchFamily="34" charset="0"/>
                <a:cs typeface="Calibri" panose="020F0502020204030204" pitchFamily="34" charset="0"/>
              </a:rPr>
              <a:t>Pretested Loop: </a:t>
            </a:r>
            <a:r>
              <a:rPr lang="en-US" sz="2000" dirty="0">
                <a:latin typeface="Calibri" panose="020F0502020204030204" pitchFamily="34" charset="0"/>
                <a:cs typeface="Calibri" panose="020F0502020204030204" pitchFamily="34" charset="0"/>
              </a:rPr>
              <a:t> Loop in which condition is checked first.</a:t>
            </a:r>
          </a:p>
          <a:p>
            <a:pPr marL="0" indent="0">
              <a:buNone/>
            </a:pPr>
            <a:r>
              <a:rPr lang="en-US" sz="2000" b="1" dirty="0">
                <a:latin typeface="Calibri" panose="020F0502020204030204" pitchFamily="34" charset="0"/>
                <a:cs typeface="Calibri" panose="020F0502020204030204" pitchFamily="34" charset="0"/>
              </a:rPr>
              <a:t>e.g.   </a:t>
            </a:r>
            <a:r>
              <a:rPr lang="en-US" sz="2000" dirty="0">
                <a:latin typeface="Calibri" panose="020F0502020204030204" pitchFamily="34" charset="0"/>
                <a:cs typeface="Calibri" panose="020F0502020204030204" pitchFamily="34" charset="0"/>
              </a:rPr>
              <a:t>for loop and while loop</a:t>
            </a:r>
          </a:p>
          <a:p>
            <a:pPr marL="0" indent="0">
              <a:buNone/>
            </a:pPr>
            <a:r>
              <a:rPr lang="en-US" sz="2000" b="1" dirty="0">
                <a:latin typeface="Calibri" panose="020F0502020204030204" pitchFamily="34" charset="0"/>
                <a:cs typeface="Calibri" panose="020F0502020204030204" pitchFamily="34" charset="0"/>
              </a:rPr>
              <a:t>Post tested Loop: </a:t>
            </a:r>
            <a:r>
              <a:rPr lang="en-US" sz="2000" dirty="0">
                <a:latin typeface="Calibri" panose="020F0502020204030204" pitchFamily="34" charset="0"/>
                <a:cs typeface="Calibri" panose="020F0502020204030204" pitchFamily="34" charset="0"/>
              </a:rPr>
              <a:t>Loop in which condition is checked at the end.</a:t>
            </a:r>
          </a:p>
          <a:p>
            <a:pPr marL="0" indent="0">
              <a:buNone/>
            </a:pPr>
            <a:r>
              <a:rPr lang="en-US" sz="2000" b="1" dirty="0">
                <a:latin typeface="Calibri" panose="020F0502020204030204" pitchFamily="34" charset="0"/>
                <a:cs typeface="Calibri" panose="020F0502020204030204" pitchFamily="34" charset="0"/>
              </a:rPr>
              <a:t>e.g.   </a:t>
            </a:r>
            <a:r>
              <a:rPr lang="en-US" sz="2000" dirty="0">
                <a:latin typeface="Calibri" panose="020F0502020204030204" pitchFamily="34" charset="0"/>
                <a:cs typeface="Calibri" panose="020F0502020204030204" pitchFamily="34" charset="0"/>
              </a:rPr>
              <a:t>do while loop</a:t>
            </a:r>
          </a:p>
          <a:p>
            <a:pPr marL="0" indent="0">
              <a:buNone/>
            </a:pPr>
            <a:r>
              <a:rPr lang="en-US" sz="2000" b="1" dirty="0">
                <a:latin typeface="Calibri" panose="020F0502020204030204" pitchFamily="34" charset="0"/>
                <a:cs typeface="Calibri" panose="020F0502020204030204" pitchFamily="34" charset="0"/>
              </a:rPr>
              <a:t>Determined loop/Definite loop: </a:t>
            </a:r>
            <a:r>
              <a:rPr lang="en-US" sz="2000" dirty="0">
                <a:latin typeface="Calibri" panose="020F0502020204030204" pitchFamily="34" charset="0"/>
                <a:cs typeface="Calibri" panose="020F0502020204030204" pitchFamily="34" charset="0"/>
              </a:rPr>
              <a:t>Loop for fixed repetition.</a:t>
            </a:r>
          </a:p>
          <a:p>
            <a:pPr marL="0" indent="0">
              <a:buNone/>
            </a:pPr>
            <a:r>
              <a:rPr lang="en-US" sz="2000" b="1" dirty="0">
                <a:latin typeface="Calibri" panose="020F0502020204030204" pitchFamily="34" charset="0"/>
                <a:cs typeface="Calibri" panose="020F0502020204030204" pitchFamily="34" charset="0"/>
              </a:rPr>
              <a:t>e.g.   </a:t>
            </a:r>
            <a:r>
              <a:rPr lang="en-US" sz="2000" dirty="0">
                <a:latin typeface="Calibri" panose="020F0502020204030204" pitchFamily="34" charset="0"/>
                <a:cs typeface="Calibri" panose="020F0502020204030204" pitchFamily="34" charset="0"/>
              </a:rPr>
              <a:t>for loop</a:t>
            </a:r>
          </a:p>
          <a:p>
            <a:pPr marL="0" indent="0">
              <a:buNone/>
            </a:pPr>
            <a:r>
              <a:rPr lang="en-US" sz="2000" b="1" dirty="0">
                <a:latin typeface="Calibri" panose="020F0502020204030204" pitchFamily="34" charset="0"/>
                <a:cs typeface="Calibri" panose="020F0502020204030204" pitchFamily="34" charset="0"/>
              </a:rPr>
              <a:t>Undetermined loop/Indefinite loop: </a:t>
            </a:r>
            <a:r>
              <a:rPr lang="en-US" sz="2000" dirty="0">
                <a:latin typeface="Calibri" panose="020F0502020204030204" pitchFamily="34" charset="0"/>
                <a:cs typeface="Calibri" panose="020F0502020204030204" pitchFamily="34" charset="0"/>
              </a:rPr>
              <a:t>loop not for fixed repetition </a:t>
            </a:r>
          </a:p>
          <a:p>
            <a:pPr marL="0" indent="0">
              <a:buNone/>
            </a:pPr>
            <a:r>
              <a:rPr lang="en-US" sz="2000" b="1" dirty="0">
                <a:latin typeface="Calibri" panose="020F0502020204030204" pitchFamily="34" charset="0"/>
                <a:cs typeface="Calibri" panose="020F0502020204030204" pitchFamily="34" charset="0"/>
              </a:rPr>
              <a:t>E.g.   </a:t>
            </a:r>
            <a:r>
              <a:rPr lang="en-US" sz="2000" dirty="0">
                <a:latin typeface="Calibri" panose="020F0502020204030204" pitchFamily="34" charset="0"/>
                <a:cs typeface="Calibri" panose="020F0502020204030204" pitchFamily="34" charset="0"/>
              </a:rPr>
              <a:t>while loop and do while loop </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5</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73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1) for loop</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for loop is used to a statement or group of statement for a fixed number of time.</a:t>
            </a: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If the number of iteration is fixed then it is recommended to use for loop. </a:t>
            </a: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A </a:t>
            </a:r>
            <a:r>
              <a:rPr lang="en-US" sz="2000" b="1" dirty="0">
                <a:latin typeface="Calibri" panose="020F0502020204030204" pitchFamily="34" charset="0"/>
                <a:cs typeface="Calibri" panose="020F0502020204030204" pitchFamily="34" charset="0"/>
              </a:rPr>
              <a:t>for</a:t>
            </a:r>
            <a:r>
              <a:rPr lang="en-US" sz="2000" dirty="0">
                <a:latin typeface="Calibri" panose="020F0502020204030204" pitchFamily="34" charset="0"/>
                <a:cs typeface="Calibri" panose="020F0502020204030204" pitchFamily="34" charset="0"/>
              </a:rPr>
              <a:t> loop is a repetition control structure that allows you to efficiently write a loop that needs to execute a specific number of times.</a:t>
            </a:r>
          </a:p>
          <a:p>
            <a:pPr marL="342900" indent="-342900" algn="jus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6</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20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1) for loop…</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a:buNone/>
            </a:pPr>
            <a:r>
              <a:rPr lang="en-US" sz="1800" b="1" dirty="0">
                <a:latin typeface="Calibri" panose="020F0502020204030204" pitchFamily="34" charset="0"/>
                <a:cs typeface="Calibri" panose="020F0502020204030204" pitchFamily="34" charset="0"/>
              </a:rPr>
              <a:t>Syntax:</a:t>
            </a:r>
          </a:p>
          <a:p>
            <a:pPr>
              <a:buNone/>
            </a:pPr>
            <a:endParaRPr lang="en-US" sz="1800" b="1" dirty="0">
              <a:latin typeface="Calibri" panose="020F0502020204030204" pitchFamily="34" charset="0"/>
              <a:cs typeface="Calibri" panose="020F0502020204030204" pitchFamily="34" charset="0"/>
            </a:endParaRPr>
          </a:p>
          <a:p>
            <a:pPr lvl="0" fontAlgn="base">
              <a:spcBef>
                <a:spcPct val="0"/>
              </a:spcBef>
              <a:spcAft>
                <a:spcPct val="0"/>
              </a:spcAft>
              <a:buClrTx/>
              <a:buSzTx/>
              <a:buNone/>
            </a:pPr>
            <a:r>
              <a:rPr lang="en-US" sz="1800" dirty="0">
                <a:solidFill>
                  <a:srgbClr val="313131"/>
                </a:solidFill>
                <a:latin typeface="Calibri" panose="020F0502020204030204" pitchFamily="34" charset="0"/>
                <a:ea typeface="Roboto Condensed Light" panose="020B0604020202020204" charset="0"/>
                <a:cs typeface="Calibri" panose="020F0502020204030204" pitchFamily="34" charset="0"/>
              </a:rPr>
              <a:t>for(initialization ;   condition ;    </a:t>
            </a:r>
            <a:r>
              <a:rPr lang="en-US" sz="1800" dirty="0" err="1">
                <a:solidFill>
                  <a:srgbClr val="313131"/>
                </a:solidFill>
                <a:latin typeface="Calibri" panose="020F0502020204030204" pitchFamily="34" charset="0"/>
                <a:ea typeface="Roboto Condensed Light" panose="020B0604020202020204" charset="0"/>
                <a:cs typeface="Calibri" panose="020F0502020204030204" pitchFamily="34" charset="0"/>
              </a:rPr>
              <a:t>inc</a:t>
            </a:r>
            <a:r>
              <a:rPr lang="en-US" sz="1800" dirty="0">
                <a:solidFill>
                  <a:srgbClr val="313131"/>
                </a:solidFill>
                <a:latin typeface="Calibri" panose="020F0502020204030204" pitchFamily="34" charset="0"/>
                <a:ea typeface="Roboto Condensed Light" panose="020B0604020202020204" charset="0"/>
                <a:cs typeface="Calibri" panose="020F0502020204030204" pitchFamily="34" charset="0"/>
              </a:rPr>
              <a:t>/</a:t>
            </a:r>
            <a:r>
              <a:rPr lang="en-US" sz="1800" dirty="0" err="1">
                <a:solidFill>
                  <a:srgbClr val="313131"/>
                </a:solidFill>
                <a:latin typeface="Calibri" panose="020F0502020204030204" pitchFamily="34" charset="0"/>
                <a:ea typeface="Roboto Condensed Light" panose="020B0604020202020204" charset="0"/>
                <a:cs typeface="Calibri" panose="020F0502020204030204" pitchFamily="34" charset="0"/>
              </a:rPr>
              <a:t>dec</a:t>
            </a:r>
            <a:r>
              <a:rPr lang="en-US" sz="1800" dirty="0">
                <a:solidFill>
                  <a:srgbClr val="313131"/>
                </a:solidFill>
                <a:latin typeface="Calibri" panose="020F0502020204030204" pitchFamily="34" charset="0"/>
                <a:ea typeface="Roboto Condensed Light" panose="020B0604020202020204" charset="0"/>
                <a:cs typeface="Calibri" panose="020F0502020204030204" pitchFamily="34" charset="0"/>
              </a:rPr>
              <a:t>) </a:t>
            </a:r>
          </a:p>
          <a:p>
            <a:pPr lvl="0" fontAlgn="base">
              <a:spcBef>
                <a:spcPct val="0"/>
              </a:spcBef>
              <a:spcAft>
                <a:spcPct val="0"/>
              </a:spcAft>
              <a:buClrTx/>
              <a:buSzTx/>
              <a:buNone/>
            </a:pPr>
            <a:r>
              <a:rPr lang="en-US" sz="1800" dirty="0">
                <a:solidFill>
                  <a:srgbClr val="313131"/>
                </a:solidFill>
                <a:latin typeface="Calibri" panose="020F0502020204030204" pitchFamily="34" charset="0"/>
                <a:ea typeface="Roboto Condensed Light" panose="020B0604020202020204" charset="0"/>
                <a:cs typeface="Calibri" panose="020F0502020204030204" pitchFamily="34" charset="0"/>
              </a:rPr>
              <a:t>{ </a:t>
            </a:r>
          </a:p>
          <a:p>
            <a:pPr lvl="0" fontAlgn="base">
              <a:spcBef>
                <a:spcPct val="0"/>
              </a:spcBef>
              <a:spcAft>
                <a:spcPct val="0"/>
              </a:spcAft>
              <a:buClrTx/>
              <a:buSzTx/>
              <a:buNone/>
            </a:pPr>
            <a:endParaRPr lang="en-US" sz="1800" dirty="0">
              <a:solidFill>
                <a:srgbClr val="313131"/>
              </a:solidFill>
              <a:latin typeface="Calibri" panose="020F0502020204030204" pitchFamily="34" charset="0"/>
              <a:ea typeface="Roboto Condensed Light" panose="020B0604020202020204" charset="0"/>
              <a:cs typeface="Calibri" panose="020F0502020204030204" pitchFamily="34" charset="0"/>
            </a:endParaRPr>
          </a:p>
          <a:p>
            <a:pPr lvl="0" fontAlgn="base">
              <a:spcBef>
                <a:spcPct val="0"/>
              </a:spcBef>
              <a:spcAft>
                <a:spcPct val="0"/>
              </a:spcAft>
              <a:buClrTx/>
              <a:buSzTx/>
              <a:buNone/>
            </a:pPr>
            <a:r>
              <a:rPr lang="en-US" sz="1800" dirty="0">
                <a:solidFill>
                  <a:srgbClr val="313131"/>
                </a:solidFill>
                <a:latin typeface="Calibri" panose="020F0502020204030204" pitchFamily="34" charset="0"/>
                <a:ea typeface="Roboto Condensed Light" panose="020B0604020202020204" charset="0"/>
                <a:cs typeface="Calibri" panose="020F0502020204030204" pitchFamily="34" charset="0"/>
              </a:rPr>
              <a:t>// Statement(s) </a:t>
            </a:r>
          </a:p>
          <a:p>
            <a:pPr lvl="0" fontAlgn="base">
              <a:spcBef>
                <a:spcPct val="0"/>
              </a:spcBef>
              <a:spcAft>
                <a:spcPct val="0"/>
              </a:spcAft>
              <a:buClrTx/>
              <a:buSzTx/>
              <a:buNone/>
            </a:pPr>
            <a:endParaRPr lang="en-US" sz="1800" dirty="0">
              <a:solidFill>
                <a:srgbClr val="313131"/>
              </a:solidFill>
              <a:latin typeface="Calibri" panose="020F0502020204030204" pitchFamily="34" charset="0"/>
              <a:ea typeface="Roboto Condensed Light" panose="020B0604020202020204" charset="0"/>
              <a:cs typeface="Calibri" panose="020F0502020204030204" pitchFamily="34" charset="0"/>
            </a:endParaRPr>
          </a:p>
          <a:p>
            <a:pPr lvl="0" fontAlgn="base">
              <a:spcBef>
                <a:spcPct val="0"/>
              </a:spcBef>
              <a:spcAft>
                <a:spcPct val="0"/>
              </a:spcAft>
              <a:buClrTx/>
              <a:buSzTx/>
              <a:buNone/>
            </a:pPr>
            <a:r>
              <a:rPr lang="en-US" sz="1800" dirty="0">
                <a:solidFill>
                  <a:srgbClr val="313131"/>
                </a:solidFill>
                <a:latin typeface="Calibri" panose="020F0502020204030204" pitchFamily="34" charset="0"/>
                <a:ea typeface="Roboto Condensed Light" panose="020B0604020202020204" charset="0"/>
                <a:cs typeface="Calibri" panose="020F0502020204030204" pitchFamily="34" charset="0"/>
              </a:rPr>
              <a:t>}</a:t>
            </a:r>
            <a:r>
              <a:rPr lang="en-US" sz="1800" dirty="0">
                <a:solidFill>
                  <a:schemeClr val="tx1"/>
                </a:solidFill>
                <a:latin typeface="Calibri" panose="020F0502020204030204" pitchFamily="34" charset="0"/>
                <a:ea typeface="Roboto Condensed Light" panose="020B0604020202020204" charset="0"/>
                <a:cs typeface="Calibri" panose="020F0502020204030204" pitchFamily="34" charset="0"/>
              </a:rPr>
              <a:t> </a:t>
            </a:r>
          </a:p>
          <a:p>
            <a:pPr algn="just" fontAlgn="base">
              <a:buNone/>
            </a:pPr>
            <a:endParaRPr lang="en-GB" sz="1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7</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103287A6-8A91-445B-ADD7-5436645BE1D7}"/>
              </a:ext>
            </a:extLst>
          </p:cNvPr>
          <p:cNvGrpSpPr/>
          <p:nvPr/>
        </p:nvGrpSpPr>
        <p:grpSpPr>
          <a:xfrm>
            <a:off x="491484" y="1851670"/>
            <a:ext cx="3255364" cy="1304143"/>
            <a:chOff x="1543987" y="3732551"/>
            <a:chExt cx="3255364" cy="1304143"/>
          </a:xfrm>
        </p:grpSpPr>
        <p:sp>
          <p:nvSpPr>
            <p:cNvPr id="7" name="Oval 6">
              <a:extLst>
                <a:ext uri="{FF2B5EF4-FFF2-40B4-BE49-F238E27FC236}">
                  <a16:creationId xmlns:a16="http://schemas.microsoft.com/office/drawing/2014/main" id="{72F21810-DB46-479A-9CEF-2B7985D641D0}"/>
                </a:ext>
              </a:extLst>
            </p:cNvPr>
            <p:cNvSpPr/>
            <p:nvPr/>
          </p:nvSpPr>
          <p:spPr>
            <a:xfrm>
              <a:off x="1543987" y="3732551"/>
              <a:ext cx="539646" cy="4646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8" name="Oval 7">
              <a:extLst>
                <a:ext uri="{FF2B5EF4-FFF2-40B4-BE49-F238E27FC236}">
                  <a16:creationId xmlns:a16="http://schemas.microsoft.com/office/drawing/2014/main" id="{2C452F7E-2B44-4A8F-B277-C0649C3E30D1}"/>
                </a:ext>
              </a:extLst>
            </p:cNvPr>
            <p:cNvSpPr/>
            <p:nvPr/>
          </p:nvSpPr>
          <p:spPr>
            <a:xfrm>
              <a:off x="3105463" y="3732551"/>
              <a:ext cx="539646" cy="4646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9" name="Oval 8">
              <a:extLst>
                <a:ext uri="{FF2B5EF4-FFF2-40B4-BE49-F238E27FC236}">
                  <a16:creationId xmlns:a16="http://schemas.microsoft.com/office/drawing/2014/main" id="{03E5C776-D53E-4711-9531-72C9FEFA1C09}"/>
                </a:ext>
              </a:extLst>
            </p:cNvPr>
            <p:cNvSpPr/>
            <p:nvPr/>
          </p:nvSpPr>
          <p:spPr>
            <a:xfrm>
              <a:off x="1813810" y="4571999"/>
              <a:ext cx="539646" cy="4646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0" name="Oval 9">
              <a:extLst>
                <a:ext uri="{FF2B5EF4-FFF2-40B4-BE49-F238E27FC236}">
                  <a16:creationId xmlns:a16="http://schemas.microsoft.com/office/drawing/2014/main" id="{80BC3E16-5EC5-4D58-820D-916A6A3691A1}"/>
                </a:ext>
              </a:extLst>
            </p:cNvPr>
            <p:cNvSpPr/>
            <p:nvPr/>
          </p:nvSpPr>
          <p:spPr>
            <a:xfrm>
              <a:off x="4259705" y="3732551"/>
              <a:ext cx="539646" cy="4646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5AB53CDB-0461-4B8C-9FF9-B91B96A3DD2B}"/>
                </a:ext>
              </a:extLst>
            </p:cNvPr>
            <p:cNvCxnSpPr>
              <a:stCxn id="7" idx="6"/>
              <a:endCxn id="8" idx="2"/>
            </p:cNvCxnSpPr>
            <p:nvPr/>
          </p:nvCxnSpPr>
          <p:spPr>
            <a:xfrm>
              <a:off x="2083633" y="3964899"/>
              <a:ext cx="10218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7D821A11-2203-4096-BB6E-C565EB97E47B}"/>
                </a:ext>
              </a:extLst>
            </p:cNvPr>
            <p:cNvCxnSpPr>
              <a:cxnSpLocks/>
            </p:cNvCxnSpPr>
            <p:nvPr/>
          </p:nvCxnSpPr>
          <p:spPr>
            <a:xfrm rot="5400000">
              <a:off x="2514754" y="4022210"/>
              <a:ext cx="715477" cy="106554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29AD1FA-F164-4A63-BC14-18B39DA850D7}"/>
                </a:ext>
              </a:extLst>
            </p:cNvPr>
            <p:cNvCxnSpPr>
              <a:endCxn id="8" idx="6"/>
            </p:cNvCxnSpPr>
            <p:nvPr/>
          </p:nvCxnSpPr>
          <p:spPr>
            <a:xfrm flipH="1">
              <a:off x="3645109" y="3964898"/>
              <a:ext cx="6145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609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1) for loop…</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a:buNone/>
            </a:pPr>
            <a:r>
              <a:rPr lang="en-US" sz="1800" b="1" dirty="0">
                <a:latin typeface="Calibri" panose="020F0502020204030204" pitchFamily="34" charset="0"/>
                <a:cs typeface="Calibri" panose="020F0502020204030204" pitchFamily="34" charset="0"/>
              </a:rPr>
              <a:t>Order of Steps in for loop:</a:t>
            </a:r>
          </a:p>
          <a:p>
            <a:pPr marL="457200" indent="-457200">
              <a:buAutoNum type="arabicParenR"/>
            </a:pP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st</a:t>
            </a:r>
            <a:r>
              <a:rPr lang="en-US" sz="1800" dirty="0">
                <a:latin typeface="Calibri" panose="020F0502020204030204" pitchFamily="34" charset="0"/>
                <a:cs typeface="Calibri" panose="020F0502020204030204" pitchFamily="34" charset="0"/>
              </a:rPr>
              <a:t> initialization is performed.</a:t>
            </a:r>
          </a:p>
          <a:p>
            <a:pPr marL="457200" indent="-457200">
              <a:buAutoNum type="arabicParenR"/>
            </a:pPr>
            <a:r>
              <a:rPr lang="en-US" sz="1800" dirty="0">
                <a:latin typeface="Calibri" panose="020F0502020204030204" pitchFamily="34" charset="0"/>
                <a:cs typeface="Calibri" panose="020F0502020204030204" pitchFamily="34" charset="0"/>
              </a:rPr>
              <a:t>Secondly condition is checked </a:t>
            </a:r>
          </a:p>
          <a:p>
            <a:pPr marL="457200" indent="-457200">
              <a:buAutoNum type="arabicParenR"/>
            </a:pPr>
            <a:r>
              <a:rPr lang="en-US" sz="1800" dirty="0">
                <a:latin typeface="Calibri" panose="020F0502020204030204" pitchFamily="34" charset="0"/>
                <a:cs typeface="Calibri" panose="020F0502020204030204" pitchFamily="34" charset="0"/>
              </a:rPr>
              <a:t>In 3</a:t>
            </a:r>
            <a:r>
              <a:rPr lang="en-US" sz="1800" baseline="30000" dirty="0">
                <a:latin typeface="Calibri" panose="020F0502020204030204" pitchFamily="34" charset="0"/>
                <a:cs typeface="Calibri" panose="020F0502020204030204" pitchFamily="34" charset="0"/>
              </a:rPr>
              <a:t>rd</a:t>
            </a:r>
            <a:r>
              <a:rPr lang="en-US" sz="1800" dirty="0">
                <a:latin typeface="Calibri" panose="020F0502020204030204" pitchFamily="34" charset="0"/>
                <a:cs typeface="Calibri" panose="020F0502020204030204" pitchFamily="34" charset="0"/>
              </a:rPr>
              <a:t> step statement is executed means control goes to body of the loop.</a:t>
            </a:r>
          </a:p>
          <a:p>
            <a:pPr marL="457200" indent="-457200">
              <a:buAutoNum type="arabicParenR"/>
            </a:pPr>
            <a:r>
              <a:rPr lang="en-US" sz="1800" dirty="0">
                <a:latin typeface="Calibri" panose="020F0502020204030204" pitchFamily="34" charset="0"/>
                <a:cs typeface="Calibri" panose="020F0502020204030204" pitchFamily="34" charset="0"/>
              </a:rPr>
              <a:t>In 4</a:t>
            </a:r>
            <a:r>
              <a:rPr lang="en-US" sz="1800" baseline="30000" dirty="0">
                <a:latin typeface="Calibri" panose="020F0502020204030204" pitchFamily="34" charset="0"/>
                <a:cs typeface="Calibri" panose="020F0502020204030204" pitchFamily="34" charset="0"/>
              </a:rPr>
              <a:t>th</a:t>
            </a:r>
            <a:r>
              <a:rPr lang="en-US" sz="1800" dirty="0">
                <a:latin typeface="Calibri" panose="020F0502020204030204" pitchFamily="34" charset="0"/>
                <a:cs typeface="Calibri" panose="020F0502020204030204" pitchFamily="34" charset="0"/>
              </a:rPr>
              <a:t> step incrementation or decrementation is performed.</a:t>
            </a:r>
          </a:p>
          <a:p>
            <a:pPr marL="457200" indent="-457200">
              <a:buAutoNum type="arabicParenR"/>
            </a:pPr>
            <a:r>
              <a:rPr lang="en-US" sz="1800" dirty="0">
                <a:latin typeface="Calibri" panose="020F0502020204030204" pitchFamily="34" charset="0"/>
                <a:cs typeface="Calibri" panose="020F0502020204030204" pitchFamily="34" charset="0"/>
              </a:rPr>
              <a:t>Again condition is checked an so on.</a:t>
            </a:r>
          </a:p>
          <a:p>
            <a:pPr marL="0" indent="0">
              <a:buNone/>
            </a:pPr>
            <a:r>
              <a:rPr lang="en-US" sz="2000" b="1" dirty="0">
                <a:latin typeface="Calibri" panose="020F0502020204030204" pitchFamily="34" charset="0"/>
                <a:cs typeface="Calibri" panose="020F0502020204030204" pitchFamily="34" charset="0"/>
              </a:rPr>
              <a:t>Note: </a:t>
            </a:r>
            <a:r>
              <a:rPr lang="en-US" sz="1800" dirty="0">
                <a:solidFill>
                  <a:srgbClr val="FF0000"/>
                </a:solidFill>
                <a:latin typeface="Calibri" panose="020F0502020204030204" pitchFamily="34" charset="0"/>
                <a:cs typeface="Calibri" panose="020F0502020204030204" pitchFamily="34" charset="0"/>
              </a:rPr>
              <a:t>In loops variable is called counter variable.</a:t>
            </a:r>
          </a:p>
          <a:p>
            <a:pPr marL="0" indent="0">
              <a:buNone/>
            </a:pPr>
            <a:r>
              <a:rPr lang="en-US" sz="1800" dirty="0">
                <a:solidFill>
                  <a:srgbClr val="FF0000"/>
                </a:solidFill>
                <a:latin typeface="Calibri" panose="020F0502020204030204" pitchFamily="34" charset="0"/>
                <a:cs typeface="Calibri" panose="020F0502020204030204" pitchFamily="34" charset="0"/>
              </a:rPr>
              <a:t>          </a:t>
            </a:r>
            <a:r>
              <a:rPr lang="en-US" sz="1800" dirty="0" err="1">
                <a:solidFill>
                  <a:srgbClr val="FF0000"/>
                </a:solidFill>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i+1;                           OR                                 </a:t>
            </a:r>
            <a:r>
              <a:rPr lang="en-US" sz="18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+=1;</a:t>
            </a:r>
          </a:p>
          <a:p>
            <a:pPr algn="just">
              <a:lnSpc>
                <a:spcPct val="200000"/>
              </a:lnSpc>
              <a:buNone/>
            </a:pPr>
            <a:endParaRPr lang="en-US"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8</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695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1) for loop…</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9</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Adil khan\Desktop\java_for_loop.jpg">
            <a:extLst>
              <a:ext uri="{FF2B5EF4-FFF2-40B4-BE49-F238E27FC236}">
                <a16:creationId xmlns:a16="http://schemas.microsoft.com/office/drawing/2014/main" id="{80846B51-EF2A-4745-85C1-7DBA498A3800}"/>
              </a:ext>
            </a:extLst>
          </p:cNvPr>
          <p:cNvPicPr>
            <a:picLocks noChangeAspect="1" noChangeArrowheads="1"/>
          </p:cNvPicPr>
          <p:nvPr/>
        </p:nvPicPr>
        <p:blipFill>
          <a:blip r:embed="rId3" cstate="print"/>
          <a:srcRect/>
          <a:stretch>
            <a:fillRect/>
          </a:stretch>
        </p:blipFill>
        <p:spPr bwMode="auto">
          <a:xfrm>
            <a:off x="2267744" y="1347615"/>
            <a:ext cx="2880320" cy="3604486"/>
          </a:xfrm>
          <a:prstGeom prst="rect">
            <a:avLst/>
          </a:prstGeom>
          <a:noFill/>
        </p:spPr>
      </p:pic>
    </p:spTree>
    <p:extLst>
      <p:ext uri="{BB962C8B-B14F-4D97-AF65-F5344CB8AC3E}">
        <p14:creationId xmlns:p14="http://schemas.microsoft.com/office/powerpoint/2010/main" val="4138910553"/>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7253</TotalTime>
  <Words>1670</Words>
  <Application>Microsoft Office PowerPoint</Application>
  <PresentationFormat>On-screen Show (16:9)</PresentationFormat>
  <Paragraphs>511</Paragraphs>
  <Slides>47</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Verdana</vt:lpstr>
      <vt:lpstr>Roboto Condensed Light</vt:lpstr>
      <vt:lpstr>Arvo</vt:lpstr>
      <vt:lpstr>Arial</vt:lpstr>
      <vt:lpstr>Arial Black</vt:lpstr>
      <vt:lpstr>Wingdings</vt:lpstr>
      <vt:lpstr>Consolas</vt:lpstr>
      <vt:lpstr>Times New Roman</vt:lpstr>
      <vt:lpstr>Roboto Condensed</vt:lpstr>
      <vt:lpstr>Calibri</vt:lpstr>
      <vt:lpstr>Salerio template</vt:lpstr>
      <vt:lpstr>PowerPoint Presentation</vt:lpstr>
      <vt:lpstr>Contents</vt:lpstr>
      <vt:lpstr>Control Structure/Loop</vt:lpstr>
      <vt:lpstr>Control Structure/Loop…</vt:lpstr>
      <vt:lpstr>Control Structure/Loop…</vt:lpstr>
      <vt:lpstr>1) for loop</vt:lpstr>
      <vt:lpstr>1) for loop…</vt:lpstr>
      <vt:lpstr>1) for loop…</vt:lpstr>
      <vt:lpstr>1) for loop…</vt:lpstr>
      <vt:lpstr>1) for loop…</vt:lpstr>
      <vt:lpstr>1) for loop…</vt:lpstr>
      <vt:lpstr>1) for loop…</vt:lpstr>
      <vt:lpstr>1) for loop…</vt:lpstr>
      <vt:lpstr>infinitive for loop</vt:lpstr>
      <vt:lpstr>for loop Tasks</vt:lpstr>
      <vt:lpstr>2) while loop</vt:lpstr>
      <vt:lpstr>2) while loop</vt:lpstr>
      <vt:lpstr>2) while loop</vt:lpstr>
      <vt:lpstr>2) while loop…</vt:lpstr>
      <vt:lpstr>2) while loop…</vt:lpstr>
      <vt:lpstr>infinitive while loop</vt:lpstr>
      <vt:lpstr>infinitive while loop…</vt:lpstr>
      <vt:lpstr>while loop Tasks</vt:lpstr>
      <vt:lpstr>3) do while loop</vt:lpstr>
      <vt:lpstr>3) do while loop…</vt:lpstr>
      <vt:lpstr>3) do while loop…</vt:lpstr>
      <vt:lpstr>3) do while loop…</vt:lpstr>
      <vt:lpstr>3) do while loop…</vt:lpstr>
      <vt:lpstr>infinitive do while loop</vt:lpstr>
      <vt:lpstr>infinitive do while loop…</vt:lpstr>
      <vt:lpstr>do while loop Tasks</vt:lpstr>
      <vt:lpstr>Enhanced for loop (for-each loop )</vt:lpstr>
      <vt:lpstr>Enhanced for loop (for-each loop )…</vt:lpstr>
      <vt:lpstr>Break Statement</vt:lpstr>
      <vt:lpstr>Break Statement Example</vt:lpstr>
      <vt:lpstr>Continue Statement</vt:lpstr>
      <vt:lpstr>Continue Statement Example: Use of continue in for loop</vt:lpstr>
      <vt:lpstr>Nested Loop</vt:lpstr>
      <vt:lpstr>Nested for loop</vt:lpstr>
      <vt:lpstr>Nested for loop…</vt:lpstr>
      <vt:lpstr>Nested for loop…</vt:lpstr>
      <vt:lpstr>Nested for loop…</vt:lpstr>
      <vt:lpstr>Nested for loop tasks</vt:lpstr>
      <vt:lpstr>Nested for loop tasks…</vt:lpstr>
      <vt:lpstr>Summary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Abdullah Orakzai</dc:creator>
  <cp:lastModifiedBy> </cp:lastModifiedBy>
  <cp:revision>502</cp:revision>
  <dcterms:modified xsi:type="dcterms:W3CDTF">2021-10-03T06:09:55Z</dcterms:modified>
</cp:coreProperties>
</file>