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46" r:id="rId1"/>
  </p:sldMasterIdLst>
  <p:notesMasterIdLst>
    <p:notesMasterId r:id="rId37"/>
  </p:notesMasterIdLst>
  <p:sldIdLst>
    <p:sldId id="287" r:id="rId2"/>
    <p:sldId id="321" r:id="rId3"/>
    <p:sldId id="387" r:id="rId4"/>
    <p:sldId id="364" r:id="rId5"/>
    <p:sldId id="369" r:id="rId6"/>
    <p:sldId id="365" r:id="rId7"/>
    <p:sldId id="368" r:id="rId8"/>
    <p:sldId id="367" r:id="rId9"/>
    <p:sldId id="366" r:id="rId10"/>
    <p:sldId id="363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400" r:id="rId24"/>
    <p:sldId id="384" r:id="rId25"/>
    <p:sldId id="388" r:id="rId26"/>
    <p:sldId id="389" r:id="rId27"/>
    <p:sldId id="390" r:id="rId28"/>
    <p:sldId id="395" r:id="rId29"/>
    <p:sldId id="391" r:id="rId30"/>
    <p:sldId id="396" r:id="rId31"/>
    <p:sldId id="392" r:id="rId32"/>
    <p:sldId id="397" r:id="rId33"/>
    <p:sldId id="398" r:id="rId34"/>
    <p:sldId id="399" r:id="rId35"/>
    <p:sldId id="302" r:id="rId36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Roboto Condensed Light" panose="020B0604020202020204" charset="0"/>
      <p:regular r:id="rId43"/>
      <p:bold r:id="rId44"/>
      <p:italic r:id="rId45"/>
      <p:boldItalic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Arial Black" panose="020B0A04020102020204" pitchFamily="34" charset="0"/>
      <p:bold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89" d="100"/>
          <a:sy n="89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892533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4078306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341334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69093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0311998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4948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57450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3058183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1754721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387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3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4790281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675967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8803966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232743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887916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7263526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3252319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9336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C83DF6-509E-4C1B-BCC3-63E3C8D8EC8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86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</a:t>
            </a:r>
            <a:r>
              <a:rPr lang="en-AU" sz="2000" b="1"/>
              <a:t># 1.1 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5ED23-1A6E-4B0F-B1BA-9D0E4862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931790"/>
            <a:ext cx="1895644" cy="107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407B-7E3F-432F-B8E4-9067CEAC1D6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rgbClr val="00B0F0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AB127-C1DE-4E8D-8CAB-0F20A627DC19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  <p:sp>
        <p:nvSpPr>
          <p:cNvPr id="11" name="Shape 184">
            <a:extLst>
              <a:ext uri="{FF2B5EF4-FFF2-40B4-BE49-F238E27FC236}">
                <a16:creationId xmlns:a16="http://schemas.microsoft.com/office/drawing/2014/main" id="{9444892F-EFF3-4A9D-9F36-CB81BB65C3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89391"/>
            <a:ext cx="6914213" cy="18260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50" dirty="0">
                <a:solidFill>
                  <a:srgbClr val="FFFF00"/>
                </a:solidFill>
              </a:rPr>
              <a:t>Introduction to C++</a:t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 smtClean="0">
                <a:solidFill>
                  <a:srgbClr val="FFFF00"/>
                </a:solidFill>
              </a:rPr>
              <a:t>Instructor: 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80027-3AF6-4A13-B24A-E299C69193F0}"/>
              </a:ext>
            </a:extLst>
          </p:cNvPr>
          <p:cNvSpPr/>
          <p:nvPr/>
        </p:nvSpPr>
        <p:spPr>
          <a:xfrm>
            <a:off x="3995936" y="4382402"/>
            <a:ext cx="484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Prepared By: </a:t>
            </a:r>
            <a:r>
              <a:rPr lang="en-US" b="1" dirty="0" smtClean="0">
                <a:latin typeface="Calibri" panose="020F0502020204030204" pitchFamily="34" charset="0"/>
              </a:rPr>
              <a:t>Mazhar Iqbal (Instructor </a:t>
            </a:r>
            <a:r>
              <a:rPr lang="en-US" b="1" dirty="0">
                <a:latin typeface="Calibri" panose="020F0502020204030204" pitchFamily="34" charset="0"/>
              </a:rPr>
              <a:t>CS)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A73D3-82A4-4109-8212-D1D7583F8EC5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Introduction 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8496944" cy="3816424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pronounced as “See Plus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powerful computer programing language.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the advance version of C language.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 is a procedural programing language while C++ is an Object Oriented Programing language.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Procedural means step by step process or step by step order.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C6DFB777-4C2C-43E6-AA6E-7E395170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History 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8496944" cy="3532478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1972 Dennis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Ritche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developed C language at Bell Laboratory.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language was an advanced version of B language.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1980 C++ language was developed by “Bjarne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Stroustrup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(</a:t>
            </a:r>
            <a:r>
              <a:rPr lang="ar-SA" altLang="en-US" dirty="0">
                <a:latin typeface="inherit"/>
                <a:cs typeface="Arial" panose="020B0604020202020204" pitchFamily="34" charset="0"/>
              </a:rPr>
              <a:t>بجارنی اسٹراسٹرپ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is an extension of C.</a:t>
            </a:r>
          </a:p>
          <a:p>
            <a:pPr algn="just" fontAlgn="base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856CC422-89D0-4475-8376-FDBDC841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1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Writing a C++ program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83" y="1188080"/>
            <a:ext cx="8496944" cy="3955420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Extension of C++ program is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i.e. filename.cpp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editor is required to write and edit C++ source code.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Compiler is required for compilation of source code into machine code. This machine code is called object code. It is stored in a new file with extension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The object code is then linked to the libraries. After linking the object code to the libraries, an executable file with extension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created. The executable program is then run from operating system command line.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207E2E5D-8742-4B2E-A5D5-C9EB18401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8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Writing a C++ program…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509759"/>
            <a:ext cx="8496944" cy="3442341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 a source code of program in C++ is written and stored with first.cpp.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compilation, the object code is saved in file first.obj and executable code is stored in file first.exe.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compilation code is called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 code.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compilation code is called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073CFE1-AC01-4C88-8EF3-FEE31190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4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Structure C++ program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19622"/>
            <a:ext cx="8496944" cy="3126741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C++ program consists of three main parts. These are:</a:t>
            </a:r>
          </a:p>
          <a:p>
            <a:pPr marL="457200" lvl="5" indent="-457200" algn="just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Preprocessor directives</a:t>
            </a:r>
          </a:p>
          <a:p>
            <a:pPr marL="457200" lvl="5" indent="-457200" algn="just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main() function</a:t>
            </a:r>
          </a:p>
          <a:p>
            <a:pPr marL="457200" lvl="5" indent="-457200" algn="just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056C7802-CA38-49A1-AD06-3829D377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8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/>
              <a:t>1) Preprocessor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77099"/>
            <a:ext cx="8496944" cy="3624983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/>
              <a:t>Provides instructions to the compiler before the beginning of the actual program. Also called </a:t>
            </a:r>
            <a:r>
              <a:rPr lang="en-US" b="1" dirty="0"/>
              <a:t>compiler directives</a:t>
            </a:r>
            <a:r>
              <a:rPr lang="en-US" dirty="0"/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/>
              <a:t>The preprocessor directives consist of instructions for the compiler.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/>
              <a:t>The compiler adds special instructions or code from these directives into program at the time of compilation.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B1150A28-BF27-4DF3-832E-40FCAAF7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04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/>
              <a:t>1)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Preprocessor directives…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75606"/>
            <a:ext cx="8496944" cy="3744416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preprocessor directives normally start with a number sign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keyword “include” or “define”. For example preprocessor directives are used to include header files in the program.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program example is given below. The first statement of the program is a preprocessor directive. The preprocessor directive has been written to include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iostream.h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header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410E3A8F-F30B-4090-90E4-35331B71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/>
              <a:t>1)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Preprocessor directives…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47614"/>
            <a:ext cx="8496944" cy="3024336"/>
          </a:xfrm>
        </p:spPr>
        <p:txBody>
          <a:bodyPr anchor="t"/>
          <a:lstStyle/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 &lt;iostream&gt;  </a:t>
            </a:r>
          </a:p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{  </a:t>
            </a:r>
          </a:p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&lt;&lt; "Hello C++ Programming";  </a:t>
            </a:r>
          </a:p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lvl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}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CC5A1171-3424-4304-82A2-737C5C31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3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Header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47614"/>
            <a:ext cx="8496944" cy="3676494"/>
          </a:xfrm>
        </p:spPr>
        <p:txBody>
          <a:bodyPr anchor="t"/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Header file is a C++ source file that contains definitions of library functions/objects.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header files are added into the program at the compilation of the program.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header file is added if the function/object defined in it is to be used the program.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preprocessor directive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is used to add a header file into the program. The name of the file is written in single brackets (&lt;&gt;) after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directive. 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53F4478D-0E0C-408B-B49B-25CCDFDE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Header File…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59691"/>
            <a:ext cx="8496944" cy="3516315"/>
          </a:xfrm>
        </p:spPr>
        <p:txBody>
          <a:bodyPr anchor="t"/>
          <a:lstStyle/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C++ has a large number of header files in which library functions are defined. 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header file must be included in the program before calling its function in the program. </a:t>
            </a: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single header file may contain a large number of built-in library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341EAE6D-0490-44AF-9551-4CFC1AAF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5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397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Basic Terminologies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Introduction to C++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History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Program Structure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Syntax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Output 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20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new lines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Header File…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553016"/>
          </a:xfrm>
        </p:spPr>
        <p:txBody>
          <a:bodyPr anchor="t"/>
          <a:lstStyle/>
          <a:p>
            <a:pPr lvl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example the header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iostream.h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definitions of different built in input and output objects and functions. It is included in the above program because its object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is used in the program. </a:t>
            </a:r>
          </a:p>
          <a:p>
            <a:pPr lvl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Syntax is given by</a:t>
            </a:r>
          </a:p>
          <a:p>
            <a:pPr lvl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#include&lt;name of the header file&gt;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002E9C5F-6279-400F-BAD6-D9466AEB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86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Header File…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52565"/>
            <a:ext cx="8496944" cy="3485094"/>
          </a:xfrm>
        </p:spPr>
        <p:txBody>
          <a:bodyPr anchor="t"/>
          <a:lstStyle/>
          <a:p>
            <a:pPr algn="just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iostream.h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---&gt;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input and output stream </a:t>
            </a:r>
          </a:p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#include&lt;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conio.h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---&gt;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console input and output  (console means screen)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&lt;&lt; is defined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iostream.h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is defined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conio.h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76D4852D-0543-4816-9145-C2B5FDE5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7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>
            <a:normAutofit fontScale="9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800" dirty="0"/>
              <a:t>2)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main()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99084"/>
            <a:ext cx="8496944" cy="3553016"/>
          </a:xfrm>
        </p:spPr>
        <p:txBody>
          <a:bodyPr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main() function indicates the beginning of C++ program.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we run a program first of all OS runs main function.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function is built in function.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automatically called.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it programs is not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F55BFF98-ED99-4F26-9C60-3614AE89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2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/>
              <a:t>1)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main() function…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99084"/>
            <a:ext cx="8496944" cy="3553016"/>
          </a:xfrm>
        </p:spPr>
        <p:txBody>
          <a:bodyPr anchor="t"/>
          <a:lstStyle/>
          <a:p>
            <a:pPr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 main()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program statements…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F55BFF98-ED99-4F26-9C60-3614AE89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8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 fontAlgn="base"/>
            <a:r>
              <a:rPr lang="en-US" sz="2800" dirty="0"/>
              <a:t>3)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C++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45146"/>
            <a:ext cx="8496944" cy="3689596"/>
          </a:xfrm>
        </p:spPr>
        <p:txBody>
          <a:bodyPr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statements of the program are written under the main() function between the curly braces {}.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statements are the body of the program.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statement in C++ ends with semicolon (;).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C++ is case sensitive language. The C++ statements are normally written in lowercase letters but in some exceptional cases, these can also be written in upper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Program Syntax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&lt;&lt; "Hello World!";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43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59" y="575032"/>
            <a:ext cx="5492400" cy="49629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Example explained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1: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#include &lt;iostream&gt;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is a </a:t>
            </a: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header file library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that lets us work with input and output objects, such as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(used in line 5). Header files add functionality to C++ programs.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2: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using namespace std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means that we can use names for objects and variables from the standard library.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Don't worry if you don't understand how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#include &lt;iostream&gt;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using namespace std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works. Just think of it as something that (almost) always appears in your program.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3: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A blank line. C++ ignores white space.</a:t>
            </a:r>
            <a:endParaRPr lang="en-US" sz="20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31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Example explained…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4: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Another thing that always appear in a C++ program, is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. 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This is called a </a:t>
            </a: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function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. Any code inside its curly brackets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{}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will be executed.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5: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(pronounced "see-out") is an </a:t>
            </a: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object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used together with the </a:t>
            </a:r>
            <a:r>
              <a:rPr lang="en-US" altLang="en-US" sz="2000" i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insertion operator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(&lt;&lt;) to output/print text. In our example it will output "Hello World".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Note: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Every C++ statement ends with a semicolon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;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Note: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The body of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could also been written as:</a:t>
            </a:r>
            <a:b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</a:b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 () { 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"Hello World! "; return 0; }</a:t>
            </a: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US" sz="20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74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Example explained…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Remember: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The compiler ignores white spaces. However, multiple lines makes the code more readable.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6: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return 0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ends the main function.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Line 7: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Do not forget to add the closing curly bracket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}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to actually end the main function.</a:t>
            </a:r>
            <a:endParaRPr lang="en-US" altLang="en-US" sz="36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US" sz="20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1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Output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02434"/>
            <a:ext cx="8496944" cy="3689596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object, together with the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operator, is used to output values/print text: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 main() {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&lt;&lt; "Hello World!";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return 0;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Computer Program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7614"/>
            <a:ext cx="8496944" cy="2736304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computer program is a collection of instructions that performs a specific task when executed by a computer.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Most computer devices require programs to function properly.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computer program is usually written by a computer programmer in a programming language.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8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Output…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add as many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objects as you want.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note that it does not insert a new line at the end of the output: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 main() {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&lt;&lt; "Hello World!";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&lt;&lt; "I am learning C++";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return 0;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61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New Lines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 insert a new line, you can use the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character:</a:t>
            </a:r>
          </a:p>
          <a:p>
            <a:pPr fontAlgn="base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 main() {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 World! </a:t>
            </a:r>
            <a:r>
              <a:rPr lang="en-US" b="1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"I am learning C++"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return 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35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New Lines…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fontAlgn="base">
              <a:buNone/>
            </a:pPr>
            <a:r>
              <a:rPr lang="en-US" altLang="en-US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Tip: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Two </a:t>
            </a:r>
            <a:r>
              <a:rPr lang="en-US" altLang="en-US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 \n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characters after each other will create a blank line:</a:t>
            </a:r>
          </a:p>
          <a:p>
            <a:pPr fontAlgn="base"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fontAlgn="base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 main() {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 World! </a:t>
            </a:r>
            <a:r>
              <a:rPr lang="en-US" b="1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\n\n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"I am learning C++"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return 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7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New Lines…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Another way to insert a new line, is with the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endl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20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manipulator:</a:t>
            </a:r>
            <a:endParaRPr lang="en-US" altLang="en-US" sz="12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fontAlgn="base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 main() {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"Hello World!" &lt;&lt; 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 "I am learning C++";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return 0;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6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References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https://beginnersbook.com/2017/08/cpp-data-types/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https://www.geeksforgeeks.org/c-data-types/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http://www.cplusplus.com/doc/tutorial/basic_io/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https://www.geeksforgeeks.org/basic-input-output-c/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https://www.w3schools.com/cpp/default.asp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https://www.javatpoint.com/cpp-tutorial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16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PK" sz="2800" dirty="0"/>
              <a:t>Computer </a:t>
            </a:r>
            <a:r>
              <a:rPr lang="en-US" sz="2800" dirty="0"/>
              <a:t>P</a:t>
            </a:r>
            <a:r>
              <a:rPr lang="en-PK" sz="2800" dirty="0"/>
              <a:t>rogramming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91630"/>
            <a:ext cx="8496944" cy="2736304"/>
          </a:xfrm>
        </p:spPr>
        <p:txBody>
          <a:bodyPr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programming is the process of designing and building an executable computer program to accomplish a specific computing result.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solve given problems.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is the process or procedure through which we create and prepare software.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Software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91630"/>
            <a:ext cx="8496944" cy="2736304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programs that perform specific task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instructions that are given to the computer to perform some tasks.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US" sz="1800" dirty="0"/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B5102255-9FF4-4C16-931C-63918652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7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Language (General Definition)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7614"/>
            <a:ext cx="8496944" cy="2736304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A way or mode of communication</a:t>
            </a:r>
            <a:r>
              <a:rPr lang="en-GB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It may be verbal or non verbal.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verbal means spoken or written form.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Non verbal means non spoken </a:t>
            </a:r>
            <a:r>
              <a:rPr lang="en-US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e.g. </a:t>
            </a: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gesture or symbols.</a:t>
            </a:r>
            <a:endParaRPr lang="en-GB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742FB7BB-3553-4C92-8ABF-7A370D68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Language (Building Blocks)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8496944" cy="3168352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All languages have 3 main building blocks</a:t>
            </a:r>
          </a:p>
          <a:p>
            <a:pPr marL="457200" indent="-457200" algn="just" fontAlgn="base">
              <a:buAutoNum type="arabicParenR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Symbols means sign or notations</a:t>
            </a:r>
          </a:p>
          <a:p>
            <a:pPr marL="457200" indent="-457200" algn="just" fontAlgn="base">
              <a:buAutoNum type="arabicParenR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Syntax means the way of writing symbols 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arrangement of symbols or words.</a:t>
            </a:r>
          </a:p>
          <a:p>
            <a:pPr marL="457200" indent="-457200" algn="just" fontAlgn="base">
              <a:buAutoNum type="arabicParenR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Semantic means meanings</a:t>
            </a:r>
          </a:p>
          <a:p>
            <a:pPr marL="457200" indent="-457200" algn="just" fontAlgn="base">
              <a:buAutoNum type="arabicParenR"/>
            </a:pPr>
            <a:endParaRPr lang="en-GB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537AE270-B6B4-4C14-AD4B-6920D9E2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8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Computer Language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97532"/>
            <a:ext cx="8496944" cy="3579862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The source of communications.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A Computer language includes various languages that are used to communicate with a Computer machine.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Some of the languages like programming language which is a set of codes or instructions used for communicating the machine.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Machine code is also considered as a computer language that can be used for programming.</a:t>
            </a:r>
            <a:endParaRPr lang="en-GB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69886D4-5F9E-4359-83F0-071ACAA4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P</a:t>
            </a:r>
            <a:r>
              <a:rPr lang="en-PK" sz="2800" dirty="0"/>
              <a:t>rogramming</a:t>
            </a:r>
            <a:r>
              <a:rPr lang="en-US" sz="2800" dirty="0"/>
              <a:t> Language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51700"/>
            <a:ext cx="8496944" cy="3600400"/>
          </a:xfrm>
        </p:spPr>
        <p:txBody>
          <a:bodyPr anchor="t"/>
          <a:lstStyle/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programming language is a formal language, which comprises a set of instructions that produce various kinds of output.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languages are used in computer programming to implement algorithms.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A433B87C-4CA1-458C-AF26-078376A5D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1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6218</TotalTime>
  <Words>1226</Words>
  <Application>Microsoft Office PowerPoint</Application>
  <PresentationFormat>On-screen Show (16:9)</PresentationFormat>
  <Paragraphs>213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inherit</vt:lpstr>
      <vt:lpstr>Times New Roman</vt:lpstr>
      <vt:lpstr>Wingdings 3</vt:lpstr>
      <vt:lpstr>Roboto Condensed</vt:lpstr>
      <vt:lpstr>Roboto Condensed Light</vt:lpstr>
      <vt:lpstr>Century Gothic</vt:lpstr>
      <vt:lpstr>Calibri</vt:lpstr>
      <vt:lpstr>Arial Black</vt:lpstr>
      <vt:lpstr>Arial</vt:lpstr>
      <vt:lpstr>Wingdings</vt:lpstr>
      <vt:lpstr>Ion</vt:lpstr>
      <vt:lpstr>Introduction to C++  Instructor: Mazhar Iqbal </vt:lpstr>
      <vt:lpstr>Contents</vt:lpstr>
      <vt:lpstr>Computer Program</vt:lpstr>
      <vt:lpstr>Computer Programming</vt:lpstr>
      <vt:lpstr>Software</vt:lpstr>
      <vt:lpstr>Language (General Definition)</vt:lpstr>
      <vt:lpstr>Language (Building Blocks)</vt:lpstr>
      <vt:lpstr>Computer Language</vt:lpstr>
      <vt:lpstr>Programming Language</vt:lpstr>
      <vt:lpstr>C++ Introduction  </vt:lpstr>
      <vt:lpstr>C++ History  </vt:lpstr>
      <vt:lpstr>Writing a C++ program </vt:lpstr>
      <vt:lpstr>Writing a C++ program… </vt:lpstr>
      <vt:lpstr>Structure C++ program </vt:lpstr>
      <vt:lpstr>1) Preprocessor directives</vt:lpstr>
      <vt:lpstr>1) Preprocessor directives…</vt:lpstr>
      <vt:lpstr>1) Preprocessor directives…</vt:lpstr>
      <vt:lpstr>Header File</vt:lpstr>
      <vt:lpstr>Header File…</vt:lpstr>
      <vt:lpstr>Header File…</vt:lpstr>
      <vt:lpstr>Header File…</vt:lpstr>
      <vt:lpstr>2) The main() function</vt:lpstr>
      <vt:lpstr>1) The main() function…</vt:lpstr>
      <vt:lpstr>3) C++ statements</vt:lpstr>
      <vt:lpstr>C++ Program Syntax </vt:lpstr>
      <vt:lpstr>Example explained</vt:lpstr>
      <vt:lpstr>Example explained…</vt:lpstr>
      <vt:lpstr>Example explained…</vt:lpstr>
      <vt:lpstr>C++ Output</vt:lpstr>
      <vt:lpstr>C++ Output…</vt:lpstr>
      <vt:lpstr>C++ New Lines</vt:lpstr>
      <vt:lpstr>C++ New Lines…</vt:lpstr>
      <vt:lpstr>C++ New Lines…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442</cp:revision>
  <dcterms:modified xsi:type="dcterms:W3CDTF">2023-01-27T04:18:59Z</dcterms:modified>
</cp:coreProperties>
</file>