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87" r:id="rId2"/>
    <p:sldId id="321" r:id="rId3"/>
    <p:sldId id="427" r:id="rId4"/>
    <p:sldId id="429" r:id="rId5"/>
    <p:sldId id="430" r:id="rId6"/>
    <p:sldId id="431" r:id="rId7"/>
    <p:sldId id="432" r:id="rId8"/>
    <p:sldId id="433" r:id="rId9"/>
    <p:sldId id="434" r:id="rId10"/>
    <p:sldId id="436" r:id="rId11"/>
    <p:sldId id="437" r:id="rId12"/>
    <p:sldId id="445" r:id="rId13"/>
    <p:sldId id="438" r:id="rId14"/>
    <p:sldId id="439" r:id="rId15"/>
    <p:sldId id="440" r:id="rId16"/>
    <p:sldId id="414" r:id="rId17"/>
    <p:sldId id="302" r:id="rId1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Wingdings 3" panose="05040102010807070707" pitchFamily="18" charset="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Roboto Condensed Light" panose="020B0604020202020204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0388E1-AC27-4EE8-A7F7-5229689E663B}">
  <a:tblStyle styleId="{0C0388E1-AC27-4EE8-A7F7-5229689E663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73" autoAdjust="0"/>
  </p:normalViewPr>
  <p:slideViewPr>
    <p:cSldViewPr>
      <p:cViewPr varScale="1">
        <p:scale>
          <a:sx n="85" d="100"/>
          <a:sy n="85" d="100"/>
        </p:scale>
        <p:origin x="9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8778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07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5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246835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9812062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222163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8172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4907017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2668834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0171888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7075042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5755909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375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56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742486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306995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243855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044419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476288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0221814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1035491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1955841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60421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geeksforgeeks.org/c-data-types/" TargetMode="External"/><Relationship Id="rId7" Type="http://schemas.openxmlformats.org/officeDocument/2006/relationships/hyperlink" Target="https://www.javatpoint.com/cpp-tutorial" TargetMode="External"/><Relationship Id="rId2" Type="http://schemas.openxmlformats.org/officeDocument/2006/relationships/hyperlink" Target="https://beginnersbook.com/2017/08/cpp-data-types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w3schools.com/cpp/default.asp" TargetMode="External"/><Relationship Id="rId5" Type="http://schemas.openxmlformats.org/officeDocument/2006/relationships/hyperlink" Target="https://www.geeksforgeeks.org/basic-input-output-c/" TargetMode="External"/><Relationship Id="rId4" Type="http://schemas.openxmlformats.org/officeDocument/2006/relationships/hyperlink" Target="http://www.cplusplus.com/doc/tutorial/basic_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03598"/>
            <a:ext cx="2267744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OOP Lab # 1.3</a:t>
            </a:r>
            <a:endParaRPr lang="en-GB" sz="2000" dirty="0"/>
          </a:p>
        </p:txBody>
      </p:sp>
      <p:sp>
        <p:nvSpPr>
          <p:cNvPr id="12" name="Shape 184">
            <a:extLst>
              <a:ext uri="{FF2B5EF4-FFF2-40B4-BE49-F238E27FC236}">
                <a16:creationId xmlns:a16="http://schemas.microsoft.com/office/drawing/2014/main" id="{011D0DDE-0A1C-46C5-9B1C-DAD0CD1E88CA}"/>
              </a:ext>
            </a:extLst>
          </p:cNvPr>
          <p:cNvSpPr txBox="1">
            <a:spLocks/>
          </p:cNvSpPr>
          <p:nvPr/>
        </p:nvSpPr>
        <p:spPr>
          <a:xfrm>
            <a:off x="0" y="1789391"/>
            <a:ext cx="6914213" cy="18260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</a:rPr>
              <a:t>C++ Type Conversion/Type Casting </a:t>
            </a:r>
            <a:r>
              <a:rPr lang="en-US" sz="4050" dirty="0">
                <a:solidFill>
                  <a:srgbClr val="FFFF00"/>
                </a:solidFill>
              </a:rPr>
              <a:t/>
            </a:r>
            <a:br>
              <a:rPr lang="en-US" sz="4050" dirty="0">
                <a:solidFill>
                  <a:srgbClr val="FFFF00"/>
                </a:solidFill>
              </a:rPr>
            </a:br>
            <a:r>
              <a:rPr lang="en-GB" sz="2100" dirty="0"/>
              <a:t/>
            </a:r>
            <a:br>
              <a:rPr lang="en-GB" sz="2100" dirty="0"/>
            </a:br>
            <a:r>
              <a:rPr lang="en-GB" sz="2100" dirty="0">
                <a:solidFill>
                  <a:srgbClr val="FFFF00"/>
                </a:solidFill>
              </a:rPr>
              <a:t>Instructor: </a:t>
            </a:r>
            <a:r>
              <a:rPr lang="en-GB" sz="210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Mazhar Iqbal</a:t>
            </a:r>
            <a: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</a:br>
            <a:endParaRPr lang="en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BF865-41CF-4184-AB1F-742E3421F789}"/>
              </a:ext>
            </a:extLst>
          </p:cNvPr>
          <p:cNvSpPr/>
          <p:nvPr/>
        </p:nvSpPr>
        <p:spPr>
          <a:xfrm>
            <a:off x="0" y="3205968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DEPARTMENT OF COMPUTER SCIENCE</a:t>
            </a:r>
            <a:endParaRPr lang="en-US" sz="24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3AB34-6D00-4C3F-8E1F-BFA0AFA3B318}"/>
              </a:ext>
            </a:extLst>
          </p:cNvPr>
          <p:cNvGrpSpPr/>
          <p:nvPr/>
        </p:nvGrpSpPr>
        <p:grpSpPr>
          <a:xfrm>
            <a:off x="-373163" y="4043440"/>
            <a:ext cx="4011303" cy="1076190"/>
            <a:chOff x="-373163" y="4043440"/>
            <a:chExt cx="4011303" cy="1076190"/>
          </a:xfrm>
        </p:grpSpPr>
        <p:pic>
          <p:nvPicPr>
            <p:cNvPr id="11" name="Picture 4" descr="National University of Computer and Emerging Sciences logo.png">
              <a:extLst>
                <a:ext uri="{FF2B5EF4-FFF2-40B4-BE49-F238E27FC236}">
                  <a16:creationId xmlns:a16="http://schemas.microsoft.com/office/drawing/2014/main" id="{6B5BACE8-8779-4A5A-8931-70A67DF7E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036" y="4205060"/>
              <a:ext cx="936104" cy="905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0DF42-61E5-4670-B3C2-9279B49C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73163" y="4043440"/>
              <a:ext cx="2038095" cy="107619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D308D-5DE9-45A2-B0D3-BA39E2072B16}"/>
              </a:ext>
            </a:extLst>
          </p:cNvPr>
          <p:cNvSpPr/>
          <p:nvPr/>
        </p:nvSpPr>
        <p:spPr>
          <a:xfrm>
            <a:off x="5148064" y="4227934"/>
            <a:ext cx="4122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ar-AE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الذی علم بالقلم۔ علم الانسان ما لم يعلم۔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8307-A7F8-4C8E-9560-EF380EC25E54}"/>
              </a:ext>
            </a:extLst>
          </p:cNvPr>
          <p:cNvSpPr txBox="1"/>
          <p:nvPr/>
        </p:nvSpPr>
        <p:spPr>
          <a:xfrm>
            <a:off x="-18421" y="-20538"/>
            <a:ext cx="228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tx1"/>
                </a:solidFill>
                <a:latin typeface="Arial Black" panose="020B0A04020102020204" pitchFamily="34" charset="0"/>
              </a:rPr>
              <a:t>FAST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B8D1A-8323-486B-AEC6-0ED1A4A83011}"/>
              </a:ext>
            </a:extLst>
          </p:cNvPr>
          <p:cNvSpPr/>
          <p:nvPr/>
        </p:nvSpPr>
        <p:spPr>
          <a:xfrm>
            <a:off x="2240392" y="54809"/>
            <a:ext cx="66981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Computer and Emerging Sciences Peshawar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904656" cy="766200"/>
          </a:xfrm>
        </p:spPr>
        <p:txBody>
          <a:bodyPr/>
          <a:lstStyle/>
          <a:p>
            <a:r>
              <a:rPr lang="en-US" dirty="0"/>
              <a:t>Data Loss During Conversion (Narrowing Conversion)…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ata loss in C++ if a larger type of data is converted to a smaller type.">
            <a:extLst>
              <a:ext uri="{FF2B5EF4-FFF2-40B4-BE49-F238E27FC236}">
                <a16:creationId xmlns:a16="http://schemas.microsoft.com/office/drawing/2014/main" id="{A6143080-246E-4C90-B3F6-66CE8529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236" y="1275606"/>
            <a:ext cx="2489820" cy="396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80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760640" cy="766200"/>
          </a:xfrm>
        </p:spPr>
        <p:txBody>
          <a:bodyPr/>
          <a:lstStyle/>
          <a:p>
            <a:r>
              <a:rPr lang="en-US" sz="2400" dirty="0"/>
              <a:t>2) C++ Explicit Conversion</a:t>
            </a:r>
            <a:endParaRPr lang="en-GB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BD8D23-C130-4C84-806D-7FD07EAE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52" y="1419622"/>
            <a:ext cx="8496944" cy="3476604"/>
          </a:xfrm>
        </p:spPr>
        <p:txBody>
          <a:bodyPr anchor="t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the user manually changes data from one type to another, this is known as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explicit conversion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This type of conversion is also known as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type casting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three major ways in which we can use explicit conversion in C++. They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C-style type casting (also known as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cast notation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 notation (also known as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old C++ style type casting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conversion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7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760640" cy="766200"/>
          </a:xfrm>
        </p:spPr>
        <p:txBody>
          <a:bodyPr/>
          <a:lstStyle/>
          <a:p>
            <a:r>
              <a:rPr lang="en-US" sz="2400" dirty="0" err="1"/>
              <a:t>i</a:t>
            </a:r>
            <a:r>
              <a:rPr lang="en-US" sz="2400" dirty="0"/>
              <a:t>) C-style Type Casting</a:t>
            </a:r>
            <a:endParaRPr lang="en-GB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BD8D23-C130-4C84-806D-7FD07EAE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name suggests, this type of casting is favored by the 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programming language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It is also known as 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cast notation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syntax for this style is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en-US" sz="1400" dirty="0">
              <a:solidFill>
                <a:srgbClr val="D3D3D3"/>
              </a:solidFill>
              <a:latin typeface="droid sa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droid sans mono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droid sans mono"/>
              </a:rPr>
              <a:t>data_type</a:t>
            </a:r>
            <a:r>
              <a:rPr lang="en-US" altLang="en-US" sz="1400" dirty="0">
                <a:solidFill>
                  <a:schemeClr val="tx1"/>
                </a:solidFill>
                <a:latin typeface="droid sans mono"/>
              </a:rPr>
              <a:t>)expression;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476524-8A86-4EED-8CCC-D72C3CB9A3AC}"/>
              </a:ext>
            </a:extLst>
          </p:cNvPr>
          <p:cNvSpPr/>
          <p:nvPr/>
        </p:nvSpPr>
        <p:spPr>
          <a:xfrm>
            <a:off x="323528" y="264375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initializing int variable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 </a:t>
            </a:r>
            <a:r>
              <a:rPr lang="en-US" dirty="0" err="1">
                <a:latin typeface="Consolas" panose="020B0609020204030204" pitchFamily="49" charset="0"/>
              </a:rPr>
              <a:t>num_int</a:t>
            </a:r>
            <a:r>
              <a:rPr lang="en-US" dirty="0">
                <a:latin typeface="Consolas" panose="020B0609020204030204" pitchFamily="49" charset="0"/>
              </a:rPr>
              <a:t> = 26;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 declaring double variable</a:t>
            </a:r>
          </a:p>
          <a:p>
            <a:r>
              <a:rPr lang="en-US" dirty="0">
                <a:latin typeface="Consolas" panose="020B0609020204030204" pitchFamily="49" charset="0"/>
              </a:rPr>
              <a:t>double </a:t>
            </a:r>
            <a:r>
              <a:rPr lang="en-US" dirty="0" err="1"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 converting from int to double</a:t>
            </a:r>
          </a:p>
          <a:p>
            <a:r>
              <a:rPr lang="en-US" dirty="0" err="1"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 = (double)</a:t>
            </a:r>
            <a:r>
              <a:rPr lang="en-US" dirty="0" err="1">
                <a:latin typeface="Consolas" panose="020B0609020204030204" pitchFamily="49" charset="0"/>
              </a:rPr>
              <a:t>num_int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276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760640" cy="766200"/>
          </a:xfrm>
        </p:spPr>
        <p:txBody>
          <a:bodyPr/>
          <a:lstStyle/>
          <a:p>
            <a:r>
              <a:rPr lang="en-US" sz="2400" dirty="0"/>
              <a:t>ii) Function-style Casting</a:t>
            </a:r>
            <a:endParaRPr lang="en-GB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BD8D23-C130-4C84-806D-7FD07EAE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euclid_circular_a"/>
              </a:rPr>
              <a:t>We can also use the function like notation to cast data from one type to another.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euclid_circular_a"/>
              </a:rPr>
              <a:t>The syntax for this style is:</a:t>
            </a:r>
            <a:endParaRPr lang="en-US" altLang="en-US" sz="1400" dirty="0">
              <a:solidFill>
                <a:srgbClr val="D3D3D3"/>
              </a:solidFill>
              <a:latin typeface="droid sa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droid sa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 err="1">
                <a:solidFill>
                  <a:schemeClr val="tx1"/>
                </a:solidFill>
                <a:latin typeface="droid sans mono"/>
              </a:rPr>
              <a:t>data_type</a:t>
            </a:r>
            <a:r>
              <a:rPr lang="en-US" altLang="en-US" sz="1400" b="1" dirty="0">
                <a:solidFill>
                  <a:schemeClr val="tx1"/>
                </a:solidFill>
                <a:latin typeface="droid sans mono"/>
              </a:rPr>
              <a:t>(expression);</a:t>
            </a:r>
            <a:endParaRPr lang="en-US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6F9549-29A0-47A5-B2FC-123DD6914935}"/>
              </a:ext>
            </a:extLst>
          </p:cNvPr>
          <p:cNvSpPr/>
          <p:nvPr/>
        </p:nvSpPr>
        <p:spPr>
          <a:xfrm>
            <a:off x="178452" y="285978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num_int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26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declaring double variable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converting from int to double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num_int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409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760640" cy="766200"/>
          </a:xfrm>
        </p:spPr>
        <p:txBody>
          <a:bodyPr/>
          <a:lstStyle/>
          <a:p>
            <a:r>
              <a:rPr lang="en-US" sz="2400" dirty="0"/>
              <a:t>Example 3: Type Casting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FCD9CE-D6E4-4106-9789-807095E13671}"/>
              </a:ext>
            </a:extLst>
          </p:cNvPr>
          <p:cNvSpPr/>
          <p:nvPr/>
        </p:nvSpPr>
        <p:spPr>
          <a:xfrm>
            <a:off x="179512" y="1388626"/>
            <a:ext cx="64624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initializing a double variable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 = 3.56;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num_double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= "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C-style conversion from double to int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num_int1</a:t>
            </a:r>
            <a:r>
              <a:rPr lang="en-US" dirty="0">
                <a:latin typeface="Consolas" panose="020B0609020204030204" pitchFamily="49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"num_int1   = "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num_int1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function-style conversion from double to int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num_int2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"num_int2   = "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num_int2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35CA5-2432-4062-9111-D122AC747A09}"/>
              </a:ext>
            </a:extLst>
          </p:cNvPr>
          <p:cNvSpPr/>
          <p:nvPr/>
        </p:nvSpPr>
        <p:spPr>
          <a:xfrm>
            <a:off x="5332000" y="1833086"/>
            <a:ext cx="219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 err="1"/>
              <a:t>num_double</a:t>
            </a:r>
            <a:r>
              <a:rPr lang="en-US" dirty="0"/>
              <a:t> = 3.56</a:t>
            </a:r>
          </a:p>
          <a:p>
            <a:r>
              <a:rPr lang="en-US" dirty="0"/>
              <a:t>num_int1   = 3</a:t>
            </a:r>
          </a:p>
          <a:p>
            <a:r>
              <a:rPr lang="en-US" dirty="0"/>
              <a:t>num_int2   = 3</a:t>
            </a:r>
          </a:p>
        </p:txBody>
      </p:sp>
    </p:spTree>
    <p:extLst>
      <p:ext uri="{BB962C8B-B14F-4D97-AF65-F5344CB8AC3E}">
        <p14:creationId xmlns:p14="http://schemas.microsoft.com/office/powerpoint/2010/main" val="197177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760640" cy="766200"/>
          </a:xfrm>
        </p:spPr>
        <p:txBody>
          <a:bodyPr/>
          <a:lstStyle/>
          <a:p>
            <a:r>
              <a:rPr lang="en-US" sz="2400" dirty="0"/>
              <a:t>Example 3: Type Casting…</a:t>
            </a:r>
            <a:endParaRPr lang="en-GB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BD8D23-C130-4C84-806D-7FD07EAE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euclid_circular_a"/>
              </a:rPr>
              <a:t>We used both the </a:t>
            </a:r>
            <a:r>
              <a:rPr lang="en-US" b="1" dirty="0">
                <a:latin typeface="euclid_circular_a"/>
              </a:rPr>
              <a:t>C style type conversion</a:t>
            </a:r>
            <a:r>
              <a:rPr lang="en-US" dirty="0">
                <a:latin typeface="euclid_circular_a"/>
              </a:rPr>
              <a:t> and the </a:t>
            </a:r>
            <a:r>
              <a:rPr lang="en-US" b="1" dirty="0">
                <a:latin typeface="euclid_circular_a"/>
              </a:rPr>
              <a:t>function-style casting for type conversion</a:t>
            </a:r>
            <a:r>
              <a:rPr lang="en-US" dirty="0">
                <a:latin typeface="euclid_circular_a"/>
              </a:rPr>
              <a:t> and displayed the results.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euclid_circular_a"/>
              </a:rPr>
              <a:t>Since they perform the same task, both give us the same output.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03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References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https://beginnersbook.com/2017/08/cpp-data-types/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https://www.geeksforgeeks.org/c-data-types/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4"/>
              </a:rPr>
              <a:t>http://www.cplusplus.com/doc/tutorial/basic_io/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5"/>
              </a:rPr>
              <a:t>https://www.geeksforgeeks.org/basic-input-output-c/</a:t>
            </a: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https://www.w3schools.com/cpp/default.asp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https://www.javatpoint.com/cpp-tutorial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12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3848" y="3219822"/>
            <a:ext cx="2232248" cy="64807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AU" sz="4400" dirty="0">
                <a:solidFill>
                  <a:srgbClr val="FF6600"/>
                </a:solidFill>
              </a:rPr>
              <a:t>Thanks</a:t>
            </a:r>
            <a:endParaRPr lang="en-GB" sz="4400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5A52F-C025-4AA2-A8A4-AD5799C8C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95846"/>
            <a:ext cx="4702562" cy="23042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9B37EA-38A2-4EEC-8677-91220C46E26F}"/>
              </a:ext>
            </a:extLst>
          </p:cNvPr>
          <p:cNvSpPr>
            <a:spLocks noGrp="1"/>
          </p:cNvSpPr>
          <p:nvPr/>
        </p:nvSpPr>
        <p:spPr>
          <a:xfrm>
            <a:off x="1943708" y="1259612"/>
            <a:ext cx="5256584" cy="6004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+mn-lt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Contents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D5D937BF-EC37-4868-9E80-C5316B89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0F9AE3-2747-4612-88FF-89BEAC19BC12}"/>
              </a:ext>
            </a:extLst>
          </p:cNvPr>
          <p:cNvSpPr txBox="1">
            <a:spLocks/>
          </p:cNvSpPr>
          <p:nvPr/>
        </p:nvSpPr>
        <p:spPr>
          <a:xfrm>
            <a:off x="189300" y="1397274"/>
            <a:ext cx="8172400" cy="36227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20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C++ Type Conversion/Type Casting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20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Implicit Type Casting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20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Explicit Type Casting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C++ Type Conversion or Type Casting</a:t>
            </a:r>
            <a:endParaRPr lang="en-GB"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BD8D23-C130-4C84-806D-7FD07EAE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 allows us to convert data of one type to that of another. This is known as type conversion.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 of type conversion in C++.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Implicit Conversion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Explicit Conversion (also known as Type Casting)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1800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3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1) </a:t>
            </a:r>
            <a:r>
              <a:rPr lang="en-US" sz="2400" dirty="0"/>
              <a:t>Implicit Type Conversion</a:t>
            </a:r>
            <a:endParaRPr lang="en-GB"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BD8D23-C130-4C84-806D-7FD07EAE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type conversion that is done automatically done by the compiler is known as implicit type conversion.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type of conversion is also known as automatic conversion.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us look at two examples of implicit type conversion.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17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400" dirty="0"/>
              <a:t>Example 1: Conversion from int to double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A6286E-E34A-4F12-8CE5-0A4D99257385}"/>
              </a:ext>
            </a:extLst>
          </p:cNvPr>
          <p:cNvSpPr/>
          <p:nvPr/>
        </p:nvSpPr>
        <p:spPr>
          <a:xfrm>
            <a:off x="179512" y="1248572"/>
            <a:ext cx="7272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 &lt;iostream&gt;</a:t>
            </a:r>
          </a:p>
          <a:p>
            <a:r>
              <a:rPr lang="en-US" dirty="0">
                <a:latin typeface="Consolas" panose="020B0609020204030204" pitchFamily="49" charset="0"/>
              </a:rPr>
              <a:t>using namespace std;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 main() {</a:t>
            </a:r>
          </a:p>
          <a:p>
            <a:r>
              <a:rPr lang="en-US" dirty="0">
                <a:latin typeface="Consolas" panose="020B0609020204030204" pitchFamily="49" charset="0"/>
              </a:rPr>
              <a:t>   // assigning an int value to </a:t>
            </a:r>
            <a:r>
              <a:rPr lang="en-US" dirty="0" err="1">
                <a:latin typeface="Consolas" panose="020B0609020204030204" pitchFamily="49" charset="0"/>
              </a:rPr>
              <a:t>num_int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int </a:t>
            </a:r>
            <a:r>
              <a:rPr lang="en-US" dirty="0" err="1">
                <a:latin typeface="Consolas" panose="020B0609020204030204" pitchFamily="49" charset="0"/>
              </a:rPr>
              <a:t>num_int</a:t>
            </a:r>
            <a:r>
              <a:rPr lang="en-US" dirty="0">
                <a:latin typeface="Consolas" panose="020B0609020204030204" pitchFamily="49" charset="0"/>
              </a:rPr>
              <a:t> = 9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// declaring a double type variable</a:t>
            </a:r>
          </a:p>
          <a:p>
            <a:r>
              <a:rPr lang="en-US" dirty="0">
                <a:latin typeface="Consolas" panose="020B0609020204030204" pitchFamily="49" charset="0"/>
              </a:rPr>
              <a:t>   double </a:t>
            </a:r>
            <a:r>
              <a:rPr lang="en-US" dirty="0" err="1">
                <a:latin typeface="Consolas" panose="020B0609020204030204" pitchFamily="49" charset="0"/>
              </a:rPr>
              <a:t>num_double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// implicit conversion</a:t>
            </a:r>
          </a:p>
          <a:p>
            <a:r>
              <a:rPr lang="en-US" dirty="0">
                <a:latin typeface="Consolas" panose="020B0609020204030204" pitchFamily="49" charset="0"/>
              </a:rPr>
              <a:t>   // assigning int value to a double variable</a:t>
            </a: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 err="1"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latin typeface="Consolas" panose="020B0609020204030204" pitchFamily="49" charset="0"/>
              </a:rPr>
              <a:t>num_int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</a:t>
            </a:r>
            <a:r>
              <a:rPr lang="en-US" dirty="0" err="1">
                <a:latin typeface="Consolas" panose="020B0609020204030204" pitchFamily="49" charset="0"/>
              </a:rPr>
              <a:t>num_int</a:t>
            </a:r>
            <a:r>
              <a:rPr lang="en-US" dirty="0">
                <a:latin typeface="Consolas" panose="020B0609020204030204" pitchFamily="49" charset="0"/>
              </a:rPr>
              <a:t> = " &lt;&lt; </a:t>
            </a:r>
            <a:r>
              <a:rPr lang="en-US" dirty="0" err="1">
                <a:latin typeface="Consolas" panose="020B0609020204030204" pitchFamily="49" charset="0"/>
              </a:rPr>
              <a:t>num_int</a:t>
            </a:r>
            <a:r>
              <a:rPr lang="en-US" dirty="0">
                <a:latin typeface="Consolas" panose="020B0609020204030204" pitchFamily="49" charset="0"/>
              </a:rPr>
              <a:t> &lt;&lt; 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</a:t>
            </a:r>
            <a:r>
              <a:rPr lang="en-US" dirty="0" err="1"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 = " &lt;&lt; </a:t>
            </a:r>
            <a:r>
              <a:rPr lang="en-US" dirty="0" err="1"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 &lt;&lt; 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return 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46F79-5AF5-4DE7-8AAC-519BA14B6A35}"/>
              </a:ext>
            </a:extLst>
          </p:cNvPr>
          <p:cNvSpPr/>
          <p:nvPr/>
        </p:nvSpPr>
        <p:spPr>
          <a:xfrm>
            <a:off x="5754321" y="1779662"/>
            <a:ext cx="1697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 err="1"/>
              <a:t>num_int</a:t>
            </a:r>
            <a:r>
              <a:rPr lang="en-US" dirty="0"/>
              <a:t> = 9</a:t>
            </a:r>
          </a:p>
          <a:p>
            <a:r>
              <a:rPr lang="en-US" dirty="0" err="1"/>
              <a:t>num_double</a:t>
            </a:r>
            <a:r>
              <a:rPr lang="en-US" dirty="0"/>
              <a:t> = 9</a:t>
            </a:r>
          </a:p>
        </p:txBody>
      </p:sp>
    </p:spTree>
    <p:extLst>
      <p:ext uri="{BB962C8B-B14F-4D97-AF65-F5344CB8AC3E}">
        <p14:creationId xmlns:p14="http://schemas.microsoft.com/office/powerpoint/2010/main" val="41328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760640" cy="766200"/>
          </a:xfrm>
        </p:spPr>
        <p:txBody>
          <a:bodyPr/>
          <a:lstStyle/>
          <a:p>
            <a:r>
              <a:rPr lang="en-US" sz="2400" dirty="0"/>
              <a:t>Example 1: Conversion from int to double…</a:t>
            </a:r>
            <a:endParaRPr lang="en-GB"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BD8D23-C130-4C84-806D-7FD07EAE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 algn="just"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program, we have assigned an int data to a double variable.</a:t>
            </a:r>
          </a:p>
          <a:p>
            <a:pPr algn="just">
              <a:buNone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Here, the int value is automatically converted to double by the compiler before it is assigned to the 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num_double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variable. 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an example of implicit type conversion.</a:t>
            </a:r>
          </a:p>
          <a:p>
            <a:pPr algn="just">
              <a:buNone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endParaRPr lang="en-US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23891E-A29F-40F3-AA72-3632617571A3}"/>
              </a:ext>
            </a:extLst>
          </p:cNvPr>
          <p:cNvSpPr/>
          <p:nvPr/>
        </p:nvSpPr>
        <p:spPr>
          <a:xfrm rot="10800000" flipH="1" flipV="1">
            <a:off x="2881262" y="2807342"/>
            <a:ext cx="3748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num_int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930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11510"/>
            <a:ext cx="6336704" cy="766200"/>
          </a:xfrm>
        </p:spPr>
        <p:txBody>
          <a:bodyPr/>
          <a:lstStyle/>
          <a:p>
            <a:r>
              <a:rPr lang="en-US" sz="2300" dirty="0"/>
              <a:t>Example 2: Automatic Conversion from double to int</a:t>
            </a:r>
            <a:endParaRPr lang="en-GB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FCCE10-3084-4581-A564-28D7391CAABF}"/>
              </a:ext>
            </a:extLst>
          </p:cNvPr>
          <p:cNvSpPr/>
          <p:nvPr/>
        </p:nvSpPr>
        <p:spPr>
          <a:xfrm>
            <a:off x="237960" y="1382995"/>
            <a:ext cx="59584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</a:rPr>
              <a:t>() 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num_int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9.99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 implicit conversion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 assigning a double value to an int variable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num_int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num_double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num_int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= "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num_double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= "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num_double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AC3FB7-E313-477E-B1AE-B57E82CE9008}"/>
              </a:ext>
            </a:extLst>
          </p:cNvPr>
          <p:cNvSpPr/>
          <p:nvPr/>
        </p:nvSpPr>
        <p:spPr>
          <a:xfrm>
            <a:off x="5292080" y="1851670"/>
            <a:ext cx="2095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 err="1"/>
              <a:t>num_int</a:t>
            </a:r>
            <a:r>
              <a:rPr lang="en-US" dirty="0"/>
              <a:t> = 9</a:t>
            </a:r>
          </a:p>
          <a:p>
            <a:r>
              <a:rPr lang="en-US" dirty="0" err="1"/>
              <a:t>num_double</a:t>
            </a:r>
            <a:r>
              <a:rPr lang="en-US" dirty="0"/>
              <a:t> = 9.99</a:t>
            </a:r>
          </a:p>
        </p:txBody>
      </p:sp>
    </p:spTree>
    <p:extLst>
      <p:ext uri="{BB962C8B-B14F-4D97-AF65-F5344CB8AC3E}">
        <p14:creationId xmlns:p14="http://schemas.microsoft.com/office/powerpoint/2010/main" val="363211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6336704" cy="766200"/>
          </a:xfrm>
        </p:spPr>
        <p:txBody>
          <a:bodyPr/>
          <a:lstStyle/>
          <a:p>
            <a:r>
              <a:rPr lang="en-US" sz="2200" dirty="0"/>
              <a:t>Example 2: Automatic Conversion from double to int…</a:t>
            </a:r>
            <a:endParaRPr lang="en-GB" sz="2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BD8D23-C130-4C84-806D-7FD07EAE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buNone/>
            </a:pPr>
            <a:r>
              <a:rPr lang="en-US" altLang="en-US" dirty="0">
                <a:solidFill>
                  <a:schemeClr val="tx1"/>
                </a:solidFill>
                <a:latin typeface="euclid_circular_a"/>
              </a:rPr>
              <a:t>In the program, we have assigned a </a:t>
            </a:r>
            <a:r>
              <a:rPr lang="en-US" altLang="en-US" sz="1800" dirty="0">
                <a:solidFill>
                  <a:schemeClr val="tx1"/>
                </a:solidFill>
                <a:latin typeface="droid sans mono"/>
              </a:rPr>
              <a:t>double</a:t>
            </a:r>
            <a:r>
              <a:rPr lang="en-US" altLang="en-US" dirty="0">
                <a:solidFill>
                  <a:schemeClr val="tx1"/>
                </a:solidFill>
                <a:latin typeface="euclid_circular_a"/>
              </a:rPr>
              <a:t> data to an </a:t>
            </a:r>
            <a:r>
              <a:rPr lang="en-US" altLang="en-US" sz="1800" dirty="0">
                <a:solidFill>
                  <a:schemeClr val="tx1"/>
                </a:solidFill>
                <a:latin typeface="droid sans mono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euclid_circular_a"/>
              </a:rPr>
              <a:t> variable.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droid sans mono"/>
              </a:rPr>
              <a:t>                 </a:t>
            </a:r>
            <a:r>
              <a:rPr lang="en-US" altLang="en-US" dirty="0" err="1">
                <a:solidFill>
                  <a:schemeClr val="tx1"/>
                </a:solidFill>
                <a:latin typeface="droid sans mono"/>
              </a:rPr>
              <a:t>num_int</a:t>
            </a:r>
            <a:r>
              <a:rPr lang="en-US" altLang="en-US" dirty="0">
                <a:solidFill>
                  <a:schemeClr val="tx1"/>
                </a:solidFill>
                <a:latin typeface="droid sans mono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droid sans mono"/>
              </a:rPr>
              <a:t>num_double</a:t>
            </a:r>
            <a:r>
              <a:rPr lang="en-US" altLang="en-US" dirty="0">
                <a:solidFill>
                  <a:schemeClr val="tx1"/>
                </a:solidFill>
                <a:latin typeface="droid sans mono"/>
              </a:rPr>
              <a:t>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/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Here, the double value is automatically converted to int by the compiler before it is assigned to the 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num_int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variable. This is also an example of implicit type conversion.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Since int cannot have a decimal part, the digits after the decimal point are truncated in the above example.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10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6480720" cy="766200"/>
          </a:xfrm>
        </p:spPr>
        <p:txBody>
          <a:bodyPr/>
          <a:lstStyle/>
          <a:p>
            <a:r>
              <a:rPr lang="en-US" sz="2200" dirty="0"/>
              <a:t>Data Loss During Conversion (Narrowing Conversion)</a:t>
            </a:r>
            <a:endParaRPr lang="en-GB" sz="2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BD8D23-C130-4C84-806D-7FD07EAE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52" y="1399402"/>
            <a:ext cx="8496944" cy="3476604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we have seen from the above example, conversion from one data type to another is prone (risk) to data loss.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happens when data of a larger type is converted to data of a smaller type.</a:t>
            </a:r>
            <a:endParaRPr lang="en-US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5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6320</TotalTime>
  <Words>411</Words>
  <Application>Microsoft Office PowerPoint</Application>
  <PresentationFormat>On-screen Show (16:9)</PresentationFormat>
  <Paragraphs>135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 Black</vt:lpstr>
      <vt:lpstr>Wingdings 3</vt:lpstr>
      <vt:lpstr>Calibri</vt:lpstr>
      <vt:lpstr>Times New Roman</vt:lpstr>
      <vt:lpstr>Consolas</vt:lpstr>
      <vt:lpstr>Wingdings</vt:lpstr>
      <vt:lpstr>Arial</vt:lpstr>
      <vt:lpstr>droid sans mono</vt:lpstr>
      <vt:lpstr>Roboto Condensed</vt:lpstr>
      <vt:lpstr>Roboto Condensed Light</vt:lpstr>
      <vt:lpstr>euclid_circular_a</vt:lpstr>
      <vt:lpstr>Century Gothic</vt:lpstr>
      <vt:lpstr>Ion</vt:lpstr>
      <vt:lpstr>PowerPoint Presentation</vt:lpstr>
      <vt:lpstr>Contents</vt:lpstr>
      <vt:lpstr>C++ Type Conversion or Type Casting</vt:lpstr>
      <vt:lpstr>1) Implicit Type Conversion</vt:lpstr>
      <vt:lpstr>Example 1: Conversion from int to double</vt:lpstr>
      <vt:lpstr>Example 1: Conversion from int to double…</vt:lpstr>
      <vt:lpstr>Example 2: Automatic Conversion from double to int</vt:lpstr>
      <vt:lpstr>Example 2: Automatic Conversion from double to int…</vt:lpstr>
      <vt:lpstr>Data Loss During Conversion (Narrowing Conversion)</vt:lpstr>
      <vt:lpstr>Data Loss During Conversion (Narrowing Conversion)…</vt:lpstr>
      <vt:lpstr>2) C++ Explicit Conversion</vt:lpstr>
      <vt:lpstr>i) C-style Type Casting</vt:lpstr>
      <vt:lpstr>ii) Function-style Casting</vt:lpstr>
      <vt:lpstr>Example 3: Type Casting</vt:lpstr>
      <vt:lpstr>Example 3: Type Casting…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Abdullah Orakzai</dc:creator>
  <cp:lastModifiedBy>Mazhar Iqbal</cp:lastModifiedBy>
  <cp:revision>565</cp:revision>
  <dcterms:modified xsi:type="dcterms:W3CDTF">2023-02-03T07:04:06Z</dcterms:modified>
</cp:coreProperties>
</file>