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446" r:id="rId2"/>
    <p:sldId id="321" r:id="rId3"/>
    <p:sldId id="364" r:id="rId4"/>
    <p:sldId id="400" r:id="rId5"/>
    <p:sldId id="403" r:id="rId6"/>
    <p:sldId id="408" r:id="rId7"/>
    <p:sldId id="401" r:id="rId8"/>
    <p:sldId id="409" r:id="rId9"/>
    <p:sldId id="404" r:id="rId10"/>
    <p:sldId id="405" r:id="rId11"/>
    <p:sldId id="406" r:id="rId12"/>
    <p:sldId id="407" r:id="rId13"/>
    <p:sldId id="410" r:id="rId14"/>
    <p:sldId id="399" r:id="rId15"/>
    <p:sldId id="302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rial Black" panose="020B0A04020102020204" pitchFamily="34" charset="0"/>
      <p:bold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Arv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388E1-AC27-4EE8-A7F7-5229689E663B}">
  <a:tblStyle styleId="{0C0388E1-AC27-4EE8-A7F7-5229689E66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77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07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0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eeksforgeeks.org/c-data-types/" TargetMode="External"/><Relationship Id="rId7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beginnersbook.com/2017/08/cpp-data-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pp/default.asp" TargetMode="External"/><Relationship Id="rId5" Type="http://schemas.openxmlformats.org/officeDocument/2006/relationships/hyperlink" Target="https://www.geeksforgeeks.org/basic-input-output-c/" TargetMode="External"/><Relationship Id="rId4" Type="http://schemas.openxmlformats.org/officeDocument/2006/relationships/hyperlink" Target="http://www.cplusplus.com/doc/tutorial/basic_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3598"/>
            <a:ext cx="226774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OOP Lab # 2.3</a:t>
            </a:r>
            <a:endParaRPr lang="en-GB" sz="2000" dirty="0"/>
          </a:p>
        </p:txBody>
      </p:sp>
      <p:sp>
        <p:nvSpPr>
          <p:cNvPr id="12" name="Shape 184">
            <a:extLst>
              <a:ext uri="{FF2B5EF4-FFF2-40B4-BE49-F238E27FC236}">
                <a16:creationId xmlns:a16="http://schemas.microsoft.com/office/drawing/2014/main" id="{011D0DDE-0A1C-46C5-9B1C-DAD0CD1E88CA}"/>
              </a:ext>
            </a:extLst>
          </p:cNvPr>
          <p:cNvSpPr txBox="1">
            <a:spLocks/>
          </p:cNvSpPr>
          <p:nvPr/>
        </p:nvSpPr>
        <p:spPr>
          <a:xfrm>
            <a:off x="0" y="1789391"/>
            <a:ext cx="6914213" cy="1826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</a:rPr>
              <a:t>C++ Math</a:t>
            </a:r>
            <a:r>
              <a:rPr lang="en-US" sz="4050" dirty="0">
                <a:solidFill>
                  <a:srgbClr val="FFFF00"/>
                </a:solidFill>
              </a:rPr>
              <a:t/>
            </a:r>
            <a:br>
              <a:rPr lang="en-US" sz="4050" dirty="0">
                <a:solidFill>
                  <a:srgbClr val="FFFF00"/>
                </a:solidFill>
              </a:rPr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dirty="0">
                <a:solidFill>
                  <a:srgbClr val="FFFF00"/>
                </a:solidFill>
              </a:rPr>
              <a:t>Instructor: </a:t>
            </a:r>
            <a:r>
              <a:rPr lang="en-GB" sz="2100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Mazhar Iqbal</a:t>
            </a:r>
            <a: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endParaRPr lang="en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BF865-41CF-4184-AB1F-742E3421F789}"/>
              </a:ext>
            </a:extLst>
          </p:cNvPr>
          <p:cNvSpPr/>
          <p:nvPr/>
        </p:nvSpPr>
        <p:spPr>
          <a:xfrm>
            <a:off x="0" y="3205968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3AB34-6D00-4C3F-8E1F-BFA0AFA3B318}"/>
              </a:ext>
            </a:extLst>
          </p:cNvPr>
          <p:cNvGrpSpPr/>
          <p:nvPr/>
        </p:nvGrpSpPr>
        <p:grpSpPr>
          <a:xfrm>
            <a:off x="-373163" y="4043440"/>
            <a:ext cx="4011303" cy="1076190"/>
            <a:chOff x="-373163" y="4043440"/>
            <a:chExt cx="4011303" cy="1076190"/>
          </a:xfrm>
        </p:grpSpPr>
        <p:pic>
          <p:nvPicPr>
            <p:cNvPr id="11" name="Picture 4" descr="National University of Computer and Emerging Sciences logo.png">
              <a:extLst>
                <a:ext uri="{FF2B5EF4-FFF2-40B4-BE49-F238E27FC236}">
                  <a16:creationId xmlns:a16="http://schemas.microsoft.com/office/drawing/2014/main" id="{6B5BACE8-8779-4A5A-8931-70A67DF7E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036" y="4205060"/>
              <a:ext cx="936104" cy="90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0DF42-61E5-4670-B3C2-9279B49C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73163" y="4043440"/>
              <a:ext cx="2038095" cy="107619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D308D-5DE9-45A2-B0D3-BA39E2072B16}"/>
              </a:ext>
            </a:extLst>
          </p:cNvPr>
          <p:cNvSpPr/>
          <p:nvPr/>
        </p:nvSpPr>
        <p:spPr>
          <a:xfrm>
            <a:off x="5148064" y="4227934"/>
            <a:ext cx="4122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ar-AE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الذی علم بالقلم۔ علم الانسان ما لم يعلم۔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8307-A7F8-4C8E-9560-EF380EC25E54}"/>
              </a:ext>
            </a:extLst>
          </p:cNvPr>
          <p:cNvSpPr txBox="1"/>
          <p:nvPr/>
        </p:nvSpPr>
        <p:spPr>
          <a:xfrm>
            <a:off x="-18421" y="34474"/>
            <a:ext cx="228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tx1"/>
                </a:solidFill>
                <a:latin typeface="Arial Black" panose="020B0A04020102020204" pitchFamily="34" charset="0"/>
              </a:rPr>
              <a:t>FAST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B8D1A-8323-486B-AEC6-0ED1A4A83011}"/>
              </a:ext>
            </a:extLst>
          </p:cNvPr>
          <p:cNvSpPr/>
          <p:nvPr/>
        </p:nvSpPr>
        <p:spPr>
          <a:xfrm>
            <a:off x="2240392" y="54809"/>
            <a:ext cx="66981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Computer and Emerging Sciences Peshawar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Other Math Functions…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2E8F7B-FA79-43E4-A6F8-C1F94E7C5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38690"/>
              </p:ext>
            </p:extLst>
          </p:nvPr>
        </p:nvGraphicFramePr>
        <p:xfrm>
          <a:off x="323528" y="1563638"/>
          <a:ext cx="7078448" cy="2918566"/>
        </p:xfrm>
        <a:graphic>
          <a:graphicData uri="http://schemas.openxmlformats.org/drawingml/2006/table">
            <a:tbl>
              <a:tblPr/>
              <a:tblGrid>
                <a:gridCol w="3539224">
                  <a:extLst>
                    <a:ext uri="{9D8B030D-6E8A-4147-A177-3AD203B41FA5}">
                      <a16:colId xmlns:a16="http://schemas.microsoft.com/office/drawing/2014/main" val="1981647642"/>
                    </a:ext>
                  </a:extLst>
                </a:gridCol>
                <a:gridCol w="3539224">
                  <a:extLst>
                    <a:ext uri="{9D8B030D-6E8A-4147-A177-3AD203B41FA5}">
                      <a16:colId xmlns:a16="http://schemas.microsoft.com/office/drawing/2014/main" val="3550759043"/>
                    </a:ext>
                  </a:extLst>
                </a:gridCol>
              </a:tblGrid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cosh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hyperbolic cosine of x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0677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value of E</a:t>
                      </a:r>
                      <a:r>
                        <a:rPr lang="en-US" sz="1400" baseline="30000">
                          <a:effectLst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13651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expm1(x)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e</a:t>
                      </a:r>
                      <a:r>
                        <a:rPr lang="en-US" sz="1400" baseline="30000" dirty="0">
                          <a:effectLst/>
                        </a:rPr>
                        <a:t>x</a:t>
                      </a:r>
                      <a:r>
                        <a:rPr lang="en-US" sz="1400" dirty="0">
                          <a:effectLst/>
                        </a:rPr>
                        <a:t> -1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17229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fabs(x)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absolute value of a floating x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35561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fdim</a:t>
                      </a:r>
                      <a:r>
                        <a:rPr lang="en-US" sz="1400" dirty="0">
                          <a:effectLst/>
                        </a:rPr>
                        <a:t>(x, y)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positive difference between x and y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87602"/>
                  </a:ext>
                </a:extLst>
              </a:tr>
              <a:tr h="42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floor(x)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value of x rounded down to its nearest integer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63788"/>
                  </a:ext>
                </a:extLst>
              </a:tr>
              <a:tr h="42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hypot</a:t>
                      </a:r>
                      <a:r>
                        <a:rPr lang="en-US" sz="1400" dirty="0">
                          <a:effectLst/>
                        </a:rPr>
                        <a:t>(x, y)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sqrt(x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 +y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) without intermediate overflow or underflow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6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1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Other Math Functions…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759850-EC52-4B4F-B89E-B6D126EF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09842"/>
              </p:ext>
            </p:extLst>
          </p:nvPr>
        </p:nvGraphicFramePr>
        <p:xfrm>
          <a:off x="395536" y="1851670"/>
          <a:ext cx="7344816" cy="2511410"/>
        </p:xfrm>
        <a:graphic>
          <a:graphicData uri="http://schemas.openxmlformats.org/drawingml/2006/table">
            <a:tbl>
              <a:tblPr/>
              <a:tblGrid>
                <a:gridCol w="3672408">
                  <a:extLst>
                    <a:ext uri="{9D8B030D-6E8A-4147-A177-3AD203B41FA5}">
                      <a16:colId xmlns:a16="http://schemas.microsoft.com/office/drawing/2014/main" val="103964917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48866408"/>
                    </a:ext>
                  </a:extLst>
                </a:gridCol>
              </a:tblGrid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fma</a:t>
                      </a:r>
                      <a:r>
                        <a:rPr lang="en-US" sz="1600" dirty="0">
                          <a:effectLst/>
                        </a:rPr>
                        <a:t>(x, y, z)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x*y+z without losing precision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38161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fmax(x, y)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highest value of a floating x and y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06045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fmin(x, y)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lowest value of a floating x and y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56661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fmod(x, y)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floating point remainder of x/y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72695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pow(x, y)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value of x to the power of y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1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Other Math Functions…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3FC3EC-7852-4E47-9D3E-8E002B055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63520"/>
              </p:ext>
            </p:extLst>
          </p:nvPr>
        </p:nvGraphicFramePr>
        <p:xfrm>
          <a:off x="395536" y="1669516"/>
          <a:ext cx="7420294" cy="2368792"/>
        </p:xfrm>
        <a:graphic>
          <a:graphicData uri="http://schemas.openxmlformats.org/drawingml/2006/table">
            <a:tbl>
              <a:tblPr/>
              <a:tblGrid>
                <a:gridCol w="3710147">
                  <a:extLst>
                    <a:ext uri="{9D8B030D-6E8A-4147-A177-3AD203B41FA5}">
                      <a16:colId xmlns:a16="http://schemas.microsoft.com/office/drawing/2014/main" val="3555476838"/>
                    </a:ext>
                  </a:extLst>
                </a:gridCol>
                <a:gridCol w="3710147">
                  <a:extLst>
                    <a:ext uri="{9D8B030D-6E8A-4147-A177-3AD203B41FA5}">
                      <a16:colId xmlns:a16="http://schemas.microsoft.com/office/drawing/2014/main" val="366190445"/>
                    </a:ext>
                  </a:extLst>
                </a:gridCol>
              </a:tblGrid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sin(x)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sine of x (x is in radians)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17766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sinh</a:t>
                      </a:r>
                      <a:r>
                        <a:rPr lang="en-US" sz="1800" dirty="0">
                          <a:effectLst/>
                        </a:rPr>
                        <a:t>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hyperbolic sine of a double value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55181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tan(x)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tangent of an angle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87607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tanh(x)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hyperbolic tangent of a double value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47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9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Home Task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E6AF-B880-4736-9268-45794097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algn="just" fontAlgn="base">
              <a:buNone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In previous slides 23 math functions (Other Math Functions) are listed in the form of table you all are directed to implement all these functions using C++ program. And show me program in running form in 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. This task 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carry </a:t>
            </a:r>
            <a:r>
              <a:rPr lang="en-GB" sz="1800" smtClean="0">
                <a:latin typeface="Calibri" panose="020F0502020204030204" pitchFamily="34" charset="0"/>
                <a:cs typeface="Calibri" panose="020F0502020204030204" pitchFamily="34" charset="0"/>
              </a:rPr>
              <a:t>8marks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fontAlgn="base">
              <a:buNone/>
            </a:pP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Program copied from someone or plagiarized will not be considered for grading.</a:t>
            </a:r>
            <a:r>
              <a:rPr lang="it-IT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Zero percent tolerance with plagiarism.</a:t>
            </a:r>
            <a:endParaRPr lang="en-GB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References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2"/>
              </a:rPr>
              <a:t>https://beginnersbook.com/2017/08/cpp-data-types/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https://www.geeksforgeeks.org/c-data-types/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http://www.cplusplus.com/doc/tutorial/basic_io/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https://www.geeksforgeeks.org/basic-input-output-c/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https://www.w3schools.com/cpp/default.asp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hlinkClick r:id="rId7"/>
              </a:rPr>
              <a:t>https://www.javatpoint.com/cpp-tutorial</a:t>
            </a:r>
            <a:endParaRPr lang="en-US" sz="200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1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3848" y="3219822"/>
            <a:ext cx="2232248" cy="648072"/>
          </a:xfrm>
        </p:spPr>
        <p:txBody>
          <a:bodyPr/>
          <a:lstStyle/>
          <a:p>
            <a:pPr algn="ctr">
              <a:buNone/>
            </a:pPr>
            <a:r>
              <a:rPr lang="en-AU" sz="4400" dirty="0">
                <a:solidFill>
                  <a:srgbClr val="FF6600"/>
                </a:solidFill>
              </a:rPr>
              <a:t>Thanks</a:t>
            </a:r>
            <a:endParaRPr lang="en-GB" sz="44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A52F-C025-4AA2-A8A4-AD5799C8C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95846"/>
            <a:ext cx="4702562" cy="2304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9B37EA-38A2-4EEC-8677-91220C46E26F}"/>
              </a:ext>
            </a:extLst>
          </p:cNvPr>
          <p:cNvSpPr>
            <a:spLocks noGrp="1"/>
          </p:cNvSpPr>
          <p:nvPr/>
        </p:nvSpPr>
        <p:spPr>
          <a:xfrm>
            <a:off x="1943708" y="1259612"/>
            <a:ext cx="5256584" cy="600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Contents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D5D937BF-EC37-4868-9E80-C5316B89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0F9AE3-2747-4612-88FF-89BEAC19BC12}"/>
              </a:ext>
            </a:extLst>
          </p:cNvPr>
          <p:cNvSpPr txBox="1">
            <a:spLocks/>
          </p:cNvSpPr>
          <p:nvPr/>
        </p:nvSpPr>
        <p:spPr>
          <a:xfrm>
            <a:off x="189300" y="1397274"/>
            <a:ext cx="8172400" cy="3554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C++ Math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Min and Max functions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800" dirty="0"/>
              <a:t>C++ &lt;</a:t>
            </a:r>
            <a:r>
              <a:rPr lang="en-US" sz="1800" dirty="0" err="1"/>
              <a:t>cmath</a:t>
            </a:r>
            <a:r>
              <a:rPr lang="en-US" sz="1800" dirty="0"/>
              <a:t>&gt; Headers</a:t>
            </a:r>
            <a:endParaRPr lang="en-AU" sz="1800" dirty="0">
              <a:ea typeface="Roboto Condensed" panose="020B0604020202020204" charset="0"/>
              <a:cs typeface="Times New Roman" pitchFamily="18" charset="0"/>
            </a:endParaRP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Other math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Math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C++ has many functions that allows you to perform mathematical tasks on numbers.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9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Max and min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max(</a:t>
            </a:r>
            <a:r>
              <a:rPr lang="en-US" altLang="en-US" sz="1800" i="1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1800" i="1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function can be used to find the highest value of 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max(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7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Max and min…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min(</a:t>
            </a:r>
            <a:r>
              <a:rPr lang="en-US" altLang="en-US" sz="1800" i="1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1800" i="1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function can be used to find the lowest value of 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min(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09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Max and min Example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FD2CB7-5480-4603-8CF7-9355D4D60220}"/>
              </a:ext>
            </a:extLst>
          </p:cNvPr>
          <p:cNvSpPr/>
          <p:nvPr/>
        </p:nvSpPr>
        <p:spPr>
          <a:xfrm>
            <a:off x="323528" y="1511092"/>
            <a:ext cx="6192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&lt;&lt;"Maximum Number is: "&lt;&lt;max(5,8)&lt;&lt;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Manimum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Number is: "&lt;&lt;min(5,8)&lt;&lt;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D7B6DE-9767-4092-A05F-3BF15133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07654"/>
            <a:ext cx="261395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&lt;</a:t>
            </a:r>
            <a:r>
              <a:rPr lang="en-US" sz="2800" dirty="0" err="1"/>
              <a:t>cmath</a:t>
            </a:r>
            <a:r>
              <a:rPr lang="en-US" sz="2800" dirty="0"/>
              <a:t>&gt; Headers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functions, such as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(square root),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(rounds a number) and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(natural logarithm), can be found in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header file: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// Include the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 sqrt(64);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round(2.6);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log(2);</a:t>
            </a: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88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&lt;</a:t>
            </a:r>
            <a:r>
              <a:rPr lang="en-US" sz="2800" dirty="0" err="1"/>
              <a:t>cmath</a:t>
            </a:r>
            <a:r>
              <a:rPr lang="en-US" sz="2800" dirty="0"/>
              <a:t>&gt; Headers Example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4CFE84-DF45-4339-AABA-0681678E3A86}"/>
              </a:ext>
            </a:extLst>
          </p:cNvPr>
          <p:cNvSpPr/>
          <p:nvPr/>
        </p:nvSpPr>
        <p:spPr>
          <a:xfrm>
            <a:off x="395536" y="1387283"/>
            <a:ext cx="68407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cmath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&lt;&lt;"Square root of 64 is: "&lt;&lt;sqrt(64)&lt;&lt;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&lt;&lt;"log of 2 is: "&lt;&lt;log(2)&lt;&lt;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&lt;&lt;"Round of 2.6 is: "&lt;&lt;round(2.6)&lt;&lt;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AFACB-0716-4489-A970-DFC1E4A3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52" y="1635646"/>
            <a:ext cx="2761476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Other Math Functions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2"/>
            <a:ext cx="8496944" cy="3724969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list of other popular Math functions (from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library) can be found in the table below: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5992ED-E250-4B08-AA5E-DBC74F2A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32578"/>
              </p:ext>
            </p:extLst>
          </p:nvPr>
        </p:nvGraphicFramePr>
        <p:xfrm>
          <a:off x="323528" y="2195736"/>
          <a:ext cx="6624736" cy="2634464"/>
        </p:xfrm>
        <a:graphic>
          <a:graphicData uri="http://schemas.openxmlformats.org/drawingml/2006/table">
            <a:tbl>
              <a:tblPr/>
              <a:tblGrid>
                <a:gridCol w="1531117">
                  <a:extLst>
                    <a:ext uri="{9D8B030D-6E8A-4147-A177-3AD203B41FA5}">
                      <a16:colId xmlns:a16="http://schemas.microsoft.com/office/drawing/2014/main" val="1928112105"/>
                    </a:ext>
                  </a:extLst>
                </a:gridCol>
                <a:gridCol w="5093619">
                  <a:extLst>
                    <a:ext uri="{9D8B030D-6E8A-4147-A177-3AD203B41FA5}">
                      <a16:colId xmlns:a16="http://schemas.microsoft.com/office/drawing/2014/main" val="1094303774"/>
                    </a:ext>
                  </a:extLst>
                </a:gridCol>
              </a:tblGrid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Function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539226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abs(x)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absolute value of x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72350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acos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arccosine of x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82078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asin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arcsine of x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32884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atan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arctangent of x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08686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cbrt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cube root of x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777836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ceil(x)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value of x rounded up to its nearest integer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833651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cos(x)</a:t>
                      </a:r>
                    </a:p>
                  </a:txBody>
                  <a:tcPr marL="112137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the cosine of x</a:t>
                      </a:r>
                    </a:p>
                  </a:txBody>
                  <a:tcPr marL="56069" marR="56069" marT="56069" marB="56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6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171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463</Words>
  <Application>Microsoft Office PowerPoint</Application>
  <PresentationFormat>On-screen Show (16:9)</PresentationFormat>
  <Paragraphs>129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Consolas</vt:lpstr>
      <vt:lpstr>Roboto Condensed Light</vt:lpstr>
      <vt:lpstr>Calibri</vt:lpstr>
      <vt:lpstr>Arial</vt:lpstr>
      <vt:lpstr>Wingdings</vt:lpstr>
      <vt:lpstr>Arial Black</vt:lpstr>
      <vt:lpstr>Roboto Condensed</vt:lpstr>
      <vt:lpstr>Times New Roman</vt:lpstr>
      <vt:lpstr>Arvo</vt:lpstr>
      <vt:lpstr>Salerio template</vt:lpstr>
      <vt:lpstr>PowerPoint Presentation</vt:lpstr>
      <vt:lpstr>Contents</vt:lpstr>
      <vt:lpstr>C++ Math</vt:lpstr>
      <vt:lpstr>Max and min</vt:lpstr>
      <vt:lpstr>Max and min…</vt:lpstr>
      <vt:lpstr>Max and min Example</vt:lpstr>
      <vt:lpstr>C++ &lt;cmath&gt; Headers</vt:lpstr>
      <vt:lpstr>C++ &lt;cmath&gt; Headers Example</vt:lpstr>
      <vt:lpstr>Other Math Functions</vt:lpstr>
      <vt:lpstr>Other Math Functions…</vt:lpstr>
      <vt:lpstr>Other Math Functions…</vt:lpstr>
      <vt:lpstr>Other Math Functions…</vt:lpstr>
      <vt:lpstr>Home Task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 Orakzai</dc:creator>
  <cp:lastModifiedBy>Mazhar Iqbal</cp:lastModifiedBy>
  <cp:revision>388</cp:revision>
  <dcterms:modified xsi:type="dcterms:W3CDTF">2023-01-30T11:20:25Z</dcterms:modified>
</cp:coreProperties>
</file>