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446" r:id="rId2"/>
    <p:sldId id="321" r:id="rId3"/>
    <p:sldId id="411" r:id="rId4"/>
    <p:sldId id="445" r:id="rId5"/>
    <p:sldId id="408" r:id="rId6"/>
    <p:sldId id="409" r:id="rId7"/>
    <p:sldId id="449" r:id="rId8"/>
    <p:sldId id="451" r:id="rId9"/>
    <p:sldId id="450" r:id="rId10"/>
    <p:sldId id="302" r:id="rId11"/>
  </p:sldIdLst>
  <p:sldSz cx="9144000" cy="5143500" type="screen16x9"/>
  <p:notesSz cx="6858000" cy="9144000"/>
  <p:embeddedFontLs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Arial Black" panose="020B0A04020102020204" pitchFamily="34" charset="0"/>
      <p:bold r:id="rId29"/>
    </p:embeddedFont>
    <p:embeddedFont>
      <p:font typeface="Roboto Condensed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388E1-AC27-4EE8-A7F7-5229689E663B}">
  <a:tblStyle styleId="{0C0388E1-AC27-4EE8-A7F7-5229689E663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8" autoAdjust="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778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07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5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3598"/>
            <a:ext cx="226774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OOP Lab # 2.5</a:t>
            </a:r>
            <a:endParaRPr lang="en-GB" sz="2000" dirty="0"/>
          </a:p>
        </p:txBody>
      </p:sp>
      <p:sp>
        <p:nvSpPr>
          <p:cNvPr id="12" name="Shape 184">
            <a:extLst>
              <a:ext uri="{FF2B5EF4-FFF2-40B4-BE49-F238E27FC236}">
                <a16:creationId xmlns:a16="http://schemas.microsoft.com/office/drawing/2014/main" id="{011D0DDE-0A1C-46C5-9B1C-DAD0CD1E88CA}"/>
              </a:ext>
            </a:extLst>
          </p:cNvPr>
          <p:cNvSpPr txBox="1">
            <a:spLocks/>
          </p:cNvSpPr>
          <p:nvPr/>
        </p:nvSpPr>
        <p:spPr>
          <a:xfrm>
            <a:off x="0" y="1789391"/>
            <a:ext cx="6914213" cy="1826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</a:rPr>
              <a:t>C++ Local and Global Variables</a:t>
            </a:r>
            <a:r>
              <a:rPr lang="en-US" sz="4050" dirty="0">
                <a:solidFill>
                  <a:srgbClr val="FFFF00"/>
                </a:solidFill>
              </a:rPr>
              <a:t/>
            </a:r>
            <a:br>
              <a:rPr lang="en-US" sz="4050" dirty="0">
                <a:solidFill>
                  <a:srgbClr val="FFFF00"/>
                </a:solidFill>
              </a:rPr>
            </a:br>
            <a:r>
              <a:rPr lang="en-GB" sz="2100" dirty="0"/>
              <a:t/>
            </a:r>
            <a:br>
              <a:rPr lang="en-GB" sz="2100" dirty="0"/>
            </a:br>
            <a:r>
              <a:rPr lang="en-GB" sz="2100" err="1" smtClean="0">
                <a:solidFill>
                  <a:srgbClr val="FFFF00"/>
                </a:solidFill>
              </a:rPr>
              <a:t>Instructor</a:t>
            </a:r>
            <a:r>
              <a:rPr lang="en-GB" sz="2100" smtClean="0">
                <a:solidFill>
                  <a:srgbClr val="FFFF00"/>
                </a:solidFill>
              </a:rPr>
              <a:t>: Mazhar </a:t>
            </a:r>
            <a:r>
              <a:rPr lang="en-GB" sz="2100" dirty="0" smtClean="0">
                <a:solidFill>
                  <a:srgbClr val="FFFF00"/>
                </a:solidFill>
              </a:rPr>
              <a:t>Iqbal</a:t>
            </a:r>
            <a: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endParaRPr lang="en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BF865-41CF-4184-AB1F-742E3421F789}"/>
              </a:ext>
            </a:extLst>
          </p:cNvPr>
          <p:cNvSpPr/>
          <p:nvPr/>
        </p:nvSpPr>
        <p:spPr>
          <a:xfrm>
            <a:off x="0" y="3205968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3AB34-6D00-4C3F-8E1F-BFA0AFA3B318}"/>
              </a:ext>
            </a:extLst>
          </p:cNvPr>
          <p:cNvGrpSpPr/>
          <p:nvPr/>
        </p:nvGrpSpPr>
        <p:grpSpPr>
          <a:xfrm>
            <a:off x="-373163" y="4043440"/>
            <a:ext cx="4011303" cy="1076190"/>
            <a:chOff x="-373163" y="4043440"/>
            <a:chExt cx="4011303" cy="1076190"/>
          </a:xfrm>
        </p:grpSpPr>
        <p:pic>
          <p:nvPicPr>
            <p:cNvPr id="11" name="Picture 4" descr="National University of Computer and Emerging Sciences logo.png">
              <a:extLst>
                <a:ext uri="{FF2B5EF4-FFF2-40B4-BE49-F238E27FC236}">
                  <a16:creationId xmlns:a16="http://schemas.microsoft.com/office/drawing/2014/main" id="{6B5BACE8-8779-4A5A-8931-70A67DF7E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036" y="4205060"/>
              <a:ext cx="936104" cy="90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0DF42-61E5-4670-B3C2-9279B49C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73163" y="4043440"/>
              <a:ext cx="2038095" cy="107619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D308D-5DE9-45A2-B0D3-BA39E2072B16}"/>
              </a:ext>
            </a:extLst>
          </p:cNvPr>
          <p:cNvSpPr/>
          <p:nvPr/>
        </p:nvSpPr>
        <p:spPr>
          <a:xfrm>
            <a:off x="5148064" y="4227934"/>
            <a:ext cx="4122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ar-AE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الذی علم بالقلم۔ علم الانسان ما لم يعلم۔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8307-A7F8-4C8E-9560-EF380EC25E54}"/>
              </a:ext>
            </a:extLst>
          </p:cNvPr>
          <p:cNvSpPr txBox="1"/>
          <p:nvPr/>
        </p:nvSpPr>
        <p:spPr>
          <a:xfrm>
            <a:off x="-18421" y="34474"/>
            <a:ext cx="228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tx1"/>
                </a:solidFill>
                <a:latin typeface="Arial Black" panose="020B0A04020102020204" pitchFamily="34" charset="0"/>
              </a:rPr>
              <a:t>FAST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B8D1A-8323-486B-AEC6-0ED1A4A83011}"/>
              </a:ext>
            </a:extLst>
          </p:cNvPr>
          <p:cNvSpPr/>
          <p:nvPr/>
        </p:nvSpPr>
        <p:spPr>
          <a:xfrm>
            <a:off x="2240392" y="54809"/>
            <a:ext cx="66981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Computer and Emerging Sciences Peshawar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3848" y="3219822"/>
            <a:ext cx="2232248" cy="648072"/>
          </a:xfrm>
        </p:spPr>
        <p:txBody>
          <a:bodyPr/>
          <a:lstStyle/>
          <a:p>
            <a:pPr algn="ctr">
              <a:buNone/>
            </a:pPr>
            <a:r>
              <a:rPr lang="en-AU" sz="4400" dirty="0">
                <a:solidFill>
                  <a:srgbClr val="FF6600"/>
                </a:solidFill>
              </a:rPr>
              <a:t>Thanks</a:t>
            </a:r>
            <a:endParaRPr lang="en-GB" sz="44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A52F-C025-4AA2-A8A4-AD5799C8C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95846"/>
            <a:ext cx="4702562" cy="2304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9B37EA-38A2-4EEC-8677-91220C46E26F}"/>
              </a:ext>
            </a:extLst>
          </p:cNvPr>
          <p:cNvSpPr>
            <a:spLocks noGrp="1"/>
          </p:cNvSpPr>
          <p:nvPr/>
        </p:nvSpPr>
        <p:spPr>
          <a:xfrm>
            <a:off x="1943708" y="1259612"/>
            <a:ext cx="5256584" cy="600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+mn-l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Contents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D5D937BF-EC37-4868-9E80-C5316B89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0F9AE3-2747-4612-88FF-89BEAC19BC12}"/>
              </a:ext>
            </a:extLst>
          </p:cNvPr>
          <p:cNvSpPr txBox="1">
            <a:spLocks/>
          </p:cNvSpPr>
          <p:nvPr/>
        </p:nvSpPr>
        <p:spPr>
          <a:xfrm>
            <a:off x="189300" y="1397274"/>
            <a:ext cx="8172400" cy="3554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658368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Local Variables</a:t>
            </a:r>
          </a:p>
          <a:p>
            <a:pPr marL="658368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Global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GB" sz="2800" dirty="0"/>
              <a:t>Local and 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scope is a region of the program and broadly speaking there are three places, where variables can be declared −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Inside a function or a block which is called local variables.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definition of function parameters which is called formal parameters.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Outside of all functions which are called global variables.</a:t>
            </a:r>
          </a:p>
          <a:p>
            <a:pPr marL="285750" indent="-285750" algn="just" fontAlgn="base">
              <a:buFont typeface="Wingdings" panose="05000000000000000000" pitchFamily="2" charset="2"/>
              <a:buChar char="v"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1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400" dirty="0"/>
              <a:t>Local Variables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variables can be used only by statements that are inside that function or block of code.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variables are not known to functions on their own.</a:t>
            </a:r>
          </a:p>
          <a:p>
            <a:pPr algn="just" fontAlgn="base"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2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Local Variable Example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CD68DA-D861-4C18-92F8-A394FB6C8669}"/>
              </a:ext>
            </a:extLst>
          </p:cNvPr>
          <p:cNvSpPr/>
          <p:nvPr/>
        </p:nvSpPr>
        <p:spPr>
          <a:xfrm>
            <a:off x="323528" y="1527957"/>
            <a:ext cx="49685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Local variable declaration: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actual initialization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2B6B7-BAAE-4996-960B-3C99767DFA1C}"/>
              </a:ext>
            </a:extLst>
          </p:cNvPr>
          <p:cNvSpPr/>
          <p:nvPr/>
        </p:nvSpPr>
        <p:spPr>
          <a:xfrm>
            <a:off x="4788024" y="2420509"/>
            <a:ext cx="1944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will give the output: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5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Global Variable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559893-36A5-4463-8F92-2C45DECD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Global variables are defined outside of all the functions, usually on top of the program.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global variables will hold their value throughout the lifetime of your program.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global variable can be accessed by any function. 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Global Variable Example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3D0D9-0DA5-4132-99F9-6F3CA13BB008}"/>
              </a:ext>
            </a:extLst>
          </p:cNvPr>
          <p:cNvSpPr/>
          <p:nvPr/>
        </p:nvSpPr>
        <p:spPr>
          <a:xfrm>
            <a:off x="179512" y="138677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Global variable declaration: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Local variable declaration: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actual initialization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9B48C-AB22-4476-B961-A3901F62EA7D}"/>
              </a:ext>
            </a:extLst>
          </p:cNvPr>
          <p:cNvSpPr/>
          <p:nvPr/>
        </p:nvSpPr>
        <p:spPr>
          <a:xfrm>
            <a:off x="5220072" y="1953882"/>
            <a:ext cx="2232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will give the output:</a:t>
            </a:r>
            <a:endParaRPr lang="en-US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altLang="en-US" sz="9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Note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559893-36A5-4463-8F92-2C45DECD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program can have the same name for local and global variables but the value of a local variable inside a function will take preference.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accessing the global variable with same name, you'll have to use the scope resolution operator. 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9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32F8CF-8DD6-4C61-843A-10DE4AEAD53E}"/>
              </a:ext>
            </a:extLst>
          </p:cNvPr>
          <p:cNvSpPr/>
          <p:nvPr/>
        </p:nvSpPr>
        <p:spPr>
          <a:xfrm>
            <a:off x="207962" y="1419622"/>
            <a:ext cx="56601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Global variable declaration: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Local variable declaration: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"Local variable g: "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Local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"Global variable g: "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Global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5DB4B6-EAD9-44C6-A7F1-3456CFFC9EBB}"/>
              </a:ext>
            </a:extLst>
          </p:cNvPr>
          <p:cNvSpPr/>
          <p:nvPr/>
        </p:nvSpPr>
        <p:spPr>
          <a:xfrm>
            <a:off x="5868144" y="1745916"/>
            <a:ext cx="18722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Output:</a:t>
            </a:r>
          </a:p>
          <a:p>
            <a:r>
              <a:rPr lang="en-US" dirty="0"/>
              <a:t>Local variable g: 10</a:t>
            </a:r>
          </a:p>
          <a:p>
            <a:r>
              <a:rPr lang="en-US" dirty="0"/>
              <a:t>Global variable g: 20</a:t>
            </a:r>
          </a:p>
        </p:txBody>
      </p:sp>
    </p:spTree>
    <p:extLst>
      <p:ext uri="{BB962C8B-B14F-4D97-AF65-F5344CB8AC3E}">
        <p14:creationId xmlns:p14="http://schemas.microsoft.com/office/powerpoint/2010/main" val="17642764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6262</TotalTime>
  <Words>270</Words>
  <Application>Microsoft Office PowerPoint</Application>
  <PresentationFormat>On-screen Show (16:9)</PresentationFormat>
  <Paragraphs>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Roboto Condensed</vt:lpstr>
      <vt:lpstr>Consolas</vt:lpstr>
      <vt:lpstr>Calibri</vt:lpstr>
      <vt:lpstr>Arial</vt:lpstr>
      <vt:lpstr>Arvo</vt:lpstr>
      <vt:lpstr>Wingdings</vt:lpstr>
      <vt:lpstr>Arial Black</vt:lpstr>
      <vt:lpstr>Courier New</vt:lpstr>
      <vt:lpstr>Times New Roman</vt:lpstr>
      <vt:lpstr>Roboto Condensed Light</vt:lpstr>
      <vt:lpstr>Salerio template</vt:lpstr>
      <vt:lpstr>PowerPoint Presentation</vt:lpstr>
      <vt:lpstr>Contents</vt:lpstr>
      <vt:lpstr>Local and Global Variables</vt:lpstr>
      <vt:lpstr>Local Variables</vt:lpstr>
      <vt:lpstr>Local Variable Example</vt:lpstr>
      <vt:lpstr>Global Variable</vt:lpstr>
      <vt:lpstr>Global Variable Example</vt:lpstr>
      <vt:lpstr>Note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Abdullah Orakzai</dc:creator>
  <cp:lastModifiedBy>Mazhar Iqbal</cp:lastModifiedBy>
  <cp:revision>546</cp:revision>
  <dcterms:modified xsi:type="dcterms:W3CDTF">2023-01-30T11:25:01Z</dcterms:modified>
</cp:coreProperties>
</file>