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5"/>
  </p:notesMasterIdLst>
  <p:handoutMasterIdLst>
    <p:handoutMasterId r:id="rId16"/>
  </p:handoutMasterIdLst>
  <p:sldIdLst>
    <p:sldId id="258" r:id="rId5"/>
    <p:sldId id="293" r:id="rId6"/>
    <p:sldId id="284" r:id="rId7"/>
    <p:sldId id="261" r:id="rId8"/>
    <p:sldId id="262" r:id="rId9"/>
    <p:sldId id="294" r:id="rId10"/>
    <p:sldId id="264" r:id="rId11"/>
    <p:sldId id="271" r:id="rId12"/>
    <p:sldId id="280" r:id="rId13"/>
    <p:sldId id="29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39" autoAdjust="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533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2779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8266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557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5222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ED16-6EDB-43AA-BDD8-0E9C1D4B05EC}" type="datetime1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39D71B0-1010-42D2-9D02-830661AC59A1}" type="datetime1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AA77-B1B4-446D-8AC3-E5E3DD8607E7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AD7200-AE1E-495F-A0A0-0DA1A65A295C}" type="datetime1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C5D696-66E1-4C17-9F03-37B50D3F1BB5}" type="datetime1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E07EBB1-9A3A-4315-9F9D-2624ED185A93}" type="datetime1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446CB2A-F0F0-447C-B71B-78C74036F305}" type="datetime1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AA5DD1-EFE2-4C50-91A8-BD2B0C49B060}" type="datetime1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2BDA2A9-A916-4E0E-8619-9B69AF377FE0}" type="datetime1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C3B48-3EE5-4D46-B289-94FD3B4DD380}" type="datetime1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5BF7-9943-4692-8E40-EAC6BABB4440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A732-3432-4659-B8DA-60E93EA5E5CB}" type="datetime1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E503-C2CC-4BEF-B2F0-977C6D5FA386}" type="datetime1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89B-C181-4DEE-9D5F-298BBF4B0350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81796A5-0C78-4372-8AB3-8431ADBF85AC}" type="datetime1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AB6FB4F-9008-49A8-9B64-A94ACF28EEB0}" type="datetime1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264-3E65-4239-BB7F-FB1085E2045E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C48C-99DF-45A6-B4FD-D193DBA0CBDB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8560-1007-45A4-A38E-2EBE266FFE62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7C228D8-893E-44E5-90C6-C57BF493B08D}" type="datetime1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AAB3E4F-3D96-4B73-B27F-8C7CE5792441}" type="datetime1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Group of people talking">
            <a:extLst>
              <a:ext uri="{FF2B5EF4-FFF2-40B4-BE49-F238E27FC236}">
                <a16:creationId xmlns:a16="http://schemas.microsoft.com/office/drawing/2014/main" id="{C7D5F6B1-1228-4C2A-AE2C-950C34054C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3119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Skills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 ABDUL GHANI KHAN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A6A14-689A-491D-AA5C-2AB51EED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F49EDB-E77A-4BA9-947F-5C67ABD2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82F1A1-ACCB-44FA-B618-2D2F7BFD51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MEETING 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7D1608-6067-467E-A436-481D2866AC76}"/>
              </a:ext>
            </a:extLst>
          </p:cNvPr>
          <p:cNvSpPr txBox="1"/>
          <p:nvPr/>
        </p:nvSpPr>
        <p:spPr>
          <a:xfrm>
            <a:off x="648586" y="1231866"/>
            <a:ext cx="536944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GB" sz="3200" b="0" i="0" dirty="0">
                <a:effectLst/>
                <a:latin typeface="Söhne"/>
              </a:rPr>
              <a:t>A meeting is a gathering of people who come together to discuss on a particular topic or issue.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GB" sz="3200" dirty="0">
              <a:latin typeface="Söhne"/>
            </a:endParaRP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GB" sz="3200" b="0" i="0" dirty="0">
                <a:effectLst/>
                <a:latin typeface="Söhne"/>
              </a:rPr>
              <a:t>Meeting skills refer to the abilities and techniques needed to effectively plan a meeting.</a:t>
            </a:r>
            <a:endParaRPr lang="en-GB" sz="3200" dirty="0">
              <a:latin typeface="Söhne"/>
            </a:endParaRPr>
          </a:p>
          <a:p>
            <a:endParaRPr lang="en-GB" sz="3200" dirty="0">
              <a:latin typeface="Söhne"/>
            </a:endParaRPr>
          </a:p>
          <a:p>
            <a:endParaRPr lang="en-PK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DFF94-138C-437E-B075-2A104AC2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995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Skills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FC70B0-5D08-4BDC-852E-3FD7214D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015" y="723900"/>
            <a:ext cx="5028785" cy="4975151"/>
          </a:xfrm>
        </p:spPr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Preparation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dirty="0">
                <a:solidFill>
                  <a:schemeClr val="tx1"/>
                </a:solidFill>
                <a:effectLst/>
                <a:latin typeface="Söhne"/>
              </a:rPr>
              <a:t>Effective meetings require proper planning.</a:t>
            </a:r>
            <a:r>
              <a:rPr lang="en-GB" sz="1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Söhne"/>
              </a:rPr>
              <a:t>Which                           involves setting clear goals, creating an agenda.</a:t>
            </a:r>
            <a:endParaRPr lang="en-GB" sz="18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chemeClr val="tx1"/>
              </a:solidFill>
              <a:latin typeface="Söhne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Time management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dirty="0">
                <a:solidFill>
                  <a:schemeClr val="tx1"/>
                </a:solidFill>
                <a:effectLst/>
                <a:latin typeface="Söhne"/>
              </a:rPr>
              <a:t>Being able to keep the meeting on track and ensuring that everyone has an opportunity to speak requires good time management skills.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Active listening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dirty="0">
                <a:solidFill>
                  <a:schemeClr val="tx1"/>
                </a:solidFill>
                <a:effectLst/>
                <a:latin typeface="Söhne"/>
              </a:rPr>
              <a:t>Listening carefully to others and being open to their ideas helps to build trust and rapport.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         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Collaboration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Söhne"/>
              </a:rPr>
              <a:t>      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dirty="0">
                <a:solidFill>
                  <a:schemeClr val="tx1"/>
                </a:solidFill>
                <a:effectLst/>
                <a:latin typeface="Söhne"/>
              </a:rPr>
              <a:t>Encouraging collaboration n and ensuring that everyone feels comfortable sharing their opinions is important for making progress in meetings.</a:t>
            </a:r>
            <a:endParaRPr lang="en-US" sz="1600" dirty="0">
              <a:solidFill>
                <a:schemeClr val="tx1"/>
              </a:solidFill>
            </a:endParaRPr>
          </a:p>
          <a:p>
            <a:pPr marL="53340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53340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53340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533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Follow-up</a:t>
            </a:r>
          </a:p>
          <a:p>
            <a:pPr marL="533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dirty="0">
                <a:solidFill>
                  <a:schemeClr val="tx1"/>
                </a:solidFill>
                <a:effectLst/>
                <a:latin typeface="Söhne"/>
              </a:rPr>
              <a:t>After the meeting, follow-up is necessary to ensure that action items are completed, and decisions are implemented.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ectangle 26" descr="Handshake">
            <a:extLst>
              <a:ext uri="{FF2B5EF4-FFF2-40B4-BE49-F238E27FC236}">
                <a16:creationId xmlns:a16="http://schemas.microsoft.com/office/drawing/2014/main" id="{BEF34E1C-44B9-4EFC-8126-D51A3EA9BF40}"/>
              </a:ext>
            </a:extLst>
          </p:cNvPr>
          <p:cNvSpPr/>
          <p:nvPr/>
        </p:nvSpPr>
        <p:spPr>
          <a:xfrm>
            <a:off x="5457142" y="821375"/>
            <a:ext cx="499424" cy="49942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Rectangle 27" descr="Bar chart">
            <a:extLst>
              <a:ext uri="{FF2B5EF4-FFF2-40B4-BE49-F238E27FC236}">
                <a16:creationId xmlns:a16="http://schemas.microsoft.com/office/drawing/2014/main" id="{7810A56D-FB7B-429D-835B-7A0CD7BCB96A}"/>
              </a:ext>
            </a:extLst>
          </p:cNvPr>
          <p:cNvSpPr/>
          <p:nvPr/>
        </p:nvSpPr>
        <p:spPr>
          <a:xfrm>
            <a:off x="5457142" y="2366721"/>
            <a:ext cx="499424" cy="499424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332956"/>
              <a:satOff val="-147"/>
              <a:lumOff val="392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Rectangle 28" descr="Checkmark">
            <a:extLst>
              <a:ext uri="{FF2B5EF4-FFF2-40B4-BE49-F238E27FC236}">
                <a16:creationId xmlns:a16="http://schemas.microsoft.com/office/drawing/2014/main" id="{9C6EFB52-3349-4B07-BB85-12C3EA673CEA}"/>
              </a:ext>
            </a:extLst>
          </p:cNvPr>
          <p:cNvSpPr/>
          <p:nvPr/>
        </p:nvSpPr>
        <p:spPr>
          <a:xfrm>
            <a:off x="5526707" y="4185003"/>
            <a:ext cx="373900" cy="394492"/>
          </a:xfrm>
          <a:prstGeom prst="rect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665912"/>
              <a:satOff val="-293"/>
              <a:lumOff val="784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Rectangle 29" descr="Group">
            <a:extLst>
              <a:ext uri="{FF2B5EF4-FFF2-40B4-BE49-F238E27FC236}">
                <a16:creationId xmlns:a16="http://schemas.microsoft.com/office/drawing/2014/main" id="{88F8C9F3-7615-45BF-B785-33C277085718}"/>
              </a:ext>
            </a:extLst>
          </p:cNvPr>
          <p:cNvSpPr/>
          <p:nvPr/>
        </p:nvSpPr>
        <p:spPr>
          <a:xfrm>
            <a:off x="8585407" y="821375"/>
            <a:ext cx="499424" cy="499424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998868"/>
              <a:satOff val="-440"/>
              <a:lumOff val="1177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Rectangle 30" descr="Help">
            <a:extLst>
              <a:ext uri="{FF2B5EF4-FFF2-40B4-BE49-F238E27FC236}">
                <a16:creationId xmlns:a16="http://schemas.microsoft.com/office/drawing/2014/main" id="{B15A1DA1-0781-4F05-ADA9-ADBE27A12E44}"/>
              </a:ext>
            </a:extLst>
          </p:cNvPr>
          <p:cNvSpPr/>
          <p:nvPr/>
        </p:nvSpPr>
        <p:spPr>
          <a:xfrm>
            <a:off x="8585407" y="3479676"/>
            <a:ext cx="499424" cy="499424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1331824"/>
              <a:satOff val="-586"/>
              <a:lumOff val="1569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396356-3656-49DF-8DF7-F18F28B6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Meeting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Staff Meetings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Board Meetings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Team Meetings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One-on-One Meetings</a:t>
            </a:r>
          </a:p>
          <a:p>
            <a:r>
              <a:rPr lang="en-US" dirty="0">
                <a:solidFill>
                  <a:schemeClr val="tx1"/>
                </a:solidFill>
                <a:latin typeface="Söhne"/>
              </a:rPr>
              <a:t>Etc.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grpSp>
        <p:nvGrpSpPr>
          <p:cNvPr id="10" name="Group 9" descr="Info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70D239-ED20-4A2F-A5D0-38CC5904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670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A MEETING AGENDA</a:t>
            </a:r>
          </a:p>
        </p:txBody>
      </p:sp>
      <p:pic>
        <p:nvPicPr>
          <p:cNvPr id="10" name="Picture Placeholder 9" descr="A view of a tall building">
            <a:extLst>
              <a:ext uri="{FF2B5EF4-FFF2-40B4-BE49-F238E27FC236}">
                <a16:creationId xmlns:a16="http://schemas.microsoft.com/office/drawing/2014/main" id="{7E7516D5-86C5-48B5-8E66-B9E6F735DF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102" r="9892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D22D53-586E-4F80-B549-03B4A942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GB" b="0" i="0" dirty="0">
                <a:solidFill>
                  <a:schemeClr val="tx1"/>
                </a:solidFill>
                <a:effectLst/>
                <a:latin typeface="Söhne"/>
              </a:rPr>
              <a:t>A meeting agenda is a document that outlines the topics and issues that will be discussed during a meeting. The purpose of an agenda is to provide structure and direction for the meeting, ensuring that participants stay focused and on track.</a:t>
            </a:r>
          </a:p>
          <a:p>
            <a:pPr marL="0" indent="0">
              <a:buNone/>
            </a:pPr>
            <a:endParaRPr lang="en-GB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Söhne"/>
              </a:rPr>
              <a:t>Standard Format Of A Meeting Agenda Is :-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Meeting Title , Date And Time , Attendees , Objectives , Agenda Items , Actions Items , Other Business , Next Meeting 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26913F-62AF-4154-836C-DE982729D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767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B264E5-4EB1-4740-9A7B-19DBDC7188EA}"/>
              </a:ext>
            </a:extLst>
          </p:cNvPr>
          <p:cNvSpPr txBox="1"/>
          <p:nvPr/>
        </p:nvSpPr>
        <p:spPr>
          <a:xfrm>
            <a:off x="273346" y="483320"/>
            <a:ext cx="11432658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b="1" i="0" dirty="0">
                <a:effectLst/>
                <a:latin typeface="Söhne"/>
              </a:rPr>
              <a:t>The standard format for setting an agenda includes the following elements:</a:t>
            </a:r>
          </a:p>
          <a:p>
            <a:pPr algn="l"/>
            <a:endParaRPr lang="en-GB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GB" b="1" i="0" dirty="0">
                <a:effectLst/>
                <a:latin typeface="Söhne"/>
              </a:rPr>
              <a:t>Meeting Title</a:t>
            </a:r>
            <a:r>
              <a:rPr lang="en-GB" b="0" i="0" dirty="0">
                <a:effectLst/>
                <a:latin typeface="Söhne"/>
              </a:rPr>
              <a:t>: The title should be clear and descriptive, indicating the purpose of the meeting.</a:t>
            </a:r>
          </a:p>
          <a:p>
            <a:pPr algn="l">
              <a:buFont typeface="+mj-lt"/>
              <a:buAutoNum type="arabicPeriod"/>
            </a:pPr>
            <a:endParaRPr lang="en-GB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GB" b="1" i="0" dirty="0">
                <a:effectLst/>
                <a:latin typeface="Söhne"/>
              </a:rPr>
              <a:t>Date and Time</a:t>
            </a:r>
            <a:r>
              <a:rPr lang="en-GB" b="0" i="0" dirty="0">
                <a:effectLst/>
                <a:latin typeface="Söhne"/>
              </a:rPr>
              <a:t>: </a:t>
            </a:r>
            <a:r>
              <a:rPr lang="en-GB" sz="1600" b="0" i="0" dirty="0">
                <a:effectLst/>
                <a:latin typeface="Söhne"/>
              </a:rPr>
              <a:t>The date and time of the meeting should be clearly stated, along with the expected duration of the meeting.</a:t>
            </a:r>
          </a:p>
          <a:p>
            <a:pPr algn="l">
              <a:buFont typeface="+mj-lt"/>
              <a:buAutoNum type="arabicPeriod"/>
            </a:pPr>
            <a:endParaRPr lang="en-GB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GB" b="1" i="0" dirty="0">
                <a:effectLst/>
                <a:latin typeface="Söhne"/>
              </a:rPr>
              <a:t>Attendees</a:t>
            </a:r>
            <a:r>
              <a:rPr lang="en-GB" b="0" i="0" dirty="0">
                <a:effectLst/>
                <a:latin typeface="Söhne"/>
              </a:rPr>
              <a:t>: </a:t>
            </a:r>
            <a:r>
              <a:rPr lang="en-GB" sz="1600" b="0" i="0" dirty="0">
                <a:effectLst/>
                <a:latin typeface="Söhne"/>
              </a:rPr>
              <a:t>The list of attendees should include the names of all participants who are expected to attend the meeting.</a:t>
            </a:r>
          </a:p>
          <a:p>
            <a:pPr algn="l">
              <a:buFont typeface="+mj-lt"/>
              <a:buAutoNum type="arabicPeriod"/>
            </a:pPr>
            <a:endParaRPr lang="en-GB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GB" b="1" i="0" dirty="0">
                <a:effectLst/>
                <a:latin typeface="Söhne"/>
              </a:rPr>
              <a:t>Objectives</a:t>
            </a:r>
            <a:r>
              <a:rPr lang="en-GB" b="0" i="0" dirty="0">
                <a:effectLst/>
                <a:latin typeface="Söhne"/>
              </a:rPr>
              <a:t>: </a:t>
            </a:r>
            <a:r>
              <a:rPr lang="en-GB" sz="1600" b="0" i="0" dirty="0">
                <a:effectLst/>
                <a:latin typeface="Söhne"/>
              </a:rPr>
              <a:t>The objectives of the meeting should be clearly stated, outlining the specific goals that the meeting aims to achieve.</a:t>
            </a:r>
          </a:p>
          <a:p>
            <a:pPr algn="l">
              <a:buFont typeface="+mj-lt"/>
              <a:buAutoNum type="arabicPeriod"/>
            </a:pPr>
            <a:endParaRPr lang="en-GB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GB" b="1" i="0" dirty="0">
                <a:effectLst/>
                <a:latin typeface="Söhne"/>
              </a:rPr>
              <a:t>Agenda Items</a:t>
            </a:r>
            <a:r>
              <a:rPr lang="en-GB" b="0" i="0" dirty="0">
                <a:effectLst/>
                <a:latin typeface="Söhne"/>
              </a:rPr>
              <a:t>: </a:t>
            </a:r>
            <a:r>
              <a:rPr lang="en-GB" sz="1600" b="0" i="0" dirty="0">
                <a:effectLst/>
                <a:latin typeface="Söhne"/>
              </a:rPr>
              <a:t>The main topics and issues to be discussed during the meeting should be listed in the order that they will be addressed. Each item should be accompanied by a brief description of the topic and the expected outcome.</a:t>
            </a:r>
          </a:p>
          <a:p>
            <a:pPr algn="l">
              <a:buFont typeface="+mj-lt"/>
              <a:buAutoNum type="arabicPeriod"/>
            </a:pPr>
            <a:endParaRPr lang="en-GB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GB" b="1" i="0" dirty="0">
                <a:effectLst/>
                <a:latin typeface="Söhne"/>
              </a:rPr>
              <a:t>Action Items</a:t>
            </a:r>
            <a:r>
              <a:rPr lang="en-GB" b="0" i="0" dirty="0">
                <a:effectLst/>
                <a:latin typeface="Söhne"/>
              </a:rPr>
              <a:t>: </a:t>
            </a:r>
            <a:r>
              <a:rPr lang="en-GB" sz="1600" b="0" i="0" dirty="0">
                <a:effectLst/>
                <a:latin typeface="Söhne"/>
              </a:rPr>
              <a:t>Action items refer to any tasks or follow-up actions that need to be completed after the meeting. These should be clearly outlined in the agenda.</a:t>
            </a:r>
          </a:p>
          <a:p>
            <a:pPr algn="l">
              <a:buFont typeface="+mj-lt"/>
              <a:buAutoNum type="arabicPeriod"/>
            </a:pPr>
            <a:endParaRPr lang="en-GB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GB" b="1" i="0" dirty="0">
                <a:effectLst/>
                <a:latin typeface="Söhne"/>
              </a:rPr>
              <a:t>Other Business</a:t>
            </a:r>
            <a:r>
              <a:rPr lang="en-GB" b="0" i="0" dirty="0">
                <a:effectLst/>
                <a:latin typeface="Söhne"/>
              </a:rPr>
              <a:t>: </a:t>
            </a:r>
            <a:r>
              <a:rPr lang="en-GB" sz="1600" b="0" i="0" dirty="0">
                <a:effectLst/>
                <a:latin typeface="Söhne"/>
              </a:rPr>
              <a:t>Any other items that need to be discussed or raised during the meeting should be included in this section.</a:t>
            </a:r>
          </a:p>
          <a:p>
            <a:pPr algn="l">
              <a:buFont typeface="+mj-lt"/>
              <a:buAutoNum type="arabicPeriod"/>
            </a:pPr>
            <a:endParaRPr lang="en-GB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GB" b="1" i="0" dirty="0">
                <a:effectLst/>
                <a:latin typeface="Söhne"/>
              </a:rPr>
              <a:t>Next Meeting</a:t>
            </a:r>
            <a:r>
              <a:rPr lang="en-GB" b="0" i="0" dirty="0">
                <a:effectLst/>
                <a:latin typeface="Söhne"/>
              </a:rPr>
              <a:t>: </a:t>
            </a:r>
            <a:r>
              <a:rPr lang="en-GB" sz="1600" b="0" i="0" dirty="0">
                <a:effectLst/>
                <a:latin typeface="Söhne"/>
              </a:rPr>
              <a:t>The date, time, and location of the next meeting should be included at the end of the agenda, if applicable.</a:t>
            </a:r>
            <a:endParaRPr lang="en-GB" dirty="0">
              <a:latin typeface="Söhne"/>
            </a:endParaRPr>
          </a:p>
          <a:p>
            <a:pPr algn="l"/>
            <a:endParaRPr lang="en-GB" b="0" i="0" dirty="0">
              <a:effectLst/>
              <a:latin typeface="Söhne"/>
            </a:endParaRPr>
          </a:p>
          <a:p>
            <a:pPr algn="l"/>
            <a:r>
              <a:rPr lang="en-GB" b="0" i="0" dirty="0">
                <a:effectLst/>
                <a:latin typeface="Söhne"/>
              </a:rPr>
              <a:t>It's important to note that agendas should be distributed to all attendees well in advance of the meeting to allow them to prepare and contribute effectively.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402F51-6864-454F-999D-85495D37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07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6DB04AA-2B2C-4162-AD6D-1FF80268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Is A Meeting Recorded !</a:t>
            </a:r>
          </a:p>
        </p:txBody>
      </p:sp>
      <p:pic>
        <p:nvPicPr>
          <p:cNvPr id="11" name="Picture Placeholder 10" descr="A picture containing sky, water, outdoor, person. It also reflects philosophy, peace&#10;&#10;">
            <a:extLst>
              <a:ext uri="{FF2B5EF4-FFF2-40B4-BE49-F238E27FC236}">
                <a16:creationId xmlns:a16="http://schemas.microsoft.com/office/drawing/2014/main" id="{94B2FFE9-6D1F-4DC1-8532-95405973AB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CBAAA8-DE36-46A7-8728-72C3486FD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 fontScale="70000" lnSpcReduction="20000"/>
          </a:bodyPr>
          <a:lstStyle/>
          <a:p>
            <a:pPr marL="430213" indent="-342900"/>
            <a:r>
              <a:rPr lang="en-GB" sz="2600" b="1" i="0" dirty="0">
                <a:solidFill>
                  <a:schemeClr val="tx1"/>
                </a:solidFill>
                <a:effectLst/>
                <a:latin typeface="Söhne"/>
              </a:rPr>
              <a:t>Taking Minutes</a:t>
            </a:r>
            <a:r>
              <a:rPr lang="en-GB" b="0" i="0" dirty="0">
                <a:solidFill>
                  <a:schemeClr val="tx1"/>
                </a:solidFill>
                <a:effectLst/>
                <a:latin typeface="Söhne"/>
              </a:rPr>
              <a:t>: The most common method of recording a meeting is to take minutes. Minutes are a summary of the main points and decisions made during the meeting, as well as any action items that were assigned. </a:t>
            </a:r>
          </a:p>
          <a:p>
            <a:pPr marL="430213" indent="-342900"/>
            <a:r>
              <a:rPr lang="en-GB" sz="2600" b="1" i="0" dirty="0">
                <a:solidFill>
                  <a:schemeClr val="tx1"/>
                </a:solidFill>
                <a:effectLst/>
                <a:latin typeface="Söhne"/>
              </a:rPr>
              <a:t>Audio Recording</a:t>
            </a:r>
            <a:r>
              <a:rPr lang="en-GB" b="0" i="0" dirty="0">
                <a:solidFill>
                  <a:schemeClr val="tx1"/>
                </a:solidFill>
                <a:effectLst/>
                <a:latin typeface="Söhne"/>
              </a:rPr>
              <a:t>: Another method of recording a meeting is to use an audio recorder or software to record the entire meeting. </a:t>
            </a:r>
          </a:p>
          <a:p>
            <a:pPr marL="430213" indent="-342900"/>
            <a:r>
              <a:rPr lang="en-GB" sz="2600" b="1" i="0" dirty="0">
                <a:solidFill>
                  <a:schemeClr val="tx1"/>
                </a:solidFill>
                <a:effectLst/>
                <a:latin typeface="Söhne"/>
              </a:rPr>
              <a:t>Video Recording</a:t>
            </a:r>
            <a:r>
              <a:rPr lang="en-GB" b="0" i="0" dirty="0">
                <a:solidFill>
                  <a:schemeClr val="tx1"/>
                </a:solidFill>
                <a:effectLst/>
                <a:latin typeface="Söhne"/>
              </a:rPr>
              <a:t>: Video recording is similar to audio recording, but it captures visual cues and nonverbal communication that may be important for certain types of meetings. </a:t>
            </a:r>
          </a:p>
          <a:p>
            <a:pPr marL="430213" indent="-342900"/>
            <a:r>
              <a:rPr lang="en-GB" sz="2600" b="1" i="0" dirty="0">
                <a:solidFill>
                  <a:schemeClr val="tx1"/>
                </a:solidFill>
                <a:effectLst/>
                <a:latin typeface="Söhne"/>
              </a:rPr>
              <a:t>Electronic Notes</a:t>
            </a:r>
            <a:r>
              <a:rPr lang="en-GB" i="0" dirty="0">
                <a:solidFill>
                  <a:schemeClr val="tx1"/>
                </a:solidFill>
                <a:effectLst/>
                <a:latin typeface="Söhne"/>
              </a:rPr>
              <a:t>: Electronic note-taking tools like Google Docs or Microsoft OneNote can also be used to record a meeting.</a:t>
            </a:r>
          </a:p>
          <a:p>
            <a:pPr marL="87313" indent="0">
              <a:buFont typeface="Calibri" panose="020F0502020204030204" pitchFamily="34" charset="0"/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81BD4E-167A-4A60-83C2-27097B20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89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5E388D-0F85-4EDA-A59C-C4E14987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3857"/>
            <a:ext cx="10058400" cy="1450757"/>
          </a:xfrm>
        </p:spPr>
        <p:txBody>
          <a:bodyPr/>
          <a:lstStyle/>
          <a:p>
            <a:r>
              <a:rPr lang="en-GB" b="0" dirty="0">
                <a:solidFill>
                  <a:schemeClr val="tx1"/>
                </a:solidFill>
                <a:latin typeface="Söhne"/>
              </a:rPr>
              <a:t>S</a:t>
            </a:r>
            <a:r>
              <a:rPr lang="en-GB" b="0" i="0" dirty="0">
                <a:solidFill>
                  <a:schemeClr val="tx1"/>
                </a:solidFill>
                <a:effectLst/>
                <a:latin typeface="Söhne"/>
              </a:rPr>
              <a:t>tandard format for writing minutes of the meeting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EEF6D5-D74A-4A17-85EC-7CA0E113A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688873"/>
              </p:ext>
            </p:extLst>
          </p:nvPr>
        </p:nvGraphicFramePr>
        <p:xfrm>
          <a:off x="393405" y="2094614"/>
          <a:ext cx="114300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158420496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26601103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792447582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499580472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708550578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551284804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887403014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587201126"/>
                    </a:ext>
                  </a:extLst>
                </a:gridCol>
              </a:tblGrid>
              <a:tr h="55278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Meeting details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Attendees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Approval of previous minutes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Agenda items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 items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 steps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Adjournment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 and date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222357"/>
                  </a:ext>
                </a:extLst>
              </a:tr>
              <a:tr h="2803001">
                <a:tc>
                  <a:txBody>
                    <a:bodyPr/>
                    <a:lstStyle/>
                    <a:p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 by including the name of the organization or committee, the date, time, and location of the meeting, and the name of the person who chaired the meeting.</a:t>
                      </a:r>
                      <a:endParaRPr lang="en-P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the names of all attendees, including those who were absent, as well as any guests or speakers.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applicable, include a section to record the approval of the minutes from the previous meeting.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majority of the minutes will focus on the topics covered during the meeting.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Record any action items assigned during the meeting, including the name of the person responsible for completing the task, the deadline for completion, and any additional details or notes.</a:t>
                      </a:r>
                      <a:endParaRPr lang="en-P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any information on upcoming meetings, events, or important dates that were discussed during the meeting.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Record the time that the meeting was adjourned and any announcements made at the end of the meeting.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a signature line for the person who prepared the minutes and the date they were completed.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93583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AF59CE-57DC-448E-9FFC-75B5878C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37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picture containing indoor. Person is signing document&#10;">
            <a:extLst>
              <a:ext uri="{FF2B5EF4-FFF2-40B4-BE49-F238E27FC236}">
                <a16:creationId xmlns:a16="http://schemas.microsoft.com/office/drawing/2014/main" id="{A7C45DDD-A694-4705-892B-497F786E96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444079D-629C-4C44-8DB6-B4B5E7C5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8319FC-8956-44E9-A0D7-234A3918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400858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111</TotalTime>
  <Words>832</Words>
  <Application>Microsoft Office PowerPoint</Application>
  <PresentationFormat>Widescreen</PresentationFormat>
  <Paragraphs>93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Söhne</vt:lpstr>
      <vt:lpstr>Wingdings</vt:lpstr>
      <vt:lpstr>RetrospectVTI</vt:lpstr>
      <vt:lpstr>Meeting Skills</vt:lpstr>
      <vt:lpstr>WHAT IS MEETING </vt:lpstr>
      <vt:lpstr>Meeting Skills</vt:lpstr>
      <vt:lpstr>Types Of Meeting</vt:lpstr>
      <vt:lpstr>WHAT IS A MEETING AGENDA</vt:lpstr>
      <vt:lpstr>PowerPoint Presentation</vt:lpstr>
      <vt:lpstr>How Is A Meeting Recorded !</vt:lpstr>
      <vt:lpstr>Standard format for writing minutes of the meeting</vt:lpstr>
      <vt:lpstr>QNA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Skills</dc:title>
  <dc:creator>Abdul Ghani Khan</dc:creator>
  <cp:lastModifiedBy>Abdul Ghani Khan</cp:lastModifiedBy>
  <cp:revision>9</cp:revision>
  <dcterms:created xsi:type="dcterms:W3CDTF">2023-05-07T17:04:22Z</dcterms:created>
  <dcterms:modified xsi:type="dcterms:W3CDTF">2023-05-08T07:30:06Z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