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59" r:id="rId10"/>
    <p:sldId id="265" r:id="rId11"/>
    <p:sldId id="267" r:id="rId12"/>
    <p:sldId id="266" r:id="rId13"/>
    <p:sldId id="268"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urahquran.com/3.html" TargetMode="External"/><Relationship Id="rId2" Type="http://schemas.openxmlformats.org/officeDocument/2006/relationships/hyperlink" Target="https://www.al-islam.org/articles/islam-first-and-last-religion-mansour-leghaei#quran_ref_79895" TargetMode="External"/><Relationship Id="rId1" Type="http://schemas.openxmlformats.org/officeDocument/2006/relationships/slideLayout" Target="../slideLayouts/slideLayout2.xml"/><Relationship Id="rId4" Type="http://schemas.openxmlformats.org/officeDocument/2006/relationships/hyperlink" Target="https://www.al-islam.org/articles/islam-first-and-last-religion-mansour-leghaei#quran_ref_7989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l-islam.org/articles/islam-first-and-last-religion-mansour-leghaei#quran_ref_79899" TargetMode="External"/><Relationship Id="rId2" Type="http://schemas.openxmlformats.org/officeDocument/2006/relationships/hyperlink" Target="https://www.al-islam.org/articles/islam-first-and-last-religion-mansour-leghaei#quran_ref_79898" TargetMode="External"/><Relationship Id="rId1" Type="http://schemas.openxmlformats.org/officeDocument/2006/relationships/slideLayout" Target="../slideLayouts/slideLayout2.xml"/><Relationship Id="rId4" Type="http://schemas.openxmlformats.org/officeDocument/2006/relationships/hyperlink" Target="https://www.al-islam.org/articles/islam-first-and-last-religion-mansour-leghaei#quran_ref_7990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al-islam.org/articles/islam-first-and-last-religion-mansour-leghaei#quran_ref_79910" TargetMode="External"/><Relationship Id="rId2" Type="http://schemas.openxmlformats.org/officeDocument/2006/relationships/hyperlink" Target="https://www.al-islam.org/articles/islam-first-and-last-religion-mansour-leghaei#quran_ref_7990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smtClean="0"/>
              <a:t>Introduction to Religion</a:t>
            </a:r>
            <a:endParaRPr lang="en-US" sz="4800" b="1" dirty="0"/>
          </a:p>
        </p:txBody>
      </p:sp>
    </p:spTree>
    <p:extLst>
      <p:ext uri="{BB962C8B-B14F-4D97-AF65-F5344CB8AC3E}">
        <p14:creationId xmlns:p14="http://schemas.microsoft.com/office/powerpoint/2010/main" val="270867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Characteristics of </a:t>
            </a:r>
            <a:r>
              <a:rPr lang="en-US" b="1" dirty="0" smtClean="0"/>
              <a:t>Islam</a:t>
            </a:r>
            <a:endParaRPr lang="en-US" dirty="0"/>
          </a:p>
        </p:txBody>
      </p:sp>
      <p:sp>
        <p:nvSpPr>
          <p:cNvPr id="3" name="Content Placeholder 2"/>
          <p:cNvSpPr>
            <a:spLocks noGrp="1"/>
          </p:cNvSpPr>
          <p:nvPr>
            <p:ph idx="1"/>
          </p:nvPr>
        </p:nvSpPr>
        <p:spPr/>
        <p:txBody>
          <a:bodyPr anchor="ctr">
            <a:normAutofit/>
          </a:bodyPr>
          <a:lstStyle/>
          <a:p>
            <a:r>
              <a:rPr lang="en-US" dirty="0"/>
              <a:t>Islam's injunction </a:t>
            </a:r>
            <a:r>
              <a:rPr lang="en-US" dirty="0" smtClean="0"/>
              <a:t>is: </a:t>
            </a:r>
            <a:r>
              <a:rPr lang="en-US" dirty="0" smtClean="0">
                <a:solidFill>
                  <a:srgbClr val="FF0000"/>
                </a:solidFill>
              </a:rPr>
              <a:t>Eat</a:t>
            </a:r>
            <a:r>
              <a:rPr lang="en-US" dirty="0" smtClean="0"/>
              <a:t> </a:t>
            </a:r>
            <a:r>
              <a:rPr lang="en-US" dirty="0"/>
              <a:t>and </a:t>
            </a:r>
            <a:r>
              <a:rPr lang="en-US" dirty="0">
                <a:solidFill>
                  <a:srgbClr val="FF0000"/>
                </a:solidFill>
              </a:rPr>
              <a:t>drink,</a:t>
            </a:r>
            <a:r>
              <a:rPr lang="en-US" dirty="0"/>
              <a:t> but do not be </a:t>
            </a:r>
            <a:r>
              <a:rPr lang="en-US" dirty="0">
                <a:solidFill>
                  <a:srgbClr val="FF0000"/>
                </a:solidFill>
              </a:rPr>
              <a:t>extravagant</a:t>
            </a:r>
            <a:r>
              <a:rPr lang="en-US" dirty="0"/>
              <a:t>. (7:31</a:t>
            </a:r>
            <a:r>
              <a:rPr lang="en-US" dirty="0" smtClean="0"/>
              <a:t>)</a:t>
            </a:r>
          </a:p>
          <a:p>
            <a:r>
              <a:rPr lang="en-US" dirty="0"/>
              <a:t>The Prophet said</a:t>
            </a:r>
            <a:r>
              <a:rPr lang="en-US" dirty="0" smtClean="0"/>
              <a:t>: "</a:t>
            </a:r>
            <a:r>
              <a:rPr lang="en-US" dirty="0"/>
              <a:t>A </a:t>
            </a:r>
            <a:r>
              <a:rPr lang="en-US" dirty="0">
                <a:solidFill>
                  <a:srgbClr val="FF0000"/>
                </a:solidFill>
              </a:rPr>
              <a:t>Muslim</a:t>
            </a:r>
            <a:r>
              <a:rPr lang="en-US" dirty="0"/>
              <a:t> who lives in the </a:t>
            </a:r>
            <a:r>
              <a:rPr lang="en-US" dirty="0">
                <a:solidFill>
                  <a:srgbClr val="FF0000"/>
                </a:solidFill>
              </a:rPr>
              <a:t>midst of society </a:t>
            </a:r>
            <a:r>
              <a:rPr lang="en-US" dirty="0"/>
              <a:t>and bears with </a:t>
            </a:r>
            <a:r>
              <a:rPr lang="en-US" dirty="0">
                <a:solidFill>
                  <a:srgbClr val="FF0000"/>
                </a:solidFill>
              </a:rPr>
              <a:t>patience </a:t>
            </a:r>
            <a:r>
              <a:rPr lang="en-US" dirty="0">
                <a:solidFill>
                  <a:schemeClr val="tx1"/>
                </a:solidFill>
              </a:rPr>
              <a:t>the </a:t>
            </a:r>
            <a:r>
              <a:rPr lang="en-US" dirty="0" smtClean="0">
                <a:solidFill>
                  <a:srgbClr val="FF0000"/>
                </a:solidFill>
              </a:rPr>
              <a:t>disorders</a:t>
            </a:r>
            <a:r>
              <a:rPr lang="en-US" dirty="0" smtClean="0">
                <a:solidFill>
                  <a:schemeClr val="tx1"/>
                </a:solidFill>
              </a:rPr>
              <a:t> </a:t>
            </a:r>
            <a:r>
              <a:rPr lang="en-US" dirty="0"/>
              <a:t>that come to him is better than the one who shuns society and cannot bear any wrong done to him</a:t>
            </a:r>
            <a:r>
              <a:rPr lang="en-US" dirty="0" smtClean="0"/>
              <a:t>.“</a:t>
            </a:r>
          </a:p>
          <a:p>
            <a:endParaRPr lang="en-US" dirty="0"/>
          </a:p>
          <a:p>
            <a:endParaRPr lang="en-US" dirty="0"/>
          </a:p>
        </p:txBody>
      </p:sp>
    </p:spTree>
    <p:extLst>
      <p:ext uri="{BB962C8B-B14F-4D97-AF65-F5344CB8AC3E}">
        <p14:creationId xmlns:p14="http://schemas.microsoft.com/office/powerpoint/2010/main" val="149043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Characteristics of </a:t>
            </a:r>
            <a:r>
              <a:rPr lang="en-US" b="1" dirty="0" smtClean="0"/>
              <a:t>Islam</a:t>
            </a:r>
            <a:endParaRPr lang="en-US" dirty="0"/>
          </a:p>
        </p:txBody>
      </p:sp>
      <p:sp>
        <p:nvSpPr>
          <p:cNvPr id="3" name="Content Placeholder 2"/>
          <p:cNvSpPr>
            <a:spLocks noGrp="1"/>
          </p:cNvSpPr>
          <p:nvPr>
            <p:ph idx="1"/>
          </p:nvPr>
        </p:nvSpPr>
        <p:spPr>
          <a:xfrm>
            <a:off x="1159100" y="2459865"/>
            <a:ext cx="10135672" cy="3416003"/>
          </a:xfrm>
        </p:spPr>
        <p:txBody>
          <a:bodyPr anchor="ctr">
            <a:normAutofit fontScale="92500" lnSpcReduction="20000"/>
          </a:bodyPr>
          <a:lstStyle/>
          <a:p>
            <a:endParaRPr lang="en-US" dirty="0" smtClean="0"/>
          </a:p>
          <a:p>
            <a:r>
              <a:rPr lang="en-US" dirty="0" smtClean="0"/>
              <a:t>Christianity </a:t>
            </a:r>
            <a:r>
              <a:rPr lang="en-US" dirty="0"/>
              <a:t>erred on one extreme, whereas modern western civilization, in both of its variants of secular capitalistic democracy and Marxist socialism, has erred on the other. According to Lord Snell:</a:t>
            </a:r>
          </a:p>
          <a:p>
            <a:r>
              <a:rPr lang="en-US" dirty="0"/>
              <a:t>"We have built </a:t>
            </a:r>
            <a:r>
              <a:rPr lang="en-US" dirty="0">
                <a:solidFill>
                  <a:srgbClr val="FF0000"/>
                </a:solidFill>
              </a:rPr>
              <a:t>a nobly-proportioned outer structure</a:t>
            </a:r>
            <a:r>
              <a:rPr lang="en-US" dirty="0"/>
              <a:t>, but we have neglected the essential requirement of </a:t>
            </a:r>
            <a:r>
              <a:rPr lang="en-US" dirty="0">
                <a:solidFill>
                  <a:srgbClr val="FF0000"/>
                </a:solidFill>
              </a:rPr>
              <a:t>an inner order</a:t>
            </a:r>
            <a:r>
              <a:rPr lang="en-US" dirty="0"/>
              <a:t>; we have carefully designed, decorated and made clean the </a:t>
            </a:r>
            <a:r>
              <a:rPr lang="en-US" dirty="0">
                <a:solidFill>
                  <a:srgbClr val="FF0000"/>
                </a:solidFill>
              </a:rPr>
              <a:t>outside of the cup</a:t>
            </a:r>
            <a:r>
              <a:rPr lang="en-US" dirty="0"/>
              <a:t>; but the </a:t>
            </a:r>
            <a:r>
              <a:rPr lang="en-US" dirty="0">
                <a:solidFill>
                  <a:srgbClr val="FF0000"/>
                </a:solidFill>
              </a:rPr>
              <a:t>inside was full of extortion and excess</a:t>
            </a:r>
            <a:r>
              <a:rPr lang="en-US" dirty="0"/>
              <a:t>; we used our increased knowledge and power to </a:t>
            </a:r>
            <a:r>
              <a:rPr lang="en-US" dirty="0">
                <a:solidFill>
                  <a:srgbClr val="FF0000"/>
                </a:solidFill>
              </a:rPr>
              <a:t>administer to the comforts of the body</a:t>
            </a:r>
            <a:r>
              <a:rPr lang="en-US" dirty="0"/>
              <a:t>, but we left the </a:t>
            </a:r>
            <a:r>
              <a:rPr lang="en-US" dirty="0">
                <a:solidFill>
                  <a:srgbClr val="FF0000"/>
                </a:solidFill>
              </a:rPr>
              <a:t>spirit</a:t>
            </a:r>
            <a:r>
              <a:rPr lang="en-US" dirty="0"/>
              <a:t> impoverished ."</a:t>
            </a:r>
          </a:p>
          <a:p>
            <a:r>
              <a:rPr lang="en-US" dirty="0"/>
              <a:t>According to the </a:t>
            </a:r>
            <a:r>
              <a:rPr lang="en-US" dirty="0" smtClean="0"/>
              <a:t>Qur'an: </a:t>
            </a:r>
            <a:r>
              <a:rPr lang="en-US" dirty="0" smtClean="0">
                <a:solidFill>
                  <a:srgbClr val="FF0000"/>
                </a:solidFill>
              </a:rPr>
              <a:t>Man </a:t>
            </a:r>
            <a:r>
              <a:rPr lang="en-US" dirty="0">
                <a:solidFill>
                  <a:srgbClr val="FF0000"/>
                </a:solidFill>
              </a:rPr>
              <a:t>shall have nothing but what he strives for</a:t>
            </a:r>
            <a:r>
              <a:rPr lang="en-US" dirty="0"/>
              <a:t>. (53:39)</a:t>
            </a:r>
          </a:p>
          <a:p>
            <a:endParaRPr lang="en-US" dirty="0"/>
          </a:p>
          <a:p>
            <a:endParaRPr lang="en-US" dirty="0"/>
          </a:p>
        </p:txBody>
      </p:sp>
    </p:spTree>
    <p:extLst>
      <p:ext uri="{BB962C8B-B14F-4D97-AF65-F5344CB8AC3E}">
        <p14:creationId xmlns:p14="http://schemas.microsoft.com/office/powerpoint/2010/main" val="318144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Five Pillars of Islam</a:t>
            </a:r>
          </a:p>
        </p:txBody>
      </p:sp>
      <p:sp>
        <p:nvSpPr>
          <p:cNvPr id="3" name="Content Placeholder 2"/>
          <p:cNvSpPr>
            <a:spLocks noGrp="1"/>
          </p:cNvSpPr>
          <p:nvPr>
            <p:ph idx="1"/>
          </p:nvPr>
        </p:nvSpPr>
        <p:spPr>
          <a:xfrm>
            <a:off x="1159100" y="2459865"/>
            <a:ext cx="10135672" cy="3416003"/>
          </a:xfrm>
        </p:spPr>
        <p:txBody>
          <a:bodyPr anchor="ctr">
            <a:normAutofit/>
          </a:bodyPr>
          <a:lstStyle/>
          <a:p>
            <a:endParaRPr lang="en-US" dirty="0" smtClean="0"/>
          </a:p>
          <a:p>
            <a:r>
              <a:rPr lang="en-US" b="1" dirty="0"/>
              <a:t>Profession of Faith (</a:t>
            </a:r>
            <a:r>
              <a:rPr lang="en-US" b="1" i="1" dirty="0" err="1"/>
              <a:t>shahada</a:t>
            </a:r>
            <a:r>
              <a:rPr lang="en-US" b="1" dirty="0"/>
              <a:t>).</a:t>
            </a:r>
            <a:r>
              <a:rPr lang="en-US" dirty="0"/>
              <a:t> </a:t>
            </a:r>
            <a:endParaRPr lang="en-US" dirty="0" smtClean="0"/>
          </a:p>
          <a:p>
            <a:r>
              <a:rPr lang="en-US" b="1" dirty="0"/>
              <a:t>Prayer (</a:t>
            </a:r>
            <a:r>
              <a:rPr lang="en-US" b="1" i="1" dirty="0" err="1"/>
              <a:t>salat</a:t>
            </a:r>
            <a:r>
              <a:rPr lang="en-US" b="1" dirty="0" smtClean="0"/>
              <a:t>)</a:t>
            </a:r>
          </a:p>
          <a:p>
            <a:r>
              <a:rPr lang="en-US" b="1" dirty="0"/>
              <a:t>Alms (</a:t>
            </a:r>
            <a:r>
              <a:rPr lang="en-US" b="1" i="1" dirty="0"/>
              <a:t>zakat</a:t>
            </a:r>
            <a:r>
              <a:rPr lang="en-US" b="1" dirty="0" smtClean="0"/>
              <a:t>)</a:t>
            </a:r>
          </a:p>
          <a:p>
            <a:r>
              <a:rPr lang="en-US" b="1" dirty="0"/>
              <a:t>Fasting (</a:t>
            </a:r>
            <a:r>
              <a:rPr lang="en-US" b="1" i="1" dirty="0" err="1"/>
              <a:t>sawm</a:t>
            </a:r>
            <a:r>
              <a:rPr lang="en-US" b="1" dirty="0" smtClean="0"/>
              <a:t>)</a:t>
            </a:r>
          </a:p>
          <a:p>
            <a:r>
              <a:rPr lang="en-US" b="1" dirty="0"/>
              <a:t>Pilgrimage (</a:t>
            </a:r>
            <a:r>
              <a:rPr lang="en-US" b="1" i="1" dirty="0"/>
              <a:t>hajj</a:t>
            </a:r>
            <a:r>
              <a:rPr lang="en-US" b="1" dirty="0"/>
              <a:t>)</a:t>
            </a:r>
            <a:endParaRPr lang="en-US" dirty="0"/>
          </a:p>
          <a:p>
            <a:endParaRPr lang="en-US" dirty="0"/>
          </a:p>
        </p:txBody>
      </p:sp>
    </p:spTree>
    <p:extLst>
      <p:ext uri="{BB962C8B-B14F-4D97-AF65-F5344CB8AC3E}">
        <p14:creationId xmlns:p14="http://schemas.microsoft.com/office/powerpoint/2010/main" val="315900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The Finality of Islam</a:t>
            </a:r>
            <a:br>
              <a:rPr lang="en-US" b="1" dirty="0" smtClean="0"/>
            </a:br>
            <a:endParaRPr lang="en-US" sz="3100" b="1" dirty="0">
              <a:solidFill>
                <a:srgbClr val="FF0000"/>
              </a:solidFill>
            </a:endParaRPr>
          </a:p>
        </p:txBody>
      </p:sp>
      <p:sp>
        <p:nvSpPr>
          <p:cNvPr id="3" name="Content Placeholder 2"/>
          <p:cNvSpPr>
            <a:spLocks noGrp="1"/>
          </p:cNvSpPr>
          <p:nvPr>
            <p:ph idx="1"/>
          </p:nvPr>
        </p:nvSpPr>
        <p:spPr>
          <a:xfrm>
            <a:off x="1159100" y="2459865"/>
            <a:ext cx="10135672" cy="3416003"/>
          </a:xfrm>
        </p:spPr>
        <p:txBody>
          <a:bodyPr anchor="t">
            <a:normAutofit/>
          </a:bodyPr>
          <a:lstStyle/>
          <a:p>
            <a:r>
              <a:rPr lang="en-US" dirty="0" smtClean="0"/>
              <a:t>The </a:t>
            </a:r>
            <a:r>
              <a:rPr lang="en-US" dirty="0"/>
              <a:t>only recognized religion in the sight of God is Islam</a:t>
            </a:r>
            <a:r>
              <a:rPr lang="en-US" dirty="0" smtClean="0"/>
              <a:t>.</a:t>
            </a:r>
            <a:endParaRPr lang="ur-PK" dirty="0" smtClean="0"/>
          </a:p>
          <a:p>
            <a:pPr marL="0" indent="0" algn="ctr">
              <a:buNone/>
            </a:pPr>
            <a:r>
              <a:rPr lang="ar-SA" dirty="0">
                <a:solidFill>
                  <a:srgbClr val="FF0000"/>
                </a:solidFill>
                <a:latin typeface="Al Majeed Quranic Font" panose="02010000000000000000" pitchFamily="2" charset="-78"/>
                <a:cs typeface="Al Majeed Quranic Font" panose="02010000000000000000" pitchFamily="2" charset="-78"/>
              </a:rPr>
              <a:t>إِنَّ الدِّينَ عِنْدَ اللَّهِ الْإِسْلَامُ</a:t>
            </a:r>
            <a:endParaRPr lang="en-US" dirty="0">
              <a:solidFill>
                <a:srgbClr val="FF0000"/>
              </a:solidFill>
              <a:latin typeface="Al Majeed Quranic Font" panose="02010000000000000000" pitchFamily="2" charset="-78"/>
              <a:cs typeface="Al Majeed Quranic Font" panose="02010000000000000000" pitchFamily="2" charset="-78"/>
            </a:endParaRPr>
          </a:p>
          <a:p>
            <a:r>
              <a:rPr lang="en-US" b="1" i="1" dirty="0"/>
              <a:t>“Truly the religion with Allah is Islam.” (</a:t>
            </a:r>
            <a:r>
              <a:rPr lang="en-US" b="1" i="1" dirty="0">
                <a:hlinkClick r:id="rId2"/>
              </a:rPr>
              <a:t>3:19</a:t>
            </a:r>
            <a:r>
              <a:rPr lang="en-US" b="1" i="1" dirty="0" smtClean="0"/>
              <a:t>)</a:t>
            </a:r>
            <a:endParaRPr lang="ur-PK" b="1" i="1" dirty="0" smtClean="0"/>
          </a:p>
          <a:p>
            <a:pPr marL="0" indent="0" algn="ctr">
              <a:buNone/>
            </a:pPr>
            <a:r>
              <a:rPr lang="ar-SA" dirty="0">
                <a:solidFill>
                  <a:srgbClr val="FF0000"/>
                </a:solidFill>
                <a:latin typeface="Al Majeed Quranic Font" panose="02010000000000000000" pitchFamily="2" charset="-78"/>
                <a:cs typeface="Al Majeed Quranic Font" panose="02010000000000000000" pitchFamily="2" charset="-78"/>
              </a:rPr>
              <a:t>﴿وَمَن يَبْتَغِ غَيْرَ الْإِسْلَامِ دِينًا فَلَن يُقْبَلَ مِنْهُ وَهُوَ فِي الْآخِرَةِ مِنَ الْخَاسِرِينَ﴾</a:t>
            </a:r>
            <a:br>
              <a:rPr lang="ar-SA" dirty="0">
                <a:solidFill>
                  <a:srgbClr val="FF0000"/>
                </a:solidFill>
                <a:latin typeface="Al Majeed Quranic Font" panose="02010000000000000000" pitchFamily="2" charset="-78"/>
                <a:cs typeface="Al Majeed Quranic Font" panose="02010000000000000000" pitchFamily="2" charset="-78"/>
              </a:rPr>
            </a:br>
            <a:r>
              <a:rPr lang="ar-SA" sz="1600" dirty="0">
                <a:solidFill>
                  <a:srgbClr val="FF0000"/>
                </a:solidFill>
                <a:latin typeface="Al Majeed Quranic Font" panose="02010000000000000000" pitchFamily="2" charset="-78"/>
                <a:cs typeface="Al Majeed Quranic Font" panose="02010000000000000000" pitchFamily="2" charset="-78"/>
              </a:rPr>
              <a:t>[ </a:t>
            </a:r>
            <a:r>
              <a:rPr lang="ar-SA" sz="1600" dirty="0">
                <a:solidFill>
                  <a:srgbClr val="FF0000"/>
                </a:solidFill>
                <a:latin typeface="Al Majeed Quranic Font" panose="02010000000000000000" pitchFamily="2" charset="-78"/>
                <a:cs typeface="Al Majeed Quranic Font" panose="02010000000000000000" pitchFamily="2" charset="-78"/>
                <a:hlinkClick r:id="rId3"/>
              </a:rPr>
              <a:t>آل عمران</a:t>
            </a:r>
            <a:r>
              <a:rPr lang="ar-SA" sz="1600" dirty="0">
                <a:solidFill>
                  <a:srgbClr val="FF0000"/>
                </a:solidFill>
                <a:latin typeface="Al Majeed Quranic Font" panose="02010000000000000000" pitchFamily="2" charset="-78"/>
                <a:cs typeface="Al Majeed Quranic Font" panose="02010000000000000000" pitchFamily="2" charset="-78"/>
              </a:rPr>
              <a:t>: 85]</a:t>
            </a:r>
            <a:endParaRPr lang="en-US" sz="1600" dirty="0">
              <a:solidFill>
                <a:srgbClr val="FF0000"/>
              </a:solidFill>
              <a:latin typeface="Al Majeed Quranic Font" panose="02010000000000000000" pitchFamily="2" charset="-78"/>
              <a:cs typeface="Al Majeed Quranic Font" panose="02010000000000000000" pitchFamily="2" charset="-78"/>
            </a:endParaRPr>
          </a:p>
          <a:p>
            <a:r>
              <a:rPr lang="en-US" b="1" i="1" dirty="0"/>
              <a:t>“And whoever seeks a religion other than Islam it will never be accepted of him and in the hereafter he will be one of the losers.” (</a:t>
            </a:r>
            <a:r>
              <a:rPr lang="en-US" b="1" i="1" dirty="0">
                <a:hlinkClick r:id="rId4"/>
              </a:rPr>
              <a:t>3:85</a:t>
            </a:r>
            <a:r>
              <a:rPr lang="en-US" b="1" i="1" dirty="0"/>
              <a:t>)</a:t>
            </a:r>
            <a:endParaRPr lang="en-US" b="1" dirty="0"/>
          </a:p>
        </p:txBody>
      </p:sp>
    </p:spTree>
    <p:extLst>
      <p:ext uri="{BB962C8B-B14F-4D97-AF65-F5344CB8AC3E}">
        <p14:creationId xmlns:p14="http://schemas.microsoft.com/office/powerpoint/2010/main" val="404830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Finality of Islam</a:t>
            </a:r>
            <a:br>
              <a:rPr lang="en-US" b="1" dirty="0"/>
            </a:br>
            <a:r>
              <a:rPr lang="en-US" sz="3100" b="1" dirty="0">
                <a:solidFill>
                  <a:srgbClr val="FF0000"/>
                </a:solidFill>
              </a:rPr>
              <a:t>continued</a:t>
            </a:r>
            <a:endParaRPr lang="en-US" b="1" dirty="0"/>
          </a:p>
        </p:txBody>
      </p:sp>
      <p:sp>
        <p:nvSpPr>
          <p:cNvPr id="3" name="Content Placeholder 2"/>
          <p:cNvSpPr>
            <a:spLocks noGrp="1"/>
          </p:cNvSpPr>
          <p:nvPr>
            <p:ph idx="1"/>
          </p:nvPr>
        </p:nvSpPr>
        <p:spPr>
          <a:xfrm>
            <a:off x="1159100" y="2459865"/>
            <a:ext cx="10135672" cy="3416003"/>
          </a:xfrm>
        </p:spPr>
        <p:txBody>
          <a:bodyPr anchor="t">
            <a:normAutofit/>
          </a:bodyPr>
          <a:lstStyle/>
          <a:p>
            <a:endParaRPr lang="ur-PK" dirty="0" smtClean="0"/>
          </a:p>
          <a:p>
            <a:pPr algn="ctr" rtl="1" fontAlgn="base"/>
            <a:r>
              <a:rPr lang="ar-SA" dirty="0">
                <a:solidFill>
                  <a:srgbClr val="FF0000"/>
                </a:solidFill>
                <a:latin typeface="Al Majeed Quranic Font" panose="02010000000000000000" pitchFamily="2" charset="-78"/>
                <a:cs typeface="Al Majeed Quranic Font" panose="02010000000000000000" pitchFamily="2" charset="-78"/>
              </a:rPr>
              <a:t>ہُوَ الَّذِیۡۤ اَرۡسَلَ رَسُوۡلَہٗ بِالۡہُدٰی وَ دِیۡنِ الۡحَقِّ لِیُظۡہِرَہٗ عَلَی الدِّیۡنِ کُلِّہٖ ؕ وَ کَفٰی بِاللّٰہِ شَہِیۡدًا ﴿ؕ۲۸﴾</a:t>
            </a:r>
          </a:p>
          <a:p>
            <a:r>
              <a:rPr lang="en-US" b="1" i="1" dirty="0"/>
              <a:t>It is He who sent His Messenger with </a:t>
            </a:r>
            <a:r>
              <a:rPr lang="en-US" b="1" i="1" dirty="0">
                <a:solidFill>
                  <a:srgbClr val="FF0000"/>
                </a:solidFill>
              </a:rPr>
              <a:t>guidance</a:t>
            </a:r>
            <a:r>
              <a:rPr lang="en-US" b="1" i="1" dirty="0"/>
              <a:t> and the </a:t>
            </a:r>
            <a:r>
              <a:rPr lang="en-US" b="1" i="1" dirty="0">
                <a:solidFill>
                  <a:srgbClr val="FF0000"/>
                </a:solidFill>
              </a:rPr>
              <a:t>religion of truth </a:t>
            </a:r>
            <a:r>
              <a:rPr lang="en-US" b="1" i="1" dirty="0"/>
              <a:t>to manifest it over all religion. And sufficient is Allah as Witness</a:t>
            </a:r>
            <a:r>
              <a:rPr lang="en-US" dirty="0" smtClean="0"/>
              <a:t>.</a:t>
            </a:r>
            <a:r>
              <a:rPr lang="ur-PK" dirty="0" smtClean="0"/>
              <a:t> </a:t>
            </a:r>
            <a:r>
              <a:rPr lang="en-US" sz="2000" b="1" dirty="0" smtClean="0">
                <a:solidFill>
                  <a:srgbClr val="FF0000"/>
                </a:solidFill>
                <a:latin typeface="Al Majeed Quranic Font" panose="02010000000000000000" pitchFamily="2" charset="-78"/>
                <a:cs typeface="Al Majeed Quranic Font" panose="02010000000000000000" pitchFamily="2" charset="-78"/>
              </a:rPr>
              <a:t>(</a:t>
            </a:r>
            <a:r>
              <a:rPr lang="ur-PK" sz="2000" b="1" dirty="0" smtClean="0">
                <a:solidFill>
                  <a:srgbClr val="FF0000"/>
                </a:solidFill>
                <a:latin typeface="Al Majeed Quranic Font" panose="02010000000000000000" pitchFamily="2" charset="-78"/>
                <a:cs typeface="Al Majeed Quranic Font" panose="02010000000000000000" pitchFamily="2" charset="-78"/>
              </a:rPr>
              <a:t>سورہ الفتح 28</a:t>
            </a:r>
            <a:r>
              <a:rPr lang="en-US" sz="2000" b="1" dirty="0" smtClean="0">
                <a:solidFill>
                  <a:srgbClr val="FF0000"/>
                </a:solidFill>
                <a:latin typeface="Al Majeed Quranic Font" panose="02010000000000000000" pitchFamily="2" charset="-78"/>
                <a:cs typeface="Al Majeed Quranic Font" panose="02010000000000000000" pitchFamily="2" charset="-78"/>
              </a:rPr>
              <a:t>)</a:t>
            </a:r>
          </a:p>
          <a:p>
            <a:pPr algn="ctr"/>
            <a:r>
              <a:rPr lang="ar-SA" dirty="0">
                <a:solidFill>
                  <a:srgbClr val="FF0000"/>
                </a:solidFill>
                <a:latin typeface="Al Majeed Quranic Font" panose="02010000000000000000" pitchFamily="2" charset="-78"/>
                <a:cs typeface="Al Majeed Quranic Font" panose="02010000000000000000" pitchFamily="2" charset="-78"/>
              </a:rPr>
              <a:t>الْيَوْمَ أَكْمَلْتُ لَكُمْ دِينَكُمْ وَأَتْمَمْتُ عَلَيْكُمْ نِعْمَتِي وَرَضِيتُ لَكُمُ الْإِسْلَامَ دِينًا</a:t>
            </a:r>
            <a:r>
              <a:rPr lang="ar-SA" sz="2000" dirty="0">
                <a:solidFill>
                  <a:srgbClr val="FF0000"/>
                </a:solidFill>
                <a:latin typeface="Al Majeed Quranic Font" panose="02010000000000000000" pitchFamily="2" charset="-78"/>
                <a:cs typeface="Al Majeed Quranic Font" panose="02010000000000000000" pitchFamily="2" charset="-78"/>
              </a:rPr>
              <a:t> </a:t>
            </a:r>
            <a:endParaRPr lang="en-US" sz="2000" dirty="0" smtClean="0">
              <a:solidFill>
                <a:srgbClr val="FF0000"/>
              </a:solidFill>
              <a:latin typeface="Al Majeed Quranic Font" panose="02010000000000000000" pitchFamily="2" charset="-78"/>
              <a:cs typeface="Al Majeed Quranic Font" panose="02010000000000000000" pitchFamily="2" charset="-78"/>
            </a:endParaRPr>
          </a:p>
          <a:p>
            <a:r>
              <a:rPr lang="en-US" b="1" dirty="0"/>
              <a:t>This day I have perfected your religion for you and completed My favor to you. I have approved Islam to be your religion. </a:t>
            </a:r>
            <a:endParaRPr lang="ur-PK" b="1" dirty="0">
              <a:solidFill>
                <a:srgbClr val="FF0000"/>
              </a:solidFill>
              <a:latin typeface="Al Majeed Quranic Font" panose="02010000000000000000" pitchFamily="2" charset="-78"/>
              <a:cs typeface="Al Majeed Quranic Font" panose="02010000000000000000" pitchFamily="2" charset="-78"/>
            </a:endParaRPr>
          </a:p>
          <a:p>
            <a:pPr marL="0" indent="0">
              <a:buNone/>
            </a:pPr>
            <a:endParaRPr lang="en-US" b="1" dirty="0"/>
          </a:p>
        </p:txBody>
      </p:sp>
    </p:spTree>
    <p:extLst>
      <p:ext uri="{BB962C8B-B14F-4D97-AF65-F5344CB8AC3E}">
        <p14:creationId xmlns:p14="http://schemas.microsoft.com/office/powerpoint/2010/main" val="396470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Finality of Islam</a:t>
            </a:r>
            <a:br>
              <a:rPr lang="en-US" b="1" dirty="0"/>
            </a:br>
            <a:r>
              <a:rPr lang="en-US" sz="3100" b="1" dirty="0">
                <a:solidFill>
                  <a:srgbClr val="FF0000"/>
                </a:solidFill>
              </a:rPr>
              <a:t>continued</a:t>
            </a:r>
            <a:endParaRPr lang="en-US" b="1" dirty="0"/>
          </a:p>
        </p:txBody>
      </p:sp>
      <p:sp>
        <p:nvSpPr>
          <p:cNvPr id="3" name="Content Placeholder 2"/>
          <p:cNvSpPr>
            <a:spLocks noGrp="1"/>
          </p:cNvSpPr>
          <p:nvPr>
            <p:ph idx="1"/>
          </p:nvPr>
        </p:nvSpPr>
        <p:spPr>
          <a:xfrm>
            <a:off x="1159100" y="2459865"/>
            <a:ext cx="10135672" cy="3416003"/>
          </a:xfrm>
        </p:spPr>
        <p:txBody>
          <a:bodyPr anchor="ctr">
            <a:normAutofit/>
          </a:bodyPr>
          <a:lstStyle/>
          <a:p>
            <a:r>
              <a:rPr lang="en-US" dirty="0"/>
              <a:t>M</a:t>
            </a:r>
            <a:r>
              <a:rPr lang="en-US" dirty="0" smtClean="0"/>
              <a:t>ajor </a:t>
            </a:r>
            <a:r>
              <a:rPr lang="en-US" dirty="0"/>
              <a:t>differences between the </a:t>
            </a:r>
            <a:r>
              <a:rPr lang="en-US" dirty="0">
                <a:solidFill>
                  <a:srgbClr val="FF0000"/>
                </a:solidFill>
              </a:rPr>
              <a:t>prophets</a:t>
            </a:r>
            <a:r>
              <a:rPr lang="en-US" dirty="0"/>
              <a:t> and the </a:t>
            </a:r>
            <a:r>
              <a:rPr lang="en-US" dirty="0">
                <a:solidFill>
                  <a:srgbClr val="FF0000"/>
                </a:solidFill>
              </a:rPr>
              <a:t>messengers</a:t>
            </a:r>
            <a:r>
              <a:rPr lang="en-US" dirty="0"/>
              <a:t> of </a:t>
            </a:r>
            <a:r>
              <a:rPr lang="en-US" dirty="0" smtClean="0"/>
              <a:t>Allah </a:t>
            </a:r>
            <a:r>
              <a:rPr lang="en-US" dirty="0"/>
              <a:t>in comparison to </a:t>
            </a:r>
            <a:r>
              <a:rPr lang="en-US" dirty="0">
                <a:solidFill>
                  <a:srgbClr val="FF0000"/>
                </a:solidFill>
              </a:rPr>
              <a:t>philosophers</a:t>
            </a:r>
            <a:r>
              <a:rPr lang="en-US" dirty="0"/>
              <a:t> and </a:t>
            </a:r>
            <a:r>
              <a:rPr lang="en-US" dirty="0">
                <a:solidFill>
                  <a:srgbClr val="FF0000"/>
                </a:solidFill>
              </a:rPr>
              <a:t>thinkers </a:t>
            </a:r>
            <a:r>
              <a:rPr lang="en-US" dirty="0"/>
              <a:t>- for even contemporary philosophers and thinkers </a:t>
            </a:r>
            <a:r>
              <a:rPr lang="en-US" dirty="0">
                <a:solidFill>
                  <a:srgbClr val="FF0000"/>
                </a:solidFill>
              </a:rPr>
              <a:t>oppose each other</a:t>
            </a:r>
            <a:r>
              <a:rPr lang="en-US" dirty="0"/>
              <a:t>, and their doctrines and all schools of thoughts may contradict one another. That is not ever the case in the office of prophet-hood</a:t>
            </a:r>
            <a:r>
              <a:rPr lang="en-US" dirty="0" smtClean="0"/>
              <a:t>.</a:t>
            </a:r>
          </a:p>
          <a:p>
            <a:r>
              <a:rPr lang="en-US" dirty="0"/>
              <a:t>the teachings of the prophets </a:t>
            </a:r>
            <a:r>
              <a:rPr lang="en-US" dirty="0">
                <a:solidFill>
                  <a:srgbClr val="FF0000"/>
                </a:solidFill>
              </a:rPr>
              <a:t>are similar </a:t>
            </a:r>
            <a:r>
              <a:rPr lang="en-US" dirty="0"/>
              <a:t>to different grades of one school.</a:t>
            </a:r>
            <a:endParaRPr lang="en-US" b="1" dirty="0"/>
          </a:p>
        </p:txBody>
      </p:sp>
    </p:spTree>
    <p:extLst>
      <p:ext uri="{BB962C8B-B14F-4D97-AF65-F5344CB8AC3E}">
        <p14:creationId xmlns:p14="http://schemas.microsoft.com/office/powerpoint/2010/main" val="333327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Were the teachings of previous prophets Universal?</a:t>
            </a:r>
            <a:endParaRPr lang="en-US" b="1" dirty="0"/>
          </a:p>
        </p:txBody>
      </p:sp>
      <p:sp>
        <p:nvSpPr>
          <p:cNvPr id="3" name="Content Placeholder 2"/>
          <p:cNvSpPr>
            <a:spLocks noGrp="1"/>
          </p:cNvSpPr>
          <p:nvPr>
            <p:ph idx="1"/>
          </p:nvPr>
        </p:nvSpPr>
        <p:spPr/>
        <p:txBody>
          <a:bodyPr/>
          <a:lstStyle/>
          <a:p>
            <a:r>
              <a:rPr lang="en-US" dirty="0"/>
              <a:t>“</a:t>
            </a:r>
            <a:r>
              <a:rPr lang="en-US" dirty="0">
                <a:solidFill>
                  <a:schemeClr val="tx1"/>
                </a:solidFill>
              </a:rPr>
              <a:t>And indeed We sent </a:t>
            </a:r>
            <a:r>
              <a:rPr lang="en-US" dirty="0" err="1">
                <a:solidFill>
                  <a:srgbClr val="FF0000"/>
                </a:solidFill>
              </a:rPr>
              <a:t>Nuh</a:t>
            </a:r>
            <a:r>
              <a:rPr lang="en-US" dirty="0">
                <a:solidFill>
                  <a:schemeClr val="tx1"/>
                </a:solidFill>
              </a:rPr>
              <a:t> to his nation saying: ‘Warn </a:t>
            </a:r>
            <a:r>
              <a:rPr lang="en-US" dirty="0">
                <a:solidFill>
                  <a:srgbClr val="FF0000"/>
                </a:solidFill>
              </a:rPr>
              <a:t>your nation </a:t>
            </a:r>
            <a:r>
              <a:rPr lang="en-US" dirty="0">
                <a:solidFill>
                  <a:schemeClr val="tx1"/>
                </a:solidFill>
              </a:rPr>
              <a:t>before there comes to them a painful torment.” (</a:t>
            </a:r>
            <a:r>
              <a:rPr lang="en-US" dirty="0">
                <a:solidFill>
                  <a:schemeClr val="tx1"/>
                </a:solidFill>
                <a:hlinkClick r:id="rId2"/>
              </a:rPr>
              <a:t>71:1</a:t>
            </a:r>
            <a:r>
              <a:rPr lang="en-US" dirty="0" smtClean="0">
                <a:solidFill>
                  <a:schemeClr val="tx1"/>
                </a:solidFill>
              </a:rPr>
              <a:t>)</a:t>
            </a:r>
          </a:p>
          <a:p>
            <a:r>
              <a:rPr lang="en-US" dirty="0">
                <a:solidFill>
                  <a:schemeClr val="tx1"/>
                </a:solidFill>
              </a:rPr>
              <a:t>“And indeed We sent </a:t>
            </a:r>
            <a:r>
              <a:rPr lang="en-US" dirty="0">
                <a:solidFill>
                  <a:srgbClr val="FF0000"/>
                </a:solidFill>
              </a:rPr>
              <a:t>Moses</a:t>
            </a:r>
            <a:r>
              <a:rPr lang="en-US" dirty="0">
                <a:solidFill>
                  <a:schemeClr val="tx1"/>
                </a:solidFill>
              </a:rPr>
              <a:t> with our signs saying ‘Bring out </a:t>
            </a:r>
            <a:r>
              <a:rPr lang="en-US" dirty="0">
                <a:solidFill>
                  <a:srgbClr val="FF0000"/>
                </a:solidFill>
              </a:rPr>
              <a:t>your nation </a:t>
            </a:r>
            <a:r>
              <a:rPr lang="en-US" dirty="0">
                <a:solidFill>
                  <a:schemeClr val="tx1"/>
                </a:solidFill>
              </a:rPr>
              <a:t>from darkness into light`.” (</a:t>
            </a:r>
            <a:r>
              <a:rPr lang="en-US" dirty="0">
                <a:solidFill>
                  <a:schemeClr val="tx1"/>
                </a:solidFill>
                <a:hlinkClick r:id="rId3"/>
              </a:rPr>
              <a:t>14:5</a:t>
            </a:r>
            <a:r>
              <a:rPr lang="en-US" dirty="0" smtClean="0">
                <a:solidFill>
                  <a:schemeClr val="tx1"/>
                </a:solidFill>
              </a:rPr>
              <a:t>)</a:t>
            </a:r>
          </a:p>
          <a:p>
            <a:r>
              <a:rPr lang="en-US" dirty="0">
                <a:solidFill>
                  <a:schemeClr val="tx1"/>
                </a:solidFill>
              </a:rPr>
              <a:t>“And remember when Jesus son of Mary said, ‘O children of Israel I am the messenger of God </a:t>
            </a:r>
            <a:r>
              <a:rPr lang="en-US" dirty="0">
                <a:solidFill>
                  <a:srgbClr val="FF0000"/>
                </a:solidFill>
              </a:rPr>
              <a:t>unto you</a:t>
            </a:r>
            <a:r>
              <a:rPr lang="en-US" dirty="0">
                <a:solidFill>
                  <a:schemeClr val="tx1"/>
                </a:solidFill>
              </a:rPr>
              <a:t>.`” (</a:t>
            </a:r>
            <a:r>
              <a:rPr lang="en-US" dirty="0">
                <a:solidFill>
                  <a:schemeClr val="tx1"/>
                </a:solidFill>
                <a:hlinkClick r:id="rId4"/>
              </a:rPr>
              <a:t>61:6</a:t>
            </a:r>
            <a:r>
              <a:rPr lang="en-US" dirty="0">
                <a:solidFill>
                  <a:schemeClr val="tx1"/>
                </a:solidFill>
              </a:rPr>
              <a:t>)</a:t>
            </a:r>
          </a:p>
        </p:txBody>
      </p:sp>
    </p:spTree>
    <p:extLst>
      <p:ext uri="{BB962C8B-B14F-4D97-AF65-F5344CB8AC3E}">
        <p14:creationId xmlns:p14="http://schemas.microsoft.com/office/powerpoint/2010/main" val="2576651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of </a:t>
            </a:r>
            <a:r>
              <a:rPr lang="en-US" dirty="0" err="1" smtClean="0"/>
              <a:t>Prophethood</a:t>
            </a:r>
            <a:r>
              <a:rPr lang="en-US" dirty="0" smtClean="0"/>
              <a:t> and Islam</a:t>
            </a:r>
            <a:endParaRPr lang="en-US" dirty="0"/>
          </a:p>
        </p:txBody>
      </p:sp>
      <p:sp>
        <p:nvSpPr>
          <p:cNvPr id="3" name="Content Placeholder 2"/>
          <p:cNvSpPr>
            <a:spLocks noGrp="1"/>
          </p:cNvSpPr>
          <p:nvPr>
            <p:ph idx="1"/>
          </p:nvPr>
        </p:nvSpPr>
        <p:spPr/>
        <p:txBody>
          <a:bodyPr/>
          <a:lstStyle/>
          <a:p>
            <a:r>
              <a:rPr lang="en-US" dirty="0"/>
              <a:t>“This day, I have perfected </a:t>
            </a:r>
            <a:r>
              <a:rPr lang="en-US" dirty="0">
                <a:solidFill>
                  <a:srgbClr val="FF0000"/>
                </a:solidFill>
              </a:rPr>
              <a:t>your religion </a:t>
            </a:r>
            <a:r>
              <a:rPr lang="en-US" dirty="0"/>
              <a:t>for you, </a:t>
            </a:r>
            <a:r>
              <a:rPr lang="en-US" dirty="0">
                <a:solidFill>
                  <a:srgbClr val="FF0000"/>
                </a:solidFill>
              </a:rPr>
              <a:t>completed My </a:t>
            </a:r>
            <a:r>
              <a:rPr lang="en-US" dirty="0" err="1">
                <a:solidFill>
                  <a:srgbClr val="FF0000"/>
                </a:solidFill>
              </a:rPr>
              <a:t>Favour</a:t>
            </a:r>
            <a:r>
              <a:rPr lang="en-US" dirty="0">
                <a:solidFill>
                  <a:srgbClr val="FF0000"/>
                </a:solidFill>
              </a:rPr>
              <a:t> upon you,</a:t>
            </a:r>
            <a:r>
              <a:rPr lang="en-US" dirty="0"/>
              <a:t> and have chosen for you </a:t>
            </a:r>
            <a:r>
              <a:rPr lang="en-US" dirty="0">
                <a:solidFill>
                  <a:srgbClr val="FF0000"/>
                </a:solidFill>
              </a:rPr>
              <a:t>Islam </a:t>
            </a:r>
            <a:r>
              <a:rPr lang="en-US" dirty="0">
                <a:solidFill>
                  <a:schemeClr val="tx1"/>
                </a:solidFill>
              </a:rPr>
              <a:t>as your </a:t>
            </a:r>
            <a:r>
              <a:rPr lang="en-US" dirty="0" smtClean="0">
                <a:solidFill>
                  <a:schemeClr val="tx1"/>
                </a:solidFill>
              </a:rPr>
              <a:t>religion</a:t>
            </a:r>
            <a:r>
              <a:rPr lang="en-US" dirty="0"/>
              <a:t>.” (</a:t>
            </a:r>
            <a:r>
              <a:rPr lang="en-US" dirty="0">
                <a:hlinkClick r:id="rId2"/>
              </a:rPr>
              <a:t>5:3</a:t>
            </a:r>
            <a:r>
              <a:rPr lang="en-US" dirty="0" smtClean="0"/>
              <a:t>)</a:t>
            </a:r>
          </a:p>
          <a:p>
            <a:pPr algn="ctr"/>
            <a:r>
              <a:rPr lang="ar-SA" dirty="0">
                <a:solidFill>
                  <a:srgbClr val="FF0000"/>
                </a:solidFill>
                <a:latin typeface="Al Majeed Quranic Font" panose="02010000000000000000" pitchFamily="2" charset="-78"/>
                <a:cs typeface="Al Majeed Quranic Font" panose="02010000000000000000" pitchFamily="2" charset="-78"/>
              </a:rPr>
              <a:t>مَا كَانَ مُحَمَّدٌ اَبَاۤ اَحَدٍ مِّنْ رِّجَالِكُمْ وَ لٰكِنْ رَّسُوْلَ اللّٰهِ وَ خَاتَمَ النَّبِیّٖنَؕ-وَ كَانَ اللّٰهُ بِكُلِّ شَیْءٍ عَلِیْمًا۠</a:t>
            </a:r>
            <a:endParaRPr lang="ur-PK" b="1" i="1" dirty="0" smtClean="0">
              <a:solidFill>
                <a:srgbClr val="FF0000"/>
              </a:solidFill>
              <a:latin typeface="Al Majeed Quranic Font" panose="02010000000000000000" pitchFamily="2" charset="-78"/>
              <a:cs typeface="Al Majeed Quranic Font" panose="02010000000000000000" pitchFamily="2" charset="-78"/>
            </a:endParaRPr>
          </a:p>
          <a:p>
            <a:r>
              <a:rPr lang="en-US" b="1" i="1" dirty="0" smtClean="0">
                <a:solidFill>
                  <a:srgbClr val="FF0000"/>
                </a:solidFill>
              </a:rPr>
              <a:t>“</a:t>
            </a:r>
            <a:r>
              <a:rPr lang="en-US" b="1" i="1" dirty="0">
                <a:solidFill>
                  <a:srgbClr val="FF0000"/>
                </a:solidFill>
              </a:rPr>
              <a:t>Muhammad </a:t>
            </a:r>
            <a:r>
              <a:rPr lang="en-US" b="1" i="1" dirty="0"/>
              <a:t>is not the father of any of your men, but he is the Messenger of Allah </a:t>
            </a:r>
            <a:r>
              <a:rPr lang="en-US" b="1" i="1" dirty="0">
                <a:solidFill>
                  <a:srgbClr val="FF0000"/>
                </a:solidFill>
              </a:rPr>
              <a:t>and the last of the Prophets</a:t>
            </a:r>
            <a:r>
              <a:rPr lang="en-US" b="1" i="1" dirty="0"/>
              <a:t>. And Allah is Ever All-Aware of everything.” (</a:t>
            </a:r>
            <a:r>
              <a:rPr lang="en-US" b="1" i="1" dirty="0">
                <a:hlinkClick r:id="rId3"/>
              </a:rPr>
              <a:t>33:40</a:t>
            </a:r>
            <a:r>
              <a:rPr lang="en-US" b="1" i="1" dirty="0"/>
              <a:t>)</a:t>
            </a:r>
            <a:endParaRPr lang="en-US" dirty="0"/>
          </a:p>
        </p:txBody>
      </p:sp>
    </p:spTree>
    <p:extLst>
      <p:ext uri="{BB962C8B-B14F-4D97-AF65-F5344CB8AC3E}">
        <p14:creationId xmlns:p14="http://schemas.microsoft.com/office/powerpoint/2010/main" val="347705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The Finality of </a:t>
            </a:r>
            <a:r>
              <a:rPr lang="en-US" b="1" dirty="0" smtClean="0"/>
              <a:t>Messenger </a:t>
            </a:r>
            <a:r>
              <a:rPr lang="ur-PK" sz="3600" b="1" dirty="0">
                <a:solidFill>
                  <a:srgbClr val="FF0000"/>
                </a:solidFill>
                <a:latin typeface="Al Majeed Quranic Font" panose="02010000000000000000" pitchFamily="2" charset="-78"/>
                <a:cs typeface="Al Majeed Quranic Font" panose="02010000000000000000" pitchFamily="2" charset="-78"/>
              </a:rPr>
              <a:t>ﷺ</a:t>
            </a:r>
            <a:r>
              <a:rPr lang="en-US" b="1" dirty="0"/>
              <a:t/>
            </a:r>
            <a:br>
              <a:rPr lang="en-US" b="1" dirty="0"/>
            </a:br>
            <a:endParaRPr lang="en-US" b="1" dirty="0"/>
          </a:p>
        </p:txBody>
      </p:sp>
      <p:sp>
        <p:nvSpPr>
          <p:cNvPr id="3" name="Content Placeholder 2"/>
          <p:cNvSpPr>
            <a:spLocks noGrp="1"/>
          </p:cNvSpPr>
          <p:nvPr>
            <p:ph idx="1"/>
          </p:nvPr>
        </p:nvSpPr>
        <p:spPr>
          <a:xfrm>
            <a:off x="1159100" y="2459865"/>
            <a:ext cx="10135672" cy="3416003"/>
          </a:xfrm>
        </p:spPr>
        <p:txBody>
          <a:bodyPr anchor="t">
            <a:normAutofit/>
          </a:bodyPr>
          <a:lstStyle/>
          <a:p>
            <a:r>
              <a:rPr lang="en-US" dirty="0" smtClean="0"/>
              <a:t>Believe in the </a:t>
            </a:r>
            <a:r>
              <a:rPr lang="en-US" dirty="0" smtClean="0">
                <a:solidFill>
                  <a:srgbClr val="FF0000"/>
                </a:solidFill>
              </a:rPr>
              <a:t>finality of </a:t>
            </a:r>
            <a:r>
              <a:rPr lang="en-US" dirty="0" err="1" smtClean="0">
                <a:solidFill>
                  <a:srgbClr val="FF0000"/>
                </a:solidFill>
              </a:rPr>
              <a:t>Nubuwwat</a:t>
            </a:r>
            <a:r>
              <a:rPr lang="en-US" dirty="0" smtClean="0">
                <a:solidFill>
                  <a:srgbClr val="FF0000"/>
                </a:solidFill>
              </a:rPr>
              <a:t> </a:t>
            </a:r>
            <a:r>
              <a:rPr lang="en-US" dirty="0" smtClean="0"/>
              <a:t>is one of the basic and important article of faith.</a:t>
            </a:r>
          </a:p>
          <a:p>
            <a:r>
              <a:rPr lang="en-US" dirty="0" smtClean="0"/>
              <a:t>Muhammad </a:t>
            </a:r>
            <a:r>
              <a:rPr lang="ur-PK" b="1" dirty="0" smtClean="0">
                <a:solidFill>
                  <a:srgbClr val="FF0000"/>
                </a:solidFill>
                <a:latin typeface="Al Majeed Quranic Font" panose="02010000000000000000" pitchFamily="2" charset="-78"/>
                <a:cs typeface="Al Majeed Quranic Font" panose="02010000000000000000" pitchFamily="2" charset="-78"/>
              </a:rPr>
              <a:t>ﷺ</a:t>
            </a:r>
            <a:r>
              <a:rPr lang="en-US" b="1" dirty="0" smtClean="0">
                <a:solidFill>
                  <a:srgbClr val="FF0000"/>
                </a:solidFill>
                <a:latin typeface="Al Majeed Quranic Font" panose="02010000000000000000" pitchFamily="2" charset="-78"/>
                <a:cs typeface="Al Majeed Quranic Font" panose="02010000000000000000" pitchFamily="2" charset="-78"/>
              </a:rPr>
              <a:t> </a:t>
            </a:r>
            <a:r>
              <a:rPr lang="en-US" dirty="0" smtClean="0">
                <a:solidFill>
                  <a:schemeClr val="tx1"/>
                </a:solidFill>
                <a:cs typeface="Al Majeed Quranic Font" panose="02010000000000000000" pitchFamily="2" charset="-78"/>
              </a:rPr>
              <a:t>is the last prophet and there will be no prophet after him.</a:t>
            </a:r>
          </a:p>
          <a:p>
            <a:r>
              <a:rPr lang="en-US" dirty="0" smtClean="0">
                <a:solidFill>
                  <a:schemeClr val="tx1"/>
                </a:solidFill>
                <a:cs typeface="Al Majeed Quranic Font" panose="02010000000000000000" pitchFamily="2" charset="-78"/>
              </a:rPr>
              <a:t>Having this faith is called the “Faith of </a:t>
            </a:r>
            <a:r>
              <a:rPr lang="en-US" dirty="0" err="1" smtClean="0">
                <a:solidFill>
                  <a:srgbClr val="FF0000"/>
                </a:solidFill>
                <a:cs typeface="Al Majeed Quranic Font" panose="02010000000000000000" pitchFamily="2" charset="-78"/>
              </a:rPr>
              <a:t>Khatm</a:t>
            </a:r>
            <a:r>
              <a:rPr lang="en-US" dirty="0" smtClean="0">
                <a:solidFill>
                  <a:srgbClr val="FF0000"/>
                </a:solidFill>
                <a:cs typeface="Al Majeed Quranic Font" panose="02010000000000000000" pitchFamily="2" charset="-78"/>
              </a:rPr>
              <a:t>---- e –</a:t>
            </a:r>
            <a:r>
              <a:rPr lang="en-US" dirty="0" err="1" smtClean="0">
                <a:solidFill>
                  <a:srgbClr val="FF0000"/>
                </a:solidFill>
                <a:cs typeface="Al Majeed Quranic Font" panose="02010000000000000000" pitchFamily="2" charset="-78"/>
              </a:rPr>
              <a:t>Nubuwwat</a:t>
            </a:r>
            <a:r>
              <a:rPr lang="en-US" dirty="0" smtClean="0">
                <a:solidFill>
                  <a:schemeClr val="tx1"/>
                </a:solidFill>
                <a:cs typeface="Al Majeed Quranic Font" panose="02010000000000000000" pitchFamily="2" charset="-78"/>
              </a:rPr>
              <a:t>”.</a:t>
            </a:r>
            <a:endParaRPr lang="en-US" dirty="0" smtClean="0">
              <a:solidFill>
                <a:schemeClr val="tx1"/>
              </a:solidFill>
            </a:endParaRPr>
          </a:p>
          <a:p>
            <a:r>
              <a:rPr lang="en-US" dirty="0" smtClean="0"/>
              <a:t>From the era of Prophet </a:t>
            </a:r>
            <a:r>
              <a:rPr lang="ur-PK" b="1" dirty="0" smtClean="0">
                <a:solidFill>
                  <a:srgbClr val="FF0000"/>
                </a:solidFill>
                <a:latin typeface="Al Majeed Quranic Font" panose="02010000000000000000" pitchFamily="2" charset="-78"/>
                <a:cs typeface="Al Majeed Quranic Font" panose="02010000000000000000" pitchFamily="2" charset="-78"/>
              </a:rPr>
              <a:t>ﷺ</a:t>
            </a:r>
            <a:r>
              <a:rPr lang="en-US" b="1" dirty="0" smtClean="0">
                <a:solidFill>
                  <a:srgbClr val="FF0000"/>
                </a:solidFill>
                <a:latin typeface="Al Majeed Quranic Font" panose="02010000000000000000" pitchFamily="2" charset="-78"/>
                <a:cs typeface="Al Majeed Quranic Font" panose="02010000000000000000" pitchFamily="2" charset="-78"/>
              </a:rPr>
              <a:t> </a:t>
            </a:r>
            <a:r>
              <a:rPr lang="en-US" dirty="0" smtClean="0">
                <a:solidFill>
                  <a:schemeClr val="tx1"/>
                </a:solidFill>
                <a:cs typeface="Al Majeed Quranic Font" panose="02010000000000000000" pitchFamily="2" charset="-78"/>
              </a:rPr>
              <a:t>to this day the finality of the Prophet is the common belief of all the Muslims.</a:t>
            </a:r>
          </a:p>
          <a:p>
            <a:r>
              <a:rPr lang="en-US" dirty="0" smtClean="0">
                <a:solidFill>
                  <a:schemeClr val="tx1"/>
                </a:solidFill>
              </a:rPr>
              <a:t>The slightest doubt in its validity may bring one’s faith to ruin.</a:t>
            </a:r>
            <a:endParaRPr lang="en-US" dirty="0">
              <a:solidFill>
                <a:schemeClr val="tx1"/>
              </a:solidFill>
            </a:endParaRPr>
          </a:p>
        </p:txBody>
      </p:sp>
    </p:spTree>
    <p:extLst>
      <p:ext uri="{BB962C8B-B14F-4D97-AF65-F5344CB8AC3E}">
        <p14:creationId xmlns:p14="http://schemas.microsoft.com/office/powerpoint/2010/main" val="228291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Finality of </a:t>
            </a:r>
            <a:r>
              <a:rPr lang="en-US" b="1" dirty="0" smtClean="0"/>
              <a:t>Messenger </a:t>
            </a:r>
            <a:r>
              <a:rPr lang="ur-PK" sz="3600" b="1" dirty="0">
                <a:solidFill>
                  <a:srgbClr val="FF0000"/>
                </a:solidFill>
                <a:latin typeface="Al Majeed Quranic Font" panose="02010000000000000000" pitchFamily="2" charset="-78"/>
                <a:cs typeface="Al Majeed Quranic Font" panose="02010000000000000000" pitchFamily="2" charset="-78"/>
              </a:rPr>
              <a:t>ﷺ</a:t>
            </a:r>
            <a:r>
              <a:rPr lang="en-US" b="1" dirty="0"/>
              <a:t/>
            </a:r>
            <a:br>
              <a:rPr lang="en-US" b="1" dirty="0"/>
            </a:br>
            <a:r>
              <a:rPr lang="en-US" sz="3100" b="1" dirty="0" smtClean="0">
                <a:solidFill>
                  <a:srgbClr val="FF0000"/>
                </a:solidFill>
              </a:rPr>
              <a:t>continued</a:t>
            </a:r>
            <a:endParaRPr lang="en-US" sz="3100" b="1" dirty="0">
              <a:solidFill>
                <a:srgbClr val="FF0000"/>
              </a:solidFill>
            </a:endParaRPr>
          </a:p>
        </p:txBody>
      </p:sp>
      <p:sp>
        <p:nvSpPr>
          <p:cNvPr id="3" name="Content Placeholder 2"/>
          <p:cNvSpPr>
            <a:spLocks noGrp="1"/>
          </p:cNvSpPr>
          <p:nvPr>
            <p:ph idx="1"/>
          </p:nvPr>
        </p:nvSpPr>
        <p:spPr>
          <a:xfrm>
            <a:off x="1295402" y="2459865"/>
            <a:ext cx="10135672" cy="3416003"/>
          </a:xfrm>
        </p:spPr>
        <p:txBody>
          <a:bodyPr anchor="t">
            <a:normAutofit lnSpcReduction="10000"/>
          </a:bodyPr>
          <a:lstStyle/>
          <a:p>
            <a:r>
              <a:rPr lang="en-US" dirty="0" smtClean="0"/>
              <a:t>Individuals believing in the possibility of any new Prophet actually advance the notion of the </a:t>
            </a:r>
            <a:r>
              <a:rPr lang="en-US" dirty="0" smtClean="0">
                <a:solidFill>
                  <a:srgbClr val="FF0000"/>
                </a:solidFill>
              </a:rPr>
              <a:t>imperfection of Allah’s religion</a:t>
            </a:r>
            <a:r>
              <a:rPr lang="en-US" dirty="0" smtClean="0"/>
              <a:t>.</a:t>
            </a:r>
          </a:p>
          <a:p>
            <a:r>
              <a:rPr lang="en-US" dirty="0" smtClean="0">
                <a:solidFill>
                  <a:schemeClr val="tx1"/>
                </a:solidFill>
              </a:rPr>
              <a:t>Such attempts are to open ways for possible alteration, corruption, rejection of the message of Islam.</a:t>
            </a:r>
          </a:p>
          <a:p>
            <a:r>
              <a:rPr lang="en-US" dirty="0" smtClean="0">
                <a:solidFill>
                  <a:schemeClr val="tx1"/>
                </a:solidFill>
              </a:rPr>
              <a:t>Individuals believing in any new faith abrogated the concept of Jihad.</a:t>
            </a:r>
          </a:p>
          <a:p>
            <a:r>
              <a:rPr lang="en-US" dirty="0" err="1" smtClean="0">
                <a:solidFill>
                  <a:srgbClr val="FF0000"/>
                </a:solidFill>
              </a:rPr>
              <a:t>Hussain</a:t>
            </a:r>
            <a:r>
              <a:rPr lang="en-US" dirty="0" smtClean="0">
                <a:solidFill>
                  <a:srgbClr val="FF0000"/>
                </a:solidFill>
              </a:rPr>
              <a:t> Ali (Bahaullah)</a:t>
            </a:r>
            <a:r>
              <a:rPr lang="en-US" dirty="0" smtClean="0">
                <a:solidFill>
                  <a:schemeClr val="tx1"/>
                </a:solidFill>
              </a:rPr>
              <a:t> modified the entire doctrine of Islam, replaced the </a:t>
            </a:r>
            <a:r>
              <a:rPr lang="en-US" dirty="0" smtClean="0">
                <a:solidFill>
                  <a:srgbClr val="FF0000"/>
                </a:solidFill>
              </a:rPr>
              <a:t>Holy Quran with his own book</a:t>
            </a:r>
            <a:r>
              <a:rPr lang="en-US" dirty="0" smtClean="0">
                <a:solidFill>
                  <a:schemeClr val="tx1"/>
                </a:solidFill>
              </a:rPr>
              <a:t>, changed the direction </a:t>
            </a:r>
            <a:r>
              <a:rPr lang="en-US" dirty="0" smtClean="0">
                <a:solidFill>
                  <a:srgbClr val="FF0000"/>
                </a:solidFill>
              </a:rPr>
              <a:t>of </a:t>
            </a:r>
            <a:r>
              <a:rPr lang="en-US" dirty="0" err="1" smtClean="0">
                <a:solidFill>
                  <a:srgbClr val="FF0000"/>
                </a:solidFill>
              </a:rPr>
              <a:t>Qibla</a:t>
            </a:r>
            <a:r>
              <a:rPr lang="en-US" dirty="0" smtClean="0">
                <a:solidFill>
                  <a:srgbClr val="FF0000"/>
                </a:solidFill>
              </a:rPr>
              <a:t> from </a:t>
            </a:r>
            <a:r>
              <a:rPr lang="en-US" dirty="0" err="1" smtClean="0">
                <a:solidFill>
                  <a:srgbClr val="FF0000"/>
                </a:solidFill>
              </a:rPr>
              <a:t>Makkah</a:t>
            </a:r>
            <a:r>
              <a:rPr lang="en-US" dirty="0" smtClean="0">
                <a:solidFill>
                  <a:srgbClr val="FF0000"/>
                </a:solidFill>
              </a:rPr>
              <a:t> to </a:t>
            </a:r>
            <a:r>
              <a:rPr lang="en-US" dirty="0" err="1" smtClean="0">
                <a:solidFill>
                  <a:srgbClr val="FF0000"/>
                </a:solidFill>
              </a:rPr>
              <a:t>Namka</a:t>
            </a:r>
            <a:r>
              <a:rPr lang="en-US" dirty="0" smtClean="0">
                <a:solidFill>
                  <a:srgbClr val="FF0000"/>
                </a:solidFill>
              </a:rPr>
              <a:t> in Israel.</a:t>
            </a:r>
          </a:p>
          <a:p>
            <a:endParaRPr lang="en-US" dirty="0">
              <a:solidFill>
                <a:schemeClr val="tx1"/>
              </a:solidFill>
            </a:endParaRPr>
          </a:p>
        </p:txBody>
      </p:sp>
    </p:spTree>
    <p:extLst>
      <p:ext uri="{BB962C8B-B14F-4D97-AF65-F5344CB8AC3E}">
        <p14:creationId xmlns:p14="http://schemas.microsoft.com/office/powerpoint/2010/main" val="175008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"Religion is a </a:t>
            </a:r>
            <a:r>
              <a:rPr lang="en-US" dirty="0">
                <a:solidFill>
                  <a:srgbClr val="FF0000"/>
                </a:solidFill>
              </a:rPr>
              <a:t>divine law </a:t>
            </a:r>
            <a:r>
              <a:rPr lang="en-US" dirty="0"/>
              <a:t>that enables people with intelligence to attain </a:t>
            </a:r>
            <a:r>
              <a:rPr lang="en-US" dirty="0">
                <a:solidFill>
                  <a:srgbClr val="FF0000"/>
                </a:solidFill>
              </a:rPr>
              <a:t>goodness</a:t>
            </a:r>
            <a:r>
              <a:rPr lang="en-US" dirty="0"/>
              <a:t> and </a:t>
            </a:r>
            <a:r>
              <a:rPr lang="en-US" dirty="0">
                <a:solidFill>
                  <a:srgbClr val="FF0000"/>
                </a:solidFill>
              </a:rPr>
              <a:t>happiness</a:t>
            </a:r>
            <a:r>
              <a:rPr lang="en-US" dirty="0"/>
              <a:t> in this </a:t>
            </a:r>
            <a:r>
              <a:rPr lang="en-US" dirty="0">
                <a:solidFill>
                  <a:srgbClr val="FF0000"/>
                </a:solidFill>
              </a:rPr>
              <a:t>world </a:t>
            </a:r>
            <a:r>
              <a:rPr lang="en-US" dirty="0"/>
              <a:t>and </a:t>
            </a:r>
            <a:r>
              <a:rPr lang="en-US" dirty="0">
                <a:solidFill>
                  <a:srgbClr val="FF0000"/>
                </a:solidFill>
              </a:rPr>
              <a:t>the next</a:t>
            </a:r>
            <a:r>
              <a:rPr lang="en-US" dirty="0"/>
              <a:t> with </a:t>
            </a:r>
            <a:r>
              <a:rPr lang="en-US" dirty="0">
                <a:solidFill>
                  <a:srgbClr val="FF0000"/>
                </a:solidFill>
              </a:rPr>
              <a:t>their own desire</a:t>
            </a:r>
            <a:r>
              <a:rPr lang="en-US" dirty="0" smtClean="0"/>
              <a:t>.</a:t>
            </a:r>
          </a:p>
          <a:p>
            <a:r>
              <a:rPr lang="en-US" dirty="0"/>
              <a:t>Religion fills not only our afterlife, but our worldly life with goodness and happiness as well</a:t>
            </a:r>
            <a:r>
              <a:rPr lang="en-US" dirty="0" smtClean="0"/>
              <a:t>.</a:t>
            </a:r>
          </a:p>
          <a:p>
            <a:r>
              <a:rPr lang="en-US" dirty="0"/>
              <a:t>On the other hand, in the Quran the word religion expresses </a:t>
            </a:r>
            <a:r>
              <a:rPr lang="en-US" dirty="0">
                <a:solidFill>
                  <a:srgbClr val="FF0000"/>
                </a:solidFill>
              </a:rPr>
              <a:t>two different meanings </a:t>
            </a:r>
            <a:r>
              <a:rPr lang="en-US" dirty="0"/>
              <a:t>in regard to the Creator and created. According to this, religion is </a:t>
            </a:r>
            <a:r>
              <a:rPr lang="en-US" dirty="0">
                <a:solidFill>
                  <a:srgbClr val="FF0000"/>
                </a:solidFill>
              </a:rPr>
              <a:t>"being in control</a:t>
            </a:r>
            <a:r>
              <a:rPr lang="en-US" dirty="0"/>
              <a:t>, </a:t>
            </a:r>
            <a:r>
              <a:rPr lang="en-US" dirty="0">
                <a:solidFill>
                  <a:srgbClr val="FF0000"/>
                </a:solidFill>
              </a:rPr>
              <a:t>making obedient</a:t>
            </a:r>
            <a:r>
              <a:rPr lang="en-US" dirty="0"/>
              <a:t>, </a:t>
            </a:r>
            <a:r>
              <a:rPr lang="en-US" dirty="0">
                <a:solidFill>
                  <a:srgbClr val="FF0000"/>
                </a:solidFill>
              </a:rPr>
              <a:t>taking to account</a:t>
            </a:r>
            <a:r>
              <a:rPr lang="en-US" dirty="0"/>
              <a:t>, </a:t>
            </a:r>
            <a:r>
              <a:rPr lang="en-US" dirty="0">
                <a:solidFill>
                  <a:srgbClr val="FF0000"/>
                </a:solidFill>
              </a:rPr>
              <a:t>and giving punishment-reward</a:t>
            </a:r>
            <a:r>
              <a:rPr lang="en-US" dirty="0"/>
              <a:t>" in regard to the Creator and those serving him; in regard to the created and those serving, it is </a:t>
            </a:r>
            <a:r>
              <a:rPr lang="en-US" dirty="0">
                <a:solidFill>
                  <a:srgbClr val="FF0000"/>
                </a:solidFill>
              </a:rPr>
              <a:t>"bowing down</a:t>
            </a:r>
            <a:r>
              <a:rPr lang="en-US" dirty="0"/>
              <a:t>, </a:t>
            </a:r>
            <a:r>
              <a:rPr lang="en-US" dirty="0">
                <a:solidFill>
                  <a:srgbClr val="FF0000"/>
                </a:solidFill>
              </a:rPr>
              <a:t>understanding one's helplessness</a:t>
            </a:r>
            <a:r>
              <a:rPr lang="en-US" dirty="0"/>
              <a:t>, </a:t>
            </a:r>
            <a:r>
              <a:rPr lang="en-US" dirty="0">
                <a:solidFill>
                  <a:srgbClr val="FF0000"/>
                </a:solidFill>
              </a:rPr>
              <a:t>surrendering</a:t>
            </a:r>
            <a:r>
              <a:rPr lang="en-US" dirty="0"/>
              <a:t>, and </a:t>
            </a:r>
            <a:r>
              <a:rPr lang="en-US" dirty="0">
                <a:solidFill>
                  <a:srgbClr val="FF0000"/>
                </a:solidFill>
              </a:rPr>
              <a:t>worshipping</a:t>
            </a:r>
            <a:r>
              <a:rPr lang="en-US" dirty="0"/>
              <a:t>."</a:t>
            </a:r>
          </a:p>
          <a:p>
            <a:endParaRPr lang="en-US" dirty="0"/>
          </a:p>
        </p:txBody>
      </p:sp>
    </p:spTree>
    <p:extLst>
      <p:ext uri="{BB962C8B-B14F-4D97-AF65-F5344CB8AC3E}">
        <p14:creationId xmlns:p14="http://schemas.microsoft.com/office/powerpoint/2010/main" val="31369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Finality of </a:t>
            </a:r>
            <a:r>
              <a:rPr lang="en-US" b="1" dirty="0" smtClean="0"/>
              <a:t>Messenger </a:t>
            </a:r>
            <a:r>
              <a:rPr lang="ur-PK" sz="3600" b="1" dirty="0">
                <a:solidFill>
                  <a:srgbClr val="FF0000"/>
                </a:solidFill>
                <a:latin typeface="Al Majeed Quranic Font" panose="02010000000000000000" pitchFamily="2" charset="-78"/>
                <a:cs typeface="Al Majeed Quranic Font" panose="02010000000000000000" pitchFamily="2" charset="-78"/>
              </a:rPr>
              <a:t>ﷺ</a:t>
            </a:r>
            <a:r>
              <a:rPr lang="en-US" b="1" dirty="0"/>
              <a:t/>
            </a:r>
            <a:br>
              <a:rPr lang="en-US" b="1" dirty="0"/>
            </a:br>
            <a:r>
              <a:rPr lang="en-US" sz="3100" b="1" dirty="0" smtClean="0">
                <a:solidFill>
                  <a:srgbClr val="FF0000"/>
                </a:solidFill>
              </a:rPr>
              <a:t>continued</a:t>
            </a:r>
            <a:endParaRPr lang="en-US" sz="3100" b="1" dirty="0">
              <a:solidFill>
                <a:srgbClr val="FF0000"/>
              </a:solidFill>
            </a:endParaRPr>
          </a:p>
        </p:txBody>
      </p:sp>
      <p:sp>
        <p:nvSpPr>
          <p:cNvPr id="3" name="Content Placeholder 2"/>
          <p:cNvSpPr>
            <a:spLocks noGrp="1"/>
          </p:cNvSpPr>
          <p:nvPr>
            <p:ph idx="1"/>
          </p:nvPr>
        </p:nvSpPr>
        <p:spPr>
          <a:xfrm>
            <a:off x="1120462" y="2459865"/>
            <a:ext cx="10310612" cy="3631842"/>
          </a:xfrm>
        </p:spPr>
        <p:txBody>
          <a:bodyPr anchor="ctr">
            <a:normAutofit/>
          </a:bodyPr>
          <a:lstStyle/>
          <a:p>
            <a:r>
              <a:rPr lang="en-US" dirty="0" smtClean="0">
                <a:solidFill>
                  <a:srgbClr val="FF0000"/>
                </a:solidFill>
              </a:rPr>
              <a:t>More than 100 verses </a:t>
            </a:r>
            <a:r>
              <a:rPr lang="en-US" dirty="0" smtClean="0"/>
              <a:t>of the Holy Quran clarifies the faith of </a:t>
            </a:r>
            <a:r>
              <a:rPr lang="en-US" dirty="0" err="1" smtClean="0"/>
              <a:t>Khatme</a:t>
            </a:r>
            <a:r>
              <a:rPr lang="en-US" dirty="0" smtClean="0"/>
              <a:t> </a:t>
            </a:r>
            <a:r>
              <a:rPr lang="en-US" dirty="0" err="1" smtClean="0"/>
              <a:t>Nubuwwat</a:t>
            </a:r>
            <a:r>
              <a:rPr lang="en-US" dirty="0" smtClean="0"/>
              <a:t>.</a:t>
            </a:r>
          </a:p>
          <a:p>
            <a:r>
              <a:rPr lang="en-US" dirty="0" smtClean="0">
                <a:solidFill>
                  <a:srgbClr val="FF0000"/>
                </a:solidFill>
              </a:rPr>
              <a:t>Over 200 hadith </a:t>
            </a:r>
            <a:r>
              <a:rPr lang="en-US" dirty="0" smtClean="0">
                <a:solidFill>
                  <a:schemeClr val="tx1"/>
                </a:solidFill>
              </a:rPr>
              <a:t>clarifies further support this faith.</a:t>
            </a:r>
          </a:p>
          <a:p>
            <a:r>
              <a:rPr lang="en-US" dirty="0" smtClean="0">
                <a:solidFill>
                  <a:schemeClr val="tx1"/>
                </a:solidFill>
              </a:rPr>
              <a:t>Imam Abu </a:t>
            </a:r>
            <a:r>
              <a:rPr lang="en-US" dirty="0" err="1" smtClean="0">
                <a:solidFill>
                  <a:schemeClr val="tx1"/>
                </a:solidFill>
              </a:rPr>
              <a:t>Hanifa</a:t>
            </a:r>
            <a:r>
              <a:rPr lang="en-US" dirty="0" smtClean="0">
                <a:solidFill>
                  <a:schemeClr val="tx1"/>
                </a:solidFill>
              </a:rPr>
              <a:t> decreed the disbelief of person demanding proof in this regard.</a:t>
            </a:r>
          </a:p>
          <a:p>
            <a:r>
              <a:rPr lang="en-US" dirty="0" smtClean="0">
                <a:solidFill>
                  <a:schemeClr val="tx1"/>
                </a:solidFill>
              </a:rPr>
              <a:t>During the entire life of Prophet </a:t>
            </a:r>
            <a:r>
              <a:rPr lang="en-US" dirty="0" smtClean="0">
                <a:solidFill>
                  <a:srgbClr val="FF0000"/>
                </a:solidFill>
              </a:rPr>
              <a:t>only 259 companions </a:t>
            </a:r>
            <a:r>
              <a:rPr lang="en-US" dirty="0" smtClean="0">
                <a:solidFill>
                  <a:schemeClr val="tx1"/>
                </a:solidFill>
              </a:rPr>
              <a:t>were lost during all the battle fought against non-Muslims.</a:t>
            </a:r>
          </a:p>
          <a:p>
            <a:r>
              <a:rPr lang="en-US" dirty="0" smtClean="0">
                <a:solidFill>
                  <a:schemeClr val="tx1"/>
                </a:solidFill>
              </a:rPr>
              <a:t>The non-believers themselves suffered only </a:t>
            </a:r>
            <a:r>
              <a:rPr lang="en-US" dirty="0" smtClean="0">
                <a:solidFill>
                  <a:srgbClr val="FF0000"/>
                </a:solidFill>
              </a:rPr>
              <a:t>759 </a:t>
            </a:r>
            <a:r>
              <a:rPr lang="en-US" dirty="0" err="1" smtClean="0">
                <a:solidFill>
                  <a:srgbClr val="FF0000"/>
                </a:solidFill>
              </a:rPr>
              <a:t>casulaties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85918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Finality of </a:t>
            </a:r>
            <a:r>
              <a:rPr lang="en-US" b="1" dirty="0" smtClean="0"/>
              <a:t>Messenger </a:t>
            </a:r>
            <a:r>
              <a:rPr lang="ur-PK" sz="3600" b="1" dirty="0">
                <a:solidFill>
                  <a:srgbClr val="FF0000"/>
                </a:solidFill>
                <a:latin typeface="Al Majeed Quranic Font" panose="02010000000000000000" pitchFamily="2" charset="-78"/>
                <a:cs typeface="Al Majeed Quranic Font" panose="02010000000000000000" pitchFamily="2" charset="-78"/>
              </a:rPr>
              <a:t>ﷺ</a:t>
            </a:r>
            <a:r>
              <a:rPr lang="en-US" b="1" dirty="0"/>
              <a:t/>
            </a:r>
            <a:br>
              <a:rPr lang="en-US" b="1" dirty="0"/>
            </a:br>
            <a:r>
              <a:rPr lang="en-US" sz="3100" b="1" dirty="0" smtClean="0">
                <a:solidFill>
                  <a:srgbClr val="FF0000"/>
                </a:solidFill>
              </a:rPr>
              <a:t>continued</a:t>
            </a:r>
            <a:endParaRPr lang="en-US" sz="3100" b="1" dirty="0">
              <a:solidFill>
                <a:srgbClr val="FF0000"/>
              </a:solidFill>
            </a:endParaRPr>
          </a:p>
        </p:txBody>
      </p:sp>
      <p:sp>
        <p:nvSpPr>
          <p:cNvPr id="3" name="Content Placeholder 2"/>
          <p:cNvSpPr>
            <a:spLocks noGrp="1"/>
          </p:cNvSpPr>
          <p:nvPr>
            <p:ph idx="1"/>
          </p:nvPr>
        </p:nvSpPr>
        <p:spPr>
          <a:xfrm>
            <a:off x="1120462" y="2459865"/>
            <a:ext cx="10310612" cy="3631842"/>
          </a:xfrm>
        </p:spPr>
        <p:txBody>
          <a:bodyPr anchor="t">
            <a:normAutofit lnSpcReduction="10000"/>
          </a:bodyPr>
          <a:lstStyle/>
          <a:p>
            <a:r>
              <a:rPr lang="en-US" dirty="0" smtClean="0">
                <a:solidFill>
                  <a:schemeClr val="tx1"/>
                </a:solidFill>
              </a:rPr>
              <a:t>Abu </a:t>
            </a:r>
            <a:r>
              <a:rPr lang="en-US" dirty="0" err="1" smtClean="0">
                <a:solidFill>
                  <a:schemeClr val="tx1"/>
                </a:solidFill>
              </a:rPr>
              <a:t>Bakr</a:t>
            </a:r>
            <a:r>
              <a:rPr lang="en-US" dirty="0" smtClean="0">
                <a:solidFill>
                  <a:schemeClr val="tx1"/>
                </a:solidFill>
              </a:rPr>
              <a:t> (R.A) fought against </a:t>
            </a:r>
            <a:r>
              <a:rPr lang="en-US" dirty="0" err="1" smtClean="0">
                <a:solidFill>
                  <a:schemeClr val="tx1"/>
                </a:solidFill>
              </a:rPr>
              <a:t>Mussailma</a:t>
            </a:r>
            <a:r>
              <a:rPr lang="en-US" dirty="0" smtClean="0">
                <a:solidFill>
                  <a:schemeClr val="tx1"/>
                </a:solidFill>
              </a:rPr>
              <a:t>, the liar, an imposter prophet.</a:t>
            </a:r>
          </a:p>
          <a:p>
            <a:r>
              <a:rPr lang="en-US" dirty="0" err="1">
                <a:solidFill>
                  <a:schemeClr val="tx1"/>
                </a:solidFill>
              </a:rPr>
              <a:t>Mussailma</a:t>
            </a:r>
            <a:r>
              <a:rPr lang="en-US" dirty="0">
                <a:solidFill>
                  <a:schemeClr val="tx1"/>
                </a:solidFill>
              </a:rPr>
              <a:t>, the liar, an imposter </a:t>
            </a:r>
            <a:r>
              <a:rPr lang="en-US" dirty="0" smtClean="0">
                <a:solidFill>
                  <a:schemeClr val="tx1"/>
                </a:solidFill>
              </a:rPr>
              <a:t>prophet, had recognized the </a:t>
            </a:r>
            <a:r>
              <a:rPr lang="en-US" dirty="0" err="1" smtClean="0">
                <a:solidFill>
                  <a:schemeClr val="tx1"/>
                </a:solidFill>
              </a:rPr>
              <a:t>prophethood</a:t>
            </a:r>
            <a:r>
              <a:rPr lang="en-US" dirty="0" smtClean="0">
                <a:solidFill>
                  <a:schemeClr val="tx1"/>
                </a:solidFill>
              </a:rPr>
              <a:t> of Muhammad </a:t>
            </a:r>
            <a:r>
              <a:rPr lang="ur-PK" b="1" dirty="0" smtClean="0">
                <a:solidFill>
                  <a:srgbClr val="FF0000"/>
                </a:solidFill>
                <a:latin typeface="Al Majeed Quranic Font" panose="02010000000000000000" pitchFamily="2" charset="-78"/>
                <a:cs typeface="Al Majeed Quranic Font" panose="02010000000000000000" pitchFamily="2" charset="-78"/>
              </a:rPr>
              <a:t>ﷺ</a:t>
            </a:r>
            <a:r>
              <a:rPr lang="en-US" b="1" dirty="0" smtClean="0">
                <a:solidFill>
                  <a:srgbClr val="FF0000"/>
                </a:solidFill>
                <a:latin typeface="Al Majeed Quranic Font" panose="02010000000000000000" pitchFamily="2" charset="-78"/>
                <a:cs typeface="Al Majeed Quranic Font" panose="02010000000000000000" pitchFamily="2" charset="-78"/>
              </a:rPr>
              <a:t>  </a:t>
            </a:r>
            <a:r>
              <a:rPr lang="en-US" dirty="0" smtClean="0">
                <a:solidFill>
                  <a:schemeClr val="tx1"/>
                </a:solidFill>
                <a:cs typeface="Al Majeed Quranic Font" panose="02010000000000000000" pitchFamily="2" charset="-78"/>
              </a:rPr>
              <a:t>but the Muslims’ state was </a:t>
            </a:r>
            <a:r>
              <a:rPr lang="en-US" dirty="0" smtClean="0">
                <a:solidFill>
                  <a:srgbClr val="FF0000"/>
                </a:solidFill>
                <a:cs typeface="Al Majeed Quranic Font" panose="02010000000000000000" pitchFamily="2" charset="-78"/>
              </a:rPr>
              <a:t>also in infancy </a:t>
            </a:r>
            <a:r>
              <a:rPr lang="en-US" dirty="0" smtClean="0">
                <a:solidFill>
                  <a:schemeClr val="tx1"/>
                </a:solidFill>
                <a:cs typeface="Al Majeed Quranic Font" panose="02010000000000000000" pitchFamily="2" charset="-78"/>
              </a:rPr>
              <a:t>and without the needed resources.</a:t>
            </a:r>
          </a:p>
          <a:p>
            <a:r>
              <a:rPr lang="en-US" b="1" dirty="0" smtClean="0">
                <a:solidFill>
                  <a:srgbClr val="FF0000"/>
                </a:solidFill>
                <a:cs typeface="Al Majeed Quranic Font" panose="02010000000000000000" pitchFamily="2" charset="-78"/>
              </a:rPr>
              <a:t>22000 soldiers</a:t>
            </a:r>
            <a:r>
              <a:rPr lang="en-US" b="1" dirty="0" smtClean="0">
                <a:solidFill>
                  <a:schemeClr val="tx1"/>
                </a:solidFill>
                <a:cs typeface="Al Majeed Quranic Font" panose="02010000000000000000" pitchFamily="2" charset="-78"/>
              </a:rPr>
              <a:t> </a:t>
            </a:r>
            <a:r>
              <a:rPr lang="en-US" dirty="0" smtClean="0">
                <a:solidFill>
                  <a:schemeClr val="tx1"/>
                </a:solidFill>
                <a:cs typeface="Al Majeed Quranic Font" panose="02010000000000000000" pitchFamily="2" charset="-78"/>
              </a:rPr>
              <a:t>of </a:t>
            </a:r>
            <a:r>
              <a:rPr lang="en-US" dirty="0" err="1" smtClean="0">
                <a:solidFill>
                  <a:schemeClr val="tx1"/>
                </a:solidFill>
                <a:cs typeface="Al Majeed Quranic Font" panose="02010000000000000000" pitchFamily="2" charset="-78"/>
              </a:rPr>
              <a:t>Musailma</a:t>
            </a:r>
            <a:r>
              <a:rPr lang="en-US" dirty="0" smtClean="0">
                <a:solidFill>
                  <a:schemeClr val="tx1"/>
                </a:solidFill>
                <a:cs typeface="Al Majeed Quranic Font" panose="02010000000000000000" pitchFamily="2" charset="-78"/>
              </a:rPr>
              <a:t>, the liar and </a:t>
            </a:r>
            <a:r>
              <a:rPr lang="en-US" dirty="0" smtClean="0">
                <a:solidFill>
                  <a:srgbClr val="FF0000"/>
                </a:solidFill>
                <a:cs typeface="Al Majeed Quranic Font" panose="02010000000000000000" pitchFamily="2" charset="-78"/>
              </a:rPr>
              <a:t>1200 Muslims including 600 </a:t>
            </a:r>
            <a:r>
              <a:rPr lang="en-US" dirty="0" err="1" smtClean="0">
                <a:solidFill>
                  <a:srgbClr val="FF0000"/>
                </a:solidFill>
                <a:cs typeface="Al Majeed Quranic Font" panose="02010000000000000000" pitchFamily="2" charset="-78"/>
              </a:rPr>
              <a:t>Huffaz</a:t>
            </a:r>
            <a:r>
              <a:rPr lang="en-US" dirty="0" smtClean="0">
                <a:solidFill>
                  <a:srgbClr val="FF0000"/>
                </a:solidFill>
                <a:cs typeface="Al Majeed Quranic Font" panose="02010000000000000000" pitchFamily="2" charset="-78"/>
              </a:rPr>
              <a:t> </a:t>
            </a:r>
            <a:r>
              <a:rPr lang="en-US" dirty="0" smtClean="0">
                <a:solidFill>
                  <a:schemeClr val="tx1"/>
                </a:solidFill>
                <a:cs typeface="Al Majeed Quranic Font" panose="02010000000000000000" pitchFamily="2" charset="-78"/>
              </a:rPr>
              <a:t>lost their lives.</a:t>
            </a:r>
          </a:p>
          <a:p>
            <a:r>
              <a:rPr lang="en-US" dirty="0" smtClean="0">
                <a:solidFill>
                  <a:schemeClr val="tx1"/>
                </a:solidFill>
                <a:cs typeface="Al Majeed Quranic Font" panose="02010000000000000000" pitchFamily="2" charset="-78"/>
              </a:rPr>
              <a:t>The first ever </a:t>
            </a:r>
            <a:r>
              <a:rPr lang="en-US" dirty="0" smtClean="0">
                <a:solidFill>
                  <a:srgbClr val="FF0000"/>
                </a:solidFill>
                <a:cs typeface="Al Majeed Quranic Font" panose="02010000000000000000" pitchFamily="2" charset="-78"/>
              </a:rPr>
              <a:t>consensus</a:t>
            </a:r>
            <a:r>
              <a:rPr lang="en-US" dirty="0" smtClean="0">
                <a:solidFill>
                  <a:schemeClr val="tx1"/>
                </a:solidFill>
                <a:cs typeface="Al Majeed Quranic Font" panose="02010000000000000000" pitchFamily="2" charset="-78"/>
              </a:rPr>
              <a:t> of the Muslims opinion was the consensus over the killing of </a:t>
            </a:r>
            <a:r>
              <a:rPr lang="en-US" dirty="0" err="1" smtClean="0">
                <a:solidFill>
                  <a:schemeClr val="tx1"/>
                </a:solidFill>
                <a:cs typeface="Al Majeed Quranic Font" panose="02010000000000000000" pitchFamily="2" charset="-78"/>
              </a:rPr>
              <a:t>Musailma</a:t>
            </a:r>
            <a:r>
              <a:rPr lang="en-US" dirty="0">
                <a:solidFill>
                  <a:schemeClr val="tx1"/>
                </a:solidFill>
                <a:cs typeface="Al Majeed Quranic Font" panose="02010000000000000000" pitchFamily="2" charset="-78"/>
              </a:rPr>
              <a:t>.</a:t>
            </a:r>
            <a:r>
              <a:rPr lang="en-US" b="1" dirty="0"/>
              <a:t/>
            </a:r>
            <a:br>
              <a:rPr lang="en-US" b="1" dirty="0"/>
            </a:br>
            <a:endParaRPr lang="en-US" dirty="0">
              <a:solidFill>
                <a:schemeClr val="tx1"/>
              </a:solidFill>
            </a:endParaRPr>
          </a:p>
        </p:txBody>
      </p:sp>
    </p:spTree>
    <p:extLst>
      <p:ext uri="{BB962C8B-B14F-4D97-AF65-F5344CB8AC3E}">
        <p14:creationId xmlns:p14="http://schemas.microsoft.com/office/powerpoint/2010/main" val="285112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The Finality of </a:t>
            </a:r>
            <a:r>
              <a:rPr lang="en-US" b="1" dirty="0" smtClean="0"/>
              <a:t>Messenger </a:t>
            </a:r>
            <a:r>
              <a:rPr lang="ur-PK" sz="3600" b="1" dirty="0">
                <a:solidFill>
                  <a:srgbClr val="FF0000"/>
                </a:solidFill>
                <a:latin typeface="Al Majeed Quranic Font" panose="02010000000000000000" pitchFamily="2" charset="-78"/>
                <a:cs typeface="Al Majeed Quranic Font" panose="02010000000000000000" pitchFamily="2" charset="-78"/>
              </a:rPr>
              <a:t>ﷺ</a:t>
            </a:r>
            <a:r>
              <a:rPr lang="en-US" b="1" dirty="0"/>
              <a:t/>
            </a:r>
            <a:br>
              <a:rPr lang="en-US" b="1" dirty="0"/>
            </a:br>
            <a:r>
              <a:rPr lang="en-US" sz="3100" b="1" dirty="0" smtClean="0">
                <a:solidFill>
                  <a:srgbClr val="FF0000"/>
                </a:solidFill>
              </a:rPr>
              <a:t>continued</a:t>
            </a:r>
            <a:endParaRPr lang="en-US" sz="3100" b="1" dirty="0">
              <a:solidFill>
                <a:srgbClr val="FF0000"/>
              </a:solidFill>
            </a:endParaRPr>
          </a:p>
        </p:txBody>
      </p:sp>
      <p:sp>
        <p:nvSpPr>
          <p:cNvPr id="3" name="Content Placeholder 2"/>
          <p:cNvSpPr>
            <a:spLocks noGrp="1"/>
          </p:cNvSpPr>
          <p:nvPr>
            <p:ph idx="1"/>
          </p:nvPr>
        </p:nvSpPr>
        <p:spPr>
          <a:xfrm>
            <a:off x="1120462" y="2459865"/>
            <a:ext cx="10310612" cy="3631842"/>
          </a:xfrm>
        </p:spPr>
        <p:txBody>
          <a:bodyPr anchor="ctr">
            <a:normAutofit fontScale="92500" lnSpcReduction="10000"/>
          </a:bodyPr>
          <a:lstStyle/>
          <a:p>
            <a:r>
              <a:rPr lang="en-US" dirty="0" smtClean="0">
                <a:solidFill>
                  <a:schemeClr val="tx1"/>
                </a:solidFill>
              </a:rPr>
              <a:t>The Holy Prophet </a:t>
            </a:r>
            <a:r>
              <a:rPr lang="ur-PK" b="1" dirty="0" smtClean="0">
                <a:solidFill>
                  <a:srgbClr val="FF0000"/>
                </a:solidFill>
                <a:latin typeface="Al Majeed Quranic Font" panose="02010000000000000000" pitchFamily="2" charset="-78"/>
                <a:cs typeface="Al Majeed Quranic Font" panose="02010000000000000000" pitchFamily="2" charset="-78"/>
              </a:rPr>
              <a:t>ﷺ</a:t>
            </a:r>
            <a:r>
              <a:rPr lang="en-US" b="1" dirty="0" smtClean="0">
                <a:solidFill>
                  <a:srgbClr val="FF0000"/>
                </a:solidFill>
                <a:latin typeface="Al Majeed Quranic Font" panose="02010000000000000000" pitchFamily="2" charset="-78"/>
                <a:cs typeface="Al Majeed Quranic Font" panose="02010000000000000000" pitchFamily="2" charset="-78"/>
              </a:rPr>
              <a:t> </a:t>
            </a:r>
            <a:r>
              <a:rPr lang="en-US" dirty="0" smtClean="0">
                <a:solidFill>
                  <a:schemeClr val="tx1"/>
                </a:solidFill>
                <a:cs typeface="Al Majeed Quranic Font" panose="02010000000000000000" pitchFamily="2" charset="-78"/>
              </a:rPr>
              <a:t>sent </a:t>
            </a:r>
            <a:r>
              <a:rPr lang="en-US" dirty="0" smtClean="0">
                <a:solidFill>
                  <a:srgbClr val="FF0000"/>
                </a:solidFill>
                <a:cs typeface="Al Majeed Quranic Font" panose="02010000000000000000" pitchFamily="2" charset="-78"/>
              </a:rPr>
              <a:t>Habib bin </a:t>
            </a:r>
            <a:r>
              <a:rPr lang="en-US" dirty="0" err="1" smtClean="0">
                <a:solidFill>
                  <a:srgbClr val="FF0000"/>
                </a:solidFill>
                <a:cs typeface="Al Majeed Quranic Font" panose="02010000000000000000" pitchFamily="2" charset="-78"/>
              </a:rPr>
              <a:t>zaid</a:t>
            </a:r>
            <a:r>
              <a:rPr lang="en-US" dirty="0" smtClean="0">
                <a:solidFill>
                  <a:srgbClr val="FF0000"/>
                </a:solidFill>
                <a:cs typeface="Al Majeed Quranic Font" panose="02010000000000000000" pitchFamily="2" charset="-78"/>
              </a:rPr>
              <a:t> </a:t>
            </a:r>
            <a:r>
              <a:rPr lang="en-US" dirty="0" smtClean="0">
                <a:solidFill>
                  <a:schemeClr val="tx1"/>
                </a:solidFill>
                <a:cs typeface="Al Majeed Quranic Font" panose="02010000000000000000" pitchFamily="2" charset="-78"/>
              </a:rPr>
              <a:t>(R.A) to </a:t>
            </a:r>
            <a:r>
              <a:rPr lang="en-US" dirty="0" err="1" smtClean="0">
                <a:solidFill>
                  <a:schemeClr val="tx1"/>
                </a:solidFill>
                <a:cs typeface="Al Majeed Quranic Font" panose="02010000000000000000" pitchFamily="2" charset="-78"/>
              </a:rPr>
              <a:t>Musailma</a:t>
            </a:r>
            <a:r>
              <a:rPr lang="en-US" dirty="0" smtClean="0">
                <a:solidFill>
                  <a:schemeClr val="tx1"/>
                </a:solidFill>
                <a:cs typeface="Al Majeed Quranic Font" panose="02010000000000000000" pitchFamily="2" charset="-78"/>
              </a:rPr>
              <a:t>. </a:t>
            </a:r>
            <a:r>
              <a:rPr lang="en-US" dirty="0" err="1" smtClean="0">
                <a:solidFill>
                  <a:schemeClr val="tx1"/>
                </a:solidFill>
                <a:cs typeface="Al Majeed Quranic Font" panose="02010000000000000000" pitchFamily="2" charset="-78"/>
              </a:rPr>
              <a:t>Musailma</a:t>
            </a:r>
            <a:r>
              <a:rPr lang="en-US" dirty="0" smtClean="0">
                <a:solidFill>
                  <a:schemeClr val="tx1"/>
                </a:solidFill>
                <a:cs typeface="Al Majeed Quranic Font" panose="02010000000000000000" pitchFamily="2" charset="-78"/>
              </a:rPr>
              <a:t> asked Habib bin Zaid, “Do you testify that Muhammad </a:t>
            </a:r>
            <a:r>
              <a:rPr lang="ur-PK" b="1" dirty="0" smtClean="0">
                <a:solidFill>
                  <a:srgbClr val="FF0000"/>
                </a:solidFill>
                <a:latin typeface="Al Majeed Quranic Font" panose="02010000000000000000" pitchFamily="2" charset="-78"/>
                <a:cs typeface="Al Majeed Quranic Font" panose="02010000000000000000" pitchFamily="2" charset="-78"/>
              </a:rPr>
              <a:t>ﷺ</a:t>
            </a:r>
            <a:r>
              <a:rPr lang="en-US" b="1" dirty="0" smtClean="0">
                <a:solidFill>
                  <a:srgbClr val="FF0000"/>
                </a:solidFill>
                <a:latin typeface="Al Majeed Quranic Font" panose="02010000000000000000" pitchFamily="2" charset="-78"/>
                <a:cs typeface="Al Majeed Quranic Font" panose="02010000000000000000" pitchFamily="2" charset="-78"/>
              </a:rPr>
              <a:t> </a:t>
            </a:r>
            <a:r>
              <a:rPr lang="en-US" dirty="0" smtClean="0">
                <a:solidFill>
                  <a:schemeClr val="tx1"/>
                </a:solidFill>
                <a:cs typeface="Al Majeed Quranic Font" panose="02010000000000000000" pitchFamily="2" charset="-78"/>
              </a:rPr>
              <a:t>is the Messenger of Allah? He said, “Yes”. He further asked, “Do you testify that I am the messenger of God? The </a:t>
            </a:r>
            <a:r>
              <a:rPr lang="en-US" dirty="0" err="1" smtClean="0">
                <a:solidFill>
                  <a:schemeClr val="tx1"/>
                </a:solidFill>
                <a:cs typeface="Al Majeed Quranic Font" panose="02010000000000000000" pitchFamily="2" charset="-78"/>
              </a:rPr>
              <a:t>Sahabi</a:t>
            </a:r>
            <a:r>
              <a:rPr lang="en-US" dirty="0" smtClean="0">
                <a:solidFill>
                  <a:schemeClr val="tx1"/>
                </a:solidFill>
                <a:cs typeface="Al Majeed Quranic Font" panose="02010000000000000000" pitchFamily="2" charset="-78"/>
              </a:rPr>
              <a:t> said, </a:t>
            </a:r>
            <a:r>
              <a:rPr lang="en-US" dirty="0" smtClean="0">
                <a:solidFill>
                  <a:srgbClr val="FF0000"/>
                </a:solidFill>
                <a:cs typeface="Al Majeed Quranic Font" panose="02010000000000000000" pitchFamily="2" charset="-78"/>
              </a:rPr>
              <a:t>“I am deaf”.</a:t>
            </a:r>
          </a:p>
          <a:p>
            <a:r>
              <a:rPr lang="en-US" dirty="0" err="1" smtClean="0">
                <a:solidFill>
                  <a:schemeClr val="tx1"/>
                </a:solidFill>
                <a:cs typeface="Al Majeed Quranic Font" panose="02010000000000000000" pitchFamily="2" charset="-78"/>
              </a:rPr>
              <a:t>Musailma</a:t>
            </a:r>
            <a:r>
              <a:rPr lang="en-US" dirty="0" smtClean="0">
                <a:solidFill>
                  <a:schemeClr val="tx1"/>
                </a:solidFill>
                <a:cs typeface="Al Majeed Quranic Font" panose="02010000000000000000" pitchFamily="2" charset="-78"/>
              </a:rPr>
              <a:t> continued to ask again and again but his answer was the same. And this </a:t>
            </a:r>
            <a:r>
              <a:rPr lang="en-US" dirty="0" err="1" smtClean="0">
                <a:solidFill>
                  <a:schemeClr val="tx1"/>
                </a:solidFill>
                <a:cs typeface="Al Majeed Quranic Font" panose="02010000000000000000" pitchFamily="2" charset="-78"/>
              </a:rPr>
              <a:t>sahaba</a:t>
            </a:r>
            <a:r>
              <a:rPr lang="en-US" dirty="0" smtClean="0">
                <a:solidFill>
                  <a:schemeClr val="tx1"/>
                </a:solidFill>
                <a:cs typeface="Al Majeed Quranic Font" panose="02010000000000000000" pitchFamily="2" charset="-78"/>
              </a:rPr>
              <a:t> was cut into pieces.</a:t>
            </a:r>
          </a:p>
          <a:p>
            <a:r>
              <a:rPr lang="en-US" dirty="0" smtClean="0">
                <a:solidFill>
                  <a:schemeClr val="tx1"/>
                </a:solidFill>
                <a:cs typeface="Al Majeed Quranic Font" panose="02010000000000000000" pitchFamily="2" charset="-78"/>
              </a:rPr>
              <a:t>The story of </a:t>
            </a:r>
            <a:r>
              <a:rPr lang="en-US" dirty="0" smtClean="0">
                <a:solidFill>
                  <a:srgbClr val="FF0000"/>
                </a:solidFill>
                <a:cs typeface="Al Majeed Quranic Font" panose="02010000000000000000" pitchFamily="2" charset="-78"/>
              </a:rPr>
              <a:t>Abu Muslim </a:t>
            </a:r>
            <a:r>
              <a:rPr lang="en-US" dirty="0" err="1" smtClean="0">
                <a:solidFill>
                  <a:srgbClr val="FF0000"/>
                </a:solidFill>
                <a:cs typeface="Al Majeed Quranic Font" panose="02010000000000000000" pitchFamily="2" charset="-78"/>
              </a:rPr>
              <a:t>Khulani</a:t>
            </a:r>
            <a:r>
              <a:rPr lang="en-US" dirty="0" smtClean="0">
                <a:solidFill>
                  <a:schemeClr val="tx1"/>
                </a:solidFill>
                <a:cs typeface="Al Majeed Quranic Font" panose="02010000000000000000" pitchFamily="2" charset="-78"/>
              </a:rPr>
              <a:t>, Abdullah bin </a:t>
            </a:r>
            <a:r>
              <a:rPr lang="en-US" dirty="0" err="1" smtClean="0">
                <a:solidFill>
                  <a:schemeClr val="tx1"/>
                </a:solidFill>
                <a:cs typeface="Al Majeed Quranic Font" panose="02010000000000000000" pitchFamily="2" charset="-78"/>
              </a:rPr>
              <a:t>Thob</a:t>
            </a:r>
            <a:r>
              <a:rPr lang="en-US" dirty="0">
                <a:solidFill>
                  <a:schemeClr val="tx1"/>
                </a:solidFill>
                <a:cs typeface="Al Majeed Quranic Font" panose="02010000000000000000" pitchFamily="2" charset="-78"/>
              </a:rPr>
              <a:t> </a:t>
            </a:r>
            <a:r>
              <a:rPr lang="en-US" dirty="0" smtClean="0">
                <a:solidFill>
                  <a:schemeClr val="tx1"/>
                </a:solidFill>
                <a:cs typeface="Al Majeed Quranic Font" panose="02010000000000000000" pitchFamily="2" charset="-78"/>
              </a:rPr>
              <a:t>and Aswan </a:t>
            </a:r>
            <a:r>
              <a:rPr lang="en-US" dirty="0" err="1" smtClean="0">
                <a:solidFill>
                  <a:schemeClr val="tx1"/>
                </a:solidFill>
                <a:cs typeface="Al Majeed Quranic Font" panose="02010000000000000000" pitchFamily="2" charset="-78"/>
              </a:rPr>
              <a:t>Ansi</a:t>
            </a:r>
            <a:r>
              <a:rPr lang="en-US" dirty="0" smtClean="0">
                <a:solidFill>
                  <a:schemeClr val="tx1"/>
                </a:solidFill>
                <a:cs typeface="Al Majeed Quranic Font" panose="02010000000000000000" pitchFamily="2" charset="-78"/>
              </a:rPr>
              <a:t>, an imposter and liar </a:t>
            </a:r>
            <a:r>
              <a:rPr lang="en-US" dirty="0" err="1" smtClean="0">
                <a:solidFill>
                  <a:schemeClr val="tx1"/>
                </a:solidFill>
                <a:cs typeface="Al Majeed Quranic Font" panose="02010000000000000000" pitchFamily="2" charset="-78"/>
              </a:rPr>
              <a:t>messeger</a:t>
            </a:r>
            <a:r>
              <a:rPr lang="en-US" dirty="0" smtClean="0">
                <a:solidFill>
                  <a:schemeClr val="tx1"/>
                </a:solidFill>
                <a:cs typeface="Al Majeed Quranic Font" panose="02010000000000000000" pitchFamily="2" charset="-78"/>
              </a:rPr>
              <a:t>.</a:t>
            </a: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34312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87581"/>
          </a:xfrm>
        </p:spPr>
        <p:txBody>
          <a:bodyPr>
            <a:normAutofit fontScale="90000"/>
          </a:bodyPr>
          <a:lstStyle/>
          <a:p>
            <a:pPr algn="l"/>
            <a:r>
              <a:rPr lang="en-US" b="1" dirty="0"/>
              <a:t>The Finality of </a:t>
            </a:r>
            <a:r>
              <a:rPr lang="en-US" b="1" dirty="0" smtClean="0"/>
              <a:t>Messenger </a:t>
            </a:r>
            <a:r>
              <a:rPr lang="ur-PK" sz="3600" b="1" dirty="0" smtClean="0">
                <a:solidFill>
                  <a:srgbClr val="FF0000"/>
                </a:solidFill>
                <a:latin typeface="Al Majeed Quranic Font" panose="02010000000000000000" pitchFamily="2" charset="-78"/>
                <a:cs typeface="Al Majeed Quranic Font" panose="02010000000000000000" pitchFamily="2" charset="-78"/>
              </a:rPr>
              <a:t>ﷺ</a:t>
            </a:r>
            <a:r>
              <a:rPr lang="en-US" sz="3600" b="1" dirty="0" smtClean="0">
                <a:solidFill>
                  <a:srgbClr val="FF0000"/>
                </a:solidFill>
                <a:latin typeface="Al Majeed Quranic Font" panose="02010000000000000000" pitchFamily="2" charset="-78"/>
                <a:cs typeface="Al Majeed Quranic Font" panose="02010000000000000000" pitchFamily="2" charset="-78"/>
              </a:rPr>
              <a:t/>
            </a:r>
            <a:br>
              <a:rPr lang="en-US" sz="3600" b="1" dirty="0" smtClean="0">
                <a:solidFill>
                  <a:srgbClr val="FF0000"/>
                </a:solidFill>
                <a:latin typeface="Al Majeed Quranic Font" panose="02010000000000000000" pitchFamily="2" charset="-78"/>
                <a:cs typeface="Al Majeed Quranic Font" panose="02010000000000000000" pitchFamily="2" charset="-78"/>
              </a:rPr>
            </a:br>
            <a:r>
              <a:rPr lang="en-US" sz="3100" b="1" u="sng" dirty="0" smtClean="0">
                <a:solidFill>
                  <a:schemeClr val="tx1"/>
                </a:solidFill>
                <a:latin typeface="+mn-lt"/>
                <a:cs typeface="Al Majeed Quranic Font" panose="02010000000000000000" pitchFamily="2" charset="-78"/>
              </a:rPr>
              <a:t>In the light of Holy Quran</a:t>
            </a:r>
            <a:r>
              <a:rPr lang="en-US" b="1" u="sng" dirty="0"/>
              <a:t/>
            </a:r>
            <a:br>
              <a:rPr lang="en-US" b="1" u="sng" dirty="0"/>
            </a:br>
            <a:endParaRPr lang="en-US" sz="3100" b="1" dirty="0">
              <a:solidFill>
                <a:srgbClr val="FF0000"/>
              </a:solidFill>
            </a:endParaRPr>
          </a:p>
        </p:txBody>
      </p:sp>
      <p:sp>
        <p:nvSpPr>
          <p:cNvPr id="3" name="Content Placeholder 2"/>
          <p:cNvSpPr>
            <a:spLocks noGrp="1"/>
          </p:cNvSpPr>
          <p:nvPr>
            <p:ph idx="1"/>
          </p:nvPr>
        </p:nvSpPr>
        <p:spPr>
          <a:xfrm>
            <a:off x="1120462" y="2459865"/>
            <a:ext cx="10310612" cy="3631842"/>
          </a:xfrm>
        </p:spPr>
        <p:txBody>
          <a:bodyPr anchor="ctr">
            <a:normAutofit fontScale="92500" lnSpcReduction="20000"/>
          </a:bodyPr>
          <a:lstStyle/>
          <a:p>
            <a:pPr algn="ctr"/>
            <a:r>
              <a:rPr lang="ar-SA" dirty="0">
                <a:solidFill>
                  <a:srgbClr val="FF0000"/>
                </a:solidFill>
                <a:latin typeface="Al Majeed Quranic Font" panose="02010000000000000000" pitchFamily="2" charset="-78"/>
                <a:cs typeface="Al Majeed Quranic Font" panose="02010000000000000000" pitchFamily="2" charset="-78"/>
              </a:rPr>
              <a:t>وَمَا أَرْسَلْنَاكَ إِلَّا رَحْمَةً </a:t>
            </a:r>
            <a:r>
              <a:rPr lang="ar-SA" dirty="0" smtClean="0">
                <a:solidFill>
                  <a:srgbClr val="FF0000"/>
                </a:solidFill>
                <a:latin typeface="Al Majeed Quranic Font" panose="02010000000000000000" pitchFamily="2" charset="-78"/>
                <a:cs typeface="Al Majeed Quranic Font" panose="02010000000000000000" pitchFamily="2" charset="-78"/>
              </a:rPr>
              <a:t>لِّلْعَالَمِينَ</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smtClean="0"/>
              <a:t>And We have not sent you, [O Muhammad], except as a mercy to the worlds. (</a:t>
            </a:r>
            <a:r>
              <a:rPr lang="en-US" sz="1400" dirty="0" smtClean="0"/>
              <a:t>Al-</a:t>
            </a:r>
            <a:r>
              <a:rPr lang="en-US" sz="1400" dirty="0" err="1" smtClean="0"/>
              <a:t>Anbiya</a:t>
            </a:r>
            <a:r>
              <a:rPr lang="en-US" sz="1400" dirty="0" smtClean="0"/>
              <a:t> 107)</a:t>
            </a:r>
          </a:p>
          <a:p>
            <a:pPr algn="ctr"/>
            <a:r>
              <a:rPr lang="ar-SA" dirty="0">
                <a:solidFill>
                  <a:srgbClr val="FF0000"/>
                </a:solidFill>
                <a:latin typeface="Al Majeed Quranic Font" panose="02010000000000000000" pitchFamily="2" charset="-78"/>
                <a:cs typeface="Al Majeed Quranic Font" panose="02010000000000000000" pitchFamily="2" charset="-78"/>
              </a:rPr>
              <a:t>وَ مَاۤ اَرْسَلْنٰكَ اِلَّا كَآفَّةً لِّلنَّاسِ بَشِیْرًا وَّ </a:t>
            </a:r>
            <a:r>
              <a:rPr lang="ar-SA" dirty="0" smtClean="0">
                <a:solidFill>
                  <a:srgbClr val="FF0000"/>
                </a:solidFill>
                <a:latin typeface="Al Majeed Quranic Font" panose="02010000000000000000" pitchFamily="2" charset="-78"/>
                <a:cs typeface="Al Majeed Quranic Font" panose="02010000000000000000" pitchFamily="2" charset="-78"/>
              </a:rPr>
              <a:t>نَذِیْرًا</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smtClean="0">
                <a:solidFill>
                  <a:schemeClr val="tx1"/>
                </a:solidFill>
              </a:rPr>
              <a:t>We have sent you not, except to the entire mankind, good tidings to bear and warning. (Al-Saba 28)</a:t>
            </a:r>
            <a:endParaRPr lang="ur-PK" dirty="0" smtClean="0">
              <a:solidFill>
                <a:schemeClr val="tx1"/>
              </a:solidFill>
            </a:endParaRPr>
          </a:p>
          <a:p>
            <a:pPr algn="ctr"/>
            <a:r>
              <a:rPr lang="ar-SA" sz="2600" dirty="0">
                <a:solidFill>
                  <a:srgbClr val="FF0000"/>
                </a:solidFill>
                <a:latin typeface="Al Majeed Quranic Font" panose="02010000000000000000" pitchFamily="2" charset="-78"/>
                <a:cs typeface="Al Majeed Quranic Font" panose="02010000000000000000" pitchFamily="2" charset="-78"/>
              </a:rPr>
              <a:t>قُلْ یٰۤاَیُّهَا النَّاسُ اِنِّیْ رَسُوْلُ اللّٰهِ اِلَیْكُمْ </a:t>
            </a:r>
            <a:r>
              <a:rPr lang="ar-SA" sz="2600" dirty="0" smtClean="0">
                <a:solidFill>
                  <a:srgbClr val="FF0000"/>
                </a:solidFill>
                <a:latin typeface="Al Majeed Quranic Font" panose="02010000000000000000" pitchFamily="2" charset="-78"/>
                <a:cs typeface="Al Majeed Quranic Font" panose="02010000000000000000" pitchFamily="2" charset="-78"/>
              </a:rPr>
              <a:t>جَمِیْعَا</a:t>
            </a:r>
            <a:endParaRPr lang="ur-PK" sz="2600" dirty="0" smtClean="0">
              <a:solidFill>
                <a:srgbClr val="FF0000"/>
              </a:solidFill>
              <a:latin typeface="Al Majeed Quranic Font" panose="02010000000000000000" pitchFamily="2" charset="-78"/>
              <a:cs typeface="Al Majeed Quranic Font" panose="02010000000000000000" pitchFamily="2" charset="-78"/>
            </a:endParaRPr>
          </a:p>
          <a:p>
            <a:r>
              <a:rPr lang="en-US" sz="2600" dirty="0"/>
              <a:t> Say (O Muhammad SAW): “O mankind! Verily, I am sent to you all as the Messenger of </a:t>
            </a:r>
            <a:r>
              <a:rPr lang="en-US" sz="2600" dirty="0" smtClean="0"/>
              <a:t>Allah</a:t>
            </a:r>
            <a:r>
              <a:rPr lang="ur-PK" sz="2600" dirty="0" smtClean="0"/>
              <a:t>۔</a:t>
            </a:r>
            <a:r>
              <a:rPr lang="en-US" sz="2600" dirty="0">
                <a:solidFill>
                  <a:schemeClr val="tx1"/>
                </a:solidFill>
              </a:rPr>
              <a:t/>
            </a:r>
            <a:br>
              <a:rPr lang="en-US" sz="2600" dirty="0">
                <a:solidFill>
                  <a:schemeClr val="tx1"/>
                </a:solidFill>
              </a:rPr>
            </a:br>
            <a:endParaRPr lang="en-US" sz="2600" dirty="0">
              <a:solidFill>
                <a:schemeClr val="tx1"/>
              </a:solidFill>
            </a:endParaRPr>
          </a:p>
        </p:txBody>
      </p:sp>
    </p:spTree>
    <p:extLst>
      <p:ext uri="{BB962C8B-B14F-4D97-AF65-F5344CB8AC3E}">
        <p14:creationId xmlns:p14="http://schemas.microsoft.com/office/powerpoint/2010/main" val="1887237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87581"/>
          </a:xfrm>
        </p:spPr>
        <p:txBody>
          <a:bodyPr>
            <a:normAutofit fontScale="90000"/>
          </a:bodyPr>
          <a:lstStyle/>
          <a:p>
            <a:pPr algn="l"/>
            <a:r>
              <a:rPr lang="en-US" b="1" dirty="0"/>
              <a:t>The Finality of </a:t>
            </a:r>
            <a:r>
              <a:rPr lang="en-US" b="1" dirty="0" smtClean="0"/>
              <a:t>Messenger </a:t>
            </a:r>
            <a:r>
              <a:rPr lang="ur-PK" sz="3600" b="1" dirty="0" smtClean="0">
                <a:solidFill>
                  <a:srgbClr val="FF0000"/>
                </a:solidFill>
                <a:latin typeface="Al Majeed Quranic Font" panose="02010000000000000000" pitchFamily="2" charset="-78"/>
                <a:cs typeface="Al Majeed Quranic Font" panose="02010000000000000000" pitchFamily="2" charset="-78"/>
              </a:rPr>
              <a:t>ﷺ</a:t>
            </a:r>
            <a:r>
              <a:rPr lang="en-US" sz="3600" b="1" dirty="0" smtClean="0">
                <a:solidFill>
                  <a:srgbClr val="FF0000"/>
                </a:solidFill>
                <a:latin typeface="Al Majeed Quranic Font" panose="02010000000000000000" pitchFamily="2" charset="-78"/>
                <a:cs typeface="Al Majeed Quranic Font" panose="02010000000000000000" pitchFamily="2" charset="-78"/>
              </a:rPr>
              <a:t/>
            </a:r>
            <a:br>
              <a:rPr lang="en-US" sz="3600" b="1" dirty="0" smtClean="0">
                <a:solidFill>
                  <a:srgbClr val="FF0000"/>
                </a:solidFill>
                <a:latin typeface="Al Majeed Quranic Font" panose="02010000000000000000" pitchFamily="2" charset="-78"/>
                <a:cs typeface="Al Majeed Quranic Font" panose="02010000000000000000" pitchFamily="2" charset="-78"/>
              </a:rPr>
            </a:br>
            <a:r>
              <a:rPr lang="en-US" sz="3100" b="1" u="sng" dirty="0" smtClean="0">
                <a:solidFill>
                  <a:schemeClr val="tx1"/>
                </a:solidFill>
                <a:latin typeface="+mn-lt"/>
                <a:cs typeface="Al Majeed Quranic Font" panose="02010000000000000000" pitchFamily="2" charset="-78"/>
              </a:rPr>
              <a:t>In the light of Holy Quran</a:t>
            </a:r>
            <a:r>
              <a:rPr lang="en-US" b="1" u="sng" dirty="0"/>
              <a:t/>
            </a:r>
            <a:br>
              <a:rPr lang="en-US" b="1" u="sng" dirty="0"/>
            </a:br>
            <a:endParaRPr lang="en-US" sz="3100" b="1" dirty="0">
              <a:solidFill>
                <a:srgbClr val="FF0000"/>
              </a:solidFill>
            </a:endParaRPr>
          </a:p>
        </p:txBody>
      </p:sp>
      <p:sp>
        <p:nvSpPr>
          <p:cNvPr id="3" name="Content Placeholder 2"/>
          <p:cNvSpPr>
            <a:spLocks noGrp="1"/>
          </p:cNvSpPr>
          <p:nvPr>
            <p:ph idx="1"/>
          </p:nvPr>
        </p:nvSpPr>
        <p:spPr>
          <a:xfrm>
            <a:off x="1120462" y="2459865"/>
            <a:ext cx="10310612" cy="3631842"/>
          </a:xfrm>
        </p:spPr>
        <p:txBody>
          <a:bodyPr anchor="ctr">
            <a:normAutofit fontScale="92500"/>
          </a:bodyPr>
          <a:lstStyle/>
          <a:p>
            <a:pPr algn="ctr"/>
            <a:r>
              <a:rPr lang="ar-SA" dirty="0">
                <a:solidFill>
                  <a:srgbClr val="FF0000"/>
                </a:solidFill>
                <a:latin typeface="Al Majeed Quranic Font" panose="02010000000000000000" pitchFamily="2" charset="-78"/>
                <a:cs typeface="Al Majeed Quranic Font" panose="02010000000000000000" pitchFamily="2" charset="-78"/>
              </a:rPr>
              <a:t>وَالَّذِينَ يُؤْمِنُونَ بِمَا أُنزِلَ إِلَيْكَ وَمَا أُنزِلَ مِن </a:t>
            </a:r>
            <a:r>
              <a:rPr lang="ar-SA" dirty="0" smtClean="0">
                <a:solidFill>
                  <a:srgbClr val="FF0000"/>
                </a:solidFill>
                <a:latin typeface="Al Majeed Quranic Font" panose="02010000000000000000" pitchFamily="2" charset="-78"/>
                <a:cs typeface="Al Majeed Quranic Font" panose="02010000000000000000" pitchFamily="2" charset="-78"/>
              </a:rPr>
              <a:t>قَبْلِكَ</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sz="3400" dirty="0"/>
              <a:t>And who believe in what has been revealed to you, [O Muhammad], and what was revealed before </a:t>
            </a:r>
            <a:r>
              <a:rPr lang="en-US" sz="3400" dirty="0" smtClean="0"/>
              <a:t>you. (Al-</a:t>
            </a:r>
            <a:r>
              <a:rPr lang="en-US" sz="3400" dirty="0" err="1" smtClean="0"/>
              <a:t>Baqara</a:t>
            </a:r>
            <a:r>
              <a:rPr lang="en-US" sz="3400" dirty="0" smtClean="0"/>
              <a:t> -04)</a:t>
            </a:r>
          </a:p>
          <a:p>
            <a:pPr marL="0" indent="0">
              <a:buNone/>
            </a:pPr>
            <a:endParaRPr lang="en-US" sz="3400" dirty="0" smtClean="0"/>
          </a:p>
          <a:p>
            <a:endParaRPr lang="en-US" dirty="0"/>
          </a:p>
          <a:p>
            <a:pPr marL="0" indent="0" algn="ctr">
              <a:buNone/>
            </a:pPr>
            <a:r>
              <a:rPr lang="en-US" sz="2600" dirty="0">
                <a:solidFill>
                  <a:schemeClr val="tx1"/>
                </a:solidFill>
              </a:rPr>
              <a:t/>
            </a:r>
            <a:br>
              <a:rPr lang="en-US" sz="2600" dirty="0">
                <a:solidFill>
                  <a:schemeClr val="tx1"/>
                </a:solidFill>
              </a:rPr>
            </a:br>
            <a:endParaRPr lang="en-US" sz="2600" dirty="0">
              <a:solidFill>
                <a:schemeClr val="tx1"/>
              </a:solidFill>
            </a:endParaRPr>
          </a:p>
        </p:txBody>
      </p:sp>
    </p:spTree>
    <p:extLst>
      <p:ext uri="{BB962C8B-B14F-4D97-AF65-F5344CB8AC3E}">
        <p14:creationId xmlns:p14="http://schemas.microsoft.com/office/powerpoint/2010/main" val="423576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87581"/>
          </a:xfrm>
        </p:spPr>
        <p:txBody>
          <a:bodyPr>
            <a:normAutofit fontScale="90000"/>
          </a:bodyPr>
          <a:lstStyle/>
          <a:p>
            <a:pPr algn="l"/>
            <a:r>
              <a:rPr lang="en-US" b="1" dirty="0"/>
              <a:t>The Finality of </a:t>
            </a:r>
            <a:r>
              <a:rPr lang="en-US" b="1" dirty="0" smtClean="0"/>
              <a:t>Messenger </a:t>
            </a:r>
            <a:r>
              <a:rPr lang="ur-PK" sz="3600" b="1" dirty="0" smtClean="0">
                <a:solidFill>
                  <a:srgbClr val="FF0000"/>
                </a:solidFill>
                <a:latin typeface="Al Majeed Quranic Font" panose="02010000000000000000" pitchFamily="2" charset="-78"/>
                <a:cs typeface="Al Majeed Quranic Font" panose="02010000000000000000" pitchFamily="2" charset="-78"/>
              </a:rPr>
              <a:t>ﷺ</a:t>
            </a:r>
            <a:r>
              <a:rPr lang="en-US" sz="3600" b="1" dirty="0" smtClean="0">
                <a:solidFill>
                  <a:srgbClr val="FF0000"/>
                </a:solidFill>
                <a:latin typeface="Al Majeed Quranic Font" panose="02010000000000000000" pitchFamily="2" charset="-78"/>
                <a:cs typeface="Al Majeed Quranic Font" panose="02010000000000000000" pitchFamily="2" charset="-78"/>
              </a:rPr>
              <a:t/>
            </a:r>
            <a:br>
              <a:rPr lang="en-US" sz="3600" b="1" dirty="0" smtClean="0">
                <a:solidFill>
                  <a:srgbClr val="FF0000"/>
                </a:solidFill>
                <a:latin typeface="Al Majeed Quranic Font" panose="02010000000000000000" pitchFamily="2" charset="-78"/>
                <a:cs typeface="Al Majeed Quranic Font" panose="02010000000000000000" pitchFamily="2" charset="-78"/>
              </a:rPr>
            </a:br>
            <a:r>
              <a:rPr lang="en-US" sz="3100" b="1" u="sng" dirty="0" smtClean="0">
                <a:solidFill>
                  <a:schemeClr val="tx1"/>
                </a:solidFill>
                <a:latin typeface="+mn-lt"/>
                <a:cs typeface="Al Majeed Quranic Font" panose="02010000000000000000" pitchFamily="2" charset="-78"/>
              </a:rPr>
              <a:t>In the light of Holy Quran</a:t>
            </a:r>
            <a:r>
              <a:rPr lang="en-US" b="1" u="sng" dirty="0"/>
              <a:t/>
            </a:r>
            <a:br>
              <a:rPr lang="en-US" b="1" u="sng" dirty="0"/>
            </a:br>
            <a:endParaRPr lang="en-US" sz="3100" b="1" dirty="0">
              <a:solidFill>
                <a:srgbClr val="FF0000"/>
              </a:solidFill>
            </a:endParaRPr>
          </a:p>
        </p:txBody>
      </p:sp>
      <p:sp>
        <p:nvSpPr>
          <p:cNvPr id="3" name="Content Placeholder 2"/>
          <p:cNvSpPr>
            <a:spLocks noGrp="1"/>
          </p:cNvSpPr>
          <p:nvPr>
            <p:ph idx="1"/>
          </p:nvPr>
        </p:nvSpPr>
        <p:spPr>
          <a:xfrm>
            <a:off x="1120462" y="2846231"/>
            <a:ext cx="10310612" cy="3245476"/>
          </a:xfrm>
        </p:spPr>
        <p:txBody>
          <a:bodyPr anchor="ctr">
            <a:noAutofit/>
          </a:bodyPr>
          <a:lstStyle/>
          <a:p>
            <a:pPr marL="0" indent="0" algn="ctr">
              <a:buNone/>
            </a:pPr>
            <a:endParaRPr lang="en-US" dirty="0" smtClean="0">
              <a:solidFill>
                <a:srgbClr val="FF0000"/>
              </a:solidFill>
              <a:latin typeface="Al Majeed Quranic Font" panose="02010000000000000000" pitchFamily="2" charset="-78"/>
              <a:cs typeface="Al Majeed Quranic Font" panose="02010000000000000000" pitchFamily="2" charset="-78"/>
            </a:endParaRPr>
          </a:p>
          <a:p>
            <a:pPr marL="0" indent="0" algn="ctr">
              <a:buNone/>
            </a:pPr>
            <a:endParaRPr lang="en-US" dirty="0" smtClean="0">
              <a:solidFill>
                <a:srgbClr val="FF0000"/>
              </a:solidFill>
              <a:latin typeface="Al Majeed Quranic Font" panose="02010000000000000000" pitchFamily="2" charset="-78"/>
              <a:cs typeface="Al Majeed Quranic Font" panose="02010000000000000000" pitchFamily="2" charset="-78"/>
            </a:endParaRPr>
          </a:p>
          <a:p>
            <a:pPr marL="0" indent="0" algn="ctr">
              <a:buNone/>
            </a:pPr>
            <a:r>
              <a:rPr lang="ar-SA" dirty="0">
                <a:solidFill>
                  <a:srgbClr val="FF0000"/>
                </a:solidFill>
                <a:latin typeface="Al Majeed Quranic Font" panose="02010000000000000000" pitchFamily="2" charset="-78"/>
                <a:cs typeface="Al Majeed Quranic Font" panose="02010000000000000000" pitchFamily="2" charset="-78"/>
              </a:rPr>
              <a:t>يَا أَيُّهَا الَّذِينَ آمَنُوا آمِنُوا بِاللَّهِ وَرَسُولِهِ وَالْكِتَابِ الَّذِي نَزَّلَ عَلَىٰ رَسُولِهِ وَالْكِتَابِ الَّذِي أَنزَلَ مِن قَبْلُ ۚ وَمَن يَكْفُرْ بِاللَّهِ وَمَلَائِكَتِهِ وَكُتُبِهِ وَرُسُلِهِ وَالْيَوْمِ الْآخِرِ فَقَدْ ضَلَّ ضَلَالًا بَعِيدًا</a:t>
            </a:r>
            <a:endParaRPr lang="en-US" dirty="0">
              <a:solidFill>
                <a:srgbClr val="FF0000"/>
              </a:solidFill>
              <a:latin typeface="Al Majeed Quranic Font" panose="02010000000000000000" pitchFamily="2" charset="-78"/>
              <a:cs typeface="Al Majeed Quranic Font" panose="02010000000000000000" pitchFamily="2" charset="-78"/>
            </a:endParaRPr>
          </a:p>
          <a:p>
            <a:pPr marL="0" indent="0" algn="ctr">
              <a:buNone/>
            </a:pP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smtClean="0"/>
              <a:t>O </a:t>
            </a:r>
            <a:r>
              <a:rPr lang="en-US" dirty="0"/>
              <a:t>you who have believed, believe in Allah and His Messenger and the Book that He sent down upon His Messenger and the Scripture which He sent down before. And whoever disbelieves in Allah, </a:t>
            </a:r>
            <a:r>
              <a:rPr lang="en-US" b="1" dirty="0">
                <a:solidFill>
                  <a:srgbClr val="FF0000"/>
                </a:solidFill>
              </a:rPr>
              <a:t>His angels</a:t>
            </a:r>
            <a:r>
              <a:rPr lang="en-US" dirty="0"/>
              <a:t>, His books, His messengers, and the Last Day has certainly gone far astray.</a:t>
            </a:r>
          </a:p>
          <a:p>
            <a:pPr marL="0" indent="0">
              <a:buNone/>
            </a:pPr>
            <a:endParaRPr lang="en-US" dirty="0" smtClean="0"/>
          </a:p>
          <a:p>
            <a:endParaRPr lang="en-US" dirty="0"/>
          </a:p>
          <a:p>
            <a:pPr marL="0" indent="0" algn="ctr">
              <a:buNone/>
            </a:pP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92283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mn-lt"/>
              </a:rPr>
              <a:t>The finality of Messenger </a:t>
            </a:r>
            <a:r>
              <a:rPr lang="ur-PK" sz="2700" dirty="0" smtClean="0">
                <a:solidFill>
                  <a:srgbClr val="FF0000"/>
                </a:solidFill>
                <a:latin typeface="Al Majeed Quranic Font" panose="02010000000000000000" pitchFamily="2" charset="-78"/>
                <a:cs typeface="Al Majeed Quranic Font" panose="02010000000000000000" pitchFamily="2" charset="-78"/>
              </a:rPr>
              <a:t>ﷺ</a:t>
            </a:r>
            <a:r>
              <a:rPr lang="en-US" dirty="0" smtClean="0">
                <a:latin typeface="+mn-lt"/>
              </a:rPr>
              <a:t/>
            </a:r>
            <a:br>
              <a:rPr lang="en-US" dirty="0" smtClean="0">
                <a:latin typeface="+mn-lt"/>
              </a:rPr>
            </a:br>
            <a:r>
              <a:rPr lang="en-US" sz="3100" dirty="0" smtClean="0"/>
              <a:t>In the light of Hadith</a:t>
            </a:r>
            <a:endParaRPr lang="en-US" sz="3100" dirty="0"/>
          </a:p>
        </p:txBody>
      </p:sp>
      <p:sp>
        <p:nvSpPr>
          <p:cNvPr id="3" name="Content Placeholder 2"/>
          <p:cNvSpPr>
            <a:spLocks noGrp="1"/>
          </p:cNvSpPr>
          <p:nvPr>
            <p:ph idx="1"/>
          </p:nvPr>
        </p:nvSpPr>
        <p:spPr/>
        <p:txBody>
          <a:bodyPr/>
          <a:lstStyle/>
          <a:p>
            <a:pPr algn="ctr"/>
            <a:r>
              <a:rPr lang="ar-SA" dirty="0">
                <a:solidFill>
                  <a:srgbClr val="FF0000"/>
                </a:solidFill>
                <a:latin typeface="Al Majeed Quranic Font" panose="02010000000000000000" pitchFamily="2" charset="-78"/>
                <a:cs typeface="Al Majeed Quranic Font" panose="02010000000000000000" pitchFamily="2" charset="-78"/>
              </a:rPr>
              <a:t>وإنه سيكون في أمتي ثلاثون كذابون كلهم يزعم أنه نبي وأنا ‏ ‏ خاتم ‏ ‏النبيين لا نبي </a:t>
            </a:r>
            <a:r>
              <a:rPr lang="ar-SA" dirty="0" smtClean="0">
                <a:solidFill>
                  <a:srgbClr val="FF0000"/>
                </a:solidFill>
                <a:latin typeface="Al Majeed Quranic Font" panose="02010000000000000000" pitchFamily="2" charset="-78"/>
                <a:cs typeface="Al Majeed Quranic Font" panose="02010000000000000000" pitchFamily="2" charset="-78"/>
              </a:rPr>
              <a:t>بعدي</a:t>
            </a:r>
            <a:endParaRPr lang="en-US" dirty="0" smtClean="0">
              <a:solidFill>
                <a:srgbClr val="FF0000"/>
              </a:solidFill>
              <a:latin typeface="Al Majeed Quranic Font" panose="02010000000000000000" pitchFamily="2" charset="-78"/>
              <a:cs typeface="Al Majeed Quranic Font" panose="02010000000000000000" pitchFamily="2" charset="-78"/>
            </a:endParaRPr>
          </a:p>
          <a:p>
            <a:pPr algn="ctr"/>
            <a:r>
              <a:rPr lang="en-US" dirty="0"/>
              <a:t>The Prophet </a:t>
            </a:r>
            <a:r>
              <a:rPr lang="ur-PK" dirty="0">
                <a:solidFill>
                  <a:srgbClr val="FF0000"/>
                </a:solidFill>
                <a:latin typeface="Al Majeed Quranic Font" panose="02010000000000000000" pitchFamily="2" charset="-78"/>
                <a:cs typeface="Al Majeed Quranic Font" panose="02010000000000000000" pitchFamily="2" charset="-78"/>
              </a:rPr>
              <a:t>ﷺ </a:t>
            </a:r>
            <a:r>
              <a:rPr lang="en-US" dirty="0" smtClean="0">
                <a:solidFill>
                  <a:srgbClr val="FF0000"/>
                </a:solidFill>
                <a:latin typeface="Al Majeed Quranic Font" panose="02010000000000000000" pitchFamily="2" charset="-78"/>
                <a:cs typeface="Al Majeed Quranic Font" panose="02010000000000000000" pitchFamily="2" charset="-78"/>
              </a:rPr>
              <a:t> </a:t>
            </a:r>
            <a:r>
              <a:rPr lang="en-US" dirty="0" smtClean="0"/>
              <a:t>said</a:t>
            </a:r>
            <a:r>
              <a:rPr lang="en-US" dirty="0"/>
              <a:t>: There will arise 30 grand Liars </a:t>
            </a:r>
            <a:r>
              <a:rPr lang="en-US" dirty="0" smtClean="0"/>
              <a:t>from </a:t>
            </a:r>
            <a:r>
              <a:rPr lang="en-US" dirty="0"/>
              <a:t>my </a:t>
            </a:r>
            <a:r>
              <a:rPr lang="en-US" dirty="0" err="1"/>
              <a:t>Ummah</a:t>
            </a:r>
            <a:r>
              <a:rPr lang="en-US" dirty="0"/>
              <a:t>, each of them will claim that he is the Prophet whereas </a:t>
            </a:r>
            <a:r>
              <a:rPr lang="en-US" b="1" u="sng" dirty="0"/>
              <a:t>“I AM KHATAM AN NABIYEEN AND THERE IS NO PROPHET AFTER </a:t>
            </a:r>
            <a:r>
              <a:rPr lang="en-US" b="1" u="sng" dirty="0" smtClean="0"/>
              <a:t>ME.</a:t>
            </a:r>
          </a:p>
          <a:p>
            <a:pPr marL="0" indent="0" algn="ctr">
              <a:buNone/>
            </a:pPr>
            <a:r>
              <a:rPr lang="en-US" b="1" u="sng" dirty="0" smtClean="0"/>
              <a:t>[</a:t>
            </a:r>
            <a:r>
              <a:rPr lang="en-US" sz="2000" dirty="0" err="1" smtClean="0"/>
              <a:t>Sunnan</a:t>
            </a:r>
            <a:r>
              <a:rPr lang="en-US" sz="2000" dirty="0" smtClean="0"/>
              <a:t> </a:t>
            </a:r>
            <a:r>
              <a:rPr lang="en-US" sz="2000" dirty="0" err="1"/>
              <a:t>Tirimdhi</a:t>
            </a:r>
            <a:r>
              <a:rPr lang="en-US" sz="2000" dirty="0"/>
              <a:t> , Hadith # 2202</a:t>
            </a:r>
            <a:r>
              <a:rPr lang="en-US" dirty="0"/>
              <a:t>]</a:t>
            </a:r>
            <a:endParaRPr lang="en-US" dirty="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6662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mn-lt"/>
              </a:rPr>
              <a:t>The finality of Messenger </a:t>
            </a:r>
            <a:r>
              <a:rPr lang="ur-PK" sz="2700" dirty="0" smtClean="0">
                <a:solidFill>
                  <a:srgbClr val="FF0000"/>
                </a:solidFill>
                <a:latin typeface="Al Majeed Quranic Font" panose="02010000000000000000" pitchFamily="2" charset="-78"/>
                <a:cs typeface="Al Majeed Quranic Font" panose="02010000000000000000" pitchFamily="2" charset="-78"/>
              </a:rPr>
              <a:t>ﷺ</a:t>
            </a:r>
            <a:r>
              <a:rPr lang="en-US" dirty="0" smtClean="0">
                <a:latin typeface="+mn-lt"/>
              </a:rPr>
              <a:t/>
            </a:r>
            <a:br>
              <a:rPr lang="en-US" dirty="0" smtClean="0">
                <a:latin typeface="+mn-lt"/>
              </a:rPr>
            </a:br>
            <a:r>
              <a:rPr lang="en-US" sz="3100" dirty="0" smtClean="0"/>
              <a:t>In the light of Hadith</a:t>
            </a:r>
            <a:endParaRPr lang="en-US" sz="3100" dirty="0"/>
          </a:p>
        </p:txBody>
      </p:sp>
      <p:sp>
        <p:nvSpPr>
          <p:cNvPr id="3" name="Content Placeholder 2"/>
          <p:cNvSpPr>
            <a:spLocks noGrp="1"/>
          </p:cNvSpPr>
          <p:nvPr>
            <p:ph idx="1"/>
          </p:nvPr>
        </p:nvSpPr>
        <p:spPr>
          <a:xfrm>
            <a:off x="1094704" y="2556931"/>
            <a:ext cx="10238703" cy="3560533"/>
          </a:xfrm>
        </p:spPr>
        <p:txBody>
          <a:bodyPr>
            <a:noAutofit/>
          </a:bodyPr>
          <a:lstStyle/>
          <a:p>
            <a:pPr algn="ctr"/>
            <a:r>
              <a:rPr lang="ar-SA" dirty="0">
                <a:solidFill>
                  <a:srgbClr val="FF0000"/>
                </a:solidFill>
                <a:latin typeface="Al Majeed Quranic Font" panose="02010000000000000000" pitchFamily="2" charset="-78"/>
                <a:cs typeface="Al Majeed Quranic Font" panose="02010000000000000000" pitchFamily="2" charset="-78"/>
              </a:rPr>
              <a:t>إنَّ مَثَلي ومثلَ الأنبياء منْ قَبلي، كَمَثَلِ رجلٍ بنى بَيْتًا، فأحْسَنَهُ وأجْمَلَهُ، إلا مَوْضعَ لَبِنَةٍ من زاوية، فَجَعَلَ النَّاسُ يَطُوفونَ بِهِ، ويَعْجَبونَ له، ويقُولونَ: هَلَّا وُضِعَتْ هذه اللَّبِنَة؟!))، قال: ((فأنا اللَّبِنَة، وأنا خاتمُ النَّبيِّينَ))؛ رواه الشيخان، واللفظ </a:t>
            </a:r>
            <a:r>
              <a:rPr lang="ar-SA" dirty="0" smtClean="0">
                <a:solidFill>
                  <a:srgbClr val="FF0000"/>
                </a:solidFill>
                <a:latin typeface="Al Majeed Quranic Font" panose="02010000000000000000" pitchFamily="2" charset="-78"/>
                <a:cs typeface="Al Majeed Quranic Font" panose="02010000000000000000" pitchFamily="2" charset="-78"/>
              </a:rPr>
              <a:t>للبخاري.</a:t>
            </a:r>
            <a:endParaRPr lang="ur-PK" dirty="0" smtClean="0">
              <a:solidFill>
                <a:srgbClr val="FF0000"/>
              </a:solidFill>
              <a:latin typeface="Al Majeed Quranic Font" panose="02010000000000000000" pitchFamily="2" charset="-78"/>
              <a:cs typeface="Al Majeed Quranic Font" panose="02010000000000000000" pitchFamily="2" charset="-78"/>
            </a:endParaRPr>
          </a:p>
          <a:p>
            <a:r>
              <a:rPr lang="en-US" dirty="0" smtClean="0">
                <a:solidFill>
                  <a:schemeClr val="tx1"/>
                </a:solidFill>
                <a:cs typeface="Al Majeed Quranic Font" panose="02010000000000000000" pitchFamily="2" charset="-78"/>
              </a:rPr>
              <a:t>My example and the example of prophet earlier than me is like the example of palace most elegant and most beautiful constructed by a person except (that he left in it) a blank space for a brick in one of its corners and that made the people going around it wonder (at its attraction) and exclaimed in </a:t>
            </a:r>
            <a:r>
              <a:rPr lang="en-US" dirty="0" err="1" smtClean="0">
                <a:solidFill>
                  <a:schemeClr val="tx1"/>
                </a:solidFill>
                <a:cs typeface="Al Majeed Quranic Font" panose="02010000000000000000" pitchFamily="2" charset="-78"/>
              </a:rPr>
              <a:t>perplexsion</a:t>
            </a:r>
            <a:r>
              <a:rPr lang="en-US" dirty="0" smtClean="0">
                <a:solidFill>
                  <a:schemeClr val="tx1"/>
                </a:solidFill>
                <a:cs typeface="Al Majeed Quranic Font" panose="02010000000000000000" pitchFamily="2" charset="-78"/>
              </a:rPr>
              <a:t>: why not is this brick inlaid in here. The prophet (SAW) said, “I am that corner’s last brick. I am last of the Prophets.</a:t>
            </a:r>
            <a:r>
              <a:rPr lang="ar-SA" dirty="0">
                <a:solidFill>
                  <a:srgbClr val="FF0000"/>
                </a:solidFill>
                <a:latin typeface="Al Majeed Quranic Font" panose="02010000000000000000" pitchFamily="2" charset="-78"/>
                <a:cs typeface="Al Majeed Quranic Font" panose="02010000000000000000" pitchFamily="2" charset="-78"/>
              </a:rPr>
              <a:t/>
            </a:r>
            <a:br>
              <a:rPr lang="ar-SA" dirty="0">
                <a:solidFill>
                  <a:srgbClr val="FF0000"/>
                </a:solidFill>
                <a:latin typeface="Al Majeed Quranic Font" panose="02010000000000000000" pitchFamily="2" charset="-78"/>
                <a:cs typeface="Al Majeed Quranic Font" panose="02010000000000000000" pitchFamily="2" charset="-78"/>
              </a:rPr>
            </a:br>
            <a:r>
              <a:rPr lang="ar-SA" dirty="0">
                <a:solidFill>
                  <a:srgbClr val="FF0000"/>
                </a:solidFill>
                <a:latin typeface="Al Majeed Quranic Font" panose="02010000000000000000" pitchFamily="2" charset="-78"/>
                <a:cs typeface="Al Majeed Quranic Font" panose="02010000000000000000" pitchFamily="2" charset="-78"/>
              </a:rPr>
              <a:t/>
            </a:r>
            <a:br>
              <a:rPr lang="ar-SA" dirty="0">
                <a:solidFill>
                  <a:srgbClr val="FF0000"/>
                </a:solidFill>
                <a:latin typeface="Al Majeed Quranic Font" panose="02010000000000000000" pitchFamily="2" charset="-78"/>
                <a:cs typeface="Al Majeed Quranic Font" panose="02010000000000000000" pitchFamily="2" charset="-78"/>
              </a:rPr>
            </a:br>
            <a:endParaRPr lang="en-US" dirty="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202090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mn-lt"/>
              </a:rPr>
              <a:t>The finality of Messenger </a:t>
            </a:r>
            <a:r>
              <a:rPr lang="ur-PK" sz="2700" dirty="0" smtClean="0">
                <a:solidFill>
                  <a:srgbClr val="FF0000"/>
                </a:solidFill>
                <a:latin typeface="Al Majeed Quranic Font" panose="02010000000000000000" pitchFamily="2" charset="-78"/>
                <a:cs typeface="Al Majeed Quranic Font" panose="02010000000000000000" pitchFamily="2" charset="-78"/>
              </a:rPr>
              <a:t>ﷺ</a:t>
            </a:r>
            <a:r>
              <a:rPr lang="en-US" dirty="0" smtClean="0">
                <a:latin typeface="+mn-lt"/>
              </a:rPr>
              <a:t/>
            </a:r>
            <a:br>
              <a:rPr lang="en-US" dirty="0" smtClean="0">
                <a:latin typeface="+mn-lt"/>
              </a:rPr>
            </a:br>
            <a:r>
              <a:rPr lang="en-US" sz="3100" dirty="0" smtClean="0"/>
              <a:t>In the light of Hadith</a:t>
            </a:r>
            <a:endParaRPr lang="en-US" sz="3100" dirty="0"/>
          </a:p>
        </p:txBody>
      </p:sp>
      <p:sp>
        <p:nvSpPr>
          <p:cNvPr id="3" name="Content Placeholder 2"/>
          <p:cNvSpPr>
            <a:spLocks noGrp="1"/>
          </p:cNvSpPr>
          <p:nvPr>
            <p:ph idx="1"/>
          </p:nvPr>
        </p:nvSpPr>
        <p:spPr>
          <a:xfrm>
            <a:off x="1094704" y="2556931"/>
            <a:ext cx="10238703" cy="3560533"/>
          </a:xfrm>
        </p:spPr>
        <p:txBody>
          <a:bodyPr>
            <a:noAutofit/>
          </a:bodyPr>
          <a:lstStyle/>
          <a:p>
            <a:r>
              <a:rPr lang="en-US" dirty="0" smtClean="0">
                <a:solidFill>
                  <a:schemeClr val="tx1"/>
                </a:solidFill>
                <a:cs typeface="Al Majeed Quranic Font" panose="02010000000000000000" pitchFamily="2" charset="-78"/>
              </a:rPr>
              <a:t>The Prophet (S.A.W)said, if there could ever be a prophet after me, indeed Umar bin </a:t>
            </a:r>
            <a:r>
              <a:rPr lang="en-US" dirty="0" err="1" smtClean="0">
                <a:solidFill>
                  <a:schemeClr val="tx1"/>
                </a:solidFill>
                <a:cs typeface="Al Majeed Quranic Font" panose="02010000000000000000" pitchFamily="2" charset="-78"/>
              </a:rPr>
              <a:t>Khattab</a:t>
            </a:r>
            <a:r>
              <a:rPr lang="en-US" dirty="0" smtClean="0">
                <a:solidFill>
                  <a:schemeClr val="tx1"/>
                </a:solidFill>
                <a:cs typeface="Al Majeed Quranic Font" panose="02010000000000000000" pitchFamily="2" charset="-78"/>
              </a:rPr>
              <a:t> would have been such. (</a:t>
            </a:r>
            <a:r>
              <a:rPr lang="en-US" dirty="0" err="1" smtClean="0">
                <a:solidFill>
                  <a:schemeClr val="tx1"/>
                </a:solidFill>
                <a:cs typeface="Al Majeed Quranic Font" panose="02010000000000000000" pitchFamily="2" charset="-78"/>
              </a:rPr>
              <a:t>Tirmizi</a:t>
            </a:r>
            <a:r>
              <a:rPr lang="en-US" dirty="0" smtClean="0">
                <a:solidFill>
                  <a:schemeClr val="tx1"/>
                </a:solidFill>
                <a:cs typeface="Al Majeed Quranic Font" panose="02010000000000000000" pitchFamily="2" charset="-78"/>
              </a:rPr>
              <a:t>)</a:t>
            </a:r>
            <a:endParaRPr lang="en-US" dirty="0">
              <a:solidFill>
                <a:schemeClr val="tx1"/>
              </a:solidFill>
              <a:cs typeface="Al Majeed Quranic Font" panose="02010000000000000000" pitchFamily="2" charset="-78"/>
            </a:endParaRPr>
          </a:p>
        </p:txBody>
      </p:sp>
    </p:spTree>
    <p:extLst>
      <p:ext uri="{BB962C8B-B14F-4D97-AF65-F5344CB8AC3E}">
        <p14:creationId xmlns:p14="http://schemas.microsoft.com/office/powerpoint/2010/main" val="316515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Definition</a:t>
            </a:r>
            <a:br>
              <a:rPr lang="en-US" dirty="0" smtClean="0"/>
            </a:br>
            <a:r>
              <a:rPr lang="en-US" sz="2700" dirty="0" smtClean="0">
                <a:solidFill>
                  <a:srgbClr val="FF0000"/>
                </a:solidFill>
              </a:rPr>
              <a:t>continued</a:t>
            </a:r>
            <a:endParaRPr lang="en-US" sz="2700" dirty="0">
              <a:solidFill>
                <a:srgbClr val="FF0000"/>
              </a:solidFill>
            </a:endParaRPr>
          </a:p>
        </p:txBody>
      </p:sp>
      <p:sp>
        <p:nvSpPr>
          <p:cNvPr id="3" name="Content Placeholder 2"/>
          <p:cNvSpPr>
            <a:spLocks noGrp="1"/>
          </p:cNvSpPr>
          <p:nvPr>
            <p:ph idx="1"/>
          </p:nvPr>
        </p:nvSpPr>
        <p:spPr/>
        <p:txBody>
          <a:bodyPr>
            <a:normAutofit/>
          </a:bodyPr>
          <a:lstStyle/>
          <a:p>
            <a:r>
              <a:rPr lang="en-US" dirty="0"/>
              <a:t>The common point of the meanings of words chosen by every religious culture to express the concept of religion is "</a:t>
            </a:r>
            <a:r>
              <a:rPr lang="en-US" dirty="0">
                <a:solidFill>
                  <a:srgbClr val="FF0000"/>
                </a:solidFill>
              </a:rPr>
              <a:t>path, belief, custom, and </a:t>
            </a:r>
            <a:r>
              <a:rPr lang="en-US" dirty="0" err="1">
                <a:solidFill>
                  <a:srgbClr val="FF0000"/>
                </a:solidFill>
              </a:rPr>
              <a:t>servanthood</a:t>
            </a:r>
            <a:r>
              <a:rPr lang="en-US" dirty="0">
                <a:solidFill>
                  <a:srgbClr val="FF0000"/>
                </a:solidFill>
              </a:rPr>
              <a:t>.</a:t>
            </a:r>
            <a:r>
              <a:rPr lang="en-US" dirty="0"/>
              <a:t>" </a:t>
            </a:r>
            <a:r>
              <a:rPr lang="en-US" dirty="0" smtClean="0"/>
              <a:t>Religion </a:t>
            </a:r>
            <a:r>
              <a:rPr lang="en-US" dirty="0"/>
              <a:t>fills not only our afterlife, but our worldly life with goodness and happiness as well</a:t>
            </a:r>
            <a:r>
              <a:rPr lang="en-US" dirty="0" smtClean="0"/>
              <a:t>.</a:t>
            </a:r>
          </a:p>
          <a:p>
            <a:endParaRPr lang="en-US" dirty="0"/>
          </a:p>
        </p:txBody>
      </p:sp>
    </p:spTree>
    <p:extLst>
      <p:ext uri="{BB962C8B-B14F-4D97-AF65-F5344CB8AC3E}">
        <p14:creationId xmlns:p14="http://schemas.microsoft.com/office/powerpoint/2010/main" val="319797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Definition</a:t>
            </a:r>
            <a:br>
              <a:rPr lang="en-US" dirty="0" smtClean="0"/>
            </a:br>
            <a:r>
              <a:rPr lang="en-US" sz="2700" dirty="0" smtClean="0">
                <a:solidFill>
                  <a:srgbClr val="FF0000"/>
                </a:solidFill>
              </a:rPr>
              <a:t>continued</a:t>
            </a:r>
            <a:endParaRPr lang="en-US" sz="2700" dirty="0">
              <a:solidFill>
                <a:srgbClr val="FF0000"/>
              </a:solidFill>
            </a:endParaRPr>
          </a:p>
        </p:txBody>
      </p:sp>
      <p:sp>
        <p:nvSpPr>
          <p:cNvPr id="3" name="Content Placeholder 2"/>
          <p:cNvSpPr>
            <a:spLocks noGrp="1"/>
          </p:cNvSpPr>
          <p:nvPr>
            <p:ph idx="1"/>
          </p:nvPr>
        </p:nvSpPr>
        <p:spPr/>
        <p:txBody>
          <a:bodyPr anchor="ctr">
            <a:normAutofit/>
          </a:bodyPr>
          <a:lstStyle/>
          <a:p>
            <a:r>
              <a:rPr lang="en-US" dirty="0" smtClean="0"/>
              <a:t>"</a:t>
            </a:r>
            <a:r>
              <a:rPr lang="en-US" dirty="0"/>
              <a:t>Latin </a:t>
            </a:r>
            <a:r>
              <a:rPr lang="en-US" i="1" dirty="0" err="1">
                <a:solidFill>
                  <a:srgbClr val="FF0000"/>
                </a:solidFill>
              </a:rPr>
              <a:t>religio</a:t>
            </a:r>
            <a:r>
              <a:rPr lang="en-US" dirty="0"/>
              <a:t> originally meant 'obligation, bond.' It was probably derived from the verb </a:t>
            </a:r>
            <a:r>
              <a:rPr lang="en-US" i="1" dirty="0" err="1"/>
              <a:t>religare</a:t>
            </a:r>
            <a:r>
              <a:rPr lang="en-US" dirty="0"/>
              <a:t> 'tie back, tie tight' … It developed the specialized sense 'bond between human beings and the </a:t>
            </a:r>
            <a:r>
              <a:rPr lang="en-US" dirty="0" smtClean="0"/>
              <a:t>gods. (</a:t>
            </a:r>
            <a:r>
              <a:rPr lang="en-US" sz="2000" dirty="0"/>
              <a:t>John </a:t>
            </a:r>
            <a:r>
              <a:rPr lang="en-US" sz="2000" dirty="0" err="1"/>
              <a:t>Ayto</a:t>
            </a:r>
            <a:r>
              <a:rPr lang="en-US" sz="2000" dirty="0"/>
              <a:t>: </a:t>
            </a:r>
            <a:r>
              <a:rPr lang="en-US" sz="2000" i="1" dirty="0"/>
              <a:t>Dictionary of Word </a:t>
            </a:r>
            <a:r>
              <a:rPr lang="en-US" sz="2000" i="1" dirty="0" smtClean="0"/>
              <a:t>Origins</a:t>
            </a:r>
            <a:r>
              <a:rPr lang="en-US" i="1" dirty="0" smtClean="0"/>
              <a:t>)</a:t>
            </a:r>
            <a:endParaRPr lang="en-US" dirty="0" smtClean="0"/>
          </a:p>
          <a:p>
            <a:endParaRPr lang="en-US" dirty="0"/>
          </a:p>
        </p:txBody>
      </p:sp>
    </p:spTree>
    <p:extLst>
      <p:ext uri="{BB962C8B-B14F-4D97-AF65-F5344CB8AC3E}">
        <p14:creationId xmlns:p14="http://schemas.microsoft.com/office/powerpoint/2010/main" val="213056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Definition</a:t>
            </a:r>
            <a:br>
              <a:rPr lang="en-US" dirty="0" smtClean="0"/>
            </a:br>
            <a:r>
              <a:rPr lang="en-US" sz="2700" dirty="0" smtClean="0">
                <a:solidFill>
                  <a:srgbClr val="FF0000"/>
                </a:solidFill>
              </a:rPr>
              <a:t>continued</a:t>
            </a:r>
            <a:endParaRPr lang="en-US" sz="2700" dirty="0">
              <a:solidFill>
                <a:srgbClr val="FF0000"/>
              </a:solidFill>
            </a:endParaRPr>
          </a:p>
        </p:txBody>
      </p:sp>
      <p:sp>
        <p:nvSpPr>
          <p:cNvPr id="3" name="Content Placeholder 2"/>
          <p:cNvSpPr>
            <a:spLocks noGrp="1"/>
          </p:cNvSpPr>
          <p:nvPr>
            <p:ph idx="1"/>
          </p:nvPr>
        </p:nvSpPr>
        <p:spPr>
          <a:xfrm>
            <a:off x="1295401" y="2556932"/>
            <a:ext cx="9986492" cy="3318936"/>
          </a:xfrm>
        </p:spPr>
        <p:txBody>
          <a:bodyPr>
            <a:normAutofit/>
          </a:bodyPr>
          <a:lstStyle/>
          <a:p>
            <a:r>
              <a:rPr lang="en-US" dirty="0"/>
              <a:t> "The lamps are different, but the light is the same</a:t>
            </a:r>
            <a:r>
              <a:rPr lang="en-US" dirty="0" smtClean="0"/>
              <a:t>.“ (</a:t>
            </a:r>
            <a:r>
              <a:rPr lang="en-US" sz="2000" i="1" dirty="0" err="1"/>
              <a:t>Jalalu'l</a:t>
            </a:r>
            <a:r>
              <a:rPr lang="en-US" sz="2000" i="1" dirty="0"/>
              <a:t>-Din </a:t>
            </a:r>
            <a:r>
              <a:rPr lang="en-US" sz="2000" i="1" dirty="0" smtClean="0"/>
              <a:t>Rumi</a:t>
            </a:r>
            <a:r>
              <a:rPr lang="en-US" dirty="0" smtClean="0"/>
              <a:t>)</a:t>
            </a:r>
          </a:p>
          <a:p>
            <a:r>
              <a:rPr lang="en-US" dirty="0"/>
              <a:t>"Religion is the recognition of all our duties as divine commands</a:t>
            </a:r>
            <a:r>
              <a:rPr lang="en-US" sz="1800" dirty="0" smtClean="0"/>
              <a:t>. (Immanuel Kant)</a:t>
            </a:r>
          </a:p>
          <a:p>
            <a:pPr algn="r" rtl="1"/>
            <a:r>
              <a:rPr lang="ar-SA" b="1" dirty="0">
                <a:latin typeface="Jameel Noori Nastaleeq" panose="02000503000000000004" pitchFamily="2" charset="-78"/>
                <a:cs typeface="Jameel Noori Nastaleeq" panose="02000503000000000004" pitchFamily="2" charset="-78"/>
              </a:rPr>
              <a:t>لفظ مذہب کا لغوی اور اصطلاحی معنی</a:t>
            </a:r>
            <a:endParaRPr lang="en-US" dirty="0">
              <a:latin typeface="Jameel Noori Nastaleeq" panose="02000503000000000004" pitchFamily="2" charset="-78"/>
              <a:cs typeface="Jameel Noori Nastaleeq" panose="02000503000000000004" pitchFamily="2" charset="-78"/>
            </a:endParaRPr>
          </a:p>
          <a:p>
            <a:pPr algn="r" rtl="1"/>
            <a:r>
              <a:rPr lang="ar-SA" dirty="0">
                <a:latin typeface="Jameel Noori Nastaleeq" panose="02000503000000000004" pitchFamily="2" charset="-78"/>
                <a:cs typeface="Jameel Noori Nastaleeq" panose="02000503000000000004" pitchFamily="2" charset="-78"/>
              </a:rPr>
              <a:t>مذہب کا لغوی معنی “راستہ”ہے، یعنی وہ راستہ جس پر چلا جائے۔ یہ عربی </a:t>
            </a:r>
            <a:r>
              <a:rPr lang="ar-SA" dirty="0" smtClean="0">
                <a:latin typeface="Jameel Noori Nastaleeq" panose="02000503000000000004" pitchFamily="2" charset="-78"/>
                <a:cs typeface="Jameel Noori Nastaleeq" panose="02000503000000000004" pitchFamily="2" charset="-78"/>
              </a:rPr>
              <a:t>لفظ </a:t>
            </a:r>
            <a:r>
              <a:rPr lang="ar-SA" dirty="0" smtClean="0">
                <a:solidFill>
                  <a:srgbClr val="FF0000"/>
                </a:solidFill>
                <a:latin typeface="Jameel Noori Nastaleeq" panose="02000503000000000004" pitchFamily="2" charset="-78"/>
                <a:cs typeface="Jameel Noori Nastaleeq" panose="02000503000000000004" pitchFamily="2" charset="-78"/>
              </a:rPr>
              <a:t>“ذ-ھ-ب</a:t>
            </a:r>
            <a:r>
              <a:rPr lang="en-US" dirty="0" smtClean="0">
                <a:solidFill>
                  <a:srgbClr val="FF0000"/>
                </a:solidFill>
                <a:latin typeface="Jameel Noori Nastaleeq" panose="02000503000000000004" pitchFamily="2" charset="-78"/>
                <a:cs typeface="Jameel Noori Nastaleeq" panose="02000503000000000004" pitchFamily="2" charset="-78"/>
              </a:rPr>
              <a:t>”</a:t>
            </a:r>
            <a:r>
              <a:rPr lang="ar-SA" dirty="0" smtClean="0">
                <a:solidFill>
                  <a:srgbClr val="FF0000"/>
                </a:solidFill>
                <a:latin typeface="Jameel Noori Nastaleeq" panose="02000503000000000004" pitchFamily="2" charset="-78"/>
                <a:cs typeface="Jameel Noori Nastaleeq" panose="02000503000000000004" pitchFamily="2" charset="-78"/>
              </a:rPr>
              <a:t> </a:t>
            </a:r>
            <a:r>
              <a:rPr lang="ar-SA" dirty="0">
                <a:latin typeface="Jameel Noori Nastaleeq" panose="02000503000000000004" pitchFamily="2" charset="-78"/>
                <a:cs typeface="Jameel Noori Nastaleeq" panose="02000503000000000004" pitchFamily="2" charset="-78"/>
              </a:rPr>
              <a:t>سے مشتق ہے، جس کی معنی جانا (چلنا) یا گزرنا ہے۔ ائمہ اسلام کی اصطلاح میں لفظ مذہب “</a:t>
            </a:r>
            <a:r>
              <a:rPr lang="ar-SA" dirty="0">
                <a:solidFill>
                  <a:srgbClr val="FF0000"/>
                </a:solidFill>
                <a:latin typeface="Jameel Noori Nastaleeq" panose="02000503000000000004" pitchFamily="2" charset="-78"/>
                <a:cs typeface="Jameel Noori Nastaleeq" panose="02000503000000000004" pitchFamily="2" charset="-78"/>
              </a:rPr>
              <a:t>رائے یا مسلک” </a:t>
            </a:r>
            <a:r>
              <a:rPr lang="ar-SA" dirty="0">
                <a:latin typeface="Jameel Noori Nastaleeq" panose="02000503000000000004" pitchFamily="2" charset="-78"/>
                <a:cs typeface="Jameel Noori Nastaleeq" panose="02000503000000000004" pitchFamily="2" charset="-78"/>
              </a:rPr>
              <a:t>کے معنی میں استعمال </a:t>
            </a:r>
            <a:r>
              <a:rPr lang="ar-SA" dirty="0" smtClean="0">
                <a:latin typeface="Jameel Noori Nastaleeq" panose="02000503000000000004" pitchFamily="2" charset="-78"/>
                <a:cs typeface="Jameel Noori Nastaleeq" panose="02000503000000000004" pitchFamily="2" charset="-78"/>
              </a:rPr>
              <a:t>ہوتا ہے</a:t>
            </a:r>
            <a:r>
              <a:rPr lang="en-US" dirty="0" smtClean="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35724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Definition</a:t>
            </a:r>
            <a:br>
              <a:rPr lang="en-US" dirty="0" smtClean="0"/>
            </a:br>
            <a:r>
              <a:rPr lang="en-US" sz="2700" dirty="0" smtClean="0">
                <a:solidFill>
                  <a:srgbClr val="FF0000"/>
                </a:solidFill>
              </a:rPr>
              <a:t>continued</a:t>
            </a:r>
            <a:endParaRPr lang="en-US" sz="2700" dirty="0">
              <a:solidFill>
                <a:srgbClr val="FF0000"/>
              </a:solidFill>
            </a:endParaRPr>
          </a:p>
        </p:txBody>
      </p:sp>
      <p:sp>
        <p:nvSpPr>
          <p:cNvPr id="3" name="Content Placeholder 2"/>
          <p:cNvSpPr>
            <a:spLocks noGrp="1"/>
          </p:cNvSpPr>
          <p:nvPr>
            <p:ph idx="1"/>
          </p:nvPr>
        </p:nvSpPr>
        <p:spPr>
          <a:xfrm>
            <a:off x="1295401" y="2556932"/>
            <a:ext cx="9986492" cy="3318936"/>
          </a:xfrm>
        </p:spPr>
        <p:txBody>
          <a:bodyPr>
            <a:normAutofit/>
          </a:bodyPr>
          <a:lstStyle/>
          <a:p>
            <a:pPr algn="r" rtl="1"/>
            <a:r>
              <a:rPr lang="ar-SA" b="1" dirty="0">
                <a:latin typeface="Jameel Noori Nastaleeq" panose="02000503000000000004" pitchFamily="2" charset="-78"/>
                <a:cs typeface="Jameel Noori Nastaleeq" panose="02000503000000000004" pitchFamily="2" charset="-78"/>
              </a:rPr>
              <a:t>لفظ دین کی تعریف</a:t>
            </a:r>
            <a:endParaRPr lang="en-US" dirty="0">
              <a:latin typeface="Jameel Noori Nastaleeq" panose="02000503000000000004" pitchFamily="2" charset="-78"/>
              <a:cs typeface="Jameel Noori Nastaleeq" panose="02000503000000000004" pitchFamily="2" charset="-78"/>
            </a:endParaRPr>
          </a:p>
          <a:p>
            <a:pPr algn="r" rtl="1"/>
            <a:r>
              <a:rPr lang="ar-SA" b="1" dirty="0">
                <a:latin typeface="Jameel Noori Nastaleeq" panose="02000503000000000004" pitchFamily="2" charset="-78"/>
                <a:cs typeface="Jameel Noori Nastaleeq" panose="02000503000000000004" pitchFamily="2" charset="-78"/>
              </a:rPr>
              <a:t>دین کا معنی:</a:t>
            </a:r>
            <a:r>
              <a:rPr lang="ar-SA" dirty="0">
                <a:latin typeface="Jameel Noori Nastaleeq" panose="02000503000000000004" pitchFamily="2" charset="-78"/>
                <a:cs typeface="Jameel Noori Nastaleeq" panose="02000503000000000004" pitchFamily="2" charset="-78"/>
              </a:rPr>
              <a:t> راستہ ، عقیدہ و عمل کا منہج، طریقہ زندگی، اطاعت اور جزا ہے۔ شریعت کو اس لیے دین کہا جاتا ہے کیونکہ اس کی اطاعت کی جاتی ہے۔ دین اللہ پاک کی طرف سے دیا ہوا ایک طریقہ زندگی و عقیدہ ہے۔ اسلام کے لیے دین کا لفظ قرآن پاک اور احادیث میں عام مستعمل ہوا ہے۔ قرآن پاک میں ہے:</a:t>
            </a:r>
            <a:endParaRPr lang="en-US" dirty="0">
              <a:latin typeface="Jameel Noori Nastaleeq" panose="02000503000000000004" pitchFamily="2" charset="-78"/>
              <a:cs typeface="Jameel Noori Nastaleeq" panose="02000503000000000004" pitchFamily="2" charset="-78"/>
            </a:endParaRPr>
          </a:p>
          <a:p>
            <a:pPr algn="r" rtl="1"/>
            <a:r>
              <a:rPr lang="ar-SA" dirty="0">
                <a:latin typeface="Jameel Noori Nastaleeq" panose="02000503000000000004" pitchFamily="2" charset="-78"/>
                <a:cs typeface="Jameel Noori Nastaleeq" panose="02000503000000000004" pitchFamily="2" charset="-78"/>
              </a:rPr>
              <a:t>اِنَّ الدِّیْنَ عِنْدَ اللّٰهِ الْاِسْلَامُ۫-</a:t>
            </a:r>
            <a:endParaRPr lang="en-US" dirty="0">
              <a:latin typeface="Jameel Noori Nastaleeq" panose="02000503000000000004" pitchFamily="2" charset="-78"/>
              <a:cs typeface="Jameel Noori Nastaleeq" panose="02000503000000000004" pitchFamily="2" charset="-78"/>
            </a:endParaRPr>
          </a:p>
          <a:p>
            <a:pPr algn="r" rtl="1"/>
            <a:r>
              <a:rPr lang="ar-SA" dirty="0">
                <a:latin typeface="Jameel Noori Nastaleeq" panose="02000503000000000004" pitchFamily="2" charset="-78"/>
                <a:cs typeface="Jameel Noori Nastaleeq" panose="02000503000000000004" pitchFamily="2" charset="-78"/>
              </a:rPr>
              <a:t>بیشک اللہ کے نزدیک دین صرف اسلام ہے۔</a:t>
            </a:r>
            <a:r>
              <a:rPr lang="ar-SA" baseline="30000" dirty="0">
                <a:latin typeface="Jameel Noori Nastaleeq" panose="02000503000000000004" pitchFamily="2" charset="-78"/>
                <a:cs typeface="Jameel Noori Nastaleeq" panose="02000503000000000004" pitchFamily="2" charset="-78"/>
              </a:rPr>
              <a:t>(1</a:t>
            </a:r>
            <a:r>
              <a:rPr lang="ar-SA" baseline="30000" dirty="0" smtClean="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7546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Definition</a:t>
            </a:r>
            <a:br>
              <a:rPr lang="en-US" dirty="0" smtClean="0"/>
            </a:br>
            <a:r>
              <a:rPr lang="en-US" sz="2700" dirty="0" smtClean="0">
                <a:solidFill>
                  <a:srgbClr val="FF0000"/>
                </a:solidFill>
              </a:rPr>
              <a:t>continued</a:t>
            </a:r>
            <a:endParaRPr lang="en-US" sz="2700" dirty="0">
              <a:solidFill>
                <a:srgbClr val="FF0000"/>
              </a:solidFill>
            </a:endParaRPr>
          </a:p>
        </p:txBody>
      </p:sp>
      <p:sp>
        <p:nvSpPr>
          <p:cNvPr id="3" name="Content Placeholder 2"/>
          <p:cNvSpPr>
            <a:spLocks noGrp="1"/>
          </p:cNvSpPr>
          <p:nvPr>
            <p:ph idx="1"/>
          </p:nvPr>
        </p:nvSpPr>
        <p:spPr>
          <a:xfrm>
            <a:off x="1295401" y="2556932"/>
            <a:ext cx="9986492" cy="3318936"/>
          </a:xfrm>
        </p:spPr>
        <p:txBody>
          <a:bodyPr>
            <a:normAutofit/>
          </a:bodyPr>
          <a:lstStyle/>
          <a:p>
            <a:pPr algn="r" rtl="1"/>
            <a:r>
              <a:rPr lang="ar-SA" b="1" u="sng" dirty="0">
                <a:solidFill>
                  <a:srgbClr val="FF0000"/>
                </a:solidFill>
                <a:latin typeface="Jameel Noori Nastaleeq" panose="02000503000000000004" pitchFamily="2" charset="-78"/>
                <a:cs typeface="Jameel Noori Nastaleeq" panose="02000503000000000004" pitchFamily="2" charset="-78"/>
              </a:rPr>
              <a:t>دین اور مذہب میں فرق</a:t>
            </a:r>
            <a:endParaRPr lang="en-US" b="1" u="sng" dirty="0">
              <a:solidFill>
                <a:srgbClr val="FF0000"/>
              </a:solidFill>
              <a:latin typeface="Jameel Noori Nastaleeq" panose="02000503000000000004" pitchFamily="2" charset="-78"/>
              <a:cs typeface="Jameel Noori Nastaleeq" panose="02000503000000000004" pitchFamily="2" charset="-78"/>
            </a:endParaRPr>
          </a:p>
          <a:p>
            <a:pPr algn="r" rtl="1"/>
            <a:r>
              <a:rPr lang="ar-SA" dirty="0">
                <a:latin typeface="Jameel Noori Nastaleeq" panose="02000503000000000004" pitchFamily="2" charset="-78"/>
                <a:cs typeface="Jameel Noori Nastaleeq" panose="02000503000000000004" pitchFamily="2" charset="-78"/>
              </a:rPr>
              <a:t>دین اور مذہب ہم معنی ہیں لیکن </a:t>
            </a:r>
            <a:r>
              <a:rPr lang="ar-SA" dirty="0">
                <a:solidFill>
                  <a:srgbClr val="FF0000"/>
                </a:solidFill>
                <a:latin typeface="Jameel Noori Nastaleeq" panose="02000503000000000004" pitchFamily="2" charset="-78"/>
                <a:cs typeface="Jameel Noori Nastaleeq" panose="02000503000000000004" pitchFamily="2" charset="-78"/>
              </a:rPr>
              <a:t>فقہی مکاتب </a:t>
            </a:r>
            <a:r>
              <a:rPr lang="ar-SA" dirty="0">
                <a:latin typeface="Jameel Noori Nastaleeq" panose="02000503000000000004" pitchFamily="2" charset="-78"/>
                <a:cs typeface="Jameel Noori Nastaleeq" panose="02000503000000000004" pitchFamily="2" charset="-78"/>
              </a:rPr>
              <a:t>کے ہاں لفظ </a:t>
            </a:r>
            <a:r>
              <a:rPr lang="en-US" dirty="0" smtClean="0">
                <a:solidFill>
                  <a:srgbClr val="FF0000"/>
                </a:solidFill>
                <a:latin typeface="Jameel Noori Nastaleeq" panose="02000503000000000004" pitchFamily="2" charset="-78"/>
                <a:cs typeface="Jameel Noori Nastaleeq" panose="02000503000000000004" pitchFamily="2" charset="-78"/>
              </a:rPr>
              <a:t> </a:t>
            </a:r>
            <a:r>
              <a:rPr lang="ur-PK" dirty="0" smtClean="0">
                <a:solidFill>
                  <a:srgbClr val="FF0000"/>
                </a:solidFill>
                <a:latin typeface="Jameel Noori Nastaleeq" panose="02000503000000000004" pitchFamily="2" charset="-78"/>
                <a:cs typeface="Jameel Noori Nastaleeq" panose="02000503000000000004" pitchFamily="2" charset="-78"/>
              </a:rPr>
              <a:t>«مذہب»</a:t>
            </a:r>
            <a:r>
              <a:rPr lang="en-US" dirty="0" smtClean="0">
                <a:solidFill>
                  <a:srgbClr val="FF0000"/>
                </a:solidFill>
                <a:latin typeface="Jameel Noori Nastaleeq" panose="02000503000000000004" pitchFamily="2" charset="-78"/>
                <a:cs typeface="Jameel Noori Nastaleeq" panose="02000503000000000004" pitchFamily="2" charset="-78"/>
              </a:rPr>
              <a:t> </a:t>
            </a:r>
            <a:r>
              <a:rPr lang="ar-SA" dirty="0" smtClean="0">
                <a:latin typeface="Jameel Noori Nastaleeq" panose="02000503000000000004" pitchFamily="2" charset="-78"/>
                <a:cs typeface="Jameel Noori Nastaleeq" panose="02000503000000000004" pitchFamily="2" charset="-78"/>
              </a:rPr>
              <a:t>مخصوص </a:t>
            </a:r>
            <a:r>
              <a:rPr lang="ar-SA" dirty="0">
                <a:latin typeface="Jameel Noori Nastaleeq" panose="02000503000000000004" pitchFamily="2" charset="-78"/>
                <a:cs typeface="Jameel Noori Nastaleeq" panose="02000503000000000004" pitchFamily="2" charset="-78"/>
              </a:rPr>
              <a:t>سوچ یا نظریے کے لئے استعمال ہوتا ہے۔ </a:t>
            </a:r>
            <a:endParaRPr lang="ur-PK" dirty="0" smtClean="0">
              <a:latin typeface="Jameel Noori Nastaleeq" panose="02000503000000000004" pitchFamily="2" charset="-78"/>
              <a:cs typeface="Jameel Noori Nastaleeq" panose="02000503000000000004" pitchFamily="2" charset="-78"/>
            </a:endParaRPr>
          </a:p>
          <a:p>
            <a:pPr algn="r" rtl="1"/>
            <a:r>
              <a:rPr lang="ar-SA" dirty="0" smtClean="0">
                <a:latin typeface="Jameel Noori Nastaleeq" panose="02000503000000000004" pitchFamily="2" charset="-78"/>
                <a:cs typeface="Jameel Noori Nastaleeq" panose="02000503000000000004" pitchFamily="2" charset="-78"/>
              </a:rPr>
              <a:t>مذہب </a:t>
            </a:r>
            <a:r>
              <a:rPr lang="ar-SA" dirty="0">
                <a:latin typeface="Jameel Noori Nastaleeq" panose="02000503000000000004" pitchFamily="2" charset="-78"/>
                <a:cs typeface="Jameel Noori Nastaleeq" panose="02000503000000000004" pitchFamily="2" charset="-78"/>
              </a:rPr>
              <a:t>ہماری اسلامی تاریخ کے دین کے ماہر علماء و فقہاء کی اس فکر کا نام ہے جو انہوں نے دین کے کسی اہم مسئلے پر غور و فکر کے بعد اپنی رائے کی صورت میں دی۔ اس سوچ اور فکر کو جب اپنایا جاتا ہے تو اسے مذہب کا نام دیا جاتا ہے۔ اسی لئے </a:t>
            </a:r>
            <a:r>
              <a:rPr lang="ar-SA" dirty="0">
                <a:solidFill>
                  <a:srgbClr val="FF0000"/>
                </a:solidFill>
                <a:latin typeface="Jameel Noori Nastaleeq" panose="02000503000000000004" pitchFamily="2" charset="-78"/>
                <a:cs typeface="Jameel Noori Nastaleeq" panose="02000503000000000004" pitchFamily="2" charset="-78"/>
              </a:rPr>
              <a:t>مذاہب اربعہ </a:t>
            </a:r>
            <a:r>
              <a:rPr lang="ar-SA" dirty="0">
                <a:latin typeface="Jameel Noori Nastaleeq" panose="02000503000000000004" pitchFamily="2" charset="-78"/>
                <a:cs typeface="Jameel Noori Nastaleeq" panose="02000503000000000004" pitchFamily="2" charset="-78"/>
              </a:rPr>
              <a:t>یا </a:t>
            </a:r>
            <a:r>
              <a:rPr lang="ar-SA" dirty="0">
                <a:solidFill>
                  <a:srgbClr val="FF0000"/>
                </a:solidFill>
                <a:latin typeface="Jameel Noori Nastaleeq" panose="02000503000000000004" pitchFamily="2" charset="-78"/>
                <a:cs typeface="Jameel Noori Nastaleeq" panose="02000503000000000004" pitchFamily="2" charset="-78"/>
              </a:rPr>
              <a:t>چاروں مذاہب کی اصطلاح عام </a:t>
            </a:r>
            <a:r>
              <a:rPr lang="ar-SA" dirty="0">
                <a:latin typeface="Jameel Noori Nastaleeq" panose="02000503000000000004" pitchFamily="2" charset="-78"/>
                <a:cs typeface="Jameel Noori Nastaleeq" panose="02000503000000000004" pitchFamily="2" charset="-78"/>
              </a:rPr>
              <a:t>ہے</a:t>
            </a:r>
            <a:r>
              <a:rPr lang="ar-SA" dirty="0" smtClean="0">
                <a:latin typeface="Jameel Noori Nastaleeq" panose="02000503000000000004" pitchFamily="2" charset="-78"/>
                <a:cs typeface="Jameel Noori Nastaleeq" panose="02000503000000000004" pitchFamily="2" charset="-78"/>
              </a:rPr>
              <a:t>۔</a:t>
            </a:r>
            <a:endParaRPr lang="ur-PK" dirty="0" smtClean="0">
              <a:latin typeface="Jameel Noori Nastaleeq" panose="02000503000000000004" pitchFamily="2" charset="-78"/>
              <a:cs typeface="Jameel Noori Nastaleeq" panose="02000503000000000004" pitchFamily="2" charset="-78"/>
            </a:endParaRPr>
          </a:p>
          <a:p>
            <a:pPr algn="r" rtl="1"/>
            <a:r>
              <a:rPr lang="ar-SA" dirty="0" smtClean="0">
                <a:latin typeface="Jameel Noori Nastaleeq" panose="02000503000000000004" pitchFamily="2" charset="-78"/>
                <a:cs typeface="Jameel Noori Nastaleeq" panose="02000503000000000004" pitchFamily="2" charset="-78"/>
              </a:rPr>
              <a:t> </a:t>
            </a:r>
            <a:r>
              <a:rPr lang="ar-SA" dirty="0">
                <a:latin typeface="Jameel Noori Nastaleeq" panose="02000503000000000004" pitchFamily="2" charset="-78"/>
                <a:cs typeface="Jameel Noori Nastaleeq" panose="02000503000000000004" pitchFamily="2" charset="-78"/>
              </a:rPr>
              <a:t>اورہر مذہب اپنا فقہی مسئلہ بتاتے وقت یہی کہتا ہے کہ ہمارے مذہب میں یوں ہے اور فلاں مذہب میں یہ ہے۔ لیکن جب مذہبِ اسلام کہا جائے تو اس سے مراد دین اسلام ہوتا ہے۔</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97945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Definition</a:t>
            </a:r>
            <a:r>
              <a:rPr lang="ur-PK" dirty="0" smtClean="0"/>
              <a:t> </a:t>
            </a:r>
            <a:r>
              <a:rPr lang="en-US" dirty="0" smtClean="0"/>
              <a:t> and Meaning of </a:t>
            </a:r>
            <a:r>
              <a:rPr lang="en-US" dirty="0" smtClean="0">
                <a:solidFill>
                  <a:srgbClr val="FF0000"/>
                </a:solidFill>
              </a:rPr>
              <a:t>Islam</a:t>
            </a:r>
            <a:br>
              <a:rPr lang="en-US" dirty="0" smtClean="0">
                <a:solidFill>
                  <a:srgbClr val="FF0000"/>
                </a:solidFill>
              </a:rPr>
            </a:br>
            <a:endParaRPr lang="en-US" sz="2700" dirty="0">
              <a:solidFill>
                <a:srgbClr val="FF0000"/>
              </a:solidFill>
            </a:endParaRPr>
          </a:p>
        </p:txBody>
      </p:sp>
      <p:sp>
        <p:nvSpPr>
          <p:cNvPr id="3" name="Content Placeholder 2"/>
          <p:cNvSpPr>
            <a:spLocks noGrp="1"/>
          </p:cNvSpPr>
          <p:nvPr>
            <p:ph idx="1"/>
          </p:nvPr>
        </p:nvSpPr>
        <p:spPr>
          <a:xfrm>
            <a:off x="1295401" y="2556932"/>
            <a:ext cx="9986492" cy="3318936"/>
          </a:xfrm>
        </p:spPr>
        <p:txBody>
          <a:bodyPr>
            <a:normAutofit/>
          </a:bodyPr>
          <a:lstStyle/>
          <a:p>
            <a:r>
              <a:rPr lang="en-US" dirty="0"/>
              <a:t>Islam is an </a:t>
            </a:r>
            <a:r>
              <a:rPr lang="en-US" dirty="0">
                <a:solidFill>
                  <a:srgbClr val="FF0000"/>
                </a:solidFill>
              </a:rPr>
              <a:t>Arabic word </a:t>
            </a:r>
            <a:r>
              <a:rPr lang="en-US" dirty="0"/>
              <a:t>that denotes </a:t>
            </a:r>
            <a:r>
              <a:rPr lang="en-US" dirty="0">
                <a:solidFill>
                  <a:srgbClr val="FF0000"/>
                </a:solidFill>
              </a:rPr>
              <a:t>submission</a:t>
            </a:r>
            <a:r>
              <a:rPr lang="en-US" dirty="0"/>
              <a:t>, </a:t>
            </a:r>
            <a:r>
              <a:rPr lang="en-US" dirty="0">
                <a:solidFill>
                  <a:srgbClr val="FF0000"/>
                </a:solidFill>
              </a:rPr>
              <a:t>surrender</a:t>
            </a:r>
            <a:r>
              <a:rPr lang="en-US" dirty="0"/>
              <a:t>, and </a:t>
            </a:r>
            <a:r>
              <a:rPr lang="en-US" dirty="0">
                <a:solidFill>
                  <a:srgbClr val="FF0000"/>
                </a:solidFill>
              </a:rPr>
              <a:t>obedience</a:t>
            </a:r>
            <a:r>
              <a:rPr lang="en-US" dirty="0"/>
              <a:t>. As a religion, Islam stands for complete submission and obedience to Allah - that is why it is called </a:t>
            </a:r>
            <a:r>
              <a:rPr lang="en-US" dirty="0" smtClean="0"/>
              <a:t>Islam.</a:t>
            </a:r>
          </a:p>
          <a:p>
            <a:r>
              <a:rPr lang="en-US" dirty="0"/>
              <a:t>The other literal meaning of the word </a:t>
            </a:r>
            <a:r>
              <a:rPr lang="en-US" dirty="0">
                <a:solidFill>
                  <a:srgbClr val="FF0000"/>
                </a:solidFill>
              </a:rPr>
              <a:t>"Islam" </a:t>
            </a:r>
            <a:r>
              <a:rPr lang="en-US" dirty="0"/>
              <a:t>is </a:t>
            </a:r>
            <a:r>
              <a:rPr lang="en-US" dirty="0">
                <a:solidFill>
                  <a:srgbClr val="FF0000"/>
                </a:solidFill>
              </a:rPr>
              <a:t>"peace." </a:t>
            </a:r>
            <a:r>
              <a:rPr lang="en-US" dirty="0" smtClean="0">
                <a:solidFill>
                  <a:srgbClr val="FF0000"/>
                </a:solidFill>
              </a:rPr>
              <a:t>.</a:t>
            </a:r>
          </a:p>
          <a:p>
            <a:pPr lvl="0"/>
            <a:r>
              <a:rPr lang="en-US" dirty="0" smtClean="0"/>
              <a:t>Muslims </a:t>
            </a:r>
            <a:r>
              <a:rPr lang="en-US" dirty="0"/>
              <a:t>are monotheistic and worship one, </a:t>
            </a:r>
            <a:r>
              <a:rPr lang="en-US" dirty="0">
                <a:solidFill>
                  <a:srgbClr val="FF0000"/>
                </a:solidFill>
              </a:rPr>
              <a:t>all-knowing God</a:t>
            </a:r>
            <a:r>
              <a:rPr lang="en-US" dirty="0"/>
              <a:t>, who in Arabic is known as Allah</a:t>
            </a:r>
            <a:r>
              <a:rPr lang="en-US" dirty="0" smtClean="0"/>
              <a:t>.</a:t>
            </a:r>
          </a:p>
        </p:txBody>
      </p:sp>
    </p:spTree>
    <p:extLst>
      <p:ext uri="{BB962C8B-B14F-4D97-AF65-F5344CB8AC3E}">
        <p14:creationId xmlns:p14="http://schemas.microsoft.com/office/powerpoint/2010/main" val="71992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Characteristics of </a:t>
            </a:r>
            <a:r>
              <a:rPr lang="en-US" b="1" dirty="0" smtClean="0"/>
              <a:t>Islam</a:t>
            </a:r>
            <a:endParaRPr lang="en-US" dirty="0"/>
          </a:p>
        </p:txBody>
      </p:sp>
      <p:sp>
        <p:nvSpPr>
          <p:cNvPr id="3" name="Content Placeholder 2"/>
          <p:cNvSpPr>
            <a:spLocks noGrp="1"/>
          </p:cNvSpPr>
          <p:nvPr>
            <p:ph idx="1"/>
          </p:nvPr>
        </p:nvSpPr>
        <p:spPr/>
        <p:txBody>
          <a:bodyPr/>
          <a:lstStyle/>
          <a:p>
            <a:r>
              <a:rPr lang="en-US" b="1" dirty="0"/>
              <a:t>Some Basic Characteristics of Islam</a:t>
            </a:r>
          </a:p>
          <a:p>
            <a:r>
              <a:rPr lang="en-US" dirty="0"/>
              <a:t>Its teachings are simple and </a:t>
            </a:r>
            <a:r>
              <a:rPr lang="en-US" dirty="0" smtClean="0"/>
              <a:t>comprehensible.</a:t>
            </a:r>
          </a:p>
          <a:p>
            <a:r>
              <a:rPr lang="en-US" dirty="0"/>
              <a:t>It is free from superstitions and irrational beliefs</a:t>
            </a:r>
            <a:r>
              <a:rPr lang="en-US" dirty="0" smtClean="0"/>
              <a:t>.</a:t>
            </a:r>
          </a:p>
          <a:p>
            <a:r>
              <a:rPr lang="en-US" dirty="0"/>
              <a:t>The Prophet of Islam said: "He who leaves his home in search of knowledge walks in the path of Allah" </a:t>
            </a:r>
            <a:r>
              <a:rPr lang="en-US" sz="1800" i="1" dirty="0">
                <a:solidFill>
                  <a:srgbClr val="FF0000"/>
                </a:solidFill>
              </a:rPr>
              <a:t>(</a:t>
            </a:r>
            <a:r>
              <a:rPr lang="en-US" sz="1800" i="1" dirty="0" err="1">
                <a:solidFill>
                  <a:srgbClr val="FF0000"/>
                </a:solidFill>
              </a:rPr>
              <a:t>Tirmidhi</a:t>
            </a:r>
            <a:r>
              <a:rPr lang="en-US" sz="1800" i="1" dirty="0">
                <a:solidFill>
                  <a:srgbClr val="FF0000"/>
                </a:solidFill>
              </a:rPr>
              <a:t> and </a:t>
            </a:r>
            <a:r>
              <a:rPr lang="en-US" sz="1800" i="1" dirty="0" err="1">
                <a:solidFill>
                  <a:srgbClr val="FF0000"/>
                </a:solidFill>
              </a:rPr>
              <a:t>Darimi</a:t>
            </a:r>
            <a:r>
              <a:rPr lang="en-US" sz="1800" i="1" dirty="0" smtClean="0">
                <a:solidFill>
                  <a:srgbClr val="FF0000"/>
                </a:solidFill>
              </a:rPr>
              <a:t>)</a:t>
            </a:r>
          </a:p>
          <a:p>
            <a:r>
              <a:rPr lang="en-US" dirty="0"/>
              <a:t>"To seek knowledge is obligatory for every Muslim" </a:t>
            </a:r>
            <a:r>
              <a:rPr lang="en-US" sz="1800" i="1" dirty="0">
                <a:solidFill>
                  <a:srgbClr val="FF0000"/>
                </a:solidFill>
              </a:rPr>
              <a:t>(</a:t>
            </a:r>
            <a:r>
              <a:rPr lang="en-US" sz="1800" i="1" dirty="0" err="1">
                <a:solidFill>
                  <a:srgbClr val="FF0000"/>
                </a:solidFill>
              </a:rPr>
              <a:t>Ibn</a:t>
            </a:r>
            <a:r>
              <a:rPr lang="en-US" sz="1800" i="1" dirty="0">
                <a:solidFill>
                  <a:srgbClr val="FF0000"/>
                </a:solidFill>
              </a:rPr>
              <a:t> </a:t>
            </a:r>
            <a:r>
              <a:rPr lang="en-US" sz="1800" i="1" dirty="0" err="1">
                <a:solidFill>
                  <a:srgbClr val="FF0000"/>
                </a:solidFill>
              </a:rPr>
              <a:t>Majah</a:t>
            </a:r>
            <a:r>
              <a:rPr lang="en-US" sz="1800" i="1" dirty="0">
                <a:solidFill>
                  <a:srgbClr val="FF0000"/>
                </a:solidFill>
              </a:rPr>
              <a:t> and </a:t>
            </a:r>
            <a:r>
              <a:rPr lang="en-US" sz="1800" i="1" dirty="0" err="1" smtClean="0">
                <a:solidFill>
                  <a:srgbClr val="FF0000"/>
                </a:solidFill>
              </a:rPr>
              <a:t>Bayhaqi</a:t>
            </a:r>
            <a:r>
              <a:rPr lang="en-US" sz="1800" i="1" dirty="0" smtClean="0">
                <a:solidFill>
                  <a:srgbClr val="FF0000"/>
                </a:solidFill>
              </a:rPr>
              <a:t>)</a:t>
            </a:r>
            <a:endParaRPr lang="en-US" sz="1800" i="1" dirty="0">
              <a:solidFill>
                <a:srgbClr val="FF0000"/>
              </a:solidFill>
            </a:endParaRPr>
          </a:p>
        </p:txBody>
      </p:sp>
    </p:spTree>
    <p:extLst>
      <p:ext uri="{BB962C8B-B14F-4D97-AF65-F5344CB8AC3E}">
        <p14:creationId xmlns:p14="http://schemas.microsoft.com/office/powerpoint/2010/main" val="31393449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503</TotalTime>
  <Words>1917</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 Majeed Quranic Font</vt:lpstr>
      <vt:lpstr>Arial</vt:lpstr>
      <vt:lpstr>Garamond</vt:lpstr>
      <vt:lpstr>Jameel Noori Nastaleeq</vt:lpstr>
      <vt:lpstr>Times New Roman</vt:lpstr>
      <vt:lpstr>Organic</vt:lpstr>
      <vt:lpstr>Introduction to Religion</vt:lpstr>
      <vt:lpstr>Definition</vt:lpstr>
      <vt:lpstr>Definition continued</vt:lpstr>
      <vt:lpstr>Definition continued</vt:lpstr>
      <vt:lpstr>Definition continued</vt:lpstr>
      <vt:lpstr>Definition continued</vt:lpstr>
      <vt:lpstr>Definition continued</vt:lpstr>
      <vt:lpstr>Definition  and Meaning of Islam </vt:lpstr>
      <vt:lpstr>Common Characteristics of Islam</vt:lpstr>
      <vt:lpstr>Common Characteristics of Islam</vt:lpstr>
      <vt:lpstr>Common Characteristics of Islam</vt:lpstr>
      <vt:lpstr>The Five Pillars of Islam</vt:lpstr>
      <vt:lpstr>The Finality of Islam </vt:lpstr>
      <vt:lpstr>The Finality of Islam continued</vt:lpstr>
      <vt:lpstr>The Finality of Islam continued</vt:lpstr>
      <vt:lpstr>Were the teachings of previous prophets Universal?</vt:lpstr>
      <vt:lpstr>The End of Prophethood and Islam</vt:lpstr>
      <vt:lpstr>The Finality of Messenger ﷺ </vt:lpstr>
      <vt:lpstr>The Finality of Messenger ﷺ continued</vt:lpstr>
      <vt:lpstr>The Finality of Messenger ﷺ continued</vt:lpstr>
      <vt:lpstr>The Finality of Messenger ﷺ continued</vt:lpstr>
      <vt:lpstr>The Finality of Messenger ﷺ continued</vt:lpstr>
      <vt:lpstr>The Finality of Messenger ﷺ In the light of Holy Quran </vt:lpstr>
      <vt:lpstr>The Finality of Messenger ﷺ In the light of Holy Quran </vt:lpstr>
      <vt:lpstr>The Finality of Messenger ﷺ In the light of Holy Quran </vt:lpstr>
      <vt:lpstr>The finality of Messenger ﷺ In the light of Hadith</vt:lpstr>
      <vt:lpstr>The finality of Messenger ﷺ In the light of Hadith</vt:lpstr>
      <vt:lpstr>The finality of Messenger ﷺ In the light of Hadith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Religion</dc:title>
  <dc:creator>Anwar</dc:creator>
  <cp:lastModifiedBy>Anwar</cp:lastModifiedBy>
  <cp:revision>46</cp:revision>
  <dcterms:created xsi:type="dcterms:W3CDTF">2022-08-30T16:12:31Z</dcterms:created>
  <dcterms:modified xsi:type="dcterms:W3CDTF">2022-09-14T05:09:51Z</dcterms:modified>
</cp:coreProperties>
</file>