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E6643C-6DC9-4E99-B4A3-B3D7DE00DCA9}"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576FE-D897-4421-8F39-B2DFE9079D07}" type="slidenum">
              <a:rPr lang="en-US" smtClean="0"/>
              <a:t>‹#›</a:t>
            </a:fld>
            <a:endParaRPr lang="en-US"/>
          </a:p>
        </p:txBody>
      </p:sp>
    </p:spTree>
    <p:extLst>
      <p:ext uri="{BB962C8B-B14F-4D97-AF65-F5344CB8AC3E}">
        <p14:creationId xmlns:p14="http://schemas.microsoft.com/office/powerpoint/2010/main" val="118010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6643C-6DC9-4E99-B4A3-B3D7DE00DCA9}"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576FE-D897-4421-8F39-B2DFE9079D07}" type="slidenum">
              <a:rPr lang="en-US" smtClean="0"/>
              <a:t>‹#›</a:t>
            </a:fld>
            <a:endParaRPr lang="en-US"/>
          </a:p>
        </p:txBody>
      </p:sp>
    </p:spTree>
    <p:extLst>
      <p:ext uri="{BB962C8B-B14F-4D97-AF65-F5344CB8AC3E}">
        <p14:creationId xmlns:p14="http://schemas.microsoft.com/office/powerpoint/2010/main" val="26780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6643C-6DC9-4E99-B4A3-B3D7DE00DCA9}"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576FE-D897-4421-8F39-B2DFE9079D07}" type="slidenum">
              <a:rPr lang="en-US" smtClean="0"/>
              <a:t>‹#›</a:t>
            </a:fld>
            <a:endParaRPr lang="en-US"/>
          </a:p>
        </p:txBody>
      </p:sp>
    </p:spTree>
    <p:extLst>
      <p:ext uri="{BB962C8B-B14F-4D97-AF65-F5344CB8AC3E}">
        <p14:creationId xmlns:p14="http://schemas.microsoft.com/office/powerpoint/2010/main" val="403548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6643C-6DC9-4E99-B4A3-B3D7DE00DCA9}"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576FE-D897-4421-8F39-B2DFE9079D07}" type="slidenum">
              <a:rPr lang="en-US" smtClean="0"/>
              <a:t>‹#›</a:t>
            </a:fld>
            <a:endParaRPr lang="en-US"/>
          </a:p>
        </p:txBody>
      </p:sp>
    </p:spTree>
    <p:extLst>
      <p:ext uri="{BB962C8B-B14F-4D97-AF65-F5344CB8AC3E}">
        <p14:creationId xmlns:p14="http://schemas.microsoft.com/office/powerpoint/2010/main" val="394974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E6643C-6DC9-4E99-B4A3-B3D7DE00DCA9}"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576FE-D897-4421-8F39-B2DFE9079D07}" type="slidenum">
              <a:rPr lang="en-US" smtClean="0"/>
              <a:t>‹#›</a:t>
            </a:fld>
            <a:endParaRPr lang="en-US"/>
          </a:p>
        </p:txBody>
      </p:sp>
    </p:spTree>
    <p:extLst>
      <p:ext uri="{BB962C8B-B14F-4D97-AF65-F5344CB8AC3E}">
        <p14:creationId xmlns:p14="http://schemas.microsoft.com/office/powerpoint/2010/main" val="263117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E6643C-6DC9-4E99-B4A3-B3D7DE00DCA9}"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576FE-D897-4421-8F39-B2DFE9079D07}" type="slidenum">
              <a:rPr lang="en-US" smtClean="0"/>
              <a:t>‹#›</a:t>
            </a:fld>
            <a:endParaRPr lang="en-US"/>
          </a:p>
        </p:txBody>
      </p:sp>
    </p:spTree>
    <p:extLst>
      <p:ext uri="{BB962C8B-B14F-4D97-AF65-F5344CB8AC3E}">
        <p14:creationId xmlns:p14="http://schemas.microsoft.com/office/powerpoint/2010/main" val="120286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E6643C-6DC9-4E99-B4A3-B3D7DE00DCA9}"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576FE-D897-4421-8F39-B2DFE9079D07}" type="slidenum">
              <a:rPr lang="en-US" smtClean="0"/>
              <a:t>‹#›</a:t>
            </a:fld>
            <a:endParaRPr lang="en-US"/>
          </a:p>
        </p:txBody>
      </p:sp>
    </p:spTree>
    <p:extLst>
      <p:ext uri="{BB962C8B-B14F-4D97-AF65-F5344CB8AC3E}">
        <p14:creationId xmlns:p14="http://schemas.microsoft.com/office/powerpoint/2010/main" val="416318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E6643C-6DC9-4E99-B4A3-B3D7DE00DCA9}"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E576FE-D897-4421-8F39-B2DFE9079D07}" type="slidenum">
              <a:rPr lang="en-US" smtClean="0"/>
              <a:t>‹#›</a:t>
            </a:fld>
            <a:endParaRPr lang="en-US"/>
          </a:p>
        </p:txBody>
      </p:sp>
    </p:spTree>
    <p:extLst>
      <p:ext uri="{BB962C8B-B14F-4D97-AF65-F5344CB8AC3E}">
        <p14:creationId xmlns:p14="http://schemas.microsoft.com/office/powerpoint/2010/main" val="325142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6643C-6DC9-4E99-B4A3-B3D7DE00DCA9}"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E576FE-D897-4421-8F39-B2DFE9079D07}" type="slidenum">
              <a:rPr lang="en-US" smtClean="0"/>
              <a:t>‹#›</a:t>
            </a:fld>
            <a:endParaRPr lang="en-US"/>
          </a:p>
        </p:txBody>
      </p:sp>
    </p:spTree>
    <p:extLst>
      <p:ext uri="{BB962C8B-B14F-4D97-AF65-F5344CB8AC3E}">
        <p14:creationId xmlns:p14="http://schemas.microsoft.com/office/powerpoint/2010/main" val="188379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6643C-6DC9-4E99-B4A3-B3D7DE00DCA9}"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576FE-D897-4421-8F39-B2DFE9079D07}" type="slidenum">
              <a:rPr lang="en-US" smtClean="0"/>
              <a:t>‹#›</a:t>
            </a:fld>
            <a:endParaRPr lang="en-US"/>
          </a:p>
        </p:txBody>
      </p:sp>
    </p:spTree>
    <p:extLst>
      <p:ext uri="{BB962C8B-B14F-4D97-AF65-F5344CB8AC3E}">
        <p14:creationId xmlns:p14="http://schemas.microsoft.com/office/powerpoint/2010/main" val="2724537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6643C-6DC9-4E99-B4A3-B3D7DE00DCA9}"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576FE-D897-4421-8F39-B2DFE9079D07}" type="slidenum">
              <a:rPr lang="en-US" smtClean="0"/>
              <a:t>‹#›</a:t>
            </a:fld>
            <a:endParaRPr lang="en-US"/>
          </a:p>
        </p:txBody>
      </p:sp>
    </p:spTree>
    <p:extLst>
      <p:ext uri="{BB962C8B-B14F-4D97-AF65-F5344CB8AC3E}">
        <p14:creationId xmlns:p14="http://schemas.microsoft.com/office/powerpoint/2010/main" val="231663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6643C-6DC9-4E99-B4A3-B3D7DE00DCA9}" type="datetimeFigureOut">
              <a:rPr lang="en-US" smtClean="0"/>
              <a:t>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576FE-D897-4421-8F39-B2DFE9079D07}" type="slidenum">
              <a:rPr lang="en-US" smtClean="0"/>
              <a:t>‹#›</a:t>
            </a:fld>
            <a:endParaRPr lang="en-US"/>
          </a:p>
        </p:txBody>
      </p:sp>
    </p:spTree>
    <p:extLst>
      <p:ext uri="{BB962C8B-B14F-4D97-AF65-F5344CB8AC3E}">
        <p14:creationId xmlns:p14="http://schemas.microsoft.com/office/powerpoint/2010/main" val="206954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183733"/>
          </a:xfrm>
        </p:spPr>
        <p:txBody>
          <a:bodyPr>
            <a:normAutofit/>
          </a:bodyPr>
          <a:lstStyle/>
          <a:p>
            <a:r>
              <a:rPr lang="en-US" sz="7200" b="1" dirty="0" smtClean="0">
                <a:latin typeface="Times New Roman" panose="02020603050405020304" pitchFamily="18" charset="0"/>
                <a:cs typeface="Times New Roman" panose="02020603050405020304" pitchFamily="18" charset="0"/>
              </a:rPr>
              <a:t>Brotherhood</a:t>
            </a:r>
            <a:br>
              <a:rPr lang="en-US" sz="7200" b="1" dirty="0" smtClean="0">
                <a:latin typeface="Times New Roman" panose="02020603050405020304" pitchFamily="18" charset="0"/>
                <a:cs typeface="Times New Roman" panose="02020603050405020304" pitchFamily="18" charset="0"/>
              </a:rPr>
            </a:br>
            <a:r>
              <a:rPr lang="en-US" sz="7200" b="1" dirty="0" smtClean="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in Islam</a:t>
            </a:r>
            <a:br>
              <a:rPr lang="en-US" sz="7200" b="1" dirty="0">
                <a:latin typeface="Times New Roman" panose="02020603050405020304" pitchFamily="18" charset="0"/>
                <a:cs typeface="Times New Roman" panose="02020603050405020304" pitchFamily="18" charset="0"/>
              </a:rPr>
            </a:b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16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pPr algn="ctr"/>
            <a:r>
              <a:rPr lang="ar-SA" dirty="0">
                <a:solidFill>
                  <a:srgbClr val="FF0000"/>
                </a:solidFill>
                <a:latin typeface="Al Majeed Quranic Font" panose="02010000000000000000" pitchFamily="2" charset="-78"/>
                <a:cs typeface="Al Majeed Quranic Font" panose="02010000000000000000" pitchFamily="2" charset="-78"/>
              </a:rPr>
              <a:t>يَقُولُونَ رَبَّنَا اغْفِرْ لَنَا وَلِإِخْوَانِنَا الَّذِينَ سَبَقُونَا بِالْإِيمَانِ وَلَا تَجْعَلْ فِي قُلُوبِنَا غِلًّا لِّلَّذِينَ آمَنُوا رَبَّنَا إِنَّكَ رَءُوفٌ </a:t>
            </a:r>
            <a:r>
              <a:rPr lang="ar-SA" dirty="0" smtClean="0">
                <a:solidFill>
                  <a:srgbClr val="FF0000"/>
                </a:solidFill>
                <a:latin typeface="Al Majeed Quranic Font" panose="02010000000000000000" pitchFamily="2" charset="-78"/>
                <a:cs typeface="Al Majeed Quranic Font" panose="02010000000000000000" pitchFamily="2" charset="-78"/>
              </a:rPr>
              <a:t>رَّحِيمٌ</a:t>
            </a:r>
            <a:endParaRPr lang="en-US" dirty="0" smtClean="0">
              <a:solidFill>
                <a:srgbClr val="FF0000"/>
              </a:solidFill>
              <a:latin typeface="Al Majeed Quranic Font" panose="02010000000000000000" pitchFamily="2" charset="-78"/>
              <a:cs typeface="Al Majeed Quranic Font" panose="02010000000000000000" pitchFamily="2" charset="-78"/>
            </a:endParaRPr>
          </a:p>
          <a:p>
            <a:pPr fontAlgn="base"/>
            <a:r>
              <a:rPr lang="en-US" dirty="0">
                <a:latin typeface="Times New Roman" panose="02020603050405020304" pitchFamily="18" charset="0"/>
                <a:cs typeface="Times New Roman" panose="02020603050405020304" pitchFamily="18" charset="0"/>
              </a:rPr>
              <a:t>They say: Our Lord, forgive us and our brothers who preceded us in faith and put not in our hearts any resentment toward those who have faith. Our Lord, you are kind and </a:t>
            </a:r>
            <a:r>
              <a:rPr lang="en-US" dirty="0" smtClean="0">
                <a:latin typeface="Times New Roman" panose="02020603050405020304" pitchFamily="18" charset="0"/>
                <a:cs typeface="Times New Roman" panose="02020603050405020304" pitchFamily="18" charset="0"/>
              </a:rPr>
              <a:t>merciful. </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err="1" smtClean="0">
                <a:solidFill>
                  <a:srgbClr val="FF0000"/>
                </a:solidFill>
                <a:latin typeface="Times New Roman" panose="02020603050405020304" pitchFamily="18" charset="0"/>
                <a:cs typeface="Times New Roman" panose="02020603050405020304" pitchFamily="18" charset="0"/>
              </a:rPr>
              <a:t>Surat</a:t>
            </a:r>
            <a:r>
              <a:rPr lang="en-US" sz="2400" i="1" dirty="0" smtClean="0">
                <a:solidFill>
                  <a:srgbClr val="FF0000"/>
                </a:solidFill>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al-</a:t>
            </a:r>
            <a:r>
              <a:rPr lang="en-US" sz="2400" i="1" dirty="0" err="1">
                <a:solidFill>
                  <a:srgbClr val="FF0000"/>
                </a:solidFill>
                <a:latin typeface="Times New Roman" panose="02020603050405020304" pitchFamily="18" charset="0"/>
                <a:cs typeface="Times New Roman" panose="02020603050405020304" pitchFamily="18" charset="0"/>
              </a:rPr>
              <a:t>Hashr</a:t>
            </a:r>
            <a:r>
              <a:rPr lang="en-US" sz="2400" i="1" dirty="0">
                <a:solidFill>
                  <a:srgbClr val="FF0000"/>
                </a:solidFill>
                <a:latin typeface="Times New Roman" panose="02020603050405020304" pitchFamily="18" charset="0"/>
                <a:cs typeface="Times New Roman" panose="02020603050405020304" pitchFamily="18" charset="0"/>
              </a:rPr>
              <a:t> </a:t>
            </a:r>
            <a:r>
              <a:rPr lang="en-US" sz="2400" i="1" dirty="0" smtClean="0">
                <a:solidFill>
                  <a:srgbClr val="FF0000"/>
                </a:solidFill>
                <a:latin typeface="Times New Roman" panose="02020603050405020304" pitchFamily="18" charset="0"/>
                <a:cs typeface="Times New Roman" panose="02020603050405020304" pitchFamily="18" charset="0"/>
              </a:rPr>
              <a:t>59:10)</a:t>
            </a:r>
            <a:endParaRPr lang="en-US" sz="2400" i="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i="1" dirty="0" smtClean="0">
              <a:solidFill>
                <a:srgbClr val="FF0000"/>
              </a:solidFill>
              <a:latin typeface="Al Majeed Quranic Font" panose="02010000000000000000" pitchFamily="2" charset="-78"/>
              <a:cs typeface="Al Majeed Quranic Font" panose="02010000000000000000" pitchFamily="2" charset="-78"/>
            </a:endParaRPr>
          </a:p>
        </p:txBody>
      </p:sp>
    </p:spTree>
    <p:extLst>
      <p:ext uri="{BB962C8B-B14F-4D97-AF65-F5344CB8AC3E}">
        <p14:creationId xmlns:p14="http://schemas.microsoft.com/office/powerpoint/2010/main" val="421465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pPr algn="ctr"/>
            <a:r>
              <a:rPr lang="en-US" dirty="0" err="1">
                <a:latin typeface="Times New Roman" panose="02020603050405020304" pitchFamily="18" charset="0"/>
                <a:cs typeface="Times New Roman" panose="02020603050405020304" pitchFamily="18" charset="0"/>
              </a:rPr>
              <a:t>Anas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ibn</a:t>
            </a:r>
            <a:r>
              <a:rPr lang="en-US" dirty="0">
                <a:latin typeface="Times New Roman" panose="02020603050405020304" pitchFamily="18" charset="0"/>
                <a:cs typeface="Times New Roman" panose="02020603050405020304" pitchFamily="18" charset="0"/>
              </a:rPr>
              <a:t> Malik reported: The Messenger of Allah, peace and blessings be upon him, said</a:t>
            </a:r>
            <a:r>
              <a:rPr lang="en-US" dirty="0" smtClean="0">
                <a:latin typeface="Times New Roman" panose="02020603050405020304" pitchFamily="18" charset="0"/>
                <a:cs typeface="Times New Roman" panose="02020603050405020304" pitchFamily="18" charset="0"/>
              </a:rPr>
              <a:t>:</a:t>
            </a:r>
          </a:p>
          <a:p>
            <a:pPr algn="ctr"/>
            <a:r>
              <a:rPr lang="ar-SA" dirty="0" smtClean="0">
                <a:solidFill>
                  <a:srgbClr val="FF0000"/>
                </a:solidFill>
                <a:latin typeface="Al Majeed Quranic Font" panose="02010000000000000000" pitchFamily="2" charset="-78"/>
                <a:cs typeface="Al Majeed Quranic Font" panose="02010000000000000000" pitchFamily="2" charset="-78"/>
              </a:rPr>
              <a:t>لَا </a:t>
            </a:r>
            <a:r>
              <a:rPr lang="ar-SA" dirty="0">
                <a:solidFill>
                  <a:srgbClr val="FF0000"/>
                </a:solidFill>
                <a:latin typeface="Al Majeed Quranic Font" panose="02010000000000000000" pitchFamily="2" charset="-78"/>
                <a:cs typeface="Al Majeed Quranic Font" panose="02010000000000000000" pitchFamily="2" charset="-78"/>
              </a:rPr>
              <a:t>تَبَاغَضُوا وَلَا تَحَاسَدُوا وَلَا تَدَابَرُوا وَكُونُوا عِبَادَ اللَّهِ إِخْوَانًا وَلَا يَحِلُّ لِمُسْلِمٍ أَنْ يَهْجُرَ أَخَاهُ فَوْقَ </a:t>
            </a:r>
            <a:r>
              <a:rPr lang="ar-SA" dirty="0" smtClean="0">
                <a:solidFill>
                  <a:srgbClr val="FF0000"/>
                </a:solidFill>
                <a:latin typeface="Al Majeed Quranic Font" panose="02010000000000000000" pitchFamily="2" charset="-78"/>
                <a:cs typeface="Al Majeed Quranic Font" panose="02010000000000000000" pitchFamily="2" charset="-78"/>
              </a:rPr>
              <a:t>ثَلَاثٍ</a:t>
            </a:r>
            <a:endParaRPr lang="en-US" dirty="0" smtClean="0">
              <a:solidFill>
                <a:srgbClr val="FF0000"/>
              </a:solidFill>
              <a:latin typeface="Al Majeed Quranic Font" panose="02010000000000000000" pitchFamily="2" charset="-78"/>
              <a:cs typeface="Al Majeed Quranic Font" panose="02010000000000000000" pitchFamily="2" charset="-78"/>
            </a:endParaRPr>
          </a:p>
          <a:p>
            <a:r>
              <a:rPr lang="en-US" dirty="0">
                <a:latin typeface="Times New Roman" panose="02020603050405020304" pitchFamily="18" charset="0"/>
                <a:cs typeface="Times New Roman" panose="02020603050405020304" pitchFamily="18" charset="0"/>
              </a:rPr>
              <a:t>Do not hate each other, do not envy each other, do not turn away from each other, but rather be servants of Allah as brothers. It is not lawful for a Muslim to boycott his brother for more than three days</a:t>
            </a:r>
            <a:r>
              <a:rPr lang="en-US" dirty="0" smtClean="0">
                <a:latin typeface="Times New Roman" panose="02020603050405020304" pitchFamily="18" charset="0"/>
                <a:cs typeface="Times New Roman" panose="02020603050405020304" pitchFamily="18" charset="0"/>
              </a:rPr>
              <a:t>.</a:t>
            </a:r>
          </a:p>
          <a:p>
            <a:pPr marL="0" indent="0">
              <a:buNone/>
            </a:pPr>
            <a:r>
              <a:rPr lang="en-US" i="1" dirty="0">
                <a:solidFill>
                  <a:srgbClr val="FF0000"/>
                </a:solidFill>
                <a:latin typeface="Times New Roman" panose="02020603050405020304" pitchFamily="18" charset="0"/>
                <a:cs typeface="Times New Roman" panose="02020603050405020304" pitchFamily="18" charset="0"/>
              </a:rPr>
              <a:t>	</a:t>
            </a:r>
            <a:r>
              <a:rPr lang="en-US" i="1" dirty="0" smtClean="0">
                <a:solidFill>
                  <a:srgbClr val="FF0000"/>
                </a:solidFill>
                <a:latin typeface="Times New Roman" panose="02020603050405020304" pitchFamily="18" charset="0"/>
                <a:cs typeface="Times New Roman" panose="02020603050405020304" pitchFamily="18" charset="0"/>
              </a:rPr>
              <a:t>						</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err="1" smtClean="0">
                <a:solidFill>
                  <a:srgbClr val="FF0000"/>
                </a:solidFill>
              </a:rPr>
              <a:t>Ṣaḥi</a:t>
            </a:r>
            <a:r>
              <a:rPr lang="en-US" sz="2400" i="1" dirty="0" err="1">
                <a:solidFill>
                  <a:srgbClr val="FF0000"/>
                </a:solidFill>
              </a:rPr>
              <a:t>̄h</a:t>
            </a:r>
            <a:r>
              <a:rPr lang="en-US" sz="2400" i="1" dirty="0">
                <a:solidFill>
                  <a:srgbClr val="FF0000"/>
                </a:solidFill>
              </a:rPr>
              <a:t>̣ </a:t>
            </a:r>
            <a:r>
              <a:rPr lang="en-US" sz="2400" i="1" dirty="0" err="1">
                <a:solidFill>
                  <a:srgbClr val="FF0000"/>
                </a:solidFill>
              </a:rPr>
              <a:t>al-Bukhāri</a:t>
            </a:r>
            <a:r>
              <a:rPr lang="en-US" sz="2400" i="1" dirty="0">
                <a:solidFill>
                  <a:srgbClr val="FF0000"/>
                </a:solidFill>
              </a:rPr>
              <a:t>̄ </a:t>
            </a:r>
            <a:r>
              <a:rPr lang="en-US" sz="2400" i="1" dirty="0" smtClean="0">
                <a:solidFill>
                  <a:srgbClr val="FF0000"/>
                </a:solidFill>
              </a:rPr>
              <a:t>5718)</a:t>
            </a:r>
            <a:endParaRPr lang="en-US" sz="2400" i="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97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t"/>
          <a:lstStyle/>
          <a:p>
            <a:r>
              <a:rPr lang="en-US" sz="2400" dirty="0" err="1"/>
              <a:t>Ibn</a:t>
            </a:r>
            <a:r>
              <a:rPr lang="en-US" sz="2400" dirty="0"/>
              <a:t> Rajab writes</a:t>
            </a:r>
            <a:r>
              <a:rPr lang="en-US" sz="2400" dirty="0" smtClean="0"/>
              <a:t>:</a:t>
            </a:r>
          </a:p>
          <a:p>
            <a:pPr algn="ctr" fontAlgn="base"/>
            <a:r>
              <a:rPr lang="ar-SA" sz="2400" dirty="0">
                <a:solidFill>
                  <a:srgbClr val="FF0000"/>
                </a:solidFill>
                <a:latin typeface="Al Majeed Quranic Font" panose="02010000000000000000" pitchFamily="2" charset="-78"/>
                <a:cs typeface="Al Majeed Quranic Font" panose="02010000000000000000" pitchFamily="2" charset="-78"/>
              </a:rPr>
              <a:t>فأفضل الأعمال سلامة الصدر من أنواع الشحناء كلها وأفضلها السلامة من شحناء أهل الأهواء والبدع التي </a:t>
            </a:r>
            <a:r>
              <a:rPr lang="ar-SA" sz="2400" dirty="0" smtClean="0">
                <a:solidFill>
                  <a:srgbClr val="FF0000"/>
                </a:solidFill>
                <a:latin typeface="Al Majeed Quranic Font" panose="02010000000000000000" pitchFamily="2" charset="-78"/>
                <a:cs typeface="Al Majeed Quranic Font" panose="02010000000000000000" pitchFamily="2" charset="-78"/>
              </a:rPr>
              <a:t>تقتضي</a:t>
            </a:r>
            <a:r>
              <a:rPr lang="ar-SA" sz="2400" dirty="0">
                <a:solidFill>
                  <a:srgbClr val="FF0000"/>
                </a:solidFill>
                <a:latin typeface="Al Majeed Quranic Font" panose="02010000000000000000" pitchFamily="2" charset="-78"/>
                <a:cs typeface="Al Majeed Quranic Font" panose="02010000000000000000" pitchFamily="2" charset="-78"/>
              </a:rPr>
              <a:t>الطعن على سلف الأمة وبغضهم والحقد عليهم واعتقاد تكفيرهم أو تبديعهم وتضليلهم ثم يلي ذلك سلامة القلب من الشحناء </a:t>
            </a:r>
            <a:r>
              <a:rPr lang="ar-SA" sz="2400" dirty="0" smtClean="0">
                <a:solidFill>
                  <a:srgbClr val="FF0000"/>
                </a:solidFill>
                <a:latin typeface="Al Majeed Quranic Font" panose="02010000000000000000" pitchFamily="2" charset="-78"/>
                <a:cs typeface="Al Majeed Quranic Font" panose="02010000000000000000" pitchFamily="2" charset="-78"/>
              </a:rPr>
              <a:t>لعمومالمسلمين </a:t>
            </a:r>
            <a:r>
              <a:rPr lang="ar-SA" sz="2400" dirty="0">
                <a:solidFill>
                  <a:srgbClr val="FF0000"/>
                </a:solidFill>
                <a:latin typeface="Al Majeed Quranic Font" panose="02010000000000000000" pitchFamily="2" charset="-78"/>
                <a:cs typeface="Al Majeed Quranic Font" panose="02010000000000000000" pitchFamily="2" charset="-78"/>
              </a:rPr>
              <a:t>وإرادة الخير لهم ونصيحتهم </a:t>
            </a:r>
            <a:r>
              <a:rPr lang="ar-SA" sz="2400" dirty="0" smtClean="0">
                <a:solidFill>
                  <a:srgbClr val="FF0000"/>
                </a:solidFill>
                <a:latin typeface="Al Majeed Quranic Font" panose="02010000000000000000" pitchFamily="2" charset="-78"/>
                <a:cs typeface="Al Majeed Quranic Font" panose="02010000000000000000" pitchFamily="2" charset="-78"/>
              </a:rPr>
              <a:t>وأن</a:t>
            </a:r>
            <a:r>
              <a:rPr lang="ar-SA" sz="2400" dirty="0">
                <a:solidFill>
                  <a:srgbClr val="FF0000"/>
                </a:solidFill>
                <a:latin typeface="Al Majeed Quranic Font" panose="02010000000000000000" pitchFamily="2" charset="-78"/>
                <a:cs typeface="Al Majeed Quranic Font" panose="02010000000000000000" pitchFamily="2" charset="-78"/>
              </a:rPr>
              <a:t> يحب لهم </a:t>
            </a:r>
            <a:r>
              <a:rPr lang="ar-SA" sz="2400" dirty="0" smtClean="0">
                <a:solidFill>
                  <a:srgbClr val="FF0000"/>
                </a:solidFill>
                <a:latin typeface="Al Majeed Quranic Font" panose="02010000000000000000" pitchFamily="2" charset="-78"/>
                <a:cs typeface="Al Majeed Quranic Font" panose="02010000000000000000" pitchFamily="2" charset="-78"/>
              </a:rPr>
              <a:t>ما</a:t>
            </a:r>
            <a:r>
              <a:rPr lang="ar-SA" sz="2400" dirty="0">
                <a:solidFill>
                  <a:srgbClr val="FF0000"/>
                </a:solidFill>
                <a:latin typeface="Al Majeed Quranic Font" panose="02010000000000000000" pitchFamily="2" charset="-78"/>
                <a:cs typeface="Al Majeed Quranic Font" panose="02010000000000000000" pitchFamily="2" charset="-78"/>
              </a:rPr>
              <a:t>يحب لنفسه</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best of deeds is to </a:t>
            </a:r>
            <a:r>
              <a:rPr lang="en-US" sz="2400" dirty="0">
                <a:solidFill>
                  <a:srgbClr val="FF0000"/>
                </a:solidFill>
                <a:latin typeface="Times New Roman" panose="02020603050405020304" pitchFamily="18" charset="0"/>
                <a:cs typeface="Times New Roman" panose="02020603050405020304" pitchFamily="18" charset="0"/>
              </a:rPr>
              <a:t>secure the heart from every type of enmity</a:t>
            </a:r>
            <a:r>
              <a:rPr lang="en-US" sz="2400" dirty="0">
                <a:latin typeface="Times New Roman" panose="02020603050405020304" pitchFamily="18" charset="0"/>
                <a:cs typeface="Times New Roman" panose="02020603050405020304" pitchFamily="18" charset="0"/>
              </a:rPr>
              <a:t>, and the best of it is to be secure from the </a:t>
            </a:r>
            <a:r>
              <a:rPr lang="en-US" sz="2400" dirty="0">
                <a:solidFill>
                  <a:srgbClr val="FF0000"/>
                </a:solidFill>
                <a:latin typeface="Times New Roman" panose="02020603050405020304" pitchFamily="18" charset="0"/>
                <a:cs typeface="Times New Roman" panose="02020603050405020304" pitchFamily="18" charset="0"/>
              </a:rPr>
              <a:t>enmity of the people of desires and heretical innovations </a:t>
            </a:r>
            <a:r>
              <a:rPr lang="en-US" sz="2400" dirty="0">
                <a:latin typeface="Times New Roman" panose="02020603050405020304" pitchFamily="18" charset="0"/>
                <a:cs typeface="Times New Roman" panose="02020603050405020304" pitchFamily="18" charset="0"/>
              </a:rPr>
              <a:t>that challenges the </a:t>
            </a:r>
            <a:r>
              <a:rPr lang="en-US" sz="2400" dirty="0">
                <a:solidFill>
                  <a:srgbClr val="FF0000"/>
                </a:solidFill>
                <a:latin typeface="Times New Roman" panose="02020603050405020304" pitchFamily="18" charset="0"/>
                <a:cs typeface="Times New Roman" panose="02020603050405020304" pitchFamily="18" charset="0"/>
              </a:rPr>
              <a:t>righteous predecessors of the nation</a:t>
            </a:r>
            <a:r>
              <a:rPr lang="en-US" sz="2400" dirty="0">
                <a:latin typeface="Times New Roman" panose="02020603050405020304" pitchFamily="18" charset="0"/>
                <a:cs typeface="Times New Roman" panose="02020603050405020304" pitchFamily="18" charset="0"/>
              </a:rPr>
              <a:t>, their hatred and malice towards them, and their charges of infidelity, heresy, and misguidance against them. Thereafter, following that is to secure the heart from enmity against the Muslims in general, to intend good for them, to give them sincere counsel, and to love for them what he loves for himself.</a:t>
            </a:r>
            <a:r>
              <a:rPr lang="en-US" sz="2400" dirty="0" smtClean="0">
                <a:latin typeface="Times New Roman" panose="02020603050405020304" pitchFamily="18" charset="0"/>
                <a:cs typeface="Times New Roman" panose="02020603050405020304" pitchFamily="18" charset="0"/>
              </a:rPr>
              <a:t> </a:t>
            </a:r>
            <a:endParaRPr lang="en-US" sz="2400" i="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48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pPr algn="ctr"/>
            <a:r>
              <a:rPr lang="ar-SA" sz="2400" dirty="0" smtClean="0">
                <a:solidFill>
                  <a:srgbClr val="FF0000"/>
                </a:solidFill>
                <a:latin typeface="Al Majeed Quranic Font" panose="02010000000000000000" pitchFamily="2" charset="-78"/>
                <a:cs typeface="Al Majeed Quranic Font" panose="02010000000000000000" pitchFamily="2" charset="-78"/>
              </a:rPr>
              <a:t>الْمُسْلِمُونَ كَرَجُلٍ وَاحِدٍ إِنْ اشْتَكَى عَيْنُهُ اشْتَكَى كُلُّهُ وَإِنْ اشْتَكَى رَأْسُهُ اشْتَكَى كُلُّهُ</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fontAlgn="base"/>
            <a:r>
              <a:rPr lang="en-US" sz="2400" b="1" dirty="0">
                <a:latin typeface="Times New Roman" panose="02020603050405020304" pitchFamily="18" charset="0"/>
                <a:cs typeface="Times New Roman" panose="02020603050405020304" pitchFamily="18" charset="0"/>
              </a:rPr>
              <a:t>The Muslims are like a single man. If the eye is afflicted, then the whole body is afflicted. If the head is afflicted, then the whole body is afflicted.</a:t>
            </a:r>
            <a:endParaRPr lang="en-US" sz="2400" dirty="0">
              <a:latin typeface="Times New Roman" panose="02020603050405020304" pitchFamily="18" charset="0"/>
              <a:cs typeface="Times New Roman" panose="02020603050405020304" pitchFamily="18" charset="0"/>
            </a:endParaRPr>
          </a:p>
          <a:p>
            <a:pPr marL="0" indent="0" fontAlgn="base">
              <a:buNone/>
            </a:pPr>
            <a:r>
              <a:rPr lang="en-US" sz="2400" dirty="0" smtClean="0"/>
              <a:t>						</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err="1" smtClean="0">
                <a:solidFill>
                  <a:srgbClr val="FF0000"/>
                </a:solidFill>
                <a:latin typeface="Times New Roman" panose="02020603050405020304" pitchFamily="18" charset="0"/>
                <a:cs typeface="Times New Roman" panose="02020603050405020304" pitchFamily="18" charset="0"/>
              </a:rPr>
              <a:t>Ṣaḥi</a:t>
            </a:r>
            <a:r>
              <a:rPr lang="en-US" sz="2400" i="1" dirty="0" err="1">
                <a:solidFill>
                  <a:srgbClr val="FF0000"/>
                </a:solidFill>
                <a:latin typeface="Times New Roman" panose="02020603050405020304" pitchFamily="18" charset="0"/>
                <a:cs typeface="Times New Roman" panose="02020603050405020304" pitchFamily="18" charset="0"/>
              </a:rPr>
              <a:t>̄h</a:t>
            </a:r>
            <a:r>
              <a:rPr lang="en-US" sz="2400" i="1" dirty="0">
                <a:solidFill>
                  <a:srgbClr val="FF0000"/>
                </a:solidFill>
                <a:latin typeface="Times New Roman" panose="02020603050405020304" pitchFamily="18" charset="0"/>
                <a:cs typeface="Times New Roman" panose="02020603050405020304" pitchFamily="18" charset="0"/>
              </a:rPr>
              <a:t>̣ Muslim </a:t>
            </a:r>
            <a:r>
              <a:rPr lang="en-US" sz="2400" i="1" dirty="0" smtClean="0">
                <a:solidFill>
                  <a:srgbClr val="FF0000"/>
                </a:solidFill>
                <a:latin typeface="Times New Roman" panose="02020603050405020304" pitchFamily="18" charset="0"/>
                <a:cs typeface="Times New Roman" panose="02020603050405020304" pitchFamily="18" charset="0"/>
              </a:rPr>
              <a:t>2586)</a:t>
            </a:r>
            <a:endParaRPr lang="en-US" sz="24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680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pPr algn="ctr"/>
            <a:r>
              <a:rPr lang="ar-SA" sz="2400" dirty="0">
                <a:solidFill>
                  <a:srgbClr val="FF0000"/>
                </a:solidFill>
                <a:latin typeface="Al Majeed Quranic Font" panose="02010000000000000000" pitchFamily="2" charset="-78"/>
                <a:cs typeface="Al Majeed Quranic Font" panose="02010000000000000000" pitchFamily="2" charset="-78"/>
              </a:rPr>
              <a:t>لا يُؤْمِنُ أَحَدُكُمْ حَتَّى يُحِبَّ لأَخِيهِ مَا يُحِبُّ </a:t>
            </a:r>
            <a:r>
              <a:rPr lang="ar-SA" sz="2400" dirty="0" smtClean="0">
                <a:solidFill>
                  <a:srgbClr val="FF0000"/>
                </a:solidFill>
                <a:latin typeface="Al Majeed Quranic Font" panose="02010000000000000000" pitchFamily="2" charset="-78"/>
                <a:cs typeface="Al Majeed Quranic Font" panose="02010000000000000000" pitchFamily="2" charset="-78"/>
              </a:rPr>
              <a:t>لِنَفْسِهِ</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r>
              <a:rPr lang="en-US" sz="2400" dirty="0">
                <a:latin typeface="Times New Roman" panose="02020603050405020304" pitchFamily="18" charset="0"/>
                <a:cs typeface="Times New Roman" panose="02020603050405020304" pitchFamily="18" charset="0"/>
              </a:rPr>
              <a:t>None of </a:t>
            </a:r>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has faith until he loves for his brother what he loves for himself</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In another narration, the Prophet said:</a:t>
            </a:r>
            <a:endParaRPr lang="en-US" sz="2400" dirty="0" smtClean="0">
              <a:latin typeface="Times New Roman" panose="02020603050405020304" pitchFamily="18" charset="0"/>
              <a:cs typeface="Times New Roman" panose="02020603050405020304" pitchFamily="18" charset="0"/>
            </a:endParaRPr>
          </a:p>
          <a:p>
            <a:pPr algn="ctr"/>
            <a:r>
              <a:rPr lang="ar-SA" sz="2400" dirty="0">
                <a:solidFill>
                  <a:srgbClr val="FF0000"/>
                </a:solidFill>
                <a:latin typeface="Al Majeed Quranic Font" panose="02010000000000000000" pitchFamily="2" charset="-78"/>
                <a:cs typeface="Al Majeed Quranic Font" panose="02010000000000000000" pitchFamily="2" charset="-78"/>
              </a:rPr>
              <a:t>حَتَّى يُحِبَّ لِجَارِهِ مَا يُحِبُّ </a:t>
            </a:r>
            <a:r>
              <a:rPr lang="ar-SA" sz="2400" dirty="0" smtClean="0">
                <a:solidFill>
                  <a:srgbClr val="FF0000"/>
                </a:solidFill>
                <a:latin typeface="Al Majeed Quranic Font" panose="02010000000000000000" pitchFamily="2" charset="-78"/>
                <a:cs typeface="Al Majeed Quranic Font" panose="02010000000000000000" pitchFamily="2" charset="-78"/>
              </a:rPr>
              <a:t>لِنَفْسِهِ</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r>
              <a:rPr lang="en-US" sz="2400" dirty="0">
                <a:latin typeface="Times New Roman" panose="02020603050405020304" pitchFamily="18" charset="0"/>
                <a:cs typeface="Times New Roman" panose="02020603050405020304" pitchFamily="18" charset="0"/>
              </a:rPr>
              <a:t>Until he loves for his neighbor what he loves for himself</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Ṣaḥīh</a:t>
            </a:r>
            <a:r>
              <a:rPr lang="en-US" sz="2400" dirty="0">
                <a:latin typeface="Times New Roman" panose="02020603050405020304" pitchFamily="18" charset="0"/>
                <a:cs typeface="Times New Roman" panose="02020603050405020304" pitchFamily="18" charset="0"/>
              </a:rPr>
              <a:t>̣ Muslim 45</a:t>
            </a:r>
            <a:r>
              <a:rPr lang="en-US" sz="2400" dirty="0" smtClean="0">
                <a:latin typeface="Times New Roman" panose="02020603050405020304" pitchFamily="18" charset="0"/>
                <a:cs typeface="Times New Roman" panose="02020603050405020304" pitchFamily="18" charset="0"/>
              </a:rPr>
              <a:t>)</a:t>
            </a:r>
            <a:endParaRPr lang="en-US" sz="24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295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pPr algn="ctr"/>
            <a:r>
              <a:rPr lang="ar-SA" sz="2400" dirty="0">
                <a:solidFill>
                  <a:srgbClr val="FF0000"/>
                </a:solidFill>
                <a:latin typeface="Al Majeed Quranic Font" panose="02010000000000000000" pitchFamily="2" charset="-78"/>
                <a:cs typeface="Al Majeed Quranic Font" panose="02010000000000000000" pitchFamily="2" charset="-78"/>
              </a:rPr>
              <a:t>مَنْ أَحَبَّ أَنْ يُزَحْزَحَ عَنْ النَّارِ وَيَدْخُلَ الْجَنَّةَ فَلْتُدْرِكْهُ مَنِيَّتُهُ وَهُوَ يُؤْمِنُ بِاللَّهِ وَالْيَوْمِ الْآخِرِ وَيَأْتِي إِلَى النَّاسِ مَا يُحِبُّ أَنْ يُؤْتَى </a:t>
            </a:r>
            <a:r>
              <a:rPr lang="ar-SA" sz="2400" dirty="0" smtClean="0">
                <a:solidFill>
                  <a:srgbClr val="FF0000"/>
                </a:solidFill>
                <a:latin typeface="Al Majeed Quranic Font" panose="02010000000000000000" pitchFamily="2" charset="-78"/>
                <a:cs typeface="Al Majeed Quranic Font" panose="02010000000000000000" pitchFamily="2" charset="-78"/>
              </a:rPr>
              <a:t>إِلَيْهِ</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algn="ctr"/>
            <a:r>
              <a:rPr lang="en-US" sz="2400" b="1" dirty="0"/>
              <a:t>Whoever would love to be delivered from the Hellfire and entered into Paradise, then let him die with faith in Allah and the Last Day, and let him treat people the way he would love to be treated.</a:t>
            </a:r>
            <a:endParaRPr lang="en-US" sz="2400" i="1" dirty="0">
              <a:solidFill>
                <a:srgbClr val="FF0000"/>
              </a:solidFill>
              <a:latin typeface="Al Majeed Quranic Font" panose="02010000000000000000" pitchFamily="2" charset="-78"/>
              <a:cs typeface="Al Majeed Quranic Font" panose="02010000000000000000" pitchFamily="2" charset="-78"/>
            </a:endParaRPr>
          </a:p>
        </p:txBody>
      </p:sp>
    </p:spTree>
    <p:extLst>
      <p:ext uri="{BB962C8B-B14F-4D97-AF65-F5344CB8AC3E}">
        <p14:creationId xmlns:p14="http://schemas.microsoft.com/office/powerpoint/2010/main" val="3681718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pPr algn="ctr"/>
            <a:r>
              <a:rPr lang="ar-SA" sz="2400" dirty="0">
                <a:latin typeface="Al Majeed Quranic Font" panose="02010000000000000000" pitchFamily="2" charset="-78"/>
                <a:cs typeface="Al Majeed Quranic Font" panose="02010000000000000000" pitchFamily="2" charset="-78"/>
              </a:rPr>
              <a:t>مَا مِنْ عَبْدٍ مُسْلِمٍ يَدْعُو لأَخِيهِ بِظَهْرِ الْغَيْبِ إِلاَّ قَالَ الْمَلَكُ وَلَكَ </a:t>
            </a:r>
            <a:r>
              <a:rPr lang="ar-SA" sz="2400" dirty="0" smtClean="0">
                <a:latin typeface="Al Majeed Quranic Font" panose="02010000000000000000" pitchFamily="2" charset="-78"/>
                <a:cs typeface="Al Majeed Quranic Font" panose="02010000000000000000" pitchFamily="2" charset="-78"/>
              </a:rPr>
              <a:t>بِمِثْلٍ</a:t>
            </a:r>
            <a:endParaRPr lang="en-US" sz="2400" dirty="0" smtClean="0">
              <a:latin typeface="Al Majeed Quranic Font" panose="02010000000000000000" pitchFamily="2" charset="-78"/>
              <a:cs typeface="Al Majeed Quranic Font" panose="02010000000000000000" pitchFamily="2" charset="-78"/>
            </a:endParaRPr>
          </a:p>
          <a:p>
            <a:pPr fontAlgn="base"/>
            <a:r>
              <a:rPr lang="en-US" sz="2400" b="1" dirty="0"/>
              <a:t>No Muslim servant supplicates for his brother behind his back but that the angel says: And for you the </a:t>
            </a:r>
            <a:r>
              <a:rPr lang="en-US" sz="2400" b="1" dirty="0" smtClean="0"/>
              <a:t>same.</a:t>
            </a:r>
            <a:r>
              <a:rPr lang="en-US" sz="2400" dirty="0" smtClean="0"/>
              <a:t>	</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err="1" smtClean="0">
                <a:solidFill>
                  <a:srgbClr val="FF0000"/>
                </a:solidFill>
                <a:latin typeface="Times New Roman" panose="02020603050405020304" pitchFamily="18" charset="0"/>
                <a:cs typeface="Times New Roman" panose="02020603050405020304" pitchFamily="18" charset="0"/>
              </a:rPr>
              <a:t>Ṣaḥi</a:t>
            </a:r>
            <a:r>
              <a:rPr lang="en-US" sz="2400" i="1" dirty="0" err="1">
                <a:solidFill>
                  <a:srgbClr val="FF0000"/>
                </a:solidFill>
                <a:latin typeface="Times New Roman" panose="02020603050405020304" pitchFamily="18" charset="0"/>
                <a:cs typeface="Times New Roman" panose="02020603050405020304" pitchFamily="18" charset="0"/>
              </a:rPr>
              <a:t>̄h</a:t>
            </a:r>
            <a:r>
              <a:rPr lang="en-US" sz="2400" i="1" dirty="0">
                <a:solidFill>
                  <a:srgbClr val="FF0000"/>
                </a:solidFill>
                <a:latin typeface="Times New Roman" panose="02020603050405020304" pitchFamily="18" charset="0"/>
                <a:cs typeface="Times New Roman" panose="02020603050405020304" pitchFamily="18" charset="0"/>
              </a:rPr>
              <a:t>̣ Muslim </a:t>
            </a:r>
            <a:r>
              <a:rPr lang="en-US" sz="2400" i="1" dirty="0" smtClean="0">
                <a:solidFill>
                  <a:srgbClr val="FF0000"/>
                </a:solidFill>
                <a:latin typeface="Times New Roman" panose="02020603050405020304" pitchFamily="18" charset="0"/>
                <a:cs typeface="Times New Roman" panose="02020603050405020304" pitchFamily="18" charset="0"/>
              </a:rPr>
              <a:t>2732)</a:t>
            </a:r>
            <a:endParaRPr lang="en-US" sz="2400" i="1" dirty="0">
              <a:solidFill>
                <a:srgbClr val="FF0000"/>
              </a:solidFill>
              <a:latin typeface="Times New Roman" panose="02020603050405020304" pitchFamily="18" charset="0"/>
              <a:cs typeface="Times New Roman" panose="02020603050405020304" pitchFamily="18" charset="0"/>
            </a:endParaRPr>
          </a:p>
          <a:p>
            <a:pPr algn="ctr"/>
            <a:endParaRPr lang="en-US" sz="2400" i="1" dirty="0">
              <a:solidFill>
                <a:srgbClr val="FF0000"/>
              </a:solidFill>
              <a:latin typeface="Al Majeed Quranic Font" panose="02010000000000000000" pitchFamily="2" charset="-78"/>
              <a:cs typeface="Al Majeed Quranic Font" panose="02010000000000000000" pitchFamily="2" charset="-78"/>
            </a:endParaRPr>
          </a:p>
        </p:txBody>
      </p:sp>
    </p:spTree>
    <p:extLst>
      <p:ext uri="{BB962C8B-B14F-4D97-AF65-F5344CB8AC3E}">
        <p14:creationId xmlns:p14="http://schemas.microsoft.com/office/powerpoint/2010/main" val="105535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pPr algn="ctr"/>
            <a:r>
              <a:rPr lang="ar-SA" sz="2400" dirty="0">
                <a:solidFill>
                  <a:srgbClr val="FF0000"/>
                </a:solidFill>
                <a:latin typeface="Al Majeed Quranic Font" panose="02010000000000000000" pitchFamily="2" charset="-78"/>
                <a:cs typeface="Al Majeed Quranic Font" panose="02010000000000000000" pitchFamily="2" charset="-78"/>
              </a:rPr>
              <a:t>مَنْ نَفَّسَ عَنْ مُؤْمِنٍ كُرْبَةً مِنْ كُرَبِ الدُّنْيَا نَفَّسَ اللَّهُ عَنْهُ كُرْبَةً مِنْ كُرَبِ يَوْمِ الْقِيَامَةِ وَمَنْ يَسَّرَ عَلَى مُعْسِرٍ يَسَّرَ اللَّهُ عَلَيْهِ فِي الدُّنْيَا وَالآخِرَةِ وَمَنْ </a:t>
            </a:r>
            <a:r>
              <a:rPr lang="ar-SA" sz="2400" dirty="0" smtClean="0">
                <a:solidFill>
                  <a:srgbClr val="FF0000"/>
                </a:solidFill>
                <a:latin typeface="Al Majeed Quranic Font" panose="02010000000000000000" pitchFamily="2" charset="-78"/>
                <a:cs typeface="Al Majeed Quranic Font" panose="02010000000000000000" pitchFamily="2" charset="-78"/>
              </a:rPr>
              <a:t>سَتَرَ</a:t>
            </a:r>
            <a:r>
              <a:rPr lang="ar-SA" sz="2400" dirty="0">
                <a:solidFill>
                  <a:srgbClr val="FF0000"/>
                </a:solidFill>
                <a:latin typeface="Al Majeed Quranic Font" panose="02010000000000000000" pitchFamily="2" charset="-78"/>
                <a:cs typeface="Al Majeed Quranic Font" panose="02010000000000000000" pitchFamily="2" charset="-78"/>
              </a:rPr>
              <a:t>مُسْلِمًا سَتَرَهُ اللَّهُ فِي الدُّنْيَا وَالآخِرَةِ وَاللَّهُ فِي عَوْنِ الْعَبْدِ مَا كَانَ الْعَبْدُ فِي عَوْنِ </a:t>
            </a:r>
            <a:r>
              <a:rPr lang="ar-SA" sz="2400" dirty="0" smtClean="0">
                <a:solidFill>
                  <a:srgbClr val="FF0000"/>
                </a:solidFill>
                <a:latin typeface="Al Majeed Quranic Font" panose="02010000000000000000" pitchFamily="2" charset="-78"/>
                <a:cs typeface="Al Majeed Quranic Font" panose="02010000000000000000" pitchFamily="2" charset="-78"/>
              </a:rPr>
              <a:t>أَخِيهِ</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fontAlgn="base"/>
            <a:r>
              <a:rPr lang="en-US" sz="2400" dirty="0">
                <a:latin typeface="Times New Roman" panose="02020603050405020304" pitchFamily="18" charset="0"/>
                <a:cs typeface="Times New Roman" panose="02020603050405020304" pitchFamily="18" charset="0"/>
              </a:rPr>
              <a:t>Whoever relieves the hardship of a believer in this world, Allah will relieve his hardship on the Day of Resurrection. Whoever helps ease one in difficulty, Allah will make it easy for him in this world and in the Hereafter. Whoever conceals the faults of a Muslim, Allah will conceal his faults in this world and in the Hereafter. Allah helps the servant as long as he helps his brother.</a:t>
            </a:r>
          </a:p>
          <a:p>
            <a:pPr marL="0" indent="0" fontAlgn="base">
              <a:buNone/>
            </a:pPr>
            <a:r>
              <a:rPr lang="en-US" sz="2400" dirty="0" smtClean="0">
                <a:latin typeface="Times New Roman" panose="02020603050405020304" pitchFamily="18" charset="0"/>
                <a:cs typeface="Times New Roman" panose="02020603050405020304" pitchFamily="18" charset="0"/>
              </a:rPr>
              <a:t>						 </a:t>
            </a:r>
            <a:r>
              <a:rPr lang="en-US" sz="2000" i="1" dirty="0" smtClean="0">
                <a:solidFill>
                  <a:srgbClr val="FF0000"/>
                </a:solidFill>
                <a:latin typeface="Times New Roman" panose="02020603050405020304" pitchFamily="18" charset="0"/>
                <a:cs typeface="Times New Roman" panose="02020603050405020304" pitchFamily="18" charset="0"/>
              </a:rPr>
              <a:t>(</a:t>
            </a:r>
            <a:r>
              <a:rPr lang="en-US" sz="2000" i="1" dirty="0" err="1" smtClean="0">
                <a:solidFill>
                  <a:srgbClr val="FF0000"/>
                </a:solidFill>
                <a:latin typeface="Times New Roman" panose="02020603050405020304" pitchFamily="18" charset="0"/>
                <a:cs typeface="Times New Roman" panose="02020603050405020304" pitchFamily="18" charset="0"/>
              </a:rPr>
              <a:t>Ṣaḥi</a:t>
            </a:r>
            <a:r>
              <a:rPr lang="en-US" sz="2000" i="1" dirty="0" err="1">
                <a:solidFill>
                  <a:srgbClr val="FF0000"/>
                </a:solidFill>
                <a:latin typeface="Times New Roman" panose="02020603050405020304" pitchFamily="18" charset="0"/>
                <a:cs typeface="Times New Roman" panose="02020603050405020304" pitchFamily="18" charset="0"/>
              </a:rPr>
              <a:t>̄h</a:t>
            </a:r>
            <a:r>
              <a:rPr lang="en-US" sz="2000" i="1" dirty="0">
                <a:solidFill>
                  <a:srgbClr val="FF0000"/>
                </a:solidFill>
                <a:latin typeface="Times New Roman" panose="02020603050405020304" pitchFamily="18" charset="0"/>
                <a:cs typeface="Times New Roman" panose="02020603050405020304" pitchFamily="18" charset="0"/>
              </a:rPr>
              <a:t>̣ Muslim </a:t>
            </a:r>
            <a:r>
              <a:rPr lang="en-US" sz="2000" i="1" dirty="0" smtClean="0">
                <a:solidFill>
                  <a:srgbClr val="FF0000"/>
                </a:solidFill>
                <a:latin typeface="Times New Roman" panose="02020603050405020304" pitchFamily="18" charset="0"/>
                <a:cs typeface="Times New Roman" panose="02020603050405020304" pitchFamily="18" charset="0"/>
              </a:rPr>
              <a:t>2699)</a:t>
            </a:r>
            <a:endParaRPr lang="en-US" sz="2000" i="1" dirty="0">
              <a:solidFill>
                <a:srgbClr val="FF0000"/>
              </a:solidFill>
              <a:latin typeface="Times New Roman" panose="02020603050405020304" pitchFamily="18" charset="0"/>
              <a:cs typeface="Times New Roman" panose="02020603050405020304" pitchFamily="18" charset="0"/>
            </a:endParaRPr>
          </a:p>
          <a:p>
            <a:pPr algn="ctr"/>
            <a:endParaRPr lang="en-US" sz="2400" i="1" dirty="0">
              <a:solidFill>
                <a:srgbClr val="FF0000"/>
              </a:solidFill>
              <a:latin typeface="Al Majeed Quranic Font" panose="02010000000000000000" pitchFamily="2" charset="-78"/>
              <a:cs typeface="Al Majeed Quranic Font" panose="02010000000000000000" pitchFamily="2" charset="-78"/>
            </a:endParaRPr>
          </a:p>
        </p:txBody>
      </p:sp>
    </p:spTree>
    <p:extLst>
      <p:ext uri="{BB962C8B-B14F-4D97-AF65-F5344CB8AC3E}">
        <p14:creationId xmlns:p14="http://schemas.microsoft.com/office/powerpoint/2010/main" val="423459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endParaRPr lang="ur-PK" i="1" dirty="0" smtClean="0"/>
          </a:p>
          <a:p>
            <a:pPr algn="ctr"/>
            <a:r>
              <a:rPr lang="ar-SA" sz="5400" dirty="0">
                <a:solidFill>
                  <a:srgbClr val="FF0000"/>
                </a:solidFill>
                <a:latin typeface="Al Majeed Quranic Font" panose="02010000000000000000" pitchFamily="2" charset="-78"/>
                <a:cs typeface="Al Majeed Quranic Font" panose="02010000000000000000" pitchFamily="2" charset="-78"/>
              </a:rPr>
              <a:t>بِسْمِ اللّٰهِ الرَّحْمٰنِ الرَّحِیْمِ</a:t>
            </a:r>
            <a:endParaRPr lang="ur-PK" sz="5400" i="1" dirty="0">
              <a:solidFill>
                <a:srgbClr val="FF0000"/>
              </a:solidFill>
              <a:latin typeface="Al Majeed Quranic Font" panose="02010000000000000000" pitchFamily="2" charset="-78"/>
              <a:cs typeface="Al Majeed Quranic Font" panose="02010000000000000000" pitchFamily="2" charset="-78"/>
            </a:endParaRPr>
          </a:p>
          <a:p>
            <a:r>
              <a:rPr lang="en-US" sz="3600" b="1" i="1" dirty="0" smtClean="0">
                <a:latin typeface="Times New Roman" panose="02020603050405020304" pitchFamily="18" charset="0"/>
                <a:cs typeface="Times New Roman" panose="02020603050405020304" pitchFamily="18" charset="0"/>
              </a:rPr>
              <a:t>In </a:t>
            </a:r>
            <a:r>
              <a:rPr lang="en-US" sz="3600" b="1" i="1" dirty="0">
                <a:latin typeface="Times New Roman" panose="02020603050405020304" pitchFamily="18" charset="0"/>
                <a:cs typeface="Times New Roman" panose="02020603050405020304" pitchFamily="18" charset="0"/>
              </a:rPr>
              <a:t>the name of Allah, the Gracious, the </a:t>
            </a:r>
            <a:r>
              <a:rPr lang="en-US" sz="3600" b="1" i="1" dirty="0" smtClean="0">
                <a:latin typeface="Times New Roman" panose="02020603050405020304" pitchFamily="18" charset="0"/>
                <a:cs typeface="Times New Roman" panose="02020603050405020304" pitchFamily="18" charset="0"/>
              </a:rPr>
              <a:t>Merciful</a:t>
            </a:r>
            <a:endParaRPr lang="ur-PK" sz="3600" b="1" i="1" dirty="0" smtClean="0">
              <a:latin typeface="Times New Roman" panose="02020603050405020304" pitchFamily="18" charset="0"/>
              <a:cs typeface="Times New Roman" panose="02020603050405020304" pitchFamily="18" charset="0"/>
            </a:endParaRPr>
          </a:p>
          <a:p>
            <a:endParaRPr lang="ur-PK" i="1" dirty="0"/>
          </a:p>
          <a:p>
            <a:pPr marL="0" indent="0">
              <a:buNone/>
            </a:pPr>
            <a:endParaRPr lang="en-US" dirty="0"/>
          </a:p>
        </p:txBody>
      </p:sp>
    </p:spTree>
    <p:extLst>
      <p:ext uri="{BB962C8B-B14F-4D97-AF65-F5344CB8AC3E}">
        <p14:creationId xmlns:p14="http://schemas.microsoft.com/office/powerpoint/2010/main" val="299198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r>
              <a:rPr lang="en-US" dirty="0">
                <a:latin typeface="Times New Roman" panose="02020603050405020304" pitchFamily="18" charset="0"/>
                <a:cs typeface="Times New Roman" panose="02020603050405020304" pitchFamily="18" charset="0"/>
              </a:rPr>
              <a:t>Brotherhood in Islam is a </a:t>
            </a:r>
            <a:r>
              <a:rPr lang="en-US" dirty="0">
                <a:solidFill>
                  <a:srgbClr val="FF0000"/>
                </a:solidFill>
                <a:latin typeface="Times New Roman" panose="02020603050405020304" pitchFamily="18" charset="0"/>
                <a:cs typeface="Times New Roman" panose="02020603050405020304" pitchFamily="18" charset="0"/>
              </a:rPr>
              <a:t>comprehensive concept </a:t>
            </a:r>
            <a:r>
              <a:rPr lang="en-US" dirty="0">
                <a:latin typeface="Times New Roman" panose="02020603050405020304" pitchFamily="18" charset="0"/>
                <a:cs typeface="Times New Roman" panose="02020603050405020304" pitchFamily="18" charset="0"/>
              </a:rPr>
              <a:t>that is based upon good character with others, </a:t>
            </a:r>
            <a:r>
              <a:rPr lang="en-US" dirty="0">
                <a:solidFill>
                  <a:srgbClr val="FF0000"/>
                </a:solidFill>
                <a:latin typeface="Times New Roman" panose="02020603050405020304" pitchFamily="18" charset="0"/>
                <a:cs typeface="Times New Roman" panose="02020603050405020304" pitchFamily="18" charset="0"/>
              </a:rPr>
              <a:t>treating others the way we want to be treated</a:t>
            </a:r>
            <a:r>
              <a:rPr lang="en-US" dirty="0">
                <a:latin typeface="Times New Roman" panose="02020603050405020304" pitchFamily="18" charset="0"/>
                <a:cs typeface="Times New Roman" panose="02020603050405020304" pitchFamily="18" charset="0"/>
              </a:rPr>
              <a:t>, and uniting together upon common values.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27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r>
              <a:rPr lang="en-US" dirty="0">
                <a:latin typeface="Times New Roman" panose="02020603050405020304" pitchFamily="18" charset="0"/>
                <a:cs typeface="Times New Roman" panose="02020603050405020304" pitchFamily="18" charset="0"/>
              </a:rPr>
              <a:t>The strongest level of brotherhood is the sense of community, friendship, and common purpose in Islam for the sake of Allah. At this level, the believers work together towards fulfilling the goals of the religion and living out its divine values.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65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r>
              <a:rPr lang="en-US" dirty="0">
                <a:latin typeface="Times New Roman" panose="02020603050405020304" pitchFamily="18" charset="0"/>
                <a:cs typeface="Times New Roman" panose="02020603050405020304" pitchFamily="18" charset="0"/>
              </a:rPr>
              <a:t>The strongest level of brotherhood is the sense of community, friendship, and common purpose in Islam for the sake of Allah. At this level, the believers work together towards fulfilling the goals of the religion and living out its divine values.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31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r>
              <a:rPr lang="ar-SA" dirty="0">
                <a:solidFill>
                  <a:srgbClr val="FF0000"/>
                </a:solidFill>
                <a:latin typeface="Al Majeed Quranic Font" panose="02010000000000000000" pitchFamily="2" charset="-78"/>
                <a:cs typeface="Al Majeed Quranic Font" panose="02010000000000000000" pitchFamily="2" charset="-78"/>
              </a:rPr>
              <a:t>إِنَّمَا الْمُؤْمِنُونَ إِخْوَةٌ فَأَصْلِحُوا بَيْنَ أَخَوَيْكُمْ وَاتَّقُوا اللَّهَ لَعَلَّكُمْ </a:t>
            </a:r>
            <a:r>
              <a:rPr lang="ar-SA" dirty="0" smtClean="0">
                <a:solidFill>
                  <a:srgbClr val="FF0000"/>
                </a:solidFill>
                <a:latin typeface="Al Majeed Quranic Font" panose="02010000000000000000" pitchFamily="2" charset="-78"/>
                <a:cs typeface="Al Majeed Quranic Font" panose="02010000000000000000" pitchFamily="2" charset="-78"/>
              </a:rPr>
              <a:t>تُرْحَمُونَ</a:t>
            </a:r>
            <a:endParaRPr lang="en-US" dirty="0" smtClean="0">
              <a:solidFill>
                <a:srgbClr val="FF0000"/>
              </a:solidFill>
              <a:latin typeface="Al Majeed Quranic Font" panose="02010000000000000000" pitchFamily="2" charset="-78"/>
              <a:cs typeface="Al Majeed Quranic Font" panose="02010000000000000000" pitchFamily="2" charset="-78"/>
            </a:endParaRPr>
          </a:p>
          <a:p>
            <a:r>
              <a:rPr lang="en-US" dirty="0">
                <a:latin typeface="Times New Roman" panose="02020603050405020304" pitchFamily="18" charset="0"/>
                <a:cs typeface="Times New Roman" panose="02020603050405020304" pitchFamily="18" charset="0"/>
              </a:rPr>
              <a:t>The believers are but brothers, so make reconciliation between your brothers and fear Allah that you may receive mercy</a:t>
            </a:r>
            <a:r>
              <a:rPr lang="en-US" dirty="0" smtClean="0">
                <a:latin typeface="Times New Roman" panose="02020603050405020304" pitchFamily="18" charset="0"/>
                <a:cs typeface="Times New Roman" panose="02020603050405020304" pitchFamily="18" charset="0"/>
              </a:rPr>
              <a:t>. </a:t>
            </a:r>
            <a:r>
              <a:rPr lang="en-US" sz="2000" i="1" dirty="0" smtClean="0">
                <a:solidFill>
                  <a:srgbClr val="FF0000"/>
                </a:solidFill>
                <a:latin typeface="Times New Roman" panose="02020603050405020304" pitchFamily="18" charset="0"/>
                <a:cs typeface="Times New Roman" panose="02020603050405020304" pitchFamily="18" charset="0"/>
              </a:rPr>
              <a:t>(</a:t>
            </a:r>
            <a:r>
              <a:rPr lang="en-US" sz="2000" i="1" dirty="0" err="1">
                <a:solidFill>
                  <a:srgbClr val="FF0000"/>
                </a:solidFill>
                <a:latin typeface="Times New Roman" panose="02020603050405020304" pitchFamily="18" charset="0"/>
                <a:cs typeface="Times New Roman" panose="02020603050405020304" pitchFamily="18" charset="0"/>
              </a:rPr>
              <a:t>Surat</a:t>
            </a:r>
            <a:r>
              <a:rPr lang="en-US" sz="2000" i="1" dirty="0">
                <a:solidFill>
                  <a:srgbClr val="FF0000"/>
                </a:solidFill>
                <a:latin typeface="Times New Roman" panose="02020603050405020304" pitchFamily="18" charset="0"/>
                <a:cs typeface="Times New Roman" panose="02020603050405020304" pitchFamily="18" charset="0"/>
              </a:rPr>
              <a:t> al-</a:t>
            </a:r>
            <a:r>
              <a:rPr lang="en-US" sz="2000" i="1" dirty="0" err="1">
                <a:solidFill>
                  <a:srgbClr val="FF0000"/>
                </a:solidFill>
                <a:latin typeface="Times New Roman" panose="02020603050405020304" pitchFamily="18" charset="0"/>
                <a:cs typeface="Times New Roman" panose="02020603050405020304" pitchFamily="18" charset="0"/>
              </a:rPr>
              <a:t>Hujurat</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smtClean="0">
                <a:solidFill>
                  <a:srgbClr val="FF0000"/>
                </a:solidFill>
                <a:latin typeface="Times New Roman" panose="02020603050405020304" pitchFamily="18" charset="0"/>
                <a:cs typeface="Times New Roman" panose="02020603050405020304" pitchFamily="18" charset="0"/>
              </a:rPr>
              <a:t>49:10)</a:t>
            </a:r>
            <a:endParaRPr lang="en-US" i="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26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pPr algn="ctr"/>
            <a:r>
              <a:rPr lang="ar-SA" dirty="0">
                <a:solidFill>
                  <a:srgbClr val="FF0000"/>
                </a:solidFill>
                <a:latin typeface="Al Majeed Quranic Font" panose="02010000000000000000" pitchFamily="2" charset="-78"/>
                <a:cs typeface="Al Majeed Quranic Font" panose="02010000000000000000" pitchFamily="2" charset="-78"/>
              </a:rPr>
              <a:t>وَاعْتَصِمُوا بِحَبْلِ اللَّهِ جَمِيعًا وَلَا تَفَرَّقُوا وَاذْكُرُوا نِعْمَتَ اللَّهِ عَلَيْكُمْ إِذْ كُنتُمْ أَعْدَاءً فَأَلَّفَ بَيْنَ قُلُوبِكُمْ فَأَصْبَحْتُم بِنِعْمَتِهِ </a:t>
            </a:r>
            <a:r>
              <a:rPr lang="ar-SA" dirty="0" smtClean="0">
                <a:solidFill>
                  <a:srgbClr val="FF0000"/>
                </a:solidFill>
                <a:latin typeface="Al Majeed Quranic Font" panose="02010000000000000000" pitchFamily="2" charset="-78"/>
                <a:cs typeface="Al Majeed Quranic Font" panose="02010000000000000000" pitchFamily="2" charset="-78"/>
              </a:rPr>
              <a:t>إِخْوَانًا</a:t>
            </a:r>
            <a:endParaRPr lang="en-US" dirty="0" smtClean="0">
              <a:solidFill>
                <a:srgbClr val="FF0000"/>
              </a:solidFill>
              <a:latin typeface="Al Majeed Quranic Font" panose="02010000000000000000" pitchFamily="2" charset="-78"/>
              <a:cs typeface="Al Majeed Quranic Font" panose="02010000000000000000" pitchFamily="2" charset="-78"/>
            </a:endParaRPr>
          </a:p>
          <a:p>
            <a:r>
              <a:rPr lang="en-US" dirty="0">
                <a:latin typeface="Times New Roman" panose="02020603050405020304" pitchFamily="18" charset="0"/>
                <a:cs typeface="Times New Roman" panose="02020603050405020304" pitchFamily="18" charset="0"/>
              </a:rPr>
              <a:t>Hold firmly to the rope of Allah all together and do not become divided. Remember the favor of Allah upon you, when you were enemies and he brought your hearts together and you became brothers by his favor</a:t>
            </a:r>
            <a:r>
              <a:rPr lang="en-US" dirty="0" smtClean="0">
                <a:latin typeface="Times New Roman" panose="02020603050405020304" pitchFamily="18" charset="0"/>
                <a:cs typeface="Times New Roman" panose="02020603050405020304" pitchFamily="18" charset="0"/>
              </a:rPr>
              <a:t>. </a:t>
            </a:r>
            <a:r>
              <a:rPr lang="en-US" sz="2400" i="1" dirty="0" smtClean="0">
                <a:solidFill>
                  <a:srgbClr val="FF0000"/>
                </a:solidFill>
                <a:latin typeface="Times New Roman" panose="02020603050405020304" pitchFamily="18" charset="0"/>
                <a:cs typeface="Times New Roman" panose="02020603050405020304" pitchFamily="18" charset="0"/>
              </a:rPr>
              <a:t>(</a:t>
            </a:r>
            <a:r>
              <a:rPr lang="en-US" sz="2400" i="1" dirty="0" err="1">
                <a:solidFill>
                  <a:srgbClr val="FF0000"/>
                </a:solidFill>
                <a:latin typeface="Times New Roman" panose="02020603050405020304" pitchFamily="18" charset="0"/>
                <a:cs typeface="Times New Roman" panose="02020603050405020304" pitchFamily="18" charset="0"/>
              </a:rPr>
              <a:t>Surat</a:t>
            </a:r>
            <a:r>
              <a:rPr lang="en-US" sz="2400" i="1" dirty="0">
                <a:solidFill>
                  <a:srgbClr val="FF0000"/>
                </a:solidFill>
                <a:latin typeface="Times New Roman" panose="02020603050405020304" pitchFamily="18" charset="0"/>
                <a:cs typeface="Times New Roman" panose="02020603050405020304" pitchFamily="18" charset="0"/>
              </a:rPr>
              <a:t> Ali Imran 3:103</a:t>
            </a:r>
            <a:r>
              <a:rPr lang="en-US" sz="2400" i="1" dirty="0" smtClean="0">
                <a:solidFill>
                  <a:srgbClr val="FF0000"/>
                </a:solidFill>
                <a:latin typeface="Times New Roman" panose="02020603050405020304" pitchFamily="18" charset="0"/>
                <a:cs typeface="Times New Roman" panose="02020603050405020304" pitchFamily="18" charset="0"/>
              </a:rPr>
              <a:t>)</a:t>
            </a:r>
          </a:p>
          <a:p>
            <a:r>
              <a:rPr lang="en-US" i="1" dirty="0" smtClean="0">
                <a:latin typeface="Times New Roman" panose="02020603050405020304" pitchFamily="18" charset="0"/>
                <a:cs typeface="Times New Roman" panose="02020603050405020304" pitchFamily="18" charset="0"/>
              </a:rPr>
              <a:t>Here “</a:t>
            </a:r>
            <a:r>
              <a:rPr lang="en-US" i="1" dirty="0" err="1" smtClean="0">
                <a:latin typeface="Times New Roman" panose="02020603050405020304" pitchFamily="18" charset="0"/>
                <a:cs typeface="Times New Roman" panose="02020603050405020304" pitchFamily="18" charset="0"/>
              </a:rPr>
              <a:t>Habal</a:t>
            </a:r>
            <a:r>
              <a:rPr lang="en-US" i="1" dirty="0" smtClean="0">
                <a:latin typeface="Times New Roman" panose="02020603050405020304" pitchFamily="18" charset="0"/>
                <a:cs typeface="Times New Roman" panose="02020603050405020304" pitchFamily="18" charset="0"/>
              </a:rPr>
              <a:t> (Rope) means the Holy Quran.</a:t>
            </a:r>
          </a:p>
        </p:txBody>
      </p:sp>
    </p:spTree>
    <p:extLst>
      <p:ext uri="{BB962C8B-B14F-4D97-AF65-F5344CB8AC3E}">
        <p14:creationId xmlns:p14="http://schemas.microsoft.com/office/powerpoint/2010/main" val="152884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pPr algn="ctr"/>
            <a:r>
              <a:rPr lang="ar-SA" dirty="0" smtClean="0">
                <a:solidFill>
                  <a:srgbClr val="FF0000"/>
                </a:solidFill>
                <a:latin typeface="Al Majeed Quranic Font" panose="02010000000000000000" pitchFamily="2" charset="-78"/>
                <a:cs typeface="Al Majeed Quranic Font" panose="02010000000000000000" pitchFamily="2" charset="-78"/>
              </a:rPr>
              <a:t>وَٱلْمُؤْمِنُونَ وَٱلْمُؤْمِنَـٰتُ بَعْضُهُمْ أَوْلِيَآءُ بَعْضٍۢ ۚ يَأْمُرُونَ بِٱلْمَعْرُوفِ وَيَنْهَوْنَ عَنِ ٱلْمُنكَرِ وَيُقِيمُونَ ٱلصَّلَوٰةَ وَيُؤْتُونَ ٱلزَّكَوٰةَ وَيُطِيعُونَ ٱللَّهَ وَرَسُولَهُۥٓ ۚ أُو۟لَـٰٓئِكَ سَيَرْحَمُهُمُ ٱللَّهُ ۗ إِنَّ ٱللَّهَ عَزِيزٌ حَكِيمٌۭ</a:t>
            </a:r>
            <a:endParaRPr lang="en-US" dirty="0" smtClean="0">
              <a:solidFill>
                <a:srgbClr val="FF0000"/>
              </a:solidFill>
              <a:latin typeface="Al Majeed Quranic Font" panose="02010000000000000000" pitchFamily="2" charset="-78"/>
              <a:cs typeface="Al Majeed Quranic Font" panose="02010000000000000000" pitchFamily="2" charset="-78"/>
            </a:endParaRPr>
          </a:p>
          <a:p>
            <a:r>
              <a:rPr lang="en-US" dirty="0">
                <a:latin typeface="Times New Roman" panose="02020603050405020304" pitchFamily="18" charset="0"/>
                <a:cs typeface="Times New Roman" panose="02020603050405020304" pitchFamily="18" charset="0"/>
              </a:rPr>
              <a:t>The believing men and believing women are allies of one another. They enjoin what is right and forbid what is wrong and establish prayer and give charity and obey Allah and His Messenger. Allah will have mercy upon them, for Allah is Almighty and Wise</a:t>
            </a:r>
            <a:r>
              <a:rPr lang="en-US" dirty="0" smtClean="0">
                <a:latin typeface="Times New Roman" panose="02020603050405020304" pitchFamily="18" charset="0"/>
                <a:cs typeface="Times New Roman" panose="02020603050405020304" pitchFamily="18" charset="0"/>
              </a:rPr>
              <a:t>. </a:t>
            </a:r>
            <a:r>
              <a:rPr lang="en-US" sz="1800" b="1" i="1" dirty="0" smtClean="0">
                <a:solidFill>
                  <a:srgbClr val="FF0000"/>
                </a:solidFill>
                <a:latin typeface="Times New Roman" panose="02020603050405020304" pitchFamily="18" charset="0"/>
                <a:cs typeface="Times New Roman" panose="02020603050405020304" pitchFamily="18" charset="0"/>
              </a:rPr>
              <a:t>(</a:t>
            </a:r>
            <a:r>
              <a:rPr lang="en-US" sz="1800" i="1" dirty="0" err="1">
                <a:solidFill>
                  <a:srgbClr val="FF0000"/>
                </a:solidFill>
                <a:latin typeface="Times New Roman" panose="02020603050405020304" pitchFamily="18" charset="0"/>
                <a:cs typeface="Times New Roman" panose="02020603050405020304" pitchFamily="18" charset="0"/>
              </a:rPr>
              <a:t>Surat</a:t>
            </a:r>
            <a:r>
              <a:rPr lang="en-US" sz="1800" i="1" dirty="0">
                <a:solidFill>
                  <a:srgbClr val="FF0000"/>
                </a:solidFill>
                <a:latin typeface="Times New Roman" panose="02020603050405020304" pitchFamily="18" charset="0"/>
                <a:cs typeface="Times New Roman" panose="02020603050405020304" pitchFamily="18" charset="0"/>
              </a:rPr>
              <a:t> al-</a:t>
            </a:r>
            <a:r>
              <a:rPr lang="en-US" sz="1800" i="1" dirty="0" err="1">
                <a:solidFill>
                  <a:srgbClr val="FF0000"/>
                </a:solidFill>
                <a:latin typeface="Times New Roman" panose="02020603050405020304" pitchFamily="18" charset="0"/>
                <a:cs typeface="Times New Roman" panose="02020603050405020304" pitchFamily="18" charset="0"/>
              </a:rPr>
              <a:t>Tawba</a:t>
            </a:r>
            <a:r>
              <a:rPr lang="en-US" sz="1800" i="1" dirty="0">
                <a:solidFill>
                  <a:srgbClr val="FF0000"/>
                </a:solidFill>
                <a:latin typeface="Times New Roman" panose="02020603050405020304" pitchFamily="18" charset="0"/>
                <a:cs typeface="Times New Roman" panose="02020603050405020304" pitchFamily="18" charset="0"/>
              </a:rPr>
              <a:t> 9:71</a:t>
            </a:r>
            <a:r>
              <a:rPr lang="en-US" sz="1800" b="1" i="1" dirty="0" smtClean="0">
                <a:solidFill>
                  <a:srgbClr val="FF0000"/>
                </a:solidFill>
                <a:latin typeface="Times New Roman" panose="02020603050405020304" pitchFamily="18" charset="0"/>
                <a:cs typeface="Times New Roman" panose="02020603050405020304" pitchFamily="18" charset="0"/>
              </a:rPr>
              <a:t>)</a:t>
            </a:r>
            <a:endParaRPr lang="en-US" i="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74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Brotherhood</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 Islam</a:t>
            </a:r>
            <a:br>
              <a:rPr lang="en-US" sz="4000" b="1" dirty="0" smtClean="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continued</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chor="ctr"/>
          <a:lstStyle/>
          <a:p>
            <a:r>
              <a:rPr lang="en-US" dirty="0">
                <a:latin typeface="Times New Roman" panose="02020603050405020304" pitchFamily="18" charset="0"/>
                <a:cs typeface="Times New Roman" panose="02020603050405020304" pitchFamily="18" charset="0"/>
              </a:rPr>
              <a:t>Most importantly, this level of brotherhood involves purifying the heart of all animosity, hatred,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those who have faith, including for the righteous predecessors of Islam (</a:t>
            </a:r>
            <a:r>
              <a:rPr lang="en-US" i="1" dirty="0">
                <a:latin typeface="Times New Roman" panose="02020603050405020304" pitchFamily="18" charset="0"/>
                <a:cs typeface="Times New Roman" panose="02020603050405020304" pitchFamily="18" charset="0"/>
              </a:rPr>
              <a:t>al-</a:t>
            </a:r>
            <a:r>
              <a:rPr lang="en-US" i="1" dirty="0" err="1">
                <a:latin typeface="Times New Roman" panose="02020603050405020304" pitchFamily="18" charset="0"/>
                <a:cs typeface="Times New Roman" panose="02020603050405020304" pitchFamily="18" charset="0"/>
              </a:rPr>
              <a:t>salaf</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al-ṣālihīn</a:t>
            </a:r>
            <a:r>
              <a:rPr lang="en-US" dirty="0">
                <a:latin typeface="Times New Roman" panose="02020603050405020304" pitchFamily="18" charset="0"/>
                <a:cs typeface="Times New Roman" panose="02020603050405020304" pitchFamily="18" charset="0"/>
              </a:rPr>
              <a:t>), those who believed in the previous prophets, and the general masses of believers throughout all of history.</a:t>
            </a:r>
            <a:endParaRPr lang="en-US" i="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487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TotalTime>
  <Words>923</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 Majeed Quranic Font</vt:lpstr>
      <vt:lpstr>Arial</vt:lpstr>
      <vt:lpstr>Calibri</vt:lpstr>
      <vt:lpstr>Calibri Light</vt:lpstr>
      <vt:lpstr>Times New Roman</vt:lpstr>
      <vt:lpstr>Office Theme</vt:lpstr>
      <vt:lpstr>Brotherhood  in Islam </vt:lpstr>
      <vt:lpstr>PowerPoint Presentation</vt:lpstr>
      <vt:lpstr>Brotherhood in Islam continued </vt:lpstr>
      <vt:lpstr>Brotherhood in Islam continued </vt:lpstr>
      <vt:lpstr>Brotherhood in Islam continued </vt:lpstr>
      <vt:lpstr>Brotherhood in Islam continued </vt:lpstr>
      <vt:lpstr>Brotherhood in Islam continued </vt:lpstr>
      <vt:lpstr>Brotherhood in Islam continued </vt:lpstr>
      <vt:lpstr>Brotherhood in Islam continued </vt:lpstr>
      <vt:lpstr>Brotherhood in Islam continued </vt:lpstr>
      <vt:lpstr>Brotherhood in Islam continued </vt:lpstr>
      <vt:lpstr>Brotherhood in Islam continued </vt:lpstr>
      <vt:lpstr>Brotherhood in Islam continued </vt:lpstr>
      <vt:lpstr>Brotherhood in Islam continued </vt:lpstr>
      <vt:lpstr>Brotherhood in Islam continued </vt:lpstr>
      <vt:lpstr>Brotherhood in Islam continued </vt:lpstr>
      <vt:lpstr>Brotherhood in Islam continued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Equality and equity  in Islam </dc:title>
  <dc:creator>Anwar</dc:creator>
  <cp:lastModifiedBy>Anwar</cp:lastModifiedBy>
  <cp:revision>23</cp:revision>
  <dcterms:created xsi:type="dcterms:W3CDTF">2022-11-06T15:52:27Z</dcterms:created>
  <dcterms:modified xsi:type="dcterms:W3CDTF">2022-11-06T18:26:20Z</dcterms:modified>
</cp:coreProperties>
</file>