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92" r:id="rId34"/>
    <p:sldId id="287" r:id="rId35"/>
    <p:sldId id="288" r:id="rId36"/>
    <p:sldId id="289" r:id="rId37"/>
    <p:sldId id="290" r:id="rId38"/>
    <p:sldId id="293" r:id="rId39"/>
    <p:sldId id="294" r:id="rId40"/>
    <p:sldId id="295" r:id="rId41"/>
    <p:sldId id="296" r:id="rId42"/>
    <p:sldId id="302"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CA0B22-6B01-4C7D-97DB-7FF06A1C7EF2}"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1B773-FCB9-429D-9500-59CA3DD758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8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CA0B22-6B01-4C7D-97DB-7FF06A1C7EF2}"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394023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CA0B22-6B01-4C7D-97DB-7FF06A1C7EF2}"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122774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CA0B22-6B01-4C7D-97DB-7FF06A1C7EF2}"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346571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CA0B22-6B01-4C7D-97DB-7FF06A1C7EF2}"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1B773-FCB9-429D-9500-59CA3DD758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17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CA0B22-6B01-4C7D-97DB-7FF06A1C7EF2}"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97276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CA0B22-6B01-4C7D-97DB-7FF06A1C7EF2}"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296488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CA0B22-6B01-4C7D-97DB-7FF06A1C7EF2}"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297894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CA0B22-6B01-4C7D-97DB-7FF06A1C7EF2}"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95372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FCA0B22-6B01-4C7D-97DB-7FF06A1C7EF2}" type="datetimeFigureOut">
              <a:rPr lang="en-US" smtClean="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1F1B773-FCB9-429D-9500-59CA3DD7587A}" type="slidenum">
              <a:rPr lang="en-US" smtClean="0"/>
              <a:t>‹#›</a:t>
            </a:fld>
            <a:endParaRPr lang="en-US"/>
          </a:p>
        </p:txBody>
      </p:sp>
    </p:spTree>
    <p:extLst>
      <p:ext uri="{BB962C8B-B14F-4D97-AF65-F5344CB8AC3E}">
        <p14:creationId xmlns:p14="http://schemas.microsoft.com/office/powerpoint/2010/main" val="80359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CA0B22-6B01-4C7D-97DB-7FF06A1C7EF2}"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1B773-FCB9-429D-9500-59CA3DD7587A}" type="slidenum">
              <a:rPr lang="en-US" smtClean="0"/>
              <a:t>‹#›</a:t>
            </a:fld>
            <a:endParaRPr lang="en-US"/>
          </a:p>
        </p:txBody>
      </p:sp>
    </p:spTree>
    <p:extLst>
      <p:ext uri="{BB962C8B-B14F-4D97-AF65-F5344CB8AC3E}">
        <p14:creationId xmlns:p14="http://schemas.microsoft.com/office/powerpoint/2010/main" val="100504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CA0B22-6B01-4C7D-97DB-7FF06A1C7EF2}" type="datetimeFigureOut">
              <a:rPr lang="en-US" smtClean="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F1B773-FCB9-429D-9500-59CA3DD7587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86874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topic/Allah" TargetMode="External"/><Relationship Id="rId2" Type="http://schemas.openxmlformats.org/officeDocument/2006/relationships/hyperlink" Target="https://www.britannica.com/topic/shahadah" TargetMode="External"/><Relationship Id="rId1" Type="http://schemas.openxmlformats.org/officeDocument/2006/relationships/slideLayout" Target="../slideLayouts/slideLayout2.xml"/><Relationship Id="rId4" Type="http://schemas.openxmlformats.org/officeDocument/2006/relationships/hyperlink" Target="https://www.britannica.com/biography/Muhamm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www.english2hindidictionary.com/ur/act-meaning-in-hindi" TargetMode="External"/><Relationship Id="rId3" Type="http://schemas.openxmlformats.org/officeDocument/2006/relationships/hyperlink" Target="http://www.english2hindidictionary.com/ur/prayer-meaning-in-hindi" TargetMode="External"/><Relationship Id="rId7" Type="http://schemas.openxmlformats.org/officeDocument/2006/relationships/hyperlink" Target="http://www.english2hindidictionary.com/ur/person-meaning-in-hindi" TargetMode="External"/><Relationship Id="rId2" Type="http://schemas.openxmlformats.org/officeDocument/2006/relationships/hyperlink" Target="http://www.english2hindidictionary.com/ur/a-meaning-in-hindi" TargetMode="External"/><Relationship Id="rId1" Type="http://schemas.openxmlformats.org/officeDocument/2006/relationships/slideLayout" Target="../slideLayouts/slideLayout2.xml"/><Relationship Id="rId6" Type="http://schemas.openxmlformats.org/officeDocument/2006/relationships/hyperlink" Target="http://www.english2hindidictionary.com/ur/behalf-meaning-in-hindi" TargetMode="External"/><Relationship Id="rId5" Type="http://schemas.openxmlformats.org/officeDocument/2006/relationships/hyperlink" Target="http://www.english2hindidictionary.com/ur/on-meaning-in-hindi" TargetMode="External"/><Relationship Id="rId4" Type="http://schemas.openxmlformats.org/officeDocument/2006/relationships/hyperlink" Target="http://www.english2hindidictionary.com/ur/God-meaning-in-hindi" TargetMode="External"/><Relationship Id="rId9" Type="http://schemas.openxmlformats.org/officeDocument/2006/relationships/hyperlink" Target="http://www.english2hindidictionary.com/ur/intervening-meaning-in-hind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sz="6600" dirty="0" smtClean="0">
                <a:solidFill>
                  <a:srgbClr val="FF0000"/>
                </a:solidFill>
                <a:latin typeface="Algerian" panose="04020705040A02060702" pitchFamily="82" charset="0"/>
                <a:cs typeface="AA Sameer Kelk" panose="02000506000000020003" pitchFamily="2" charset="-78"/>
              </a:rPr>
              <a:t>Islamic System of 	thought </a:t>
            </a:r>
            <a:br>
              <a:rPr lang="en-US" sz="6600" dirty="0" smtClean="0">
                <a:solidFill>
                  <a:srgbClr val="FF0000"/>
                </a:solidFill>
                <a:latin typeface="Algerian" panose="04020705040A02060702" pitchFamily="82" charset="0"/>
                <a:cs typeface="AA Sameer Kelk" panose="02000506000000020003" pitchFamily="2" charset="-78"/>
              </a:rPr>
            </a:br>
            <a:r>
              <a:rPr lang="en-US" sz="4800" dirty="0" smtClean="0">
                <a:solidFill>
                  <a:srgbClr val="FF0000"/>
                </a:solidFill>
                <a:latin typeface="Algerian" panose="04020705040A02060702" pitchFamily="82" charset="0"/>
                <a:cs typeface="AA Sameer Kelk" panose="02000506000000020003" pitchFamily="2" charset="-78"/>
              </a:rPr>
              <a:t>(Doctrine and Belief)</a:t>
            </a:r>
            <a:endParaRPr lang="en-US" sz="4800" dirty="0">
              <a:solidFill>
                <a:srgbClr val="FF0000"/>
              </a:solidFill>
              <a:latin typeface="Algerian" panose="04020705040A02060702" pitchFamily="82" charset="0"/>
              <a:cs typeface="AA Sameer Kelk" panose="02000506000000020003" pitchFamily="2" charset="-78"/>
            </a:endParaRPr>
          </a:p>
        </p:txBody>
      </p:sp>
    </p:spTree>
    <p:extLst>
      <p:ext uri="{BB962C8B-B14F-4D97-AF65-F5344CB8AC3E}">
        <p14:creationId xmlns:p14="http://schemas.microsoft.com/office/powerpoint/2010/main" val="12935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rPr>
              <a:t>b. </a:t>
            </a:r>
            <a:r>
              <a:rPr lang="en-US" sz="4000" b="1" dirty="0" err="1" smtClean="0">
                <a:solidFill>
                  <a:schemeClr val="tx1"/>
                </a:solidFill>
                <a:latin typeface="Cambria" panose="02040503050406030204" pitchFamily="18" charset="0"/>
              </a:rPr>
              <a:t>Tawheed</a:t>
            </a:r>
            <a:r>
              <a:rPr lang="en-US" sz="4000" b="1" dirty="0" smtClean="0">
                <a:solidFill>
                  <a:schemeClr val="tx1"/>
                </a:solidFill>
                <a:latin typeface="Cambria" panose="02040503050406030204" pitchFamily="18" charset="0"/>
              </a:rPr>
              <a:t> </a:t>
            </a:r>
            <a:r>
              <a:rPr lang="en-US" sz="4000" b="1" dirty="0">
                <a:solidFill>
                  <a:schemeClr val="tx1"/>
                </a:solidFill>
                <a:latin typeface="Cambria" panose="02040503050406030204" pitchFamily="18" charset="0"/>
              </a:rPr>
              <a:t>Al-</a:t>
            </a:r>
            <a:r>
              <a:rPr lang="en-US" sz="4000" b="1" dirty="0" err="1">
                <a:solidFill>
                  <a:schemeClr val="tx1"/>
                </a:solidFill>
                <a:latin typeface="Cambria" panose="02040503050406030204" pitchFamily="18" charset="0"/>
              </a:rPr>
              <a:t>Uloohiyyah</a:t>
            </a:r>
            <a:r>
              <a:rPr lang="en-US" sz="4000" b="1" dirty="0">
                <a:solidFill>
                  <a:schemeClr val="tx1"/>
                </a:solidFill>
                <a:latin typeface="Cambria" panose="02040503050406030204" pitchFamily="18" charset="0"/>
              </a:rPr>
              <a:t> or </a:t>
            </a:r>
            <a:r>
              <a:rPr lang="en-US" sz="4000" b="1" dirty="0" err="1">
                <a:solidFill>
                  <a:schemeClr val="tx1"/>
                </a:solidFill>
                <a:latin typeface="Cambria" panose="02040503050406030204" pitchFamily="18" charset="0"/>
              </a:rPr>
              <a:t>Tawheed</a:t>
            </a:r>
            <a:r>
              <a:rPr lang="en-US" sz="4000" b="1" dirty="0">
                <a:solidFill>
                  <a:schemeClr val="tx1"/>
                </a:solidFill>
                <a:latin typeface="Cambria" panose="02040503050406030204" pitchFamily="18" charset="0"/>
              </a:rPr>
              <a:t> Al-’</a:t>
            </a:r>
            <a:r>
              <a:rPr lang="en-US" sz="4000" b="1" dirty="0" err="1">
                <a:solidFill>
                  <a:schemeClr val="tx1"/>
                </a:solidFill>
                <a:latin typeface="Cambria" panose="02040503050406030204" pitchFamily="18" charset="0"/>
              </a:rPr>
              <a:t>Ibaadah</a:t>
            </a:r>
            <a:r>
              <a:rPr lang="en-US" sz="4000" b="1" dirty="0">
                <a:solidFill>
                  <a:schemeClr val="tx1"/>
                </a:solidFill>
                <a:latin typeface="Cambria" panose="02040503050406030204" pitchFamily="18" charset="0"/>
              </a:rPr>
              <a:t> </a:t>
            </a:r>
            <a:r>
              <a:rPr lang="en-US" sz="3200" b="1" dirty="0" smtClean="0">
                <a:solidFill>
                  <a:schemeClr val="tx1"/>
                </a:solidFill>
              </a:rPr>
              <a:t>[</a:t>
            </a:r>
            <a:r>
              <a:rPr lang="en-US" sz="3200" b="1" dirty="0">
                <a:solidFill>
                  <a:schemeClr val="tx1"/>
                </a:solidFill>
              </a:rPr>
              <a:t>The Unity of Deity (Godhood) or Worship] </a:t>
            </a:r>
            <a:endParaRPr lang="en-US" sz="3200" b="1" dirty="0">
              <a:solidFill>
                <a:schemeClr val="tx1"/>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lgn="just">
              <a:buFont typeface="Wingdings" panose="05000000000000000000" pitchFamily="2" charset="2"/>
              <a:buChar char="ü"/>
            </a:pPr>
            <a:r>
              <a:rPr lang="ur-PK" sz="4000" dirty="0" smtClean="0">
                <a:solidFill>
                  <a:schemeClr val="tx1"/>
                </a:solidFill>
                <a:latin typeface="Al Qalam Quran" panose="02010000000000000000" pitchFamily="2" charset="-78"/>
                <a:cs typeface="Al Qalam Quran" panose="02010000000000000000" pitchFamily="2" charset="-78"/>
              </a:rPr>
              <a:t>ایاک نعبد و ایاک نستعین</a:t>
            </a:r>
          </a:p>
          <a:p>
            <a:pPr lvl="1" algn="just">
              <a:buFont typeface="Wingdings" panose="05000000000000000000" pitchFamily="2" charset="2"/>
              <a:buChar char="ü"/>
            </a:pPr>
            <a:r>
              <a:rPr lang="en-US" sz="2200" dirty="0" smtClean="0">
                <a:solidFill>
                  <a:schemeClr val="tx1"/>
                </a:solidFill>
                <a:latin typeface="Cambria" panose="02040503050406030204" pitchFamily="18" charset="0"/>
              </a:rPr>
              <a:t>This </a:t>
            </a:r>
            <a:r>
              <a:rPr lang="en-US" sz="2200" dirty="0">
                <a:solidFill>
                  <a:schemeClr val="tx1"/>
                </a:solidFill>
                <a:latin typeface="Cambria" panose="02040503050406030204" pitchFamily="18" charset="0"/>
              </a:rPr>
              <a:t>means to </a:t>
            </a:r>
            <a:r>
              <a:rPr lang="en-US" sz="2200" dirty="0">
                <a:solidFill>
                  <a:srgbClr val="FF0000"/>
                </a:solidFill>
                <a:latin typeface="Cambria" panose="02040503050406030204" pitchFamily="18" charset="0"/>
              </a:rPr>
              <a:t>single out Allah as the object of all worship </a:t>
            </a:r>
            <a:r>
              <a:rPr lang="en-US" sz="2200" dirty="0">
                <a:solidFill>
                  <a:schemeClr val="tx1"/>
                </a:solidFill>
                <a:latin typeface="Cambria" panose="02040503050406030204" pitchFamily="18" charset="0"/>
              </a:rPr>
              <a:t>(‘</a:t>
            </a:r>
            <a:r>
              <a:rPr lang="en-US" sz="2200" dirty="0" err="1">
                <a:solidFill>
                  <a:schemeClr val="tx1"/>
                </a:solidFill>
                <a:latin typeface="Cambria" panose="02040503050406030204" pitchFamily="18" charset="0"/>
              </a:rPr>
              <a:t>ibaadah</a:t>
            </a:r>
            <a:r>
              <a:rPr lang="en-US" sz="2200" dirty="0">
                <a:solidFill>
                  <a:schemeClr val="tx1"/>
                </a:solidFill>
                <a:latin typeface="Cambria" panose="02040503050406030204" pitchFamily="18" charset="0"/>
              </a:rPr>
              <a:t>) such that a </a:t>
            </a:r>
            <a:r>
              <a:rPr lang="en-US" sz="2200" dirty="0" smtClean="0">
                <a:solidFill>
                  <a:schemeClr val="tx1"/>
                </a:solidFill>
                <a:latin typeface="Cambria" panose="02040503050406030204" pitchFamily="18" charset="0"/>
              </a:rPr>
              <a:t>person </a:t>
            </a:r>
            <a:r>
              <a:rPr lang="en-US" sz="2200" dirty="0">
                <a:solidFill>
                  <a:schemeClr val="tx1"/>
                </a:solidFill>
                <a:latin typeface="Cambria" panose="02040503050406030204" pitchFamily="18" charset="0"/>
              </a:rPr>
              <a:t>does not take anything or anyone else besides Allah as an </a:t>
            </a:r>
            <a:r>
              <a:rPr lang="en-US" sz="2200" dirty="0" smtClean="0">
                <a:solidFill>
                  <a:schemeClr val="tx1"/>
                </a:solidFill>
                <a:latin typeface="Cambria" panose="02040503050406030204" pitchFamily="18" charset="0"/>
              </a:rPr>
              <a:t>object of </a:t>
            </a:r>
            <a:r>
              <a:rPr lang="en-US" sz="2200" dirty="0">
                <a:solidFill>
                  <a:schemeClr val="tx1"/>
                </a:solidFill>
                <a:latin typeface="Cambria" panose="02040503050406030204" pitchFamily="18" charset="0"/>
              </a:rPr>
              <a:t>worship nor do acts of devotion as he does for Allah. Neither prayer, </a:t>
            </a:r>
            <a:r>
              <a:rPr lang="en-US" sz="2200" dirty="0" smtClean="0">
                <a:solidFill>
                  <a:schemeClr val="tx1"/>
                </a:solidFill>
                <a:latin typeface="Cambria" panose="02040503050406030204" pitchFamily="18" charset="0"/>
              </a:rPr>
              <a:t>fasting</a:t>
            </a:r>
            <a:r>
              <a:rPr lang="en-US" sz="2200" dirty="0">
                <a:solidFill>
                  <a:schemeClr val="tx1"/>
                </a:solidFill>
                <a:latin typeface="Cambria" panose="02040503050406030204" pitchFamily="18" charset="0"/>
              </a:rPr>
              <a:t>, pilgrimage, total obedience, complete trust, absolute love or </a:t>
            </a:r>
            <a:r>
              <a:rPr lang="en-US" sz="2200" dirty="0" smtClean="0">
                <a:solidFill>
                  <a:schemeClr val="tx1"/>
                </a:solidFill>
                <a:latin typeface="Cambria" panose="02040503050406030204" pitchFamily="18" charset="0"/>
              </a:rPr>
              <a:t>hope </a:t>
            </a:r>
            <a:r>
              <a:rPr lang="en-US" sz="2200" dirty="0">
                <a:solidFill>
                  <a:schemeClr val="tx1"/>
                </a:solidFill>
                <a:latin typeface="Cambria" panose="02040503050406030204" pitchFamily="18" charset="0"/>
              </a:rPr>
              <a:t>is to be given to other than Allah because He alone is the true deity </a:t>
            </a:r>
            <a:r>
              <a:rPr lang="en-US" sz="2200" dirty="0" smtClean="0">
                <a:solidFill>
                  <a:schemeClr val="tx1"/>
                </a:solidFill>
                <a:latin typeface="Cambria" panose="02040503050406030204" pitchFamily="18" charset="0"/>
              </a:rPr>
              <a:t>(</a:t>
            </a:r>
            <a:r>
              <a:rPr lang="en-US" sz="2200" dirty="0" err="1">
                <a:solidFill>
                  <a:schemeClr val="tx1"/>
                </a:solidFill>
                <a:latin typeface="Cambria" panose="02040503050406030204" pitchFamily="18" charset="0"/>
              </a:rPr>
              <a:t>ilaah</a:t>
            </a:r>
            <a:r>
              <a:rPr lang="en-US" sz="2200" dirty="0">
                <a:solidFill>
                  <a:schemeClr val="tx1"/>
                </a:solidFill>
                <a:latin typeface="Cambria" panose="02040503050406030204" pitchFamily="18" charset="0"/>
              </a:rPr>
              <a:t>). </a:t>
            </a:r>
            <a:endParaRPr lang="en-US" sz="22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2582239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Uloohiyyah</a:t>
            </a:r>
            <a:r>
              <a:rPr lang="en-US" sz="4000" b="1" dirty="0">
                <a:latin typeface="Cambria" panose="02040503050406030204" pitchFamily="18" charset="0"/>
              </a:rPr>
              <a:t> or </a:t>
            </a:r>
            <a:r>
              <a:rPr lang="en-US" sz="4000" b="1" dirty="0" err="1">
                <a:latin typeface="Cambria" panose="02040503050406030204" pitchFamily="18" charset="0"/>
              </a:rPr>
              <a:t>Tawheed</a:t>
            </a:r>
            <a:r>
              <a:rPr lang="en-US" sz="4000" b="1" dirty="0">
                <a:latin typeface="Cambria" panose="02040503050406030204" pitchFamily="18" charset="0"/>
              </a:rPr>
              <a:t> Al-’</a:t>
            </a:r>
            <a:r>
              <a:rPr lang="en-US" sz="4000" b="1" dirty="0" err="1">
                <a:latin typeface="Cambria" panose="02040503050406030204" pitchFamily="18" charset="0"/>
              </a:rPr>
              <a:t>Ibaadah</a:t>
            </a:r>
            <a:r>
              <a:rPr lang="en-US" sz="4000" b="1" dirty="0">
                <a:latin typeface="Cambria" panose="02040503050406030204" pitchFamily="18" charset="0"/>
              </a:rPr>
              <a:t> </a:t>
            </a:r>
            <a:r>
              <a:rPr lang="en-US" sz="3200" b="1" dirty="0" smtClean="0"/>
              <a:t>[</a:t>
            </a:r>
            <a:r>
              <a:rPr lang="en-US" sz="3200" b="1" dirty="0"/>
              <a:t>The Unity of Deity (Godhood) or Worship] </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The </a:t>
            </a:r>
            <a:r>
              <a:rPr lang="en-US" sz="2400" dirty="0" smtClean="0">
                <a:solidFill>
                  <a:schemeClr val="tx1"/>
                </a:solidFill>
                <a:latin typeface="Cambria" panose="02040503050406030204" pitchFamily="18" charset="0"/>
              </a:rPr>
              <a:t>polytheists </a:t>
            </a:r>
            <a:r>
              <a:rPr lang="en-US" sz="2400" dirty="0">
                <a:solidFill>
                  <a:schemeClr val="tx1"/>
                </a:solidFill>
                <a:latin typeface="Cambria" panose="02040503050406030204" pitchFamily="18" charset="0"/>
              </a:rPr>
              <a:t>in the time of the Prophet (</a:t>
            </a:r>
            <a:r>
              <a:rPr lang="en-US" sz="2400" dirty="0" err="1">
                <a:solidFill>
                  <a:schemeClr val="tx1"/>
                </a:solidFill>
                <a:latin typeface="Cambria" panose="02040503050406030204" pitchFamily="18" charset="0"/>
              </a:rPr>
              <a:t>sallallaahu</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sallam</a:t>
            </a:r>
            <a:r>
              <a:rPr lang="en-US" sz="2400" dirty="0">
                <a:solidFill>
                  <a:schemeClr val="tx1"/>
                </a:solidFill>
                <a:latin typeface="Cambria" panose="02040503050406030204" pitchFamily="18" charset="0"/>
              </a:rPr>
              <a:t>) believed that Allah was their </a:t>
            </a:r>
            <a:r>
              <a:rPr lang="en-US" sz="2400" dirty="0" err="1">
                <a:solidFill>
                  <a:schemeClr val="tx1"/>
                </a:solidFill>
                <a:latin typeface="Cambria" panose="02040503050406030204" pitchFamily="18" charset="0"/>
              </a:rPr>
              <a:t>Rabb</a:t>
            </a:r>
            <a:r>
              <a:rPr lang="en-US" sz="2400" dirty="0">
                <a:solidFill>
                  <a:schemeClr val="tx1"/>
                </a:solidFill>
                <a:latin typeface="Cambria" panose="02040503050406030204" pitchFamily="18" charset="0"/>
              </a:rPr>
              <a:t>, yet that alone did not make them Muslims. They used to devote various types of worship to Him and even claimed to be followers of the religion of Ibrahim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salaam</a:t>
            </a:r>
            <a:r>
              <a:rPr lang="en-US" sz="2400" dirty="0" smtClean="0">
                <a:solidFill>
                  <a:schemeClr val="tx1"/>
                </a:solidFill>
                <a:latin typeface="Cambria" panose="02040503050406030204" pitchFamily="18" charset="0"/>
              </a:rPr>
              <a:t>).</a:t>
            </a:r>
          </a:p>
          <a:p>
            <a:pPr>
              <a:buFont typeface="Courier New" panose="02070309020205020404" pitchFamily="49" charset="0"/>
              <a:buChar char="o"/>
            </a:pPr>
            <a:r>
              <a:rPr lang="en-US" sz="2400" dirty="0">
                <a:solidFill>
                  <a:schemeClr val="tx1"/>
                </a:solidFill>
                <a:latin typeface="Cambria" panose="02040503050406030204" pitchFamily="18" charset="0"/>
              </a:rPr>
              <a:t>Some even believed in the Resurrection and a Final Judgment and others in divine decree (Al-</a:t>
            </a:r>
            <a:r>
              <a:rPr lang="en-US" sz="2400" dirty="0" err="1">
                <a:solidFill>
                  <a:schemeClr val="tx1"/>
                </a:solidFill>
                <a:latin typeface="Cambria" panose="02040503050406030204" pitchFamily="18" charset="0"/>
              </a:rPr>
              <a:t>Qadr</a:t>
            </a:r>
            <a:r>
              <a:rPr lang="en-US" sz="2400" dirty="0">
                <a:solidFill>
                  <a:schemeClr val="tx1"/>
                </a:solidFill>
                <a:latin typeface="Cambria" panose="02040503050406030204" pitchFamily="18" charset="0"/>
              </a:rPr>
              <a:t>). Despite all this they were still classified by Allah in the Qur’an as disbelievers (</a:t>
            </a:r>
            <a:r>
              <a:rPr lang="en-US" sz="2400" dirty="0" err="1">
                <a:solidFill>
                  <a:schemeClr val="tx1"/>
                </a:solidFill>
                <a:latin typeface="Cambria" panose="02040503050406030204" pitchFamily="18" charset="0"/>
              </a:rPr>
              <a:t>kuffaar</a:t>
            </a:r>
            <a:r>
              <a:rPr lang="en-US" sz="2400" dirty="0">
                <a:solidFill>
                  <a:schemeClr val="tx1"/>
                </a:solidFill>
                <a:latin typeface="Cambria" panose="02040503050406030204" pitchFamily="18" charset="0"/>
              </a:rPr>
              <a:t>) and polytheists (</a:t>
            </a:r>
            <a:r>
              <a:rPr lang="en-US" sz="2400" dirty="0" err="1">
                <a:solidFill>
                  <a:schemeClr val="tx1"/>
                </a:solidFill>
                <a:latin typeface="Cambria" panose="02040503050406030204" pitchFamily="18" charset="0"/>
              </a:rPr>
              <a:t>mushrikoon</a:t>
            </a:r>
            <a:r>
              <a:rPr lang="en-US" sz="2400" dirty="0">
                <a:solidFill>
                  <a:schemeClr val="tx1"/>
                </a:solidFill>
                <a:latin typeface="Cambria" panose="02040503050406030204" pitchFamily="18" charset="0"/>
              </a:rPr>
              <a:t>) because of their disbelief in this most important of the categories of </a:t>
            </a:r>
            <a:r>
              <a:rPr lang="en-US" sz="2400" dirty="0" err="1">
                <a:solidFill>
                  <a:schemeClr val="tx1"/>
                </a:solidFill>
                <a:latin typeface="Cambria" panose="02040503050406030204" pitchFamily="18" charset="0"/>
              </a:rPr>
              <a:t>Tawheed</a:t>
            </a:r>
            <a:r>
              <a:rPr lang="en-US" sz="2400" dirty="0" smtClean="0">
                <a:solidFill>
                  <a:schemeClr val="tx1"/>
                </a:solidFill>
                <a:latin typeface="Cambria" panose="02040503050406030204" pitchFamily="18" charset="0"/>
              </a:rPr>
              <a:t>.</a:t>
            </a:r>
          </a:p>
          <a:p>
            <a:pPr>
              <a:buFont typeface="Courier New" panose="02070309020205020404" pitchFamily="49" charset="0"/>
              <a:buChar char="o"/>
            </a:pPr>
            <a:r>
              <a:rPr lang="en-US" sz="2400" dirty="0">
                <a:solidFill>
                  <a:schemeClr val="tx1"/>
                </a:solidFill>
                <a:latin typeface="Cambria" panose="02040503050406030204" pitchFamily="18" charset="0"/>
              </a:rPr>
              <a:t>They joined other gods with Allah and did not accept the unity of Allah. </a:t>
            </a: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4093138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2.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Uloohiyyah</a:t>
            </a:r>
            <a:r>
              <a:rPr lang="en-US" sz="4000" b="1" dirty="0">
                <a:latin typeface="Cambria" panose="02040503050406030204" pitchFamily="18" charset="0"/>
              </a:rPr>
              <a:t> or </a:t>
            </a:r>
            <a:r>
              <a:rPr lang="en-US" sz="4000" b="1" dirty="0" err="1">
                <a:latin typeface="Cambria" panose="02040503050406030204" pitchFamily="18" charset="0"/>
              </a:rPr>
              <a:t>Tawheed</a:t>
            </a:r>
            <a:r>
              <a:rPr lang="en-US" sz="4000" b="1" dirty="0">
                <a:latin typeface="Cambria" panose="02040503050406030204" pitchFamily="18" charset="0"/>
              </a:rPr>
              <a:t> Al-’</a:t>
            </a:r>
            <a:r>
              <a:rPr lang="en-US" sz="4000" b="1" dirty="0" err="1">
                <a:latin typeface="Cambria" panose="02040503050406030204" pitchFamily="18" charset="0"/>
              </a:rPr>
              <a:t>Ibaadah</a:t>
            </a:r>
            <a:r>
              <a:rPr lang="en-US" sz="4000" b="1" dirty="0">
                <a:latin typeface="Cambria" panose="02040503050406030204" pitchFamily="18" charset="0"/>
              </a:rPr>
              <a:t> </a:t>
            </a:r>
            <a:r>
              <a:rPr lang="en-US" sz="3200" b="1" dirty="0" smtClean="0"/>
              <a:t>[</a:t>
            </a:r>
            <a:r>
              <a:rPr lang="en-US" sz="3200" b="1" dirty="0"/>
              <a:t>The Unity of Deity (Godhood) or Worship] </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The pagan polytheists in the time of the Prophet (</a:t>
            </a:r>
            <a:r>
              <a:rPr lang="en-US" sz="2400" dirty="0" err="1">
                <a:solidFill>
                  <a:schemeClr val="tx1"/>
                </a:solidFill>
                <a:latin typeface="Cambria" panose="02040503050406030204" pitchFamily="18" charset="0"/>
              </a:rPr>
              <a:t>sallallaahu</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sallam</a:t>
            </a:r>
            <a:r>
              <a:rPr lang="en-US" sz="2400" dirty="0">
                <a:solidFill>
                  <a:schemeClr val="tx1"/>
                </a:solidFill>
                <a:latin typeface="Cambria" panose="02040503050406030204" pitchFamily="18" charset="0"/>
              </a:rPr>
              <a:t>) believed that Allah was their </a:t>
            </a:r>
            <a:r>
              <a:rPr lang="en-US" sz="2400" dirty="0" err="1">
                <a:solidFill>
                  <a:schemeClr val="tx1"/>
                </a:solidFill>
                <a:latin typeface="Cambria" panose="02040503050406030204" pitchFamily="18" charset="0"/>
              </a:rPr>
              <a:t>Rabb</a:t>
            </a:r>
            <a:r>
              <a:rPr lang="en-US" sz="2400" dirty="0">
                <a:solidFill>
                  <a:schemeClr val="tx1"/>
                </a:solidFill>
                <a:latin typeface="Cambria" panose="02040503050406030204" pitchFamily="18" charset="0"/>
              </a:rPr>
              <a:t>, yet that alone did not make them Muslims. They used to devote various types of worship to Him and even claimed to be followers of the religion of Ibrahim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salaam</a:t>
            </a:r>
            <a:r>
              <a:rPr lang="en-US" sz="2400" dirty="0" smtClean="0">
                <a:solidFill>
                  <a:schemeClr val="tx1"/>
                </a:solidFill>
                <a:latin typeface="Cambria" panose="02040503050406030204" pitchFamily="18" charset="0"/>
              </a:rPr>
              <a:t>).</a:t>
            </a:r>
          </a:p>
          <a:p>
            <a:pPr>
              <a:buFont typeface="Courier New" panose="02070309020205020404" pitchFamily="49" charset="0"/>
              <a:buChar char="o"/>
            </a:pPr>
            <a:r>
              <a:rPr lang="en-US" sz="2400" dirty="0">
                <a:solidFill>
                  <a:schemeClr val="tx1"/>
                </a:solidFill>
                <a:latin typeface="Cambria" panose="02040503050406030204" pitchFamily="18" charset="0"/>
              </a:rPr>
              <a:t>Some even believed in the Resurrection and a Final Judgment and others in divine decree (Al-</a:t>
            </a:r>
            <a:r>
              <a:rPr lang="en-US" sz="2400" dirty="0" err="1">
                <a:solidFill>
                  <a:schemeClr val="tx1"/>
                </a:solidFill>
                <a:latin typeface="Cambria" panose="02040503050406030204" pitchFamily="18" charset="0"/>
              </a:rPr>
              <a:t>Qadr</a:t>
            </a:r>
            <a:r>
              <a:rPr lang="en-US" sz="2400" dirty="0">
                <a:solidFill>
                  <a:schemeClr val="tx1"/>
                </a:solidFill>
                <a:latin typeface="Cambria" panose="02040503050406030204" pitchFamily="18" charset="0"/>
              </a:rPr>
              <a:t>). Despite all this they were still classified by Allah in the Qur’an as disbelievers (</a:t>
            </a:r>
            <a:r>
              <a:rPr lang="en-US" sz="2400" dirty="0" err="1">
                <a:solidFill>
                  <a:schemeClr val="tx1"/>
                </a:solidFill>
                <a:latin typeface="Cambria" panose="02040503050406030204" pitchFamily="18" charset="0"/>
              </a:rPr>
              <a:t>kuffaar</a:t>
            </a:r>
            <a:r>
              <a:rPr lang="en-US" sz="2400" dirty="0">
                <a:solidFill>
                  <a:schemeClr val="tx1"/>
                </a:solidFill>
                <a:latin typeface="Cambria" panose="02040503050406030204" pitchFamily="18" charset="0"/>
              </a:rPr>
              <a:t>) and polytheists (</a:t>
            </a:r>
            <a:r>
              <a:rPr lang="en-US" sz="2400" dirty="0" err="1">
                <a:solidFill>
                  <a:schemeClr val="tx1"/>
                </a:solidFill>
                <a:latin typeface="Cambria" panose="02040503050406030204" pitchFamily="18" charset="0"/>
              </a:rPr>
              <a:t>mushrikoon</a:t>
            </a:r>
            <a:r>
              <a:rPr lang="en-US" sz="2400" dirty="0">
                <a:solidFill>
                  <a:schemeClr val="tx1"/>
                </a:solidFill>
                <a:latin typeface="Cambria" panose="02040503050406030204" pitchFamily="18" charset="0"/>
              </a:rPr>
              <a:t>) because of their disbelief in this most important of the categories of </a:t>
            </a:r>
            <a:r>
              <a:rPr lang="en-US" sz="2400" dirty="0" err="1">
                <a:solidFill>
                  <a:schemeClr val="tx1"/>
                </a:solidFill>
                <a:latin typeface="Cambria" panose="02040503050406030204" pitchFamily="18" charset="0"/>
              </a:rPr>
              <a:t>Tawheed</a:t>
            </a:r>
            <a:r>
              <a:rPr lang="en-US" sz="2400" dirty="0">
                <a:solidFill>
                  <a:schemeClr val="tx1"/>
                </a:solidFill>
                <a:latin typeface="Cambria" panose="02040503050406030204" pitchFamily="18" charset="0"/>
              </a:rPr>
              <a:t>.</a:t>
            </a: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91061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Uloohiyyah</a:t>
            </a:r>
            <a:r>
              <a:rPr lang="en-US" sz="4000" b="1" dirty="0">
                <a:latin typeface="Cambria" panose="02040503050406030204" pitchFamily="18" charset="0"/>
              </a:rPr>
              <a:t> or </a:t>
            </a:r>
            <a:r>
              <a:rPr lang="en-US" sz="4000" b="1" dirty="0" err="1">
                <a:latin typeface="Cambria" panose="02040503050406030204" pitchFamily="18" charset="0"/>
              </a:rPr>
              <a:t>Tawheed</a:t>
            </a:r>
            <a:r>
              <a:rPr lang="en-US" sz="4000" b="1" dirty="0">
                <a:latin typeface="Cambria" panose="02040503050406030204" pitchFamily="18" charset="0"/>
              </a:rPr>
              <a:t> Al-’</a:t>
            </a:r>
            <a:r>
              <a:rPr lang="en-US" sz="4000" b="1" dirty="0" err="1">
                <a:latin typeface="Cambria" panose="02040503050406030204" pitchFamily="18" charset="0"/>
              </a:rPr>
              <a:t>Ibaadah</a:t>
            </a:r>
            <a:r>
              <a:rPr lang="en-US" sz="4000" b="1" dirty="0">
                <a:latin typeface="Cambria" panose="02040503050406030204" pitchFamily="18" charset="0"/>
              </a:rPr>
              <a:t> </a:t>
            </a:r>
            <a:r>
              <a:rPr lang="en-US" sz="3200" b="1" dirty="0" smtClean="0"/>
              <a:t>[</a:t>
            </a:r>
            <a:r>
              <a:rPr lang="en-US" sz="3200" b="1" dirty="0"/>
              <a:t>The Unity of Deity (Godhood) or Worship] </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The unity of worship – that is, that worship is to and for Allah Alone – must be maintained because He alone deserves to be worshipped and He alone can benefit man as a result. </a:t>
            </a:r>
            <a:endParaRPr lang="en-US" sz="2400" dirty="0" smtClean="0">
              <a:solidFill>
                <a:schemeClr val="tx1"/>
              </a:solidFill>
              <a:latin typeface="Cambria" panose="02040503050406030204" pitchFamily="18" charset="0"/>
            </a:endParaRPr>
          </a:p>
          <a:p>
            <a:pPr>
              <a:buFont typeface="Courier New" panose="02070309020205020404" pitchFamily="49" charset="0"/>
              <a:buChar char="o"/>
            </a:pPr>
            <a:r>
              <a:rPr lang="en-US" sz="2400" dirty="0">
                <a:solidFill>
                  <a:schemeClr val="tx1"/>
                </a:solidFill>
                <a:latin typeface="Cambria" panose="02040503050406030204" pitchFamily="18" charset="0"/>
              </a:rPr>
              <a:t>Allah states:  I did not create the Jinn nor Mankind except for My worship. [</a:t>
            </a:r>
            <a:r>
              <a:rPr lang="en-US" sz="2400" dirty="0" err="1">
                <a:solidFill>
                  <a:schemeClr val="tx1"/>
                </a:solidFill>
                <a:latin typeface="Cambria" panose="02040503050406030204" pitchFamily="18" charset="0"/>
              </a:rPr>
              <a:t>Soorah</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Adh-Dhaariyaat</a:t>
            </a:r>
            <a:r>
              <a:rPr lang="en-US" sz="2400" dirty="0">
                <a:solidFill>
                  <a:schemeClr val="tx1"/>
                </a:solidFill>
                <a:latin typeface="Cambria" panose="02040503050406030204" pitchFamily="18" charset="0"/>
              </a:rPr>
              <a:t> 56</a:t>
            </a:r>
            <a:r>
              <a:rPr lang="en-US" sz="2400" dirty="0" smtClean="0">
                <a:solidFill>
                  <a:schemeClr val="tx1"/>
                </a:solidFill>
                <a:latin typeface="Cambria" panose="02040503050406030204" pitchFamily="18" charset="0"/>
              </a:rPr>
              <a:t>]</a:t>
            </a:r>
          </a:p>
          <a:p>
            <a:pPr>
              <a:buFont typeface="Courier New" panose="02070309020205020404" pitchFamily="49" charset="0"/>
              <a:buChar char="o"/>
            </a:pPr>
            <a:r>
              <a:rPr lang="en-US" sz="2400" dirty="0">
                <a:solidFill>
                  <a:schemeClr val="tx1"/>
                </a:solidFill>
                <a:latin typeface="Cambria" panose="02040503050406030204" pitchFamily="18" charset="0"/>
              </a:rPr>
              <a:t>Verily We have sent to every nation a messenger (saying), ‘Worship Allah and stay away from false gods’. [</a:t>
            </a:r>
            <a:r>
              <a:rPr lang="en-US" sz="2400" dirty="0" err="1">
                <a:solidFill>
                  <a:schemeClr val="tx1"/>
                </a:solidFill>
                <a:latin typeface="Cambria" panose="02040503050406030204" pitchFamily="18" charset="0"/>
              </a:rPr>
              <a:t>Soorah</a:t>
            </a:r>
            <a:r>
              <a:rPr lang="en-US" sz="2400" dirty="0">
                <a:solidFill>
                  <a:schemeClr val="tx1"/>
                </a:solidFill>
                <a:latin typeface="Cambria" panose="02040503050406030204" pitchFamily="18" charset="0"/>
              </a:rPr>
              <a:t> An-</a:t>
            </a:r>
            <a:r>
              <a:rPr lang="en-US" sz="2400" dirty="0" err="1">
                <a:solidFill>
                  <a:schemeClr val="tx1"/>
                </a:solidFill>
                <a:latin typeface="Cambria" panose="02040503050406030204" pitchFamily="18" charset="0"/>
              </a:rPr>
              <a:t>Nahl</a:t>
            </a:r>
            <a:r>
              <a:rPr lang="en-US" sz="2400" dirty="0">
                <a:solidFill>
                  <a:schemeClr val="tx1"/>
                </a:solidFill>
                <a:latin typeface="Cambria" panose="02040503050406030204" pitchFamily="18" charset="0"/>
              </a:rPr>
              <a:t> 36] </a:t>
            </a: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35543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c.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Asmaa</a:t>
            </a:r>
            <a:r>
              <a:rPr lang="en-US" sz="4000" b="1" dirty="0">
                <a:latin typeface="Cambria" panose="02040503050406030204" pitchFamily="18" charset="0"/>
              </a:rPr>
              <a:t> </a:t>
            </a:r>
            <a:r>
              <a:rPr lang="en-US" sz="4000" b="1" dirty="0" err="1">
                <a:latin typeface="Cambria" panose="02040503050406030204" pitchFamily="18" charset="0"/>
              </a:rPr>
              <a:t>wa</a:t>
            </a:r>
            <a:r>
              <a:rPr lang="en-US" sz="4000" b="1" dirty="0">
                <a:latin typeface="Cambria" panose="02040503050406030204" pitchFamily="18" charset="0"/>
              </a:rPr>
              <a:t> </a:t>
            </a:r>
            <a:r>
              <a:rPr lang="en-US" sz="4000" b="1" dirty="0" err="1">
                <a:latin typeface="Cambria" panose="02040503050406030204" pitchFamily="18" charset="0"/>
              </a:rPr>
              <a:t>Sifaat</a:t>
            </a:r>
            <a:r>
              <a:rPr lang="en-US" sz="4000" b="1" dirty="0">
                <a:latin typeface="Cambria" panose="02040503050406030204" pitchFamily="18" charset="0"/>
              </a:rPr>
              <a:t> </a:t>
            </a:r>
            <a:br>
              <a:rPr lang="en-US" sz="4000" b="1" dirty="0">
                <a:latin typeface="Cambria" panose="02040503050406030204" pitchFamily="18" charset="0"/>
              </a:rPr>
            </a:br>
            <a:r>
              <a:rPr lang="en-US" sz="3600" b="1" dirty="0" smtClean="0">
                <a:latin typeface="Cambria" panose="02040503050406030204" pitchFamily="18" charset="0"/>
              </a:rPr>
              <a:t>The </a:t>
            </a:r>
            <a:r>
              <a:rPr lang="en-US" sz="3600" b="1" dirty="0" err="1">
                <a:latin typeface="Cambria" panose="02040503050406030204" pitchFamily="18" charset="0"/>
              </a:rPr>
              <a:t>Tawheed</a:t>
            </a:r>
            <a:r>
              <a:rPr lang="en-US" sz="3600" b="1" dirty="0">
                <a:latin typeface="Cambria" panose="02040503050406030204" pitchFamily="18" charset="0"/>
              </a:rPr>
              <a:t> of Allah’s names and attributes </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lgn="ctr">
              <a:buFont typeface="Courier New" panose="02070309020205020404" pitchFamily="49" charset="0"/>
              <a:buChar char="o"/>
            </a:pPr>
            <a:r>
              <a:rPr lang="ar-SA" sz="2400" dirty="0">
                <a:solidFill>
                  <a:srgbClr val="FF0000"/>
                </a:solidFill>
                <a:latin typeface="Al Majeed Quranic Font" panose="02010000000000000000" pitchFamily="2" charset="-78"/>
                <a:cs typeface="Al Majeed Quranic Font" panose="02010000000000000000" pitchFamily="2" charset="-78"/>
              </a:rPr>
              <a:t>وَ لِلّٰهِ الْاَسْمَآءُ الْحُسْنٰى فَادْعُوْهُ بِهَا۪</a:t>
            </a:r>
            <a:endParaRPr lang="ur-PK"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200" dirty="0" smtClean="0">
                <a:solidFill>
                  <a:schemeClr val="tx1"/>
                </a:solidFill>
                <a:latin typeface="Cambria" panose="02040503050406030204" pitchFamily="18" charset="0"/>
              </a:rPr>
              <a:t>And </a:t>
            </a:r>
            <a:r>
              <a:rPr lang="en-US" sz="2200" dirty="0">
                <a:solidFill>
                  <a:schemeClr val="tx1"/>
                </a:solidFill>
                <a:latin typeface="Cambria" panose="02040503050406030204" pitchFamily="18" charset="0"/>
              </a:rPr>
              <a:t>Allah has the most excellent and perfect names, so call on Him by them, </a:t>
            </a:r>
            <a:r>
              <a:rPr lang="en-US" sz="2200" dirty="0" smtClean="0">
                <a:solidFill>
                  <a:schemeClr val="tx1"/>
                </a:solidFill>
                <a:latin typeface="Cambria" panose="02040503050406030204" pitchFamily="18" charset="0"/>
              </a:rPr>
              <a:t>and </a:t>
            </a:r>
            <a:r>
              <a:rPr lang="en-US" sz="2200" dirty="0">
                <a:solidFill>
                  <a:schemeClr val="tx1"/>
                </a:solidFill>
                <a:latin typeface="Cambria" panose="02040503050406030204" pitchFamily="18" charset="0"/>
              </a:rPr>
              <a:t>abandon the company of those who deviate and commit shirk with regard to them – they will be punished for what they used to do. [</a:t>
            </a:r>
            <a:r>
              <a:rPr lang="en-US" sz="2200" dirty="0" err="1">
                <a:solidFill>
                  <a:schemeClr val="tx1"/>
                </a:solidFill>
                <a:latin typeface="Cambria" panose="02040503050406030204" pitchFamily="18" charset="0"/>
              </a:rPr>
              <a:t>Soorah</a:t>
            </a:r>
            <a:r>
              <a:rPr lang="en-US" sz="2200" dirty="0">
                <a:solidFill>
                  <a:schemeClr val="tx1"/>
                </a:solidFill>
                <a:latin typeface="Cambria" panose="02040503050406030204" pitchFamily="18" charset="0"/>
              </a:rPr>
              <a:t> Al-</a:t>
            </a:r>
            <a:r>
              <a:rPr lang="en-US" sz="2200" dirty="0" err="1">
                <a:solidFill>
                  <a:schemeClr val="tx1"/>
                </a:solidFill>
                <a:latin typeface="Cambria" panose="02040503050406030204" pitchFamily="18" charset="0"/>
              </a:rPr>
              <a:t>A’raaf</a:t>
            </a:r>
            <a:r>
              <a:rPr lang="en-US" sz="2200" dirty="0">
                <a:solidFill>
                  <a:schemeClr val="tx1"/>
                </a:solidFill>
                <a:latin typeface="Cambria" panose="02040503050406030204" pitchFamily="18" charset="0"/>
              </a:rPr>
              <a:t> (7): 180] </a:t>
            </a:r>
            <a:endParaRPr lang="en-US" sz="22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825248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c.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Asmaa</a:t>
            </a:r>
            <a:r>
              <a:rPr lang="en-US" sz="4000" b="1" dirty="0">
                <a:latin typeface="Cambria" panose="02040503050406030204" pitchFamily="18" charset="0"/>
              </a:rPr>
              <a:t> </a:t>
            </a:r>
            <a:r>
              <a:rPr lang="en-US" sz="4000" b="1" dirty="0" err="1">
                <a:latin typeface="Cambria" panose="02040503050406030204" pitchFamily="18" charset="0"/>
              </a:rPr>
              <a:t>wa</a:t>
            </a:r>
            <a:r>
              <a:rPr lang="en-US" sz="4000" b="1" dirty="0">
                <a:latin typeface="Cambria" panose="02040503050406030204" pitchFamily="18" charset="0"/>
              </a:rPr>
              <a:t> </a:t>
            </a:r>
            <a:r>
              <a:rPr lang="en-US" sz="4000" b="1" dirty="0" err="1">
                <a:latin typeface="Cambria" panose="02040503050406030204" pitchFamily="18" charset="0"/>
              </a:rPr>
              <a:t>Sifaat</a:t>
            </a:r>
            <a:r>
              <a:rPr lang="en-US" sz="4000" b="1" dirty="0">
                <a:latin typeface="Cambria" panose="02040503050406030204" pitchFamily="18" charset="0"/>
              </a:rPr>
              <a:t> </a:t>
            </a:r>
            <a:br>
              <a:rPr lang="en-US" sz="4000" b="1" dirty="0">
                <a:latin typeface="Cambria" panose="02040503050406030204" pitchFamily="18" charset="0"/>
              </a:rPr>
            </a:br>
            <a:r>
              <a:rPr lang="en-US" sz="3600" b="1" dirty="0" smtClean="0">
                <a:latin typeface="Cambria" panose="02040503050406030204" pitchFamily="18" charset="0"/>
              </a:rPr>
              <a:t>The </a:t>
            </a:r>
            <a:r>
              <a:rPr lang="en-US" sz="3600" b="1" dirty="0" err="1">
                <a:latin typeface="Cambria" panose="02040503050406030204" pitchFamily="18" charset="0"/>
              </a:rPr>
              <a:t>Tawheed</a:t>
            </a:r>
            <a:r>
              <a:rPr lang="en-US" sz="3600" b="1" dirty="0">
                <a:latin typeface="Cambria" panose="02040503050406030204" pitchFamily="18" charset="0"/>
              </a:rPr>
              <a:t> of Allah’s names and attributes </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lgn="ctr">
              <a:buFont typeface="Courier New" panose="02070309020205020404" pitchFamily="49" charset="0"/>
              <a:buChar char="o"/>
            </a:pPr>
            <a:r>
              <a:rPr lang="ar-SA" sz="2400" b="1" dirty="0" smtClean="0">
                <a:solidFill>
                  <a:srgbClr val="FF0000"/>
                </a:solidFill>
                <a:latin typeface="Al Majeed Quranic Font" panose="02010000000000000000" pitchFamily="2" charset="-78"/>
                <a:cs typeface="Al Majeed Quranic Font" panose="02010000000000000000" pitchFamily="2" charset="-78"/>
              </a:rPr>
              <a:t>لَيْسَ كَمِثْلِهِ شَيْءٌ ۖ وَهُوَ السَّمِيعُ الْبَصِيرُ</a:t>
            </a:r>
            <a:endParaRPr lang="ur-PK" sz="2400" dirty="0" smtClean="0">
              <a:solidFill>
                <a:srgbClr val="FF0000"/>
              </a:solidFill>
              <a:latin typeface="Al Majeed Quranic Font" panose="02010000000000000000" pitchFamily="2" charset="-78"/>
              <a:cs typeface="Al Majeed Quranic Font" panose="02010000000000000000" pitchFamily="2" charset="-78"/>
            </a:endParaRPr>
          </a:p>
          <a:p>
            <a:pPr algn="ctr">
              <a:buFont typeface="Courier New" panose="02070309020205020404" pitchFamily="49" charset="0"/>
              <a:buChar char="o"/>
            </a:pPr>
            <a:r>
              <a:rPr lang="en-US" sz="2400" dirty="0" smtClean="0">
                <a:solidFill>
                  <a:schemeClr val="tx1"/>
                </a:solidFill>
                <a:latin typeface="Cambria" panose="02040503050406030204" pitchFamily="18" charset="0"/>
              </a:rPr>
              <a:t>There is nothing like Him, and He is the All-Seeing, the All-Hearing. [</a:t>
            </a:r>
            <a:r>
              <a:rPr lang="en-US" sz="2400" dirty="0" err="1" smtClean="0">
                <a:solidFill>
                  <a:schemeClr val="tx1"/>
                </a:solidFill>
                <a:latin typeface="Cambria" panose="02040503050406030204" pitchFamily="18" charset="0"/>
              </a:rPr>
              <a:t>Soorah</a:t>
            </a:r>
            <a:r>
              <a:rPr lang="en-US" sz="2400" dirty="0" smtClean="0">
                <a:solidFill>
                  <a:schemeClr val="tx1"/>
                </a:solidFill>
                <a:latin typeface="Cambria" panose="02040503050406030204" pitchFamily="18" charset="0"/>
              </a:rPr>
              <a:t> Ash-</a:t>
            </a:r>
            <a:r>
              <a:rPr lang="en-US" sz="2400" dirty="0" err="1" smtClean="0">
                <a:solidFill>
                  <a:schemeClr val="tx1"/>
                </a:solidFill>
                <a:latin typeface="Cambria" panose="02040503050406030204" pitchFamily="18" charset="0"/>
              </a:rPr>
              <a:t>Shoorah</a:t>
            </a:r>
            <a:r>
              <a:rPr lang="en-US" sz="2400" dirty="0" smtClean="0">
                <a:solidFill>
                  <a:schemeClr val="tx1"/>
                </a:solidFill>
                <a:latin typeface="Cambria" panose="02040503050406030204" pitchFamily="18" charset="0"/>
              </a:rPr>
              <a:t> (42):11] </a:t>
            </a:r>
            <a:endParaRPr lang="ur-PK" sz="2400" dirty="0" smtClean="0">
              <a:solidFill>
                <a:schemeClr val="tx1"/>
              </a:solidFill>
              <a:latin typeface="Cambria" panose="02040503050406030204" pitchFamily="18" charset="0"/>
            </a:endParaRPr>
          </a:p>
          <a:p>
            <a:pPr lvl="1">
              <a:buFont typeface="Courier New" panose="02070309020205020404" pitchFamily="49" charset="0"/>
              <a:buChar char="o"/>
            </a:pPr>
            <a:r>
              <a:rPr lang="en-US" sz="2200" dirty="0">
                <a:solidFill>
                  <a:schemeClr val="tx1"/>
                </a:solidFill>
                <a:latin typeface="Cambria" panose="02040503050406030204" pitchFamily="18" charset="0"/>
              </a:rPr>
              <a:t>In general, the unification of Allah’s names and attributes (</a:t>
            </a:r>
            <a:r>
              <a:rPr lang="en-US" sz="2200" dirty="0" err="1">
                <a:solidFill>
                  <a:schemeClr val="tx1"/>
                </a:solidFill>
                <a:latin typeface="Cambria" panose="02040503050406030204" pitchFamily="18" charset="0"/>
              </a:rPr>
              <a:t>Tawheed</a:t>
            </a:r>
            <a:r>
              <a:rPr lang="en-US" sz="2200" dirty="0">
                <a:solidFill>
                  <a:schemeClr val="tx1"/>
                </a:solidFill>
                <a:latin typeface="Cambria" panose="02040503050406030204" pitchFamily="18" charset="0"/>
              </a:rPr>
              <a:t> Al-</a:t>
            </a:r>
            <a:r>
              <a:rPr lang="en-US" sz="2200" dirty="0" err="1">
                <a:solidFill>
                  <a:schemeClr val="tx1"/>
                </a:solidFill>
                <a:latin typeface="Cambria" panose="02040503050406030204" pitchFamily="18" charset="0"/>
              </a:rPr>
              <a:t>Asmaa</a:t>
            </a:r>
            <a:r>
              <a:rPr lang="en-US" sz="2200" dirty="0">
                <a:solidFill>
                  <a:schemeClr val="tx1"/>
                </a:solidFill>
                <a:latin typeface="Cambria" panose="02040503050406030204" pitchFamily="18" charset="0"/>
              </a:rPr>
              <a:t> </a:t>
            </a:r>
            <a:r>
              <a:rPr lang="en-US" sz="2200" dirty="0" err="1">
                <a:solidFill>
                  <a:schemeClr val="tx1"/>
                </a:solidFill>
                <a:latin typeface="Cambria" panose="02040503050406030204" pitchFamily="18" charset="0"/>
              </a:rPr>
              <a:t>wa</a:t>
            </a:r>
            <a:r>
              <a:rPr lang="en-US" sz="2200" dirty="0">
                <a:solidFill>
                  <a:schemeClr val="tx1"/>
                </a:solidFill>
                <a:latin typeface="Cambria" panose="02040503050406030204" pitchFamily="18" charset="0"/>
              </a:rPr>
              <a:t> </a:t>
            </a:r>
            <a:r>
              <a:rPr lang="en-US" sz="2200" dirty="0" err="1">
                <a:solidFill>
                  <a:schemeClr val="tx1"/>
                </a:solidFill>
                <a:latin typeface="Cambria" panose="02040503050406030204" pitchFamily="18" charset="0"/>
              </a:rPr>
              <a:t>Sifaat</a:t>
            </a:r>
            <a:r>
              <a:rPr lang="en-US" sz="2200" dirty="0">
                <a:solidFill>
                  <a:schemeClr val="tx1"/>
                </a:solidFill>
                <a:latin typeface="Cambria" panose="02040503050406030204" pitchFamily="18" charset="0"/>
              </a:rPr>
              <a:t>) means </a:t>
            </a:r>
            <a:r>
              <a:rPr lang="en-US" sz="2200" dirty="0">
                <a:solidFill>
                  <a:srgbClr val="FF0000"/>
                </a:solidFill>
                <a:latin typeface="Cambria" panose="02040503050406030204" pitchFamily="18" charset="0"/>
              </a:rPr>
              <a:t>the firm conviction </a:t>
            </a:r>
            <a:r>
              <a:rPr lang="en-US" sz="2200" dirty="0">
                <a:solidFill>
                  <a:schemeClr val="tx1"/>
                </a:solidFill>
                <a:latin typeface="Cambria" panose="02040503050406030204" pitchFamily="18" charset="0"/>
              </a:rPr>
              <a:t>that Allah, the Glorious and Mighty, is </a:t>
            </a:r>
            <a:r>
              <a:rPr lang="en-US" sz="2200" dirty="0" err="1">
                <a:solidFill>
                  <a:schemeClr val="tx1"/>
                </a:solidFill>
                <a:latin typeface="Cambria" panose="02040503050406030204" pitchFamily="18" charset="0"/>
              </a:rPr>
              <a:t>characterised</a:t>
            </a:r>
            <a:r>
              <a:rPr lang="en-US" sz="2200" dirty="0">
                <a:solidFill>
                  <a:schemeClr val="tx1"/>
                </a:solidFill>
                <a:latin typeface="Cambria" panose="02040503050406030204" pitchFamily="18" charset="0"/>
              </a:rPr>
              <a:t> by all the attributes </a:t>
            </a:r>
            <a:r>
              <a:rPr lang="en-US" sz="2200" dirty="0">
                <a:solidFill>
                  <a:srgbClr val="FF0000"/>
                </a:solidFill>
                <a:latin typeface="Cambria" panose="02040503050406030204" pitchFamily="18" charset="0"/>
              </a:rPr>
              <a:t>of perfection</a:t>
            </a:r>
            <a:r>
              <a:rPr lang="en-US" sz="2200" dirty="0">
                <a:solidFill>
                  <a:schemeClr val="tx1"/>
                </a:solidFill>
                <a:latin typeface="Cambria" panose="02040503050406030204" pitchFamily="18" charset="0"/>
              </a:rPr>
              <a:t>, </a:t>
            </a:r>
            <a:r>
              <a:rPr lang="en-US" sz="2200" dirty="0">
                <a:solidFill>
                  <a:srgbClr val="FF0000"/>
                </a:solidFill>
                <a:latin typeface="Cambria" panose="02040503050406030204" pitchFamily="18" charset="0"/>
              </a:rPr>
              <a:t>is above all defects </a:t>
            </a:r>
            <a:r>
              <a:rPr lang="en-US" sz="2200" dirty="0">
                <a:solidFill>
                  <a:schemeClr val="tx1"/>
                </a:solidFill>
                <a:latin typeface="Cambria" panose="02040503050406030204" pitchFamily="18" charset="0"/>
              </a:rPr>
              <a:t>and </a:t>
            </a:r>
            <a:r>
              <a:rPr lang="en-US" sz="2200" dirty="0">
                <a:solidFill>
                  <a:srgbClr val="FF0000"/>
                </a:solidFill>
                <a:latin typeface="Cambria" panose="02040503050406030204" pitchFamily="18" charset="0"/>
              </a:rPr>
              <a:t>deficiencies,</a:t>
            </a:r>
            <a:r>
              <a:rPr lang="en-US" sz="2200" dirty="0">
                <a:solidFill>
                  <a:schemeClr val="tx1"/>
                </a:solidFill>
                <a:latin typeface="Cambria" panose="02040503050406030204" pitchFamily="18" charset="0"/>
              </a:rPr>
              <a:t> and that He alone is distinguished from His creation by these characteristics. </a:t>
            </a:r>
            <a:endParaRPr lang="ur-PK" sz="2200" dirty="0" smtClean="0">
              <a:solidFill>
                <a:schemeClr val="tx1"/>
              </a:solidFill>
              <a:latin typeface="Cambria" panose="02040503050406030204" pitchFamily="18" charset="0"/>
            </a:endParaRPr>
          </a:p>
          <a:p>
            <a:pPr lvl="1">
              <a:buFont typeface="Courier New" panose="02070309020205020404" pitchFamily="49" charset="0"/>
              <a:buChar char="o"/>
            </a:pPr>
            <a:r>
              <a:rPr lang="en-US" sz="2200" dirty="0" smtClean="0">
                <a:solidFill>
                  <a:srgbClr val="FF0000"/>
                </a:solidFill>
                <a:latin typeface="Cambria" panose="02040503050406030204" pitchFamily="18" charset="0"/>
              </a:rPr>
              <a:t>This </a:t>
            </a:r>
            <a:r>
              <a:rPr lang="en-US" sz="2200" dirty="0" err="1">
                <a:solidFill>
                  <a:srgbClr val="FF0000"/>
                </a:solidFill>
                <a:latin typeface="Cambria" panose="02040503050406030204" pitchFamily="18" charset="0"/>
              </a:rPr>
              <a:t>Tawheed</a:t>
            </a:r>
            <a:r>
              <a:rPr lang="en-US" sz="2200" dirty="0">
                <a:solidFill>
                  <a:srgbClr val="FF0000"/>
                </a:solidFill>
                <a:latin typeface="Cambria" panose="02040503050406030204" pitchFamily="18" charset="0"/>
              </a:rPr>
              <a:t> is achieved by</a:t>
            </a:r>
            <a:r>
              <a:rPr lang="en-US" sz="2200" dirty="0">
                <a:solidFill>
                  <a:schemeClr val="tx1"/>
                </a:solidFill>
                <a:latin typeface="Cambria" panose="02040503050406030204" pitchFamily="18" charset="0"/>
              </a:rPr>
              <a:t>: </a:t>
            </a:r>
            <a:endParaRPr lang="en-US"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3967068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c.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Asmaa</a:t>
            </a:r>
            <a:r>
              <a:rPr lang="en-US" sz="4000" b="1" dirty="0">
                <a:latin typeface="Cambria" panose="02040503050406030204" pitchFamily="18" charset="0"/>
              </a:rPr>
              <a:t> </a:t>
            </a:r>
            <a:r>
              <a:rPr lang="en-US" sz="4000" b="1" dirty="0" err="1">
                <a:latin typeface="Cambria" panose="02040503050406030204" pitchFamily="18" charset="0"/>
              </a:rPr>
              <a:t>wa</a:t>
            </a:r>
            <a:r>
              <a:rPr lang="en-US" sz="4000" b="1" dirty="0">
                <a:latin typeface="Cambria" panose="02040503050406030204" pitchFamily="18" charset="0"/>
              </a:rPr>
              <a:t> </a:t>
            </a:r>
            <a:r>
              <a:rPr lang="en-US" sz="4000" b="1" dirty="0" err="1">
                <a:latin typeface="Cambria" panose="02040503050406030204" pitchFamily="18" charset="0"/>
              </a:rPr>
              <a:t>Sifaat</a:t>
            </a:r>
            <a:r>
              <a:rPr lang="en-US" sz="4000" b="1" dirty="0">
                <a:latin typeface="Cambria" panose="02040503050406030204" pitchFamily="18" charset="0"/>
              </a:rPr>
              <a:t> </a:t>
            </a:r>
            <a:br>
              <a:rPr lang="en-US" sz="4000" b="1" dirty="0">
                <a:latin typeface="Cambria" panose="02040503050406030204" pitchFamily="18" charset="0"/>
              </a:rPr>
            </a:br>
            <a:r>
              <a:rPr lang="en-US" sz="3600" b="1" dirty="0" smtClean="0">
                <a:latin typeface="Cambria" panose="02040503050406030204" pitchFamily="18" charset="0"/>
              </a:rPr>
              <a:t>The </a:t>
            </a:r>
            <a:r>
              <a:rPr lang="en-US" sz="3600" b="1" dirty="0" err="1">
                <a:latin typeface="Cambria" panose="02040503050406030204" pitchFamily="18" charset="0"/>
              </a:rPr>
              <a:t>Tawheed</a:t>
            </a:r>
            <a:r>
              <a:rPr lang="en-US" sz="3600" b="1" dirty="0">
                <a:latin typeface="Cambria" panose="02040503050406030204" pitchFamily="18" charset="0"/>
              </a:rPr>
              <a:t> of Allah’s names and attributes </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lgn="just">
              <a:buFont typeface="Wingdings" panose="05000000000000000000" pitchFamily="2" charset="2"/>
              <a:buChar char="ü"/>
            </a:pPr>
            <a:r>
              <a:rPr lang="en-US" sz="2400" dirty="0" smtClean="0">
                <a:solidFill>
                  <a:schemeClr val="tx1"/>
                </a:solidFill>
                <a:latin typeface="Cambria" panose="02040503050406030204" pitchFamily="18" charset="0"/>
              </a:rPr>
              <a:t>1</a:t>
            </a:r>
            <a:r>
              <a:rPr lang="en-US" sz="2400" dirty="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Attesting </a:t>
            </a:r>
            <a:r>
              <a:rPr lang="en-US" sz="2400" dirty="0">
                <a:solidFill>
                  <a:schemeClr val="tx1"/>
                </a:solidFill>
                <a:latin typeface="Cambria" panose="02040503050406030204" pitchFamily="18" charset="0"/>
              </a:rPr>
              <a:t>to all the names and attributes of Allah reported about Himself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and </a:t>
            </a:r>
            <a:r>
              <a:rPr lang="en-US" sz="2400" dirty="0">
                <a:solidFill>
                  <a:schemeClr val="tx1"/>
                </a:solidFill>
                <a:latin typeface="Cambria" panose="02040503050406030204" pitchFamily="18" charset="0"/>
              </a:rPr>
              <a:t>those confirmed by His Prophet (</a:t>
            </a:r>
            <a:r>
              <a:rPr lang="en-US" sz="2400" dirty="0" err="1">
                <a:solidFill>
                  <a:schemeClr val="tx1"/>
                </a:solidFill>
                <a:latin typeface="Cambria" panose="02040503050406030204" pitchFamily="18" charset="0"/>
              </a:rPr>
              <a:t>sallallaahu</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sallam</a:t>
            </a:r>
            <a:r>
              <a:rPr lang="en-US" sz="2400" dirty="0">
                <a:solidFill>
                  <a:schemeClr val="tx1"/>
                </a:solidFill>
                <a:latin typeface="Cambria" panose="02040503050406030204" pitchFamily="18" charset="0"/>
              </a:rPr>
              <a:t>) in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the </a:t>
            </a:r>
            <a:r>
              <a:rPr lang="en-US" sz="2400" dirty="0">
                <a:solidFill>
                  <a:schemeClr val="tx1"/>
                </a:solidFill>
                <a:latin typeface="Cambria" panose="02040503050406030204" pitchFamily="18" charset="0"/>
              </a:rPr>
              <a:t>Qur’an and </a:t>
            </a:r>
            <a:r>
              <a:rPr lang="en-US" sz="2400" dirty="0" err="1">
                <a:solidFill>
                  <a:schemeClr val="tx1"/>
                </a:solidFill>
                <a:latin typeface="Cambria" panose="02040503050406030204" pitchFamily="18" charset="0"/>
              </a:rPr>
              <a:t>Sunnah</a:t>
            </a:r>
            <a:r>
              <a:rPr lang="en-US" sz="2400" dirty="0">
                <a:solidFill>
                  <a:schemeClr val="tx1"/>
                </a:solidFill>
                <a:latin typeface="Cambria" panose="02040503050406030204" pitchFamily="18" charset="0"/>
              </a:rPr>
              <a:t>. This is called </a:t>
            </a:r>
            <a:r>
              <a:rPr lang="en-US" sz="2400" dirty="0" err="1">
                <a:solidFill>
                  <a:schemeClr val="tx1"/>
                </a:solidFill>
                <a:latin typeface="Cambria" panose="02040503050406030204" pitchFamily="18" charset="0"/>
              </a:rPr>
              <a:t>ithbaat</a:t>
            </a:r>
            <a:r>
              <a:rPr lang="en-US" sz="2400" dirty="0" smtClean="0">
                <a:solidFill>
                  <a:schemeClr val="tx1"/>
                </a:solidFill>
                <a:latin typeface="Cambria" panose="02040503050406030204" pitchFamily="18" charset="0"/>
              </a:rPr>
              <a:t>.</a:t>
            </a:r>
            <a:endParaRPr lang="ur-PK" sz="2400" dirty="0" smtClean="0">
              <a:solidFill>
                <a:schemeClr val="tx1"/>
              </a:solidFill>
              <a:latin typeface="Cambria" panose="02040503050406030204" pitchFamily="18" charset="0"/>
            </a:endParaRPr>
          </a:p>
          <a:p>
            <a:pPr algn="just">
              <a:buFont typeface="Wingdings" panose="05000000000000000000" pitchFamily="2" charset="2"/>
              <a:buChar char="ü"/>
            </a:pPr>
            <a:r>
              <a:rPr lang="en-US" sz="2400" dirty="0">
                <a:solidFill>
                  <a:schemeClr val="tx1"/>
                </a:solidFill>
                <a:latin typeface="Cambria" panose="02040503050406030204" pitchFamily="18" charset="0"/>
              </a:rPr>
              <a:t>2. Not altering their expression or meaning. This alteration is called </a:t>
            </a:r>
            <a:r>
              <a:rPr lang="ur-PK" sz="2400" dirty="0" smtClean="0">
                <a:solidFill>
                  <a:schemeClr val="tx1"/>
                </a:solidFill>
                <a:latin typeface="Cambria" panose="02040503050406030204" pitchFamily="18" charset="0"/>
              </a:rPr>
              <a:t>	</a:t>
            </a:r>
            <a:r>
              <a:rPr lang="en-US" sz="2400" dirty="0" err="1" smtClean="0">
                <a:solidFill>
                  <a:schemeClr val="tx1"/>
                </a:solidFill>
                <a:latin typeface="Cambria" panose="02040503050406030204" pitchFamily="18" charset="0"/>
              </a:rPr>
              <a:t>tahreef</a:t>
            </a:r>
            <a:r>
              <a:rPr lang="en-US" sz="2400" dirty="0">
                <a:solidFill>
                  <a:schemeClr val="tx1"/>
                </a:solidFill>
                <a:latin typeface="Cambria" panose="02040503050406030204" pitchFamily="18" charset="0"/>
              </a:rPr>
              <a:t>  </a:t>
            </a:r>
            <a:endParaRPr lang="ur-PK" sz="2400" dirty="0" smtClean="0">
              <a:solidFill>
                <a:schemeClr val="tx1"/>
              </a:solidFill>
              <a:latin typeface="Cambria" panose="02040503050406030204" pitchFamily="18" charset="0"/>
            </a:endParaRPr>
          </a:p>
          <a:p>
            <a:pPr algn="just">
              <a:buFont typeface="Wingdings" panose="05000000000000000000" pitchFamily="2" charset="2"/>
              <a:buChar char="ü"/>
            </a:pPr>
            <a:r>
              <a:rPr lang="en-US" sz="2400" dirty="0">
                <a:solidFill>
                  <a:schemeClr val="tx1"/>
                </a:solidFill>
                <a:latin typeface="Cambria" panose="02040503050406030204" pitchFamily="18" charset="0"/>
              </a:rPr>
              <a:t>3. Not nullifying them by denying all or some of them. To nullify called </a:t>
            </a:r>
            <a:r>
              <a:rPr lang="ur-PK" sz="2400" dirty="0" smtClean="0">
                <a:solidFill>
                  <a:schemeClr val="tx1"/>
                </a:solidFill>
                <a:latin typeface="Cambria" panose="02040503050406030204" pitchFamily="18" charset="0"/>
              </a:rPr>
              <a:t>	</a:t>
            </a:r>
            <a:r>
              <a:rPr lang="en-US" sz="2400" dirty="0" err="1" smtClean="0">
                <a:solidFill>
                  <a:schemeClr val="tx1"/>
                </a:solidFill>
                <a:latin typeface="Cambria" panose="02040503050406030204" pitchFamily="18" charset="0"/>
              </a:rPr>
              <a:t>ta’teel</a:t>
            </a:r>
            <a:r>
              <a:rPr lang="en-US" sz="2400" dirty="0">
                <a:solidFill>
                  <a:schemeClr val="tx1"/>
                </a:solidFill>
                <a:latin typeface="Cambria" panose="02040503050406030204" pitchFamily="18" charset="0"/>
              </a:rPr>
              <a:t> </a:t>
            </a:r>
            <a:endParaRPr lang="ur-PK"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2097453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c. </a:t>
            </a:r>
            <a:r>
              <a:rPr lang="en-US" sz="4000" b="1" dirty="0" err="1" smtClean="0">
                <a:latin typeface="Cambria" panose="02040503050406030204" pitchFamily="18" charset="0"/>
              </a:rPr>
              <a:t>Tawheed</a:t>
            </a:r>
            <a:r>
              <a:rPr lang="en-US" sz="4000" b="1" dirty="0" smtClean="0">
                <a:latin typeface="Cambria" panose="02040503050406030204" pitchFamily="18" charset="0"/>
              </a:rPr>
              <a:t> </a:t>
            </a:r>
            <a:r>
              <a:rPr lang="en-US" sz="4000" b="1" dirty="0">
                <a:latin typeface="Cambria" panose="02040503050406030204" pitchFamily="18" charset="0"/>
              </a:rPr>
              <a:t>Al-</a:t>
            </a:r>
            <a:r>
              <a:rPr lang="en-US" sz="4000" b="1" dirty="0" err="1">
                <a:latin typeface="Cambria" panose="02040503050406030204" pitchFamily="18" charset="0"/>
              </a:rPr>
              <a:t>Asmaa</a:t>
            </a:r>
            <a:r>
              <a:rPr lang="en-US" sz="4000" b="1" dirty="0">
                <a:latin typeface="Cambria" panose="02040503050406030204" pitchFamily="18" charset="0"/>
              </a:rPr>
              <a:t> </a:t>
            </a:r>
            <a:r>
              <a:rPr lang="en-US" sz="4000" b="1" dirty="0" err="1">
                <a:latin typeface="Cambria" panose="02040503050406030204" pitchFamily="18" charset="0"/>
              </a:rPr>
              <a:t>wa</a:t>
            </a:r>
            <a:r>
              <a:rPr lang="en-US" sz="4000" b="1" dirty="0">
                <a:latin typeface="Cambria" panose="02040503050406030204" pitchFamily="18" charset="0"/>
              </a:rPr>
              <a:t> </a:t>
            </a:r>
            <a:r>
              <a:rPr lang="en-US" sz="4000" b="1" dirty="0" err="1">
                <a:latin typeface="Cambria" panose="02040503050406030204" pitchFamily="18" charset="0"/>
              </a:rPr>
              <a:t>Sifaat</a:t>
            </a:r>
            <a:r>
              <a:rPr lang="en-US" sz="4000" b="1" dirty="0">
                <a:latin typeface="Cambria" panose="02040503050406030204" pitchFamily="18" charset="0"/>
              </a:rPr>
              <a:t> </a:t>
            </a:r>
            <a:br>
              <a:rPr lang="en-US" sz="4000" b="1" dirty="0">
                <a:latin typeface="Cambria" panose="02040503050406030204" pitchFamily="18" charset="0"/>
              </a:rPr>
            </a:br>
            <a:r>
              <a:rPr lang="en-US" sz="3600" b="1" dirty="0" smtClean="0">
                <a:latin typeface="Cambria" panose="02040503050406030204" pitchFamily="18" charset="0"/>
              </a:rPr>
              <a:t>The </a:t>
            </a:r>
            <a:r>
              <a:rPr lang="en-US" sz="3600" b="1" dirty="0" err="1">
                <a:latin typeface="Cambria" panose="02040503050406030204" pitchFamily="18" charset="0"/>
              </a:rPr>
              <a:t>Tawheed</a:t>
            </a:r>
            <a:r>
              <a:rPr lang="en-US" sz="3600" b="1" dirty="0">
                <a:latin typeface="Cambria" panose="02040503050406030204" pitchFamily="18" charset="0"/>
              </a:rPr>
              <a:t> of Allah’s names and attributes </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lgn="just">
              <a:buFont typeface="Wingdings" panose="05000000000000000000" pitchFamily="2" charset="2"/>
              <a:buChar char="ü"/>
            </a:pPr>
            <a:r>
              <a:rPr lang="en-US" sz="2400" dirty="0">
                <a:solidFill>
                  <a:schemeClr val="tx1"/>
                </a:solidFill>
                <a:latin typeface="Cambria" panose="02040503050406030204" pitchFamily="18" charset="0"/>
              </a:rPr>
              <a:t>4. Not modifying them by attempting to determine their essence and </a:t>
            </a:r>
            <a:r>
              <a:rPr lang="ur-PK" sz="2400" dirty="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assigning </a:t>
            </a:r>
            <a:r>
              <a:rPr lang="en-US" sz="2400" dirty="0">
                <a:solidFill>
                  <a:schemeClr val="tx1"/>
                </a:solidFill>
                <a:latin typeface="Cambria" panose="02040503050406030204" pitchFamily="18" charset="0"/>
              </a:rPr>
              <a:t>a certain form to them. To modify is called </a:t>
            </a:r>
            <a:r>
              <a:rPr lang="en-US" sz="2400" dirty="0" err="1">
                <a:solidFill>
                  <a:schemeClr val="tx1"/>
                </a:solidFill>
                <a:latin typeface="Cambria" panose="02040503050406030204" pitchFamily="18" charset="0"/>
              </a:rPr>
              <a:t>takyeef</a:t>
            </a:r>
            <a:r>
              <a:rPr lang="en-US" sz="2400" dirty="0">
                <a:solidFill>
                  <a:schemeClr val="tx1"/>
                </a:solidFill>
                <a:latin typeface="Cambria" panose="02040503050406030204" pitchFamily="18" charset="0"/>
              </a:rPr>
              <a:t>  </a:t>
            </a:r>
            <a:endParaRPr lang="ur-PK" sz="2400" dirty="0">
              <a:solidFill>
                <a:schemeClr val="tx1"/>
              </a:solidFill>
              <a:latin typeface="Cambria" panose="02040503050406030204" pitchFamily="18" charset="0"/>
            </a:endParaRPr>
          </a:p>
          <a:p>
            <a:pPr algn="just">
              <a:buFont typeface="Wingdings" panose="05000000000000000000" pitchFamily="2" charset="2"/>
              <a:buChar char="ü"/>
            </a:pPr>
            <a:r>
              <a:rPr lang="en-US" sz="2400" dirty="0">
                <a:solidFill>
                  <a:schemeClr val="tx1"/>
                </a:solidFill>
                <a:latin typeface="Cambria" panose="02040503050406030204" pitchFamily="18" charset="0"/>
              </a:rPr>
              <a:t>5. Not comparing them to any human characteristic such as assigning to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Him </a:t>
            </a:r>
            <a:r>
              <a:rPr lang="en-US" sz="2400" dirty="0">
                <a:solidFill>
                  <a:schemeClr val="tx1"/>
                </a:solidFill>
                <a:latin typeface="Cambria" panose="02040503050406030204" pitchFamily="18" charset="0"/>
              </a:rPr>
              <a:t>the qualities that are not suiting His majesty but rather belong to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His </a:t>
            </a:r>
            <a:r>
              <a:rPr lang="en-US" sz="2400" dirty="0">
                <a:solidFill>
                  <a:schemeClr val="tx1"/>
                </a:solidFill>
                <a:latin typeface="Cambria" panose="02040503050406030204" pitchFamily="18" charset="0"/>
              </a:rPr>
              <a:t>creation or assigning qualities that befit Allah alone to His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creation</a:t>
            </a:r>
            <a:r>
              <a:rPr lang="en-US" sz="2400" dirty="0">
                <a:solidFill>
                  <a:schemeClr val="tx1"/>
                </a:solidFill>
                <a:latin typeface="Cambria" panose="02040503050406030204" pitchFamily="18" charset="0"/>
              </a:rPr>
              <a:t>. Such similitudes are called </a:t>
            </a:r>
            <a:r>
              <a:rPr lang="en-US" sz="2400" dirty="0" err="1">
                <a:solidFill>
                  <a:schemeClr val="tx1"/>
                </a:solidFill>
                <a:latin typeface="Cambria" panose="02040503050406030204" pitchFamily="18" charset="0"/>
              </a:rPr>
              <a:t>tamtheel</a:t>
            </a:r>
            <a:r>
              <a:rPr lang="en-US" sz="2400" dirty="0">
                <a:solidFill>
                  <a:schemeClr val="tx1"/>
                </a:solidFill>
                <a:latin typeface="Cambria" panose="02040503050406030204" pitchFamily="18" charset="0"/>
              </a:rPr>
              <a:t> and </a:t>
            </a:r>
            <a:r>
              <a:rPr lang="en-US" sz="2400" dirty="0" err="1">
                <a:solidFill>
                  <a:schemeClr val="tx1"/>
                </a:solidFill>
                <a:latin typeface="Cambria" panose="02040503050406030204" pitchFamily="18" charset="0"/>
              </a:rPr>
              <a:t>tashbeeh</a:t>
            </a:r>
            <a:r>
              <a:rPr lang="en-US" sz="2400" dirty="0">
                <a:solidFill>
                  <a:schemeClr val="tx1"/>
                </a:solidFill>
                <a:latin typeface="Cambria" panose="02040503050406030204" pitchFamily="18" charset="0"/>
              </a:rPr>
              <a:t> </a:t>
            </a:r>
            <a:r>
              <a:rPr lang="ur-PK"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respectively</a:t>
            </a:r>
            <a:r>
              <a:rPr lang="en-US" sz="2400" dirty="0">
                <a:solidFill>
                  <a:schemeClr val="tx1"/>
                </a:solidFill>
                <a:latin typeface="Cambria" panose="02040503050406030204" pitchFamily="18" charset="0"/>
              </a:rPr>
              <a:t>. </a:t>
            </a:r>
          </a:p>
        </p:txBody>
      </p:sp>
    </p:spTree>
    <p:extLst>
      <p:ext uri="{BB962C8B-B14F-4D97-AF65-F5344CB8AC3E}">
        <p14:creationId xmlns:p14="http://schemas.microsoft.com/office/powerpoint/2010/main" val="2261596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2. </a:t>
            </a:r>
            <a:r>
              <a:rPr lang="en-US" sz="4000" b="1" dirty="0" err="1" smtClean="0">
                <a:latin typeface="Cambria" panose="02040503050406030204" pitchFamily="18" charset="0"/>
              </a:rPr>
              <a:t>Prophethood</a:t>
            </a:r>
            <a:r>
              <a:rPr lang="en-US" sz="4000" b="1" dirty="0" smtClean="0">
                <a:latin typeface="Cambria" panose="02040503050406030204" pitchFamily="18" charset="0"/>
              </a:rPr>
              <a:t> (</a:t>
            </a:r>
            <a:r>
              <a:rPr lang="en-US" sz="4000" b="1" dirty="0" err="1" smtClean="0">
                <a:latin typeface="Cambria" panose="02040503050406030204" pitchFamily="18" charset="0"/>
              </a:rPr>
              <a:t>Risalat</a:t>
            </a:r>
            <a:r>
              <a:rPr lang="en-US" sz="4000" b="1" dirty="0" smtClean="0">
                <a:latin typeface="Cambria" panose="02040503050406030204" pitchFamily="18" charset="0"/>
              </a:rPr>
              <a:t>)</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lgn="just">
              <a:buFont typeface="Wingdings" panose="05000000000000000000" pitchFamily="2" charset="2"/>
              <a:buChar char="ü"/>
            </a:pPr>
            <a:r>
              <a:rPr lang="en-US" sz="2200" dirty="0" smtClean="0">
                <a:solidFill>
                  <a:schemeClr val="tx1"/>
                </a:solidFill>
                <a:latin typeface="Cambria" panose="02040503050406030204" pitchFamily="18" charset="0"/>
              </a:rPr>
              <a:t>Prophets are innocent.</a:t>
            </a:r>
          </a:p>
          <a:p>
            <a:pPr lvl="1">
              <a:buFont typeface="Wingdings" panose="05000000000000000000" pitchFamily="2" charset="2"/>
              <a:buChar char="ü"/>
            </a:pPr>
            <a:r>
              <a:rPr lang="en-US" sz="2200" dirty="0" smtClean="0">
                <a:solidFill>
                  <a:schemeClr val="tx1"/>
                </a:solidFill>
                <a:latin typeface="Cambria" panose="02040503050406030204" pitchFamily="18" charset="0"/>
              </a:rPr>
              <a:t>They had been sent to guide the humanity; safe and protect them from hell     	and make them enter in paradise.</a:t>
            </a:r>
          </a:p>
          <a:p>
            <a:pPr lvl="1">
              <a:buFont typeface="Wingdings" panose="05000000000000000000" pitchFamily="2" charset="2"/>
              <a:buChar char="ü"/>
            </a:pPr>
            <a:r>
              <a:rPr lang="en-US" sz="2200" dirty="0" smtClean="0">
                <a:solidFill>
                  <a:schemeClr val="tx1"/>
                </a:solidFill>
                <a:latin typeface="Cambria" panose="02040503050406030204" pitchFamily="18" charset="0"/>
              </a:rPr>
              <a:t>Reason </a:t>
            </a:r>
            <a:r>
              <a:rPr lang="en-US" sz="2200" dirty="0" err="1" smtClean="0">
                <a:solidFill>
                  <a:schemeClr val="tx1"/>
                </a:solidFill>
                <a:latin typeface="Cambria" panose="02040503050406030204" pitchFamily="18" charset="0"/>
              </a:rPr>
              <a:t>vs</a:t>
            </a:r>
            <a:r>
              <a:rPr lang="en-US" sz="2200" dirty="0" smtClean="0">
                <a:solidFill>
                  <a:schemeClr val="tx1"/>
                </a:solidFill>
                <a:latin typeface="Cambria" panose="02040503050406030204" pitchFamily="18" charset="0"/>
              </a:rPr>
              <a:t> Revelation</a:t>
            </a:r>
          </a:p>
          <a:p>
            <a:pPr lvl="1">
              <a:buFont typeface="Wingdings" panose="05000000000000000000" pitchFamily="2" charset="2"/>
              <a:buChar char="ü"/>
            </a:pPr>
            <a:endParaRPr lang="en-US" sz="22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3531985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Difference between </a:t>
            </a:r>
            <a:r>
              <a:rPr lang="en-US" sz="4000" b="1" dirty="0" err="1" smtClean="0">
                <a:latin typeface="Cambria" panose="02040503050406030204" pitchFamily="18" charset="0"/>
              </a:rPr>
              <a:t>Nabi</a:t>
            </a:r>
            <a:r>
              <a:rPr lang="en-US" sz="4000" b="1" dirty="0" smtClean="0">
                <a:latin typeface="Cambria" panose="02040503050406030204" pitchFamily="18" charset="0"/>
              </a:rPr>
              <a:t> and </a:t>
            </a:r>
            <a:r>
              <a:rPr lang="en-US" sz="4000" b="1" dirty="0" err="1" smtClean="0">
                <a:latin typeface="Cambria" panose="02040503050406030204" pitchFamily="18" charset="0"/>
              </a:rPr>
              <a:t>Rasool</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200" dirty="0" err="1" smtClean="0">
                <a:solidFill>
                  <a:srgbClr val="FF0000"/>
                </a:solidFill>
                <a:latin typeface="Cambria" panose="02040503050406030204" pitchFamily="18" charset="0"/>
              </a:rPr>
              <a:t>Nubuwwat</a:t>
            </a:r>
            <a:r>
              <a:rPr lang="en-US" sz="2200" dirty="0" smtClean="0">
                <a:solidFill>
                  <a:srgbClr val="FF0000"/>
                </a:solidFill>
                <a:latin typeface="Cambria" panose="02040503050406030204" pitchFamily="18" charset="0"/>
              </a:rPr>
              <a:t> </a:t>
            </a:r>
            <a:r>
              <a:rPr lang="en-US" sz="2200" dirty="0" smtClean="0">
                <a:solidFill>
                  <a:schemeClr val="tx1"/>
                </a:solidFill>
                <a:latin typeface="Cambria" panose="02040503050406030204" pitchFamily="18" charset="0"/>
              </a:rPr>
              <a:t>is a specific message of Allah conveyed by prominent persons chosen by Allah. These people are called </a:t>
            </a:r>
            <a:r>
              <a:rPr lang="en-US" sz="2200" dirty="0" err="1" smtClean="0">
                <a:solidFill>
                  <a:schemeClr val="tx1"/>
                </a:solidFill>
                <a:latin typeface="Cambria" panose="02040503050406030204" pitchFamily="18" charset="0"/>
              </a:rPr>
              <a:t>Nabi</a:t>
            </a:r>
            <a:r>
              <a:rPr lang="en-US" sz="2200" dirty="0" smtClean="0">
                <a:solidFill>
                  <a:schemeClr val="tx1"/>
                </a:solidFill>
                <a:latin typeface="Cambria" panose="02040503050406030204" pitchFamily="18" charset="0"/>
              </a:rPr>
              <a:t> and </a:t>
            </a:r>
            <a:r>
              <a:rPr lang="en-US" sz="2200" dirty="0" err="1" smtClean="0">
                <a:solidFill>
                  <a:schemeClr val="tx1"/>
                </a:solidFill>
                <a:latin typeface="Cambria" panose="02040503050406030204" pitchFamily="18" charset="0"/>
              </a:rPr>
              <a:t>Rasool</a:t>
            </a:r>
            <a:r>
              <a:rPr lang="en-US" sz="2200" dirty="0" smtClean="0">
                <a:solidFill>
                  <a:schemeClr val="tx1"/>
                </a:solidFill>
                <a:latin typeface="Cambria" panose="02040503050406030204" pitchFamily="18" charset="0"/>
              </a:rPr>
              <a:t>.</a:t>
            </a:r>
          </a:p>
          <a:p>
            <a:pPr lvl="1">
              <a:buFont typeface="Wingdings" panose="05000000000000000000" pitchFamily="2" charset="2"/>
              <a:buChar char="ü"/>
            </a:pPr>
            <a:r>
              <a:rPr lang="en-US" sz="2200" dirty="0" err="1" smtClean="0">
                <a:solidFill>
                  <a:schemeClr val="tx1"/>
                </a:solidFill>
                <a:latin typeface="Cambria" panose="02040503050406030204" pitchFamily="18" charset="0"/>
              </a:rPr>
              <a:t>Nubuwwat</a:t>
            </a:r>
            <a:r>
              <a:rPr lang="en-US" sz="2200" dirty="0" smtClean="0">
                <a:solidFill>
                  <a:schemeClr val="tx1"/>
                </a:solidFill>
                <a:latin typeface="Cambria" panose="02040503050406030204" pitchFamily="18" charset="0"/>
              </a:rPr>
              <a:t> also means an exalt place. </a:t>
            </a:r>
          </a:p>
          <a:p>
            <a:pPr lvl="1">
              <a:buFont typeface="Wingdings" panose="05000000000000000000" pitchFamily="2" charset="2"/>
              <a:buChar char="ü"/>
            </a:pPr>
            <a:r>
              <a:rPr lang="en-US" sz="2200" dirty="0" err="1" smtClean="0">
                <a:solidFill>
                  <a:schemeClr val="tx1"/>
                </a:solidFill>
                <a:latin typeface="Cambria" panose="02040503050406030204" pitchFamily="18" charset="0"/>
              </a:rPr>
              <a:t>Risalat</a:t>
            </a:r>
            <a:r>
              <a:rPr lang="en-US" sz="2200" dirty="0">
                <a:solidFill>
                  <a:schemeClr val="tx1"/>
                </a:solidFill>
                <a:latin typeface="Cambria" panose="02040503050406030204" pitchFamily="18" charset="0"/>
              </a:rPr>
              <a:t> </a:t>
            </a:r>
            <a:r>
              <a:rPr lang="en-US" sz="2200" dirty="0" smtClean="0">
                <a:solidFill>
                  <a:schemeClr val="tx1"/>
                </a:solidFill>
                <a:latin typeface="Cambria" panose="02040503050406030204" pitchFamily="18" charset="0"/>
              </a:rPr>
              <a:t>is a bridge between Allah and His slaves.</a:t>
            </a:r>
          </a:p>
          <a:p>
            <a:pPr lvl="1">
              <a:buFont typeface="Wingdings" panose="05000000000000000000" pitchFamily="2" charset="2"/>
              <a:buChar char="ü"/>
            </a:pPr>
            <a:r>
              <a:rPr lang="en-US" sz="2200" dirty="0" smtClean="0">
                <a:solidFill>
                  <a:schemeClr val="tx1"/>
                </a:solidFill>
                <a:latin typeface="Cambria" panose="02040503050406030204" pitchFamily="18" charset="0"/>
              </a:rPr>
              <a:t>Some scholars are of the view that </a:t>
            </a:r>
            <a:r>
              <a:rPr lang="en-US" sz="2200" dirty="0" err="1" smtClean="0">
                <a:solidFill>
                  <a:schemeClr val="tx1"/>
                </a:solidFill>
                <a:latin typeface="Cambria" panose="02040503050406030204" pitchFamily="18" charset="0"/>
              </a:rPr>
              <a:t>Nubuwwat</a:t>
            </a:r>
            <a:r>
              <a:rPr lang="en-US" sz="2200" dirty="0" smtClean="0">
                <a:solidFill>
                  <a:schemeClr val="tx1"/>
                </a:solidFill>
                <a:latin typeface="Cambria" panose="02040503050406030204" pitchFamily="18" charset="0"/>
              </a:rPr>
              <a:t> and </a:t>
            </a:r>
            <a:r>
              <a:rPr lang="en-US" sz="2200" dirty="0" err="1" smtClean="0">
                <a:solidFill>
                  <a:schemeClr val="tx1"/>
                </a:solidFill>
                <a:latin typeface="Cambria" panose="02040503050406030204" pitchFamily="18" charset="0"/>
              </a:rPr>
              <a:t>Risalat</a:t>
            </a:r>
            <a:r>
              <a:rPr lang="en-US" sz="2200" dirty="0" smtClean="0">
                <a:solidFill>
                  <a:schemeClr val="tx1"/>
                </a:solidFill>
                <a:latin typeface="Cambria" panose="02040503050406030204" pitchFamily="18" charset="0"/>
              </a:rPr>
              <a:t> are same.</a:t>
            </a:r>
          </a:p>
          <a:p>
            <a:pPr lvl="1">
              <a:buFont typeface="Wingdings" panose="05000000000000000000" pitchFamily="2" charset="2"/>
              <a:buChar char="ü"/>
            </a:pPr>
            <a:r>
              <a:rPr lang="en-US" sz="2200" dirty="0" err="1" smtClean="0">
                <a:solidFill>
                  <a:schemeClr val="tx1"/>
                </a:solidFill>
                <a:latin typeface="Cambria" panose="02040503050406030204" pitchFamily="18" charset="0"/>
              </a:rPr>
              <a:t>Risalat</a:t>
            </a:r>
            <a:r>
              <a:rPr lang="en-US" sz="2200" dirty="0" smtClean="0">
                <a:solidFill>
                  <a:schemeClr val="tx1"/>
                </a:solidFill>
                <a:latin typeface="Cambria" panose="02040503050406030204" pitchFamily="18" charset="0"/>
              </a:rPr>
              <a:t> is superior.</a:t>
            </a:r>
          </a:p>
          <a:p>
            <a:pPr lvl="1">
              <a:buFont typeface="Wingdings" panose="05000000000000000000" pitchFamily="2" charset="2"/>
              <a:buChar char="ü"/>
            </a:pPr>
            <a:r>
              <a:rPr lang="en-US" sz="2200" dirty="0" err="1" smtClean="0">
                <a:solidFill>
                  <a:schemeClr val="tx1"/>
                </a:solidFill>
                <a:latin typeface="Cambria" panose="02040503050406030204" pitchFamily="18" charset="0"/>
              </a:rPr>
              <a:t>Rasool</a:t>
            </a:r>
            <a:r>
              <a:rPr lang="en-US" sz="2200" dirty="0" smtClean="0">
                <a:solidFill>
                  <a:schemeClr val="tx1"/>
                </a:solidFill>
                <a:latin typeface="Cambria" panose="02040503050406030204" pitchFamily="18" charset="0"/>
              </a:rPr>
              <a:t> (Messenger) were </a:t>
            </a:r>
            <a:r>
              <a:rPr lang="en-US" sz="2200" dirty="0" smtClean="0">
                <a:solidFill>
                  <a:srgbClr val="FF0000"/>
                </a:solidFill>
                <a:latin typeface="Cambria" panose="02040503050406030204" pitchFamily="18" charset="0"/>
              </a:rPr>
              <a:t>313 and divine books were 104 </a:t>
            </a:r>
            <a:r>
              <a:rPr lang="en-US" sz="2200" dirty="0" smtClean="0">
                <a:solidFill>
                  <a:schemeClr val="tx1"/>
                </a:solidFill>
                <a:latin typeface="Cambria" panose="02040503050406030204" pitchFamily="18" charset="0"/>
              </a:rPr>
              <a:t>while </a:t>
            </a:r>
            <a:r>
              <a:rPr lang="en-US" sz="2200" dirty="0" err="1" smtClean="0">
                <a:solidFill>
                  <a:schemeClr val="tx1"/>
                </a:solidFill>
                <a:latin typeface="Cambria" panose="02040503050406030204" pitchFamily="18" charset="0"/>
              </a:rPr>
              <a:t>Nabi</a:t>
            </a:r>
            <a:r>
              <a:rPr lang="en-US" sz="2200" dirty="0" smtClean="0">
                <a:solidFill>
                  <a:schemeClr val="tx1"/>
                </a:solidFill>
                <a:latin typeface="Cambria" panose="02040503050406030204" pitchFamily="18" charset="0"/>
              </a:rPr>
              <a:t> were more than 1 lac.</a:t>
            </a:r>
            <a:endParaRPr lang="en-US" sz="22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26275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anose="04020705040A02060702" pitchFamily="82" charset="0"/>
              </a:rPr>
              <a:t>Aqeeda</a:t>
            </a:r>
            <a:r>
              <a:rPr lang="en-US" dirty="0" smtClean="0">
                <a:latin typeface="Algerian" panose="04020705040A02060702" pitchFamily="82" charset="0"/>
              </a:rPr>
              <a:t> (creed)</a:t>
            </a:r>
            <a:endParaRPr lang="en-US" dirty="0">
              <a:latin typeface="Algerian" panose="04020705040A02060702" pitchFamily="82" charset="0"/>
            </a:endParaRPr>
          </a:p>
        </p:txBody>
      </p:sp>
      <p:sp>
        <p:nvSpPr>
          <p:cNvPr id="3" name="Content Placeholder 2"/>
          <p:cNvSpPr>
            <a:spLocks noGrp="1"/>
          </p:cNvSpPr>
          <p:nvPr>
            <p:ph idx="1"/>
          </p:nvPr>
        </p:nvSpPr>
        <p:spPr/>
        <p:txBody>
          <a:bodyPr anchor="ctr"/>
          <a:lstStyle/>
          <a:p>
            <a:r>
              <a:rPr lang="en-US" b="1" dirty="0">
                <a:latin typeface="Cambria" panose="02040503050406030204" pitchFamily="18" charset="0"/>
              </a:rPr>
              <a:t>‘</a:t>
            </a:r>
            <a:r>
              <a:rPr lang="en-US" b="1" dirty="0" err="1">
                <a:latin typeface="Cambria" panose="02040503050406030204" pitchFamily="18" charset="0"/>
              </a:rPr>
              <a:t>Aqeedah</a:t>
            </a:r>
            <a:r>
              <a:rPr lang="en-US" b="1" dirty="0">
                <a:latin typeface="Cambria" panose="02040503050406030204" pitchFamily="18" charset="0"/>
              </a:rPr>
              <a:t> refers to those matters which are believed in, with certainty and conviction, in one’s heart and soul. They are not tainted with any doubt or uncertainty.</a:t>
            </a:r>
            <a:endParaRPr lang="en-US" dirty="0">
              <a:latin typeface="Cambria" panose="02040503050406030204" pitchFamily="18" charset="0"/>
            </a:endParaRPr>
          </a:p>
        </p:txBody>
      </p:sp>
    </p:spTree>
    <p:extLst>
      <p:ext uri="{BB962C8B-B14F-4D97-AF65-F5344CB8AC3E}">
        <p14:creationId xmlns:p14="http://schemas.microsoft.com/office/powerpoint/2010/main" val="306677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Difference between </a:t>
            </a:r>
            <a:r>
              <a:rPr lang="en-US" sz="4000" b="1" dirty="0" err="1" smtClean="0">
                <a:latin typeface="Cambria" panose="02040503050406030204" pitchFamily="18" charset="0"/>
              </a:rPr>
              <a:t>Nabi</a:t>
            </a:r>
            <a:r>
              <a:rPr lang="en-US" sz="4000" b="1" dirty="0" smtClean="0">
                <a:latin typeface="Cambria" panose="02040503050406030204" pitchFamily="18" charset="0"/>
              </a:rPr>
              <a:t> and </a:t>
            </a:r>
            <a:r>
              <a:rPr lang="en-US" sz="4000" b="1" dirty="0" err="1" smtClean="0">
                <a:latin typeface="Cambria" panose="02040503050406030204" pitchFamily="18" charset="0"/>
              </a:rPr>
              <a:t>Rasool</a:t>
            </a:r>
            <a:r>
              <a:rPr lang="en-US" sz="4000" b="1" dirty="0" smtClean="0">
                <a:latin typeface="Cambria" panose="02040503050406030204" pitchFamily="18" charset="0"/>
              </a:rPr>
              <a:t/>
            </a:r>
            <a:br>
              <a:rPr lang="en-US" sz="4000" b="1" dirty="0" smtClean="0">
                <a:latin typeface="Cambria" panose="02040503050406030204" pitchFamily="18" charset="0"/>
              </a:rPr>
            </a:br>
            <a:r>
              <a:rPr lang="en-US" sz="2400" b="1" dirty="0" smtClean="0">
                <a:solidFill>
                  <a:srgbClr val="FF0000"/>
                </a:solidFill>
                <a:latin typeface="Cambria" panose="02040503050406030204" pitchFamily="18" charset="0"/>
              </a:rPr>
              <a:t>continued</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200" dirty="0" smtClean="0">
                <a:solidFill>
                  <a:schemeClr val="tx1"/>
                </a:solidFill>
                <a:latin typeface="Cambria" panose="02040503050406030204" pitchFamily="18" charset="0"/>
              </a:rPr>
              <a:t>A distinction is necessary for </a:t>
            </a:r>
            <a:r>
              <a:rPr lang="en-US" sz="2200" dirty="0" err="1" smtClean="0">
                <a:solidFill>
                  <a:schemeClr val="tx1"/>
                </a:solidFill>
                <a:latin typeface="Cambria" panose="02040503050406030204" pitchFamily="18" charset="0"/>
              </a:rPr>
              <a:t>Rasool</a:t>
            </a:r>
            <a:r>
              <a:rPr lang="en-US" sz="2200" dirty="0" smtClean="0">
                <a:solidFill>
                  <a:schemeClr val="tx1"/>
                </a:solidFill>
                <a:latin typeface="Cambria" panose="02040503050406030204" pitchFamily="18" charset="0"/>
              </a:rPr>
              <a:t> however new book or sharia is not necessary. </a:t>
            </a:r>
            <a:r>
              <a:rPr lang="en-US" sz="2200" dirty="0" smtClean="0">
                <a:solidFill>
                  <a:srgbClr val="FF0000"/>
                </a:solidFill>
                <a:latin typeface="Cambria" panose="02040503050406030204" pitchFamily="18" charset="0"/>
              </a:rPr>
              <a:t>Ismail </a:t>
            </a:r>
            <a:r>
              <a:rPr lang="en-US" sz="2200" dirty="0" smtClean="0">
                <a:solidFill>
                  <a:schemeClr val="tx1"/>
                </a:solidFill>
                <a:latin typeface="Cambria" panose="02040503050406030204" pitchFamily="18" charset="0"/>
              </a:rPr>
              <a:t>(A.S) was </a:t>
            </a:r>
            <a:r>
              <a:rPr lang="en-US" sz="2200" dirty="0" err="1" smtClean="0">
                <a:solidFill>
                  <a:schemeClr val="tx1"/>
                </a:solidFill>
                <a:latin typeface="Cambria" panose="02040503050406030204" pitchFamily="18" charset="0"/>
              </a:rPr>
              <a:t>Rasool</a:t>
            </a:r>
            <a:r>
              <a:rPr lang="en-US" sz="2200" dirty="0" smtClean="0">
                <a:solidFill>
                  <a:schemeClr val="tx1"/>
                </a:solidFill>
                <a:latin typeface="Cambria" panose="02040503050406030204" pitchFamily="18" charset="0"/>
              </a:rPr>
              <a:t> but he had no new sharia.</a:t>
            </a:r>
            <a:endParaRPr lang="en-US" sz="22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3838320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Both </a:t>
            </a:r>
            <a:r>
              <a:rPr lang="en-US" sz="4000" b="1" dirty="0" err="1" smtClean="0">
                <a:latin typeface="Cambria" panose="02040503050406030204" pitchFamily="18" charset="0"/>
              </a:rPr>
              <a:t>Nubuwwat</a:t>
            </a:r>
            <a:r>
              <a:rPr lang="en-US" sz="4000" b="1" dirty="0" smtClean="0">
                <a:latin typeface="Cambria" panose="02040503050406030204" pitchFamily="18" charset="0"/>
              </a:rPr>
              <a:t> and </a:t>
            </a:r>
            <a:r>
              <a:rPr lang="en-US" sz="4000" b="1" dirty="0" err="1" smtClean="0">
                <a:latin typeface="Cambria" panose="02040503050406030204" pitchFamily="18" charset="0"/>
              </a:rPr>
              <a:t>Risalat</a:t>
            </a:r>
            <a:r>
              <a:rPr lang="en-US" sz="4000" b="1" dirty="0" smtClean="0">
                <a:latin typeface="Cambria" panose="02040503050406030204" pitchFamily="18" charset="0"/>
              </a:rPr>
              <a:t> are from Allah</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200" dirty="0" err="1" smtClean="0">
                <a:solidFill>
                  <a:schemeClr val="tx1"/>
                </a:solidFill>
                <a:latin typeface="Cambria" panose="02040503050406030204" pitchFamily="18" charset="0"/>
              </a:rPr>
              <a:t>Nubuwwat</a:t>
            </a:r>
            <a:r>
              <a:rPr lang="en-US" sz="2200" dirty="0" smtClean="0">
                <a:solidFill>
                  <a:schemeClr val="tx1"/>
                </a:solidFill>
                <a:latin typeface="Cambria" panose="02040503050406030204" pitchFamily="18" charset="0"/>
              </a:rPr>
              <a:t> or </a:t>
            </a:r>
            <a:r>
              <a:rPr lang="en-US" sz="2200" dirty="0" err="1" smtClean="0">
                <a:solidFill>
                  <a:schemeClr val="tx1"/>
                </a:solidFill>
                <a:latin typeface="Cambria" panose="02040503050406030204" pitchFamily="18" charset="0"/>
              </a:rPr>
              <a:t>Risala</a:t>
            </a:r>
            <a:r>
              <a:rPr lang="en-US" sz="2200" dirty="0" smtClean="0">
                <a:solidFill>
                  <a:schemeClr val="tx1"/>
                </a:solidFill>
                <a:latin typeface="Cambria" panose="02040503050406030204" pitchFamily="18" charset="0"/>
              </a:rPr>
              <a:t> can’t be</a:t>
            </a:r>
            <a:r>
              <a:rPr lang="ur-PK" sz="2200" dirty="0" smtClean="0">
                <a:solidFill>
                  <a:schemeClr val="tx1"/>
                </a:solidFill>
                <a:latin typeface="Cambria" panose="02040503050406030204" pitchFamily="18" charset="0"/>
              </a:rPr>
              <a:t> </a:t>
            </a:r>
            <a:r>
              <a:rPr lang="en-US" sz="2200" dirty="0" smtClean="0">
                <a:solidFill>
                  <a:schemeClr val="tx1"/>
                </a:solidFill>
                <a:latin typeface="Cambria" panose="02040503050406030204" pitchFamily="18" charset="0"/>
              </a:rPr>
              <a:t>gained or achieved by struggling hard. It is a special gift of Allah.</a:t>
            </a:r>
          </a:p>
          <a:p>
            <a:pPr lvl="1" algn="ctr">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یَّخْتَصُّ بِرَحْمَتِهٖ مَنْ </a:t>
            </a:r>
            <a:r>
              <a:rPr lang="ar-SA" sz="2400" dirty="0" smtClean="0">
                <a:solidFill>
                  <a:srgbClr val="FF0000"/>
                </a:solidFill>
                <a:latin typeface="Al Majeed Quranic Font" panose="02010000000000000000" pitchFamily="2" charset="-78"/>
                <a:cs typeface="Al Majeed Quranic Font" panose="02010000000000000000" pitchFamily="2" charset="-78"/>
              </a:rPr>
              <a:t>یَّشَآءُؕ</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a:solidFill>
                  <a:schemeClr val="tx1"/>
                </a:solidFill>
                <a:latin typeface="Cambria" panose="02040503050406030204" pitchFamily="18" charset="0"/>
              </a:rPr>
              <a:t>But Allah selects for His mercy whom He </a:t>
            </a:r>
            <a:r>
              <a:rPr lang="en-US" sz="2400" dirty="0" smtClean="0">
                <a:solidFill>
                  <a:schemeClr val="tx1"/>
                </a:solidFill>
                <a:latin typeface="Cambria" panose="02040503050406030204" pitchFamily="18" charset="0"/>
              </a:rPr>
              <a:t>wills.</a:t>
            </a:r>
          </a:p>
          <a:p>
            <a:pPr lvl="1" algn="ctr">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اَللّٰہُ یَصۡطَفِیۡ مِنَ الۡمَلٰٓئِکَۃِ رُسُلًا وَّ مِنَ النَّاسِ</a:t>
            </a:r>
            <a:endParaRPr lang="en-US" sz="2400" dirty="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a:solidFill>
                  <a:schemeClr val="tx1"/>
                </a:solidFill>
                <a:latin typeface="Cambria" panose="02040503050406030204" pitchFamily="18" charset="0"/>
              </a:rPr>
              <a:t>Allah chooses from the angels messengers and from the people.</a:t>
            </a:r>
            <a:endParaRPr lang="en-US" sz="22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1734730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all the prophets without any difference.</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lgn="ctr">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کَذَّبَتۡ قَوۡمُ نُوۡحِۣ </a:t>
            </a:r>
            <a:r>
              <a:rPr lang="ar-SA" sz="2400" dirty="0" smtClean="0">
                <a:solidFill>
                  <a:srgbClr val="FF0000"/>
                </a:solidFill>
                <a:latin typeface="Al Majeed Quranic Font" panose="02010000000000000000" pitchFamily="2" charset="-78"/>
                <a:cs typeface="Al Majeed Quranic Font" panose="02010000000000000000" pitchFamily="2" charset="-78"/>
              </a:rPr>
              <a:t>الۡمُرۡسَلِیۡنَ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a:solidFill>
                  <a:schemeClr val="tx1"/>
                </a:solidFill>
                <a:latin typeface="Cambria" panose="02040503050406030204" pitchFamily="18" charset="0"/>
              </a:rPr>
              <a:t>The people of Noah denied the </a:t>
            </a:r>
            <a:r>
              <a:rPr lang="en-US" sz="2400" dirty="0" smtClean="0">
                <a:solidFill>
                  <a:schemeClr val="tx1"/>
                </a:solidFill>
                <a:latin typeface="Cambria" panose="02040503050406030204" pitchFamily="18" charset="0"/>
              </a:rPr>
              <a:t>messengers.</a:t>
            </a:r>
          </a:p>
          <a:p>
            <a:pPr lvl="1" algn="ctr">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کَذَّبَتۡ ثَمُوۡدُ </a:t>
            </a:r>
            <a:r>
              <a:rPr lang="ar-SA" sz="2400" dirty="0" smtClean="0">
                <a:solidFill>
                  <a:srgbClr val="FF0000"/>
                </a:solidFill>
                <a:latin typeface="Al Majeed Quranic Font" panose="02010000000000000000" pitchFamily="2" charset="-78"/>
                <a:cs typeface="Al Majeed Quranic Font" panose="02010000000000000000" pitchFamily="2" charset="-78"/>
              </a:rPr>
              <a:t>الۡمُرۡسَلِیۡنَ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err="1">
                <a:solidFill>
                  <a:schemeClr val="tx1"/>
                </a:solidFill>
                <a:latin typeface="Cambria" panose="02040503050406030204" pitchFamily="18" charset="0"/>
              </a:rPr>
              <a:t>Thamud</a:t>
            </a:r>
            <a:r>
              <a:rPr lang="en-US" sz="2400" dirty="0">
                <a:solidFill>
                  <a:schemeClr val="tx1"/>
                </a:solidFill>
                <a:latin typeface="Cambria" panose="02040503050406030204" pitchFamily="18" charset="0"/>
              </a:rPr>
              <a:t> denied the </a:t>
            </a:r>
            <a:r>
              <a:rPr lang="en-US" sz="2400" dirty="0" smtClean="0">
                <a:solidFill>
                  <a:schemeClr val="tx1"/>
                </a:solidFill>
                <a:latin typeface="Cambria" panose="02040503050406030204" pitchFamily="18" charset="0"/>
              </a:rPr>
              <a:t>messengers.</a:t>
            </a:r>
            <a:endParaRPr lang="en-US" sz="22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39678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Prophets are innocent.</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400" dirty="0" smtClean="0">
                <a:solidFill>
                  <a:schemeClr val="tx1"/>
                </a:solidFill>
                <a:latin typeface="Al Majeed Quranic Font" panose="02010000000000000000" pitchFamily="2" charset="-78"/>
                <a:cs typeface="Al Majeed Quranic Font" panose="02010000000000000000" pitchFamily="2" charset="-78"/>
              </a:rPr>
              <a:t>Allah would have never ordered people to follow prophets had they been disobedient</a:t>
            </a:r>
            <a:endParaRPr lang="en-US" sz="22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375510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Prophets are not fired from their posts</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200" dirty="0" smtClean="0">
                <a:solidFill>
                  <a:schemeClr val="tx1"/>
                </a:solidFill>
                <a:latin typeface="Cambria" panose="02040503050406030204" pitchFamily="18" charset="0"/>
                <a:cs typeface="Al Majeed Quranic Font" panose="02010000000000000000" pitchFamily="2" charset="-78"/>
              </a:rPr>
              <a:t>Allah all knowing, does not chose a disobedient person as a </a:t>
            </a:r>
            <a:r>
              <a:rPr lang="en-US" sz="2200" dirty="0" err="1" smtClean="0">
                <a:solidFill>
                  <a:schemeClr val="tx1"/>
                </a:solidFill>
                <a:latin typeface="Cambria" panose="02040503050406030204" pitchFamily="18" charset="0"/>
                <a:cs typeface="Al Majeed Quranic Font" panose="02010000000000000000" pitchFamily="2" charset="-78"/>
              </a:rPr>
              <a:t>Nabi</a:t>
            </a:r>
            <a:r>
              <a:rPr lang="en-US" sz="2200" dirty="0" smtClean="0">
                <a:solidFill>
                  <a:schemeClr val="tx1"/>
                </a:solidFill>
                <a:latin typeface="Cambria" panose="02040503050406030204" pitchFamily="18" charset="0"/>
                <a:cs typeface="Al Majeed Quranic Font" panose="02010000000000000000" pitchFamily="2" charset="-78"/>
              </a:rPr>
              <a:t>..</a:t>
            </a:r>
          </a:p>
          <a:p>
            <a:pPr lvl="1">
              <a:buFont typeface="Wingdings" panose="05000000000000000000" pitchFamily="2" charset="2"/>
              <a:buChar char="ü"/>
            </a:pPr>
            <a:r>
              <a:rPr lang="en-US" sz="2200" dirty="0" smtClean="0">
                <a:solidFill>
                  <a:schemeClr val="tx1"/>
                </a:solidFill>
                <a:latin typeface="Cambria" panose="02040503050406030204" pitchFamily="18" charset="0"/>
                <a:cs typeface="Al Majeed Quranic Font" panose="02010000000000000000" pitchFamily="2" charset="-78"/>
              </a:rPr>
              <a:t>Believing in Allah without believing in Prophets is not acceptable.</a:t>
            </a:r>
          </a:p>
          <a:p>
            <a:pPr lvl="1">
              <a:buFont typeface="Wingdings" panose="05000000000000000000" pitchFamily="2" charset="2"/>
              <a:buChar char="ü"/>
            </a:pPr>
            <a:r>
              <a:rPr lang="en-US" sz="2200" dirty="0" smtClean="0">
                <a:solidFill>
                  <a:schemeClr val="tx1"/>
                </a:solidFill>
                <a:latin typeface="Cambria" panose="02040503050406030204" pitchFamily="18" charset="0"/>
                <a:cs typeface="Al Majeed Quranic Font" panose="02010000000000000000" pitchFamily="2" charset="-78"/>
              </a:rPr>
              <a:t>The very first disobedience of devil was the refusal of a </a:t>
            </a:r>
            <a:r>
              <a:rPr lang="en-US" sz="2200" dirty="0" err="1" smtClean="0">
                <a:solidFill>
                  <a:schemeClr val="tx1"/>
                </a:solidFill>
                <a:latin typeface="Cambria" panose="02040503050406030204" pitchFamily="18" charset="0"/>
                <a:cs typeface="Al Majeed Quranic Font" panose="02010000000000000000" pitchFamily="2" charset="-78"/>
              </a:rPr>
              <a:t>Nabi</a:t>
            </a:r>
            <a:r>
              <a:rPr lang="en-US" sz="2200" smtClean="0">
                <a:solidFill>
                  <a:schemeClr val="tx1"/>
                </a:solidFill>
                <a:latin typeface="Cambria" panose="02040503050406030204" pitchFamily="18" charset="0"/>
                <a:cs typeface="Al Majeed Quranic Font" panose="02010000000000000000" pitchFamily="2" charset="-78"/>
              </a:rPr>
              <a:t> Adam (A.S).</a:t>
            </a:r>
            <a:endParaRPr lang="en-US" sz="22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1843387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Allah without believing in Prophets not acceptable</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اِنَّ الَّذِیْنَ یَكْفُرُوْنَ بِاللّٰهِ وَ رُسُلِهٖ وَ یُرِیْدُوْنَ اَنْ یُّفَرِّقُوْا بَیْنَ اللّٰهِ وَ رُسُلِهٖ وَ یَقُوْلُوْنَ نُؤْمِنُ بِبَعْضٍ وَّ نَكْفُرُ بِبَعْضٍۙ-وَّ یُرِیْدُوْنَ اَنْ یَّتَّخِذُوْا بَیْنَ ذٰلِكَ سَبِیْلًاۙ(۱۵۰)اُولٰٓىٕكَ هُمُ الْكٰفِرُوْنَ حَقًّاۚ-وَ اَعْتَدْنَا لِلْكٰفِرِیْنَ عَذَابًا مُّهِیْنًا</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smtClean="0">
                <a:solidFill>
                  <a:schemeClr val="tx1"/>
                </a:solidFill>
                <a:latin typeface="Cambria" panose="02040503050406030204" pitchFamily="18" charset="0"/>
              </a:rPr>
              <a:t>Those </a:t>
            </a:r>
            <a:r>
              <a:rPr lang="en-US" sz="2400" dirty="0">
                <a:solidFill>
                  <a:schemeClr val="tx1"/>
                </a:solidFill>
                <a:latin typeface="Cambria" panose="02040503050406030204" pitchFamily="18" charset="0"/>
              </a:rPr>
              <a:t>who disbelieve in God and His messengers and seek to divide between God and His messengers, by believing in Him but not in them, and say, ‘We believe in some, of the messengers, and disbelieve in some’, of the others, and seek to adopt a way, a path, to follow, between them, [between] unbelief and belief</a:t>
            </a:r>
            <a:r>
              <a:rPr lang="en-US" sz="2400" dirty="0" smtClean="0">
                <a:solidFill>
                  <a:schemeClr val="tx1"/>
                </a:solidFill>
                <a:latin typeface="Cambria" panose="02040503050406030204" pitchFamily="18" charset="0"/>
              </a:rPr>
              <a:t>.</a:t>
            </a:r>
            <a:r>
              <a:rPr lang="en-US" sz="2400" dirty="0"/>
              <a:t> </a:t>
            </a:r>
            <a:r>
              <a:rPr lang="en-US" sz="2400" dirty="0">
                <a:latin typeface="Cambria" panose="02040503050406030204" pitchFamily="18" charset="0"/>
              </a:rPr>
              <a:t>Those are the disbelievers in reality, and We have prepared for the disbelievers a humiliating punishment</a:t>
            </a:r>
            <a:r>
              <a:rPr lang="en-US" sz="2400" dirty="0" smtClean="0">
                <a:latin typeface="Cambria" panose="02040503050406030204" pitchFamily="18" charset="0"/>
              </a:rPr>
              <a:t>.</a:t>
            </a:r>
          </a:p>
          <a:p>
            <a:pPr marL="201168" lvl="1" indent="0">
              <a:buNone/>
            </a:pPr>
            <a:r>
              <a:rPr lang="en-US" sz="2000" dirty="0" smtClean="0">
                <a:solidFill>
                  <a:schemeClr val="tx1"/>
                </a:solidFill>
                <a:latin typeface="Cambria" panose="02040503050406030204" pitchFamily="18" charset="0"/>
              </a:rPr>
              <a:t> (Al. </a:t>
            </a:r>
            <a:r>
              <a:rPr lang="en-US" sz="2000" dirty="0" err="1" smtClean="0">
                <a:solidFill>
                  <a:schemeClr val="tx1"/>
                </a:solidFill>
                <a:latin typeface="Cambria" panose="02040503050406030204" pitchFamily="18" charset="0"/>
              </a:rPr>
              <a:t>Nisa</a:t>
            </a:r>
            <a:r>
              <a:rPr lang="en-US" sz="2000" dirty="0" smtClean="0">
                <a:solidFill>
                  <a:schemeClr val="tx1"/>
                </a:solidFill>
                <a:latin typeface="Cambria" panose="02040503050406030204" pitchFamily="18" charset="0"/>
              </a:rPr>
              <a:t> 150-151)</a:t>
            </a:r>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4207967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The first and the last Prophet</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400" dirty="0" smtClean="0">
                <a:solidFill>
                  <a:schemeClr val="tx1"/>
                </a:solidFill>
                <a:latin typeface="Cambria" panose="02040503050406030204" pitchFamily="18" charset="0"/>
                <a:cs typeface="Al Majeed Quranic Font" panose="02010000000000000000" pitchFamily="2" charset="-78"/>
              </a:rPr>
              <a:t>Adam (A.S) the first and Muhammad (S.A.W) the last prophet.</a:t>
            </a:r>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3038594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Miracles of Prophets</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400" dirty="0" smtClean="0">
                <a:solidFill>
                  <a:schemeClr val="tx1"/>
                </a:solidFill>
                <a:latin typeface="Cambria" panose="02040503050406030204" pitchFamily="18" charset="0"/>
                <a:cs typeface="Al Majeed Quranic Font" panose="02010000000000000000" pitchFamily="2" charset="-78"/>
              </a:rPr>
              <a:t>Miracles of Prophets are the token and sign of their </a:t>
            </a:r>
            <a:r>
              <a:rPr lang="en-US" sz="2400" dirty="0" err="1" smtClean="0">
                <a:solidFill>
                  <a:schemeClr val="tx1"/>
                </a:solidFill>
                <a:latin typeface="Cambria" panose="02040503050406030204" pitchFamily="18" charset="0"/>
                <a:cs typeface="Al Majeed Quranic Font" panose="02010000000000000000" pitchFamily="2" charset="-78"/>
              </a:rPr>
              <a:t>Nubuwwat</a:t>
            </a:r>
            <a:r>
              <a:rPr lang="en-US" sz="2400" dirty="0" smtClean="0">
                <a:solidFill>
                  <a:schemeClr val="tx1"/>
                </a:solidFill>
                <a:latin typeface="Cambria" panose="02040503050406030204" pitchFamily="18" charset="0"/>
                <a:cs typeface="Al Majeed Quranic Font" panose="02010000000000000000" pitchFamily="2" charset="-78"/>
              </a:rPr>
              <a:t> (</a:t>
            </a:r>
            <a:r>
              <a:rPr lang="en-US" sz="2400" dirty="0" err="1" smtClean="0">
                <a:solidFill>
                  <a:schemeClr val="tx1"/>
                </a:solidFill>
                <a:latin typeface="Cambria" panose="02040503050406030204" pitchFamily="18" charset="0"/>
                <a:cs typeface="Al Majeed Quranic Font" panose="02010000000000000000" pitchFamily="2" charset="-78"/>
              </a:rPr>
              <a:t>Prophethood</a:t>
            </a:r>
            <a:r>
              <a:rPr lang="en-US" sz="2400" smtClean="0">
                <a:solidFill>
                  <a:schemeClr val="tx1"/>
                </a:solidFill>
                <a:latin typeface="Cambria" panose="02040503050406030204" pitchFamily="18" charset="0"/>
                <a:cs typeface="Al Majeed Quranic Font" panose="02010000000000000000" pitchFamily="2" charset="-78"/>
              </a:rPr>
              <a:t>)</a:t>
            </a:r>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6291338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400" dirty="0">
                <a:solidFill>
                  <a:schemeClr val="tx1"/>
                </a:solidFill>
                <a:latin typeface="Cambria" panose="02040503050406030204" pitchFamily="18" charset="0"/>
              </a:rPr>
              <a:t>A</a:t>
            </a:r>
            <a:r>
              <a:rPr lang="en-US" sz="2400" dirty="0" smtClean="0">
                <a:solidFill>
                  <a:schemeClr val="tx1"/>
                </a:solidFill>
                <a:latin typeface="Cambria" panose="02040503050406030204" pitchFamily="18" charset="0"/>
              </a:rPr>
              <a:t>ngels</a:t>
            </a:r>
            <a:r>
              <a:rPr lang="en-US" sz="2400" dirty="0">
                <a:solidFill>
                  <a:schemeClr val="tx1"/>
                </a:solidFill>
                <a:latin typeface="Cambria" panose="02040503050406030204" pitchFamily="18" charset="0"/>
              </a:rPr>
              <a:t>, or </a:t>
            </a:r>
            <a:r>
              <a:rPr lang="en-US" sz="2400" b="1" dirty="0" err="1">
                <a:solidFill>
                  <a:schemeClr val="tx1"/>
                </a:solidFill>
                <a:latin typeface="Cambria" panose="02040503050406030204" pitchFamily="18" charset="0"/>
              </a:rPr>
              <a:t>malaikah</a:t>
            </a:r>
            <a:r>
              <a:rPr lang="en-US" sz="2400" dirty="0">
                <a:solidFill>
                  <a:schemeClr val="tx1"/>
                </a:solidFill>
                <a:latin typeface="Cambria" panose="02040503050406030204" pitchFamily="18" charset="0"/>
              </a:rPr>
              <a:t>, were created before humans with the purpose of following the orders of Allah and communicating with humans. </a:t>
            </a:r>
            <a:endParaRPr lang="en-US" sz="2400" dirty="0" smtClean="0">
              <a:solidFill>
                <a:schemeClr val="tx1"/>
              </a:solidFill>
              <a:latin typeface="Cambria" panose="02040503050406030204" pitchFamily="18" charset="0"/>
            </a:endParaRPr>
          </a:p>
          <a:p>
            <a:pPr lvl="1">
              <a:buFont typeface="Wingdings" panose="05000000000000000000" pitchFamily="2" charset="2"/>
              <a:buChar char="ü"/>
            </a:pPr>
            <a:r>
              <a:rPr lang="en-US" sz="2400" dirty="0" smtClean="0">
                <a:solidFill>
                  <a:schemeClr val="tx1"/>
                </a:solidFill>
                <a:latin typeface="Cambria" panose="02040503050406030204" pitchFamily="18" charset="0"/>
              </a:rPr>
              <a:t>Muslims </a:t>
            </a:r>
            <a:r>
              <a:rPr lang="en-US" sz="2400" dirty="0">
                <a:solidFill>
                  <a:schemeClr val="tx1"/>
                </a:solidFill>
                <a:latin typeface="Cambria" panose="02040503050406030204" pitchFamily="18" charset="0"/>
              </a:rPr>
              <a:t>believe that angels, like all other creatures, were created by God. In Islamic belief, angels communicate messages from Allah to humanity.</a:t>
            </a:r>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3827699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lgn="ctr">
              <a:buFont typeface="Wingdings" panose="05000000000000000000" pitchFamily="2" charset="2"/>
              <a:buChar char="ü"/>
            </a:pPr>
            <a:r>
              <a:rPr lang="ar-SA" sz="2400" dirty="0" smtClean="0">
                <a:solidFill>
                  <a:srgbClr val="FF0000"/>
                </a:solidFill>
                <a:latin typeface="Al Majeed Quranic Font" panose="02010000000000000000" pitchFamily="2" charset="-78"/>
                <a:cs typeface="Al Majeed Quranic Font" panose="02010000000000000000" pitchFamily="2" charset="-78"/>
              </a:rPr>
              <a:t>اٰمَنَ الرَّسُوْلُ بِمَاۤ اُنْزِلَ اِلَیْهِ مِنْ رَّبِّهٖ وَ الْمُؤْمِنُوْنَؕ-كُلٌّ اٰمَنَ بِاللّٰهِ وَ مَلٰٓىٕكَتِهٖ وَ كُتُبِهٖ وَ رُسُلِهٖ۫-لَا نُفَرِّقُ بَیْنَ اَحَدٍ مِّنْ رُّسُلِهٖ۫-وَ قَالُوْا سَمِعْنَا وَ اَطَعْنَا ﱪ غُفْرَانَكَ رَبَّنَا وَ اِلَیْكَ الْمَصِیْرُ(۲۸۵)</a:t>
            </a:r>
            <a:endParaRPr lang="ur-PK" sz="2400" b="1"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000" b="1" dirty="0" smtClean="0">
                <a:solidFill>
                  <a:schemeClr val="tx1"/>
                </a:solidFill>
                <a:latin typeface="Cambria" panose="02040503050406030204" pitchFamily="18" charset="0"/>
              </a:rPr>
              <a:t>The Messenger has believed in what was revealed to him from his Lord, and [so have] the believers. All of them have believed in Allah and His angels and His books and His messengers, [saying], ‘We make no distinctions between any of His messengers.’ And they say, ‘We hear and obey. [We seek] your forgiveness, our Lord, and to You is the [final] destination.’</a:t>
            </a:r>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4050288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b="1" dirty="0" smtClean="0">
                <a:latin typeface="Cambria" panose="02040503050406030204" pitchFamily="18" charset="0"/>
                <a:cs typeface="AA Sameer Asmaak" panose="02000506000000020003" pitchFamily="2" charset="-78"/>
              </a:rPr>
              <a:t>Oneness of Allah</a:t>
            </a:r>
            <a:br>
              <a:rPr lang="en-US" sz="5400" b="1" dirty="0" smtClean="0">
                <a:latin typeface="Cambria" panose="02040503050406030204" pitchFamily="18" charset="0"/>
                <a:cs typeface="AA Sameer Asmaak" panose="02000506000000020003" pitchFamily="2" charset="-78"/>
              </a:rPr>
            </a:br>
            <a:r>
              <a:rPr lang="en-US" sz="5400" b="1" dirty="0" err="1" smtClean="0">
                <a:latin typeface="Cambria" panose="02040503050406030204" pitchFamily="18" charset="0"/>
                <a:cs typeface="AA Sameer Asmaak" panose="02000506000000020003" pitchFamily="2" charset="-78"/>
              </a:rPr>
              <a:t>Tauheed</a:t>
            </a:r>
            <a:r>
              <a:rPr lang="en-US" sz="5400" b="1" dirty="0" smtClean="0">
                <a:latin typeface="Cambria" panose="02040503050406030204" pitchFamily="18" charset="0"/>
                <a:cs typeface="AA Sameer Asmaak" panose="02000506000000020003" pitchFamily="2" charset="-78"/>
              </a:rPr>
              <a:t> (Monotheism)</a:t>
            </a:r>
            <a:endParaRPr lang="en-US" sz="5400" b="1" dirty="0">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Wingdings" panose="05000000000000000000" pitchFamily="2" charset="2"/>
              <a:buChar char="ü"/>
            </a:pPr>
            <a:r>
              <a:rPr lang="en-US" sz="2400" b="1" dirty="0" err="1" smtClean="0">
                <a:solidFill>
                  <a:schemeClr val="tx1"/>
                </a:solidFill>
                <a:latin typeface="Cambria" panose="02040503050406030204" pitchFamily="18" charset="0"/>
              </a:rPr>
              <a:t>Tawhid</a:t>
            </a:r>
            <a:r>
              <a:rPr lang="en-US" sz="2400" dirty="0">
                <a:solidFill>
                  <a:schemeClr val="tx1"/>
                </a:solidFill>
                <a:latin typeface="Cambria" panose="02040503050406030204" pitchFamily="18" charset="0"/>
              </a:rPr>
              <a:t>, also spelled </a:t>
            </a:r>
            <a:r>
              <a:rPr lang="en-US" sz="2400" b="1" dirty="0" err="1">
                <a:solidFill>
                  <a:schemeClr val="tx1"/>
                </a:solidFill>
                <a:latin typeface="Cambria" panose="02040503050406030204" pitchFamily="18" charset="0"/>
              </a:rPr>
              <a:t>Tauhid</a:t>
            </a:r>
            <a:r>
              <a:rPr lang="en-US" sz="2400" b="1" dirty="0">
                <a:solidFill>
                  <a:schemeClr val="tx1"/>
                </a:solidFill>
                <a:latin typeface="Cambria" panose="02040503050406030204" pitchFamily="18" charset="0"/>
              </a:rPr>
              <a:t>, </a:t>
            </a:r>
            <a:r>
              <a:rPr lang="en-US" sz="2400" dirty="0">
                <a:solidFill>
                  <a:schemeClr val="tx1"/>
                </a:solidFill>
                <a:latin typeface="Cambria" panose="02040503050406030204" pitchFamily="18" charset="0"/>
              </a:rPr>
              <a:t>Arabic </a:t>
            </a:r>
            <a:r>
              <a:rPr lang="en-US" sz="2400" b="1" dirty="0" err="1">
                <a:solidFill>
                  <a:schemeClr val="tx1"/>
                </a:solidFill>
                <a:latin typeface="Cambria" panose="02040503050406030204" pitchFamily="18" charset="0"/>
              </a:rPr>
              <a:t>Tawḥīd</a:t>
            </a:r>
            <a:r>
              <a:rPr lang="en-US" sz="2400" dirty="0">
                <a:solidFill>
                  <a:schemeClr val="tx1"/>
                </a:solidFill>
                <a:latin typeface="Cambria" panose="02040503050406030204" pitchFamily="18" charset="0"/>
              </a:rPr>
              <a:t>, (“making one,” “asserting oneness</a:t>
            </a:r>
            <a:r>
              <a:rPr lang="en-US" sz="2400" dirty="0" smtClean="0">
                <a:solidFill>
                  <a:schemeClr val="tx1"/>
                </a:solidFill>
                <a:latin typeface="Cambria" panose="02040503050406030204" pitchFamily="18" charset="0"/>
              </a:rPr>
              <a:t>”)</a:t>
            </a:r>
          </a:p>
          <a:p>
            <a:pPr>
              <a:buFont typeface="Wingdings" panose="05000000000000000000" pitchFamily="2" charset="2"/>
              <a:buChar char="ü"/>
            </a:pPr>
            <a:r>
              <a:rPr lang="en-US" sz="2400" dirty="0" smtClean="0">
                <a:solidFill>
                  <a:schemeClr val="tx1"/>
                </a:solidFill>
                <a:latin typeface="Cambria" panose="02040503050406030204" pitchFamily="18" charset="0"/>
              </a:rPr>
              <a:t>The </a:t>
            </a:r>
            <a:r>
              <a:rPr lang="en-US" sz="2400" dirty="0">
                <a:solidFill>
                  <a:schemeClr val="tx1"/>
                </a:solidFill>
                <a:latin typeface="Cambria" panose="02040503050406030204" pitchFamily="18" charset="0"/>
              </a:rPr>
              <a:t>oneness of God, in the sense that he is one and there is no god but he, as stated in the </a:t>
            </a:r>
            <a:r>
              <a:rPr lang="en-US" sz="2400" i="1" dirty="0" err="1">
                <a:solidFill>
                  <a:schemeClr val="tx1"/>
                </a:solidFill>
                <a:latin typeface="Cambria" panose="02040503050406030204" pitchFamily="18" charset="0"/>
                <a:hlinkClick r:id="rId2"/>
              </a:rPr>
              <a:t>shahādah</a:t>
            </a:r>
            <a:r>
              <a:rPr lang="en-US" sz="2400" dirty="0">
                <a:solidFill>
                  <a:schemeClr val="tx1"/>
                </a:solidFill>
                <a:latin typeface="Cambria" panose="02040503050406030204" pitchFamily="18" charset="0"/>
              </a:rPr>
              <a:t> (“witness”) formula: “There is no god but </a:t>
            </a:r>
            <a:r>
              <a:rPr lang="en-US" sz="2400" dirty="0">
                <a:solidFill>
                  <a:schemeClr val="tx1"/>
                </a:solidFill>
                <a:latin typeface="Cambria" panose="02040503050406030204" pitchFamily="18" charset="0"/>
                <a:hlinkClick r:id="rId3"/>
              </a:rPr>
              <a:t>God</a:t>
            </a:r>
            <a:r>
              <a:rPr lang="en-US" sz="2400" dirty="0">
                <a:solidFill>
                  <a:schemeClr val="tx1"/>
                </a:solidFill>
                <a:latin typeface="Cambria" panose="02040503050406030204" pitchFamily="18" charset="0"/>
              </a:rPr>
              <a:t> and </a:t>
            </a:r>
            <a:r>
              <a:rPr lang="en-US" sz="2400" dirty="0">
                <a:solidFill>
                  <a:schemeClr val="tx1"/>
                </a:solidFill>
                <a:latin typeface="Cambria" panose="02040503050406030204" pitchFamily="18" charset="0"/>
                <a:hlinkClick r:id="rId4"/>
              </a:rPr>
              <a:t>Muhammad</a:t>
            </a:r>
            <a:r>
              <a:rPr lang="en-US" sz="2400" dirty="0">
                <a:solidFill>
                  <a:schemeClr val="tx1"/>
                </a:solidFill>
                <a:latin typeface="Cambria" panose="02040503050406030204" pitchFamily="18" charset="0"/>
              </a:rPr>
              <a:t> is His prophet.” </a:t>
            </a:r>
          </a:p>
        </p:txBody>
      </p:sp>
    </p:spTree>
    <p:extLst>
      <p:ext uri="{BB962C8B-B14F-4D97-AF65-F5344CB8AC3E}">
        <p14:creationId xmlns:p14="http://schemas.microsoft.com/office/powerpoint/2010/main" val="3341286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Wingdings" panose="05000000000000000000" pitchFamily="2" charset="2"/>
              <a:buChar char="ü"/>
            </a:pPr>
            <a:r>
              <a:rPr lang="en-US" sz="2400" dirty="0">
                <a:solidFill>
                  <a:schemeClr val="tx1"/>
                </a:solidFill>
                <a:latin typeface="Cambria" panose="02040503050406030204" pitchFamily="18" charset="0"/>
              </a:rPr>
              <a:t>According to Islamic belief, the angels constantly praise God</a:t>
            </a:r>
            <a:r>
              <a:rPr lang="en-US" sz="2400" dirty="0" smtClean="0">
                <a:solidFill>
                  <a:schemeClr val="tx1"/>
                </a:solidFill>
                <a:latin typeface="Cambria" panose="02040503050406030204" pitchFamily="18" charset="0"/>
              </a:rPr>
              <a:t>:</a:t>
            </a:r>
          </a:p>
          <a:p>
            <a:pPr lvl="1">
              <a:buFont typeface="Wingdings" panose="05000000000000000000" pitchFamily="2" charset="2"/>
              <a:buChar char="ü"/>
            </a:pPr>
            <a:r>
              <a:rPr lang="en-US" sz="2000" i="1" dirty="0">
                <a:solidFill>
                  <a:schemeClr val="tx1"/>
                </a:solidFill>
                <a:latin typeface="Cambria" panose="02040503050406030204" pitchFamily="18" charset="0"/>
              </a:rPr>
              <a:t>They exalt him night and day and do not slacken</a:t>
            </a:r>
            <a:r>
              <a:rPr lang="en-US" sz="2000" i="1" dirty="0" smtClean="0">
                <a:solidFill>
                  <a:schemeClr val="tx1"/>
                </a:solidFill>
                <a:latin typeface="Cambria" panose="02040503050406030204" pitchFamily="18" charset="0"/>
              </a:rPr>
              <a:t>. (Al-Quran)</a:t>
            </a:r>
          </a:p>
          <a:p>
            <a:pPr lvl="1" algn="ctr">
              <a:buFont typeface="Wingdings" panose="05000000000000000000" pitchFamily="2" charset="2"/>
              <a:buChar char="ü"/>
            </a:pPr>
            <a:r>
              <a:rPr lang="ar-SA" sz="2400" dirty="0">
                <a:solidFill>
                  <a:srgbClr val="FF0000"/>
                </a:solidFill>
                <a:latin typeface="Al Majeed Quranic Font" panose="02010000000000000000" pitchFamily="2" charset="-78"/>
                <a:cs typeface="Al Majeed Quranic Font" panose="02010000000000000000" pitchFamily="2" charset="-78"/>
              </a:rPr>
              <a:t>وَمَا يَعْلَمُ جُنُودَ رَبِّكَ إِلَّا </a:t>
            </a:r>
            <a:r>
              <a:rPr lang="ar-SA" sz="2400" dirty="0" smtClean="0">
                <a:solidFill>
                  <a:srgbClr val="FF0000"/>
                </a:solidFill>
                <a:latin typeface="Al Majeed Quranic Font" panose="02010000000000000000" pitchFamily="2" charset="-78"/>
                <a:cs typeface="Al Majeed Quranic Font" panose="02010000000000000000" pitchFamily="2" charset="-78"/>
              </a:rPr>
              <a:t>هُو</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lvl="1">
              <a:buFont typeface="Wingdings" panose="05000000000000000000" pitchFamily="2" charset="2"/>
              <a:buChar char="ü"/>
            </a:pPr>
            <a:r>
              <a:rPr lang="en-US" sz="2400" dirty="0">
                <a:solidFill>
                  <a:schemeClr val="tx1"/>
                </a:solidFill>
                <a:latin typeface="Cambria" panose="02040503050406030204" pitchFamily="18" charset="0"/>
              </a:rPr>
              <a:t>And none knows the soldiers of your Lord except Him</a:t>
            </a:r>
          </a:p>
          <a:p>
            <a:pPr lvl="1" algn="ctr">
              <a:buFont typeface="Wingdings" panose="05000000000000000000" pitchFamily="2" charset="2"/>
              <a:buChar char="ü"/>
            </a:pPr>
            <a:endParaRPr lang="en-US" sz="2400" i="1" dirty="0" smtClean="0">
              <a:solidFill>
                <a:srgbClr val="FF0000"/>
              </a:solidFill>
              <a:latin typeface="Al Majeed Quranic Font" panose="02010000000000000000" pitchFamily="2" charset="-78"/>
              <a:cs typeface="Al Majeed Quranic Font" panose="02010000000000000000" pitchFamily="2" charset="-78"/>
            </a:endParaRPr>
          </a:p>
          <a:p>
            <a:endParaRPr lang="en-US" sz="2000" dirty="0">
              <a:solidFill>
                <a:schemeClr val="tx1"/>
              </a:solidFill>
              <a:latin typeface="Cambria" panose="02040503050406030204" pitchFamily="18" charset="0"/>
              <a:cs typeface="Al Majeed Quranic Font" panose="02010000000000000000" pitchFamily="2" charset="-78"/>
            </a:endParaRPr>
          </a:p>
        </p:txBody>
      </p:sp>
    </p:spTree>
    <p:extLst>
      <p:ext uri="{BB962C8B-B14F-4D97-AF65-F5344CB8AC3E}">
        <p14:creationId xmlns:p14="http://schemas.microsoft.com/office/powerpoint/2010/main" val="1129097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lnSpcReduction="10000"/>
          </a:bodyPr>
          <a:lstStyle/>
          <a:p>
            <a:pPr>
              <a:buFont typeface="Arial" panose="020B0604020202020204" pitchFamily="34" charset="0"/>
              <a:buChar char="•"/>
            </a:pPr>
            <a:r>
              <a:rPr lang="en-US" sz="2400" dirty="0">
                <a:solidFill>
                  <a:schemeClr val="tx1"/>
                </a:solidFill>
                <a:latin typeface="Cambria" panose="02040503050406030204" pitchFamily="18" charset="0"/>
              </a:rPr>
              <a:t>Angels in Islam have the following qualities:</a:t>
            </a:r>
          </a:p>
          <a:p>
            <a:pPr>
              <a:buFont typeface="Arial" panose="020B0604020202020204" pitchFamily="34" charset="0"/>
              <a:buChar char="•"/>
            </a:pPr>
            <a:r>
              <a:rPr lang="en-US" sz="2400" dirty="0">
                <a:solidFill>
                  <a:schemeClr val="tx1"/>
                </a:solidFill>
                <a:latin typeface="Cambria" panose="02040503050406030204" pitchFamily="18" charset="0"/>
              </a:rPr>
              <a:t>They are made from light.</a:t>
            </a:r>
          </a:p>
          <a:p>
            <a:pPr>
              <a:buFont typeface="Arial" panose="020B0604020202020204" pitchFamily="34" charset="0"/>
              <a:buChar char="•"/>
            </a:pPr>
            <a:r>
              <a:rPr lang="en-US" sz="2400" dirty="0">
                <a:solidFill>
                  <a:schemeClr val="tx1"/>
                </a:solidFill>
                <a:latin typeface="Cambria" panose="02040503050406030204" pitchFamily="18" charset="0"/>
              </a:rPr>
              <a:t>They have no </a:t>
            </a:r>
            <a:r>
              <a:rPr lang="en-US" sz="2400" b="1" dirty="0">
                <a:solidFill>
                  <a:schemeClr val="tx1"/>
                </a:solidFill>
                <a:latin typeface="Cambria" panose="02040503050406030204" pitchFamily="18" charset="0"/>
              </a:rPr>
              <a:t>free will</a:t>
            </a:r>
            <a:r>
              <a:rPr lang="en-US" sz="2400" dirty="0">
                <a:solidFill>
                  <a:schemeClr val="tx1"/>
                </a:solidFill>
                <a:latin typeface="Cambria" panose="02040503050406030204" pitchFamily="18" charset="0"/>
              </a:rPr>
              <a:t>.</a:t>
            </a:r>
          </a:p>
          <a:p>
            <a:pPr>
              <a:buFont typeface="Arial" panose="020B0604020202020204" pitchFamily="34" charset="0"/>
              <a:buChar char="•"/>
            </a:pPr>
            <a:r>
              <a:rPr lang="en-US" sz="2400" dirty="0">
                <a:solidFill>
                  <a:schemeClr val="tx1"/>
                </a:solidFill>
                <a:latin typeface="Cambria" panose="02040503050406030204" pitchFamily="18" charset="0"/>
              </a:rPr>
              <a:t>They tell Allah about the </a:t>
            </a:r>
            <a:r>
              <a:rPr lang="en-US" sz="2400" dirty="0" smtClean="0">
                <a:solidFill>
                  <a:schemeClr val="tx1"/>
                </a:solidFill>
                <a:latin typeface="Cambria" panose="02040503050406030204" pitchFamily="18" charset="0"/>
              </a:rPr>
              <a:t>behavior </a:t>
            </a:r>
            <a:r>
              <a:rPr lang="en-US" sz="2400" dirty="0">
                <a:solidFill>
                  <a:schemeClr val="tx1"/>
                </a:solidFill>
                <a:latin typeface="Cambria" panose="02040503050406030204" pitchFamily="18" charset="0"/>
              </a:rPr>
              <a:t>of humans.</a:t>
            </a:r>
          </a:p>
          <a:p>
            <a:pPr>
              <a:buFont typeface="Arial" panose="020B0604020202020204" pitchFamily="34" charset="0"/>
              <a:buChar char="•"/>
            </a:pPr>
            <a:r>
              <a:rPr lang="en-US" sz="2400" dirty="0">
                <a:solidFill>
                  <a:schemeClr val="tx1"/>
                </a:solidFill>
                <a:latin typeface="Cambria" panose="02040503050406030204" pitchFamily="18" charset="0"/>
              </a:rPr>
              <a:t>They are limitless.</a:t>
            </a:r>
          </a:p>
          <a:p>
            <a:pPr>
              <a:buFont typeface="Arial" panose="020B0604020202020204" pitchFamily="34" charset="0"/>
              <a:buChar char="•"/>
            </a:pPr>
            <a:r>
              <a:rPr lang="en-US" sz="2400" dirty="0">
                <a:solidFill>
                  <a:schemeClr val="tx1"/>
                </a:solidFill>
                <a:latin typeface="Cambria" panose="02040503050406030204" pitchFamily="18" charset="0"/>
              </a:rPr>
              <a:t>They are invisible. However, they may reveal themselves to humans on special occasions. An example is when the Angel </a:t>
            </a:r>
            <a:r>
              <a:rPr lang="en-US" sz="2400" b="1" dirty="0" err="1">
                <a:solidFill>
                  <a:schemeClr val="tx1"/>
                </a:solidFill>
                <a:latin typeface="Cambria" panose="02040503050406030204" pitchFamily="18" charset="0"/>
              </a:rPr>
              <a:t>Jibril</a:t>
            </a:r>
            <a:r>
              <a:rPr lang="en-US" sz="2400" dirty="0">
                <a:solidFill>
                  <a:schemeClr val="tx1"/>
                </a:solidFill>
                <a:latin typeface="Cambria" panose="02040503050406030204" pitchFamily="18" charset="0"/>
              </a:rPr>
              <a:t> revealed himself to Prophet Muhammad</a:t>
            </a:r>
            <a:r>
              <a:rPr lang="en-US" sz="2400" dirty="0" smtClean="0">
                <a:solidFill>
                  <a:schemeClr val="tx1"/>
                </a:solidFill>
                <a:latin typeface="Cambria" panose="02040503050406030204" pitchFamily="18" charset="0"/>
              </a:rPr>
              <a:t>.</a:t>
            </a:r>
          </a:p>
          <a:p>
            <a:pPr>
              <a:buFont typeface="Arial" panose="020B0604020202020204" pitchFamily="34" charset="0"/>
              <a:buChar char="•"/>
            </a:pPr>
            <a:r>
              <a:rPr lang="en-US" sz="2400" dirty="0">
                <a:solidFill>
                  <a:schemeClr val="tx1"/>
                </a:solidFill>
                <a:latin typeface="Cambria" panose="02040503050406030204" pitchFamily="18" charset="0"/>
              </a:rPr>
              <a:t>They are free from being male, female, couples, sons and daughter etc.</a:t>
            </a:r>
          </a:p>
          <a:p>
            <a:pPr>
              <a:buFont typeface="Arial" panose="020B0604020202020204" pitchFamily="34" charset="0"/>
              <a:buChar char="•"/>
            </a:pP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79042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rPr>
              <a:t>Belief in </a:t>
            </a:r>
            <a:r>
              <a:rPr lang="en-US" b="1" dirty="0" smtClean="0">
                <a:latin typeface="Cambria" panose="02040503050406030204" pitchFamily="18" charset="0"/>
              </a:rPr>
              <a:t>angels </a:t>
            </a:r>
            <a:r>
              <a:rPr lang="en-US" sz="3200" b="1" dirty="0" smtClean="0">
                <a:latin typeface="Cambria" panose="02040503050406030204" pitchFamily="18" charset="0"/>
              </a:rPr>
              <a:t>(Kinds of Angels)</a:t>
            </a:r>
            <a:r>
              <a:rPr lang="en-US" sz="3200" b="1" dirty="0">
                <a:latin typeface="Cambria" panose="02040503050406030204" pitchFamily="18" charset="0"/>
              </a:rPr>
              <a:t/>
            </a:r>
            <a:br>
              <a:rPr lang="en-US" sz="3200" b="1" dirty="0">
                <a:latin typeface="Cambria" panose="02040503050406030204" pitchFamily="18" charset="0"/>
              </a:rPr>
            </a:br>
            <a:r>
              <a:rPr lang="en-US" sz="2800" b="1" dirty="0">
                <a:solidFill>
                  <a:srgbClr val="FF0000"/>
                </a:solidFill>
                <a:latin typeface="Cambria" panose="02040503050406030204" pitchFamily="18" charset="0"/>
              </a:rPr>
              <a:t>continued</a:t>
            </a:r>
            <a:endParaRPr lang="en-US" dirty="0"/>
          </a:p>
        </p:txBody>
      </p:sp>
      <p:sp>
        <p:nvSpPr>
          <p:cNvPr id="3" name="Content Placeholder 2"/>
          <p:cNvSpPr>
            <a:spLocks noGrp="1"/>
          </p:cNvSpPr>
          <p:nvPr>
            <p:ph idx="1"/>
          </p:nvPr>
        </p:nvSpPr>
        <p:spPr/>
        <p:txBody>
          <a:bodyPr anchor="ctr">
            <a:normAutofit/>
          </a:bodyPr>
          <a:lstStyle/>
          <a:p>
            <a:pPr>
              <a:buFont typeface="Arial" panose="020B0604020202020204" pitchFamily="34" charset="0"/>
              <a:buChar char="•"/>
            </a:pPr>
            <a:r>
              <a:rPr lang="en-US" sz="2400" dirty="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Angels have assigned with different tasks in the heavens and earth.</a:t>
            </a:r>
          </a:p>
          <a:p>
            <a:pPr>
              <a:buFont typeface="Arial" panose="020B0604020202020204" pitchFamily="34" charset="0"/>
              <a:buChar char="•"/>
            </a:pPr>
            <a:r>
              <a:rPr lang="en-US" sz="2400" dirty="0" smtClean="0">
                <a:solidFill>
                  <a:schemeClr val="tx1"/>
                </a:solidFill>
                <a:latin typeface="Cambria" panose="02040503050406030204" pitchFamily="18" charset="0"/>
              </a:rPr>
              <a:t>Some have lift up </a:t>
            </a:r>
            <a:r>
              <a:rPr lang="en-US" sz="2400" dirty="0" err="1" smtClean="0">
                <a:solidFill>
                  <a:schemeClr val="tx1"/>
                </a:solidFill>
                <a:latin typeface="Cambria" panose="02040503050406030204" pitchFamily="18" charset="0"/>
              </a:rPr>
              <a:t>Arsh</a:t>
            </a:r>
            <a:r>
              <a:rPr lang="en-US" sz="2400" dirty="0" smtClean="0">
                <a:solidFill>
                  <a:schemeClr val="tx1"/>
                </a:solidFill>
                <a:latin typeface="Cambria" panose="02040503050406030204" pitchFamily="18" charset="0"/>
              </a:rPr>
              <a:t>; some are busy in circumambulation (</a:t>
            </a:r>
            <a:r>
              <a:rPr lang="en-US" sz="2400" dirty="0" err="1" smtClean="0">
                <a:solidFill>
                  <a:schemeClr val="tx1"/>
                </a:solidFill>
                <a:latin typeface="Cambria" panose="02040503050406030204" pitchFamily="18" charset="0"/>
              </a:rPr>
              <a:t>Tawaf</a:t>
            </a:r>
            <a:r>
              <a:rPr lang="en-US" sz="2400" dirty="0" smtClean="0">
                <a:solidFill>
                  <a:schemeClr val="tx1"/>
                </a:solidFill>
                <a:latin typeface="Cambria" panose="02040503050406030204" pitchFamily="18" charset="0"/>
              </a:rPr>
              <a:t>); some are the supervisors of Hell and some are of </a:t>
            </a:r>
            <a:r>
              <a:rPr lang="en-US" sz="2400" dirty="0" err="1" smtClean="0">
                <a:solidFill>
                  <a:schemeClr val="tx1"/>
                </a:solidFill>
                <a:latin typeface="Cambria" panose="02040503050406030204" pitchFamily="18" charset="0"/>
              </a:rPr>
              <a:t>Jannat</a:t>
            </a:r>
            <a:r>
              <a:rPr lang="en-US" sz="2400" dirty="0" smtClean="0">
                <a:solidFill>
                  <a:schemeClr val="tx1"/>
                </a:solidFill>
                <a:latin typeface="Cambria" panose="02040503050406030204" pitchFamily="18" charset="0"/>
              </a:rPr>
              <a:t>; some are angels of mercy and some are of punishment.</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68240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21093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r>
              <a:rPr lang="en-US" sz="2400" dirty="0" smtClean="0">
                <a:solidFill>
                  <a:schemeClr val="tx1"/>
                </a:solidFill>
                <a:latin typeface="Cambria" panose="02040503050406030204" pitchFamily="18" charset="0"/>
              </a:rPr>
              <a:t>Angels </a:t>
            </a:r>
            <a:r>
              <a:rPr lang="en-US" sz="2400" dirty="0">
                <a:solidFill>
                  <a:schemeClr val="tx1"/>
                </a:solidFill>
                <a:latin typeface="Cambria" panose="02040503050406030204" pitchFamily="18" charset="0"/>
              </a:rPr>
              <a:t>named in the </a:t>
            </a:r>
            <a:r>
              <a:rPr lang="en-US" sz="2400" b="1" dirty="0">
                <a:solidFill>
                  <a:schemeClr val="tx1"/>
                </a:solidFill>
                <a:latin typeface="Cambria" panose="02040503050406030204" pitchFamily="18" charset="0"/>
              </a:rPr>
              <a:t>Qur’an</a:t>
            </a:r>
            <a:r>
              <a:rPr lang="en-US" sz="2400" dirty="0">
                <a:solidFill>
                  <a:schemeClr val="tx1"/>
                </a:solidFill>
                <a:latin typeface="Cambria" panose="02040503050406030204" pitchFamily="18" charset="0"/>
              </a:rPr>
              <a:t> include:</a:t>
            </a:r>
          </a:p>
          <a:p>
            <a:r>
              <a:rPr lang="en-US" sz="2400" b="1" dirty="0" err="1">
                <a:solidFill>
                  <a:srgbClr val="FF0000"/>
                </a:solidFill>
                <a:latin typeface="Cambria" panose="02040503050406030204" pitchFamily="18" charset="0"/>
              </a:rPr>
              <a:t>Jibril</a:t>
            </a:r>
            <a:r>
              <a:rPr lang="en-US" sz="2400" dirty="0">
                <a:solidFill>
                  <a:schemeClr val="tx1"/>
                </a:solidFill>
                <a:latin typeface="Cambria" panose="02040503050406030204" pitchFamily="18" charset="0"/>
              </a:rPr>
              <a:t> – The bringer of good news</a:t>
            </a:r>
            <a:r>
              <a:rPr lang="en-US" sz="2400" dirty="0" smtClean="0">
                <a:solidFill>
                  <a:schemeClr val="tx1"/>
                </a:solidFill>
                <a:latin typeface="Cambria" panose="02040503050406030204" pitchFamily="18" charset="0"/>
              </a:rPr>
              <a:t>. </a:t>
            </a:r>
          </a:p>
          <a:p>
            <a:pPr>
              <a:buFont typeface="Arial" panose="020B0604020202020204" pitchFamily="34" charset="0"/>
              <a:buChar char="•"/>
            </a:pPr>
            <a:r>
              <a:rPr lang="en-US" sz="2400" dirty="0" smtClean="0">
                <a:solidFill>
                  <a:schemeClr val="tx1"/>
                </a:solidFill>
                <a:latin typeface="Cambria" panose="02040503050406030204" pitchFamily="18" charset="0"/>
              </a:rPr>
              <a:t>He </a:t>
            </a:r>
            <a:r>
              <a:rPr lang="en-US" sz="2400" dirty="0">
                <a:solidFill>
                  <a:schemeClr val="tx1"/>
                </a:solidFill>
                <a:latin typeface="Cambria" panose="02040503050406030204" pitchFamily="18" charset="0"/>
              </a:rPr>
              <a:t>is mentioned in both the Qur’an and the </a:t>
            </a:r>
            <a:r>
              <a:rPr lang="en-US" sz="2400" b="1" dirty="0">
                <a:solidFill>
                  <a:schemeClr val="tx1"/>
                </a:solidFill>
                <a:latin typeface="Cambria" panose="02040503050406030204" pitchFamily="18" charset="0"/>
              </a:rPr>
              <a:t>Hadith</a:t>
            </a:r>
            <a:r>
              <a:rPr lang="en-US" sz="2400" dirty="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The </a:t>
            </a:r>
            <a:r>
              <a:rPr lang="en-US" sz="2400" dirty="0">
                <a:solidFill>
                  <a:schemeClr val="tx1"/>
                </a:solidFill>
                <a:latin typeface="Cambria" panose="02040503050406030204" pitchFamily="18" charset="0"/>
              </a:rPr>
              <a:t>Angel </a:t>
            </a:r>
            <a:r>
              <a:rPr lang="en-US" sz="2400" dirty="0" err="1">
                <a:solidFill>
                  <a:schemeClr val="tx1"/>
                </a:solidFill>
                <a:latin typeface="Cambria" panose="02040503050406030204" pitchFamily="18" charset="0"/>
              </a:rPr>
              <a:t>Jibril</a:t>
            </a:r>
            <a:r>
              <a:rPr lang="en-US" sz="2400" dirty="0">
                <a:solidFill>
                  <a:schemeClr val="tx1"/>
                </a:solidFill>
                <a:latin typeface="Cambria" panose="02040503050406030204" pitchFamily="18" charset="0"/>
              </a:rPr>
              <a:t> revealed Allah’s words in the form of the Qur’an to Muhammad on the Night of Power. Because of this, he is also known as the </a:t>
            </a:r>
            <a:r>
              <a:rPr lang="en-US" sz="2400" b="1" dirty="0">
                <a:solidFill>
                  <a:schemeClr val="tx1"/>
                </a:solidFill>
                <a:latin typeface="Cambria" panose="02040503050406030204" pitchFamily="18" charset="0"/>
              </a:rPr>
              <a:t>Angel of Revelation</a:t>
            </a:r>
            <a:r>
              <a:rPr lang="en-US" sz="2400" dirty="0">
                <a:solidFill>
                  <a:schemeClr val="tx1"/>
                </a:solidFill>
                <a:latin typeface="Cambria" panose="02040503050406030204" pitchFamily="18" charset="0"/>
              </a:rPr>
              <a:t>, as he played a vital role in communicating Islam to humanity. </a:t>
            </a: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3128669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In the Qur’an, Allah makes it clear that anyone who opposes </a:t>
            </a:r>
            <a:r>
              <a:rPr lang="en-US" sz="2400" dirty="0" err="1">
                <a:solidFill>
                  <a:schemeClr val="tx1"/>
                </a:solidFill>
                <a:latin typeface="Cambria" panose="02040503050406030204" pitchFamily="18" charset="0"/>
              </a:rPr>
              <a:t>Jibril</a:t>
            </a:r>
            <a:r>
              <a:rPr lang="en-US" sz="2400" dirty="0">
                <a:solidFill>
                  <a:schemeClr val="tx1"/>
                </a:solidFill>
                <a:latin typeface="Cambria" panose="02040503050406030204" pitchFamily="18" charset="0"/>
              </a:rPr>
              <a:t> or the other angels will become an enemy of Allah</a:t>
            </a:r>
            <a:r>
              <a:rPr lang="en-US" sz="2400" dirty="0" smtClean="0">
                <a:solidFill>
                  <a:schemeClr val="tx1"/>
                </a:solidFill>
                <a:latin typeface="Cambria" panose="02040503050406030204" pitchFamily="18" charset="0"/>
              </a:rPr>
              <a:t>:</a:t>
            </a:r>
            <a:endParaRPr lang="ur-PK" sz="2400" dirty="0" smtClean="0">
              <a:solidFill>
                <a:schemeClr val="tx1"/>
              </a:solidFill>
              <a:latin typeface="Cambria" panose="02040503050406030204" pitchFamily="18" charset="0"/>
            </a:endParaRPr>
          </a:p>
          <a:p>
            <a:pPr algn="ctr">
              <a:buFont typeface="Courier New" panose="02070309020205020404" pitchFamily="49" charset="0"/>
              <a:buChar char="o"/>
            </a:pPr>
            <a:r>
              <a:rPr lang="ar-SA" sz="2400" dirty="0">
                <a:solidFill>
                  <a:srgbClr val="FF0000"/>
                </a:solidFill>
                <a:latin typeface="Al Majeed Quranic Font" panose="02010000000000000000" pitchFamily="2" charset="-78"/>
                <a:cs typeface="Al Majeed Quranic Font" panose="02010000000000000000" pitchFamily="2" charset="-78"/>
              </a:rPr>
              <a:t>قُلْ مَنْ كَانَ عَدُوًّا لِّجِبْرِیْلَ فَاِنَّهٗ نَزَّلَهٗ عَلٰى قَلْبِكَ بِاِذْنِ اللّٰهِ مُصَدِّقًا لِّمَا بَیْنَ یَدَیْهِ وَ هُدًى وَّ بُشْرٰى </a:t>
            </a:r>
            <a:r>
              <a:rPr lang="ar-SA" sz="2400" dirty="0" smtClean="0">
                <a:solidFill>
                  <a:srgbClr val="FF0000"/>
                </a:solidFill>
                <a:latin typeface="Al Majeed Quranic Font" panose="02010000000000000000" pitchFamily="2" charset="-78"/>
                <a:cs typeface="Al Majeed Quranic Font" panose="02010000000000000000" pitchFamily="2" charset="-78"/>
              </a:rPr>
              <a:t>لِلْمُؤْمِنِیْنَ(</a:t>
            </a:r>
            <a:r>
              <a:rPr lang="ar-SA" sz="2400" dirty="0">
                <a:solidFill>
                  <a:srgbClr val="FF0000"/>
                </a:solidFill>
                <a:latin typeface="Al Majeed Quranic Font" panose="02010000000000000000" pitchFamily="2" charset="-78"/>
                <a:cs typeface="Al Majeed Quranic Font" panose="02010000000000000000" pitchFamily="2" charset="-78"/>
              </a:rPr>
              <a:t>مَنْ كَانَ عَدُوًّا لِّلّٰهِ وَ مَلٰٓىٕكَتِهٖ وَ رُسُلِهٖ وَ جِبْرِیْلَ وَ مِیْكٰىلَ فَاِنَّ اللّٰهَ عَدُوٌّ </a:t>
            </a:r>
            <a:r>
              <a:rPr lang="ar-SA" sz="2400" dirty="0" smtClean="0">
                <a:solidFill>
                  <a:srgbClr val="FF0000"/>
                </a:solidFill>
                <a:latin typeface="Al Majeed Quranic Font" panose="02010000000000000000" pitchFamily="2" charset="-78"/>
                <a:cs typeface="Al Majeed Quranic Font" panose="02010000000000000000" pitchFamily="2" charset="-78"/>
              </a:rPr>
              <a:t>لِّلْكٰفِرِیْنَ</a:t>
            </a:r>
            <a:endParaRPr lang="en-US" sz="2400" i="1" dirty="0" smtClean="0"/>
          </a:p>
          <a:p>
            <a:pPr>
              <a:buFont typeface="Courier New" panose="02070309020205020404" pitchFamily="49" charset="0"/>
              <a:buChar char="o"/>
            </a:pPr>
            <a:r>
              <a:rPr lang="en-US" sz="2400" i="1" dirty="0" smtClean="0">
                <a:solidFill>
                  <a:schemeClr val="tx1"/>
                </a:solidFill>
              </a:rPr>
              <a:t>Whoever </a:t>
            </a:r>
            <a:r>
              <a:rPr lang="en-US" sz="2400" i="1" dirty="0">
                <a:solidFill>
                  <a:schemeClr val="tx1"/>
                </a:solidFill>
              </a:rPr>
              <a:t>is an enemy to </a:t>
            </a:r>
            <a:r>
              <a:rPr lang="en-US" sz="2400" i="1" dirty="0" err="1">
                <a:solidFill>
                  <a:schemeClr val="tx1"/>
                </a:solidFill>
              </a:rPr>
              <a:t>Jibril</a:t>
            </a:r>
            <a:r>
              <a:rPr lang="en-US" sz="2400" i="1" dirty="0">
                <a:solidFill>
                  <a:schemeClr val="tx1"/>
                </a:solidFill>
              </a:rPr>
              <a:t> – it is [none but] he who has brought the Qur’an down upon his heart, by permission of Allah, confirming that which was before it and as guidance and good tidings for the believers. Whoever is an enemy to Allah and His angels and His messengers and </a:t>
            </a:r>
            <a:r>
              <a:rPr lang="en-US" sz="2400" i="1" dirty="0" err="1">
                <a:solidFill>
                  <a:schemeClr val="tx1"/>
                </a:solidFill>
              </a:rPr>
              <a:t>Jibril</a:t>
            </a:r>
            <a:r>
              <a:rPr lang="en-US" sz="2400" i="1" dirty="0">
                <a:solidFill>
                  <a:schemeClr val="tx1"/>
                </a:solidFill>
              </a:rPr>
              <a:t> and </a:t>
            </a:r>
            <a:r>
              <a:rPr lang="en-US" sz="2400" i="1" dirty="0" err="1">
                <a:solidFill>
                  <a:schemeClr val="tx1"/>
                </a:solidFill>
              </a:rPr>
              <a:t>Mika’il</a:t>
            </a:r>
            <a:r>
              <a:rPr lang="en-US" sz="2400" i="1" dirty="0">
                <a:solidFill>
                  <a:schemeClr val="tx1"/>
                </a:solidFill>
              </a:rPr>
              <a:t> – then indeed, Allah is an enemy to the disbelievers.</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06703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lnSpcReduction="10000"/>
          </a:bodyPr>
          <a:lstStyle/>
          <a:p>
            <a:r>
              <a:rPr lang="en-US" sz="2400" b="1" dirty="0" err="1">
                <a:solidFill>
                  <a:schemeClr val="tx1"/>
                </a:solidFill>
                <a:latin typeface="Cambria" panose="02040503050406030204" pitchFamily="18" charset="0"/>
              </a:rPr>
              <a:t>Mika’il</a:t>
            </a:r>
            <a:r>
              <a:rPr lang="en-US" sz="2400" dirty="0">
                <a:solidFill>
                  <a:schemeClr val="tx1"/>
                </a:solidFill>
                <a:latin typeface="Cambria" panose="02040503050406030204" pitchFamily="18" charset="0"/>
              </a:rPr>
              <a:t> – The Angel </a:t>
            </a:r>
            <a:r>
              <a:rPr lang="en-US" sz="2400" dirty="0" err="1" smtClean="0">
                <a:solidFill>
                  <a:schemeClr val="tx1"/>
                </a:solidFill>
                <a:latin typeface="Cambria" panose="02040503050406030204" pitchFamily="18" charset="0"/>
              </a:rPr>
              <a:t>Mika’il</a:t>
            </a:r>
            <a:r>
              <a:rPr lang="en-US" sz="2400" dirty="0" smtClean="0">
                <a:solidFill>
                  <a:schemeClr val="tx1"/>
                </a:solidFill>
                <a:latin typeface="Cambria" panose="02040503050406030204" pitchFamily="18" charset="0"/>
              </a:rPr>
              <a:t>. </a:t>
            </a:r>
            <a:r>
              <a:rPr lang="en-US" sz="2400" dirty="0">
                <a:solidFill>
                  <a:schemeClr val="tx1"/>
                </a:solidFill>
                <a:latin typeface="Cambria" panose="02040503050406030204" pitchFamily="18" charset="0"/>
              </a:rPr>
              <a:t>He is known as the giver of rain, which waters the land and helps to provide food for people. </a:t>
            </a:r>
            <a:r>
              <a:rPr lang="en-US" sz="2400" dirty="0" smtClean="0">
                <a:solidFill>
                  <a:srgbClr val="FF0000"/>
                </a:solidFill>
                <a:latin typeface="Cambria" panose="02040503050406030204" pitchFamily="18" charset="0"/>
              </a:rPr>
              <a:t>As </a:t>
            </a:r>
            <a:r>
              <a:rPr lang="en-US" sz="2400" dirty="0">
                <a:solidFill>
                  <a:srgbClr val="FF0000"/>
                </a:solidFill>
                <a:latin typeface="Cambria" panose="02040503050406030204" pitchFamily="18" charset="0"/>
              </a:rPr>
              <a:t>the Angel of Mercy, he asks Allah to forgive people’s sins.</a:t>
            </a:r>
            <a:r>
              <a:rPr lang="en-US" sz="2400" dirty="0">
                <a:solidFill>
                  <a:schemeClr val="tx1"/>
                </a:solidFill>
                <a:latin typeface="Cambria" panose="02040503050406030204" pitchFamily="18" charset="0"/>
              </a:rPr>
              <a:t> It is believed that both the Angel </a:t>
            </a:r>
            <a:r>
              <a:rPr lang="en-US" sz="2400" dirty="0" err="1">
                <a:solidFill>
                  <a:schemeClr val="tx1"/>
                </a:solidFill>
                <a:latin typeface="Cambria" panose="02040503050406030204" pitchFamily="18" charset="0"/>
              </a:rPr>
              <a:t>Jibril</a:t>
            </a:r>
            <a:r>
              <a:rPr lang="en-US" sz="2400" dirty="0">
                <a:solidFill>
                  <a:schemeClr val="tx1"/>
                </a:solidFill>
                <a:latin typeface="Cambria" panose="02040503050406030204" pitchFamily="18" charset="0"/>
              </a:rPr>
              <a:t> and the Angel </a:t>
            </a:r>
            <a:r>
              <a:rPr lang="en-US" sz="2400" dirty="0" err="1">
                <a:solidFill>
                  <a:schemeClr val="tx1"/>
                </a:solidFill>
                <a:latin typeface="Cambria" panose="02040503050406030204" pitchFamily="18" charset="0"/>
              </a:rPr>
              <a:t>Mika’il</a:t>
            </a:r>
            <a:r>
              <a:rPr lang="en-US" sz="2400" dirty="0">
                <a:solidFill>
                  <a:schemeClr val="tx1"/>
                </a:solidFill>
                <a:latin typeface="Cambria" panose="02040503050406030204" pitchFamily="18" charset="0"/>
              </a:rPr>
              <a:t> will be present on the </a:t>
            </a:r>
            <a:r>
              <a:rPr lang="en-US" sz="2400" b="1" dirty="0">
                <a:solidFill>
                  <a:schemeClr val="tx1"/>
                </a:solidFill>
                <a:latin typeface="Cambria" panose="02040503050406030204" pitchFamily="18" charset="0"/>
              </a:rPr>
              <a:t>Day of </a:t>
            </a:r>
            <a:r>
              <a:rPr lang="en-US" sz="2400" b="1" dirty="0" err="1">
                <a:solidFill>
                  <a:schemeClr val="tx1"/>
                </a:solidFill>
                <a:latin typeface="Cambria" panose="02040503050406030204" pitchFamily="18" charset="0"/>
              </a:rPr>
              <a:t>Judgement</a:t>
            </a:r>
            <a:r>
              <a:rPr lang="en-US" sz="2400" dirty="0">
                <a:solidFill>
                  <a:schemeClr val="tx1"/>
                </a:solidFill>
                <a:latin typeface="Cambria" panose="02040503050406030204" pitchFamily="18" charset="0"/>
              </a:rPr>
              <a:t>.</a:t>
            </a:r>
          </a:p>
          <a:p>
            <a:r>
              <a:rPr lang="en-US" sz="2400" b="1" dirty="0" err="1">
                <a:solidFill>
                  <a:schemeClr val="tx1"/>
                </a:solidFill>
                <a:latin typeface="Cambria" panose="02040503050406030204" pitchFamily="18" charset="0"/>
              </a:rPr>
              <a:t>Izra’il</a:t>
            </a:r>
            <a:r>
              <a:rPr lang="en-US" sz="2400" dirty="0">
                <a:solidFill>
                  <a:schemeClr val="tx1"/>
                </a:solidFill>
                <a:latin typeface="Cambria" panose="02040503050406030204" pitchFamily="18" charset="0"/>
              </a:rPr>
              <a:t> – The Angel of Death, who takes the souls from bodies when people die.</a:t>
            </a:r>
          </a:p>
          <a:p>
            <a:r>
              <a:rPr lang="en-US" sz="2400" b="1" dirty="0" err="1">
                <a:solidFill>
                  <a:schemeClr val="tx1"/>
                </a:solidFill>
                <a:latin typeface="Cambria" panose="02040503050406030204" pitchFamily="18" charset="0"/>
              </a:rPr>
              <a:t>Israfil</a:t>
            </a:r>
            <a:r>
              <a:rPr lang="en-US" sz="2400" dirty="0">
                <a:solidFill>
                  <a:schemeClr val="tx1"/>
                </a:solidFill>
                <a:latin typeface="Cambria" panose="02040503050406030204" pitchFamily="18" charset="0"/>
              </a:rPr>
              <a:t> – The angel who will be present on the day of </a:t>
            </a:r>
            <a:r>
              <a:rPr lang="en-US" sz="2400" b="1" dirty="0">
                <a:solidFill>
                  <a:schemeClr val="tx1"/>
                </a:solidFill>
                <a:latin typeface="Cambria" panose="02040503050406030204" pitchFamily="18" charset="0"/>
              </a:rPr>
              <a:t>resurrection</a:t>
            </a:r>
            <a:r>
              <a:rPr lang="en-US" sz="2400" dirty="0">
                <a:solidFill>
                  <a:schemeClr val="tx1"/>
                </a:solidFill>
                <a:latin typeface="Cambria" panose="02040503050406030204" pitchFamily="18" charset="0"/>
              </a:rPr>
              <a:t>. It is believed that the Angel </a:t>
            </a:r>
            <a:r>
              <a:rPr lang="en-US" sz="2400" dirty="0" err="1">
                <a:solidFill>
                  <a:schemeClr val="tx1"/>
                </a:solidFill>
                <a:latin typeface="Cambria" panose="02040503050406030204" pitchFamily="18" charset="0"/>
              </a:rPr>
              <a:t>Israfil</a:t>
            </a:r>
            <a:r>
              <a:rPr lang="en-US" sz="2400" dirty="0">
                <a:solidFill>
                  <a:schemeClr val="tx1"/>
                </a:solidFill>
                <a:latin typeface="Cambria" panose="02040503050406030204" pitchFamily="18" charset="0"/>
              </a:rPr>
              <a:t> will blow a trumpet to announce the </a:t>
            </a:r>
            <a:r>
              <a:rPr lang="en-US" sz="2400" b="1" dirty="0">
                <a:solidFill>
                  <a:schemeClr val="tx1"/>
                </a:solidFill>
                <a:latin typeface="Cambria" panose="02040503050406030204" pitchFamily="18" charset="0"/>
              </a:rPr>
              <a:t>Day of </a:t>
            </a:r>
            <a:r>
              <a:rPr lang="en-US" sz="2400" b="1" dirty="0" err="1">
                <a:solidFill>
                  <a:schemeClr val="tx1"/>
                </a:solidFill>
                <a:latin typeface="Cambria" panose="02040503050406030204" pitchFamily="18" charset="0"/>
              </a:rPr>
              <a:t>Judgement</a:t>
            </a:r>
            <a:r>
              <a:rPr lang="en-US" sz="2400" dirty="0">
                <a:solidFill>
                  <a:schemeClr val="tx1"/>
                </a:solidFill>
                <a:latin typeface="Cambria" panose="02040503050406030204" pitchFamily="18" charset="0"/>
              </a:rPr>
              <a:t>.</a:t>
            </a:r>
          </a:p>
          <a:p>
            <a:r>
              <a:rPr lang="en-US" sz="2400" b="1" dirty="0" err="1">
                <a:solidFill>
                  <a:schemeClr val="tx1"/>
                </a:solidFill>
                <a:latin typeface="Cambria" panose="02040503050406030204" pitchFamily="18" charset="0"/>
              </a:rPr>
              <a:t>Munkar</a:t>
            </a:r>
            <a:r>
              <a:rPr lang="en-US" sz="2400" dirty="0">
                <a:solidFill>
                  <a:schemeClr val="tx1"/>
                </a:solidFill>
                <a:latin typeface="Cambria" panose="02040503050406030204" pitchFamily="18" charset="0"/>
              </a:rPr>
              <a:t> and </a:t>
            </a:r>
            <a:r>
              <a:rPr lang="en-US" sz="2400" b="1" dirty="0" err="1">
                <a:solidFill>
                  <a:schemeClr val="tx1"/>
                </a:solidFill>
                <a:latin typeface="Cambria" panose="02040503050406030204" pitchFamily="18" charset="0"/>
              </a:rPr>
              <a:t>Nakir</a:t>
            </a:r>
            <a:r>
              <a:rPr lang="en-US" sz="2400" dirty="0">
                <a:solidFill>
                  <a:schemeClr val="tx1"/>
                </a:solidFill>
                <a:latin typeface="Cambria" panose="02040503050406030204" pitchFamily="18" charset="0"/>
              </a:rPr>
              <a:t> – The angels responsible for questioning the soul of a person who has died.</a:t>
            </a:r>
          </a:p>
        </p:txBody>
      </p:sp>
    </p:spTree>
    <p:extLst>
      <p:ext uri="{BB962C8B-B14F-4D97-AF65-F5344CB8AC3E}">
        <p14:creationId xmlns:p14="http://schemas.microsoft.com/office/powerpoint/2010/main" val="2115274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Cambria" panose="02040503050406030204" pitchFamily="18" charset="0"/>
              </a:rPr>
              <a:t>Belief in angels</a:t>
            </a:r>
            <a:br>
              <a:rPr lang="en-US" sz="4000" b="1" dirty="0" smtClean="0">
                <a:latin typeface="Cambria" panose="02040503050406030204" pitchFamily="18" charset="0"/>
              </a:rPr>
            </a:br>
            <a:r>
              <a:rPr lang="en-US" sz="2000" b="1" dirty="0" smtClean="0">
                <a:solidFill>
                  <a:srgbClr val="FF0000"/>
                </a:solidFill>
                <a:latin typeface="Cambria" panose="02040503050406030204" pitchFamily="18" charset="0"/>
              </a:rPr>
              <a:t>continued</a:t>
            </a:r>
            <a:endParaRPr lang="en-US" sz="2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r>
              <a:rPr lang="en-US" sz="2400" dirty="0" smtClean="0">
                <a:solidFill>
                  <a:schemeClr val="tx1"/>
                </a:solidFill>
                <a:latin typeface="Cambria" panose="02040503050406030204" pitchFamily="18" charset="0"/>
              </a:rPr>
              <a:t>Muslims </a:t>
            </a:r>
            <a:r>
              <a:rPr lang="en-US" sz="2400" dirty="0">
                <a:solidFill>
                  <a:schemeClr val="tx1"/>
                </a:solidFill>
                <a:latin typeface="Cambria" panose="02040503050406030204" pitchFamily="18" charset="0"/>
              </a:rPr>
              <a:t>also believe that angels are with them at all times. They have two angels, which sit on either shoulder and are known as </a:t>
            </a:r>
            <a:r>
              <a:rPr lang="en-US" sz="2400" b="1" dirty="0">
                <a:solidFill>
                  <a:schemeClr val="tx1"/>
                </a:solidFill>
                <a:latin typeface="Cambria" panose="02040503050406030204" pitchFamily="18" charset="0"/>
              </a:rPr>
              <a:t>Al-</a:t>
            </a:r>
            <a:r>
              <a:rPr lang="en-US" sz="2400" b="1" dirty="0" err="1">
                <a:solidFill>
                  <a:schemeClr val="tx1"/>
                </a:solidFill>
                <a:latin typeface="Cambria" panose="02040503050406030204" pitchFamily="18" charset="0"/>
              </a:rPr>
              <a:t>Kiram</a:t>
            </a:r>
            <a:r>
              <a:rPr lang="en-US" sz="2400" dirty="0">
                <a:solidFill>
                  <a:schemeClr val="tx1"/>
                </a:solidFill>
                <a:latin typeface="Cambria" panose="02040503050406030204" pitchFamily="18" charset="0"/>
              </a:rPr>
              <a:t> and </a:t>
            </a:r>
            <a:r>
              <a:rPr lang="en-US" sz="2400" b="1" dirty="0">
                <a:solidFill>
                  <a:schemeClr val="tx1"/>
                </a:solidFill>
                <a:latin typeface="Cambria" panose="02040503050406030204" pitchFamily="18" charset="0"/>
              </a:rPr>
              <a:t>Al-</a:t>
            </a:r>
            <a:r>
              <a:rPr lang="en-US" sz="2400" b="1" dirty="0" err="1">
                <a:solidFill>
                  <a:schemeClr val="tx1"/>
                </a:solidFill>
                <a:latin typeface="Cambria" panose="02040503050406030204" pitchFamily="18" charset="0"/>
              </a:rPr>
              <a:t>Katibun</a:t>
            </a:r>
            <a:r>
              <a:rPr lang="en-US" sz="2400" dirty="0" smtClean="0">
                <a:solidFill>
                  <a:schemeClr val="tx1"/>
                </a:solidFill>
                <a:latin typeface="Cambria" panose="02040503050406030204" pitchFamily="18" charset="0"/>
              </a:rPr>
              <a:t>. </a:t>
            </a:r>
            <a:r>
              <a:rPr lang="ar-SA" sz="2400" dirty="0">
                <a:solidFill>
                  <a:srgbClr val="FF0000"/>
                </a:solidFill>
                <a:latin typeface="Al Majeed Quranic Font" panose="02010000000000000000" pitchFamily="2" charset="-78"/>
                <a:cs typeface="Al Majeed Quranic Font" panose="02010000000000000000" pitchFamily="2" charset="-78"/>
              </a:rPr>
              <a:t>كِرَامًا</a:t>
            </a:r>
            <a:r>
              <a:rPr lang="ar-SA" sz="2400" dirty="0"/>
              <a:t> </a:t>
            </a:r>
            <a:r>
              <a:rPr lang="ar-SA" sz="2400" dirty="0">
                <a:solidFill>
                  <a:srgbClr val="FF0000"/>
                </a:solidFill>
                <a:latin typeface="Al Majeed Quranic Font" panose="02010000000000000000" pitchFamily="2" charset="-78"/>
                <a:cs typeface="Al Majeed Quranic Font" panose="02010000000000000000" pitchFamily="2" charset="-78"/>
              </a:rPr>
              <a:t>كَاتِبِينَ</a:t>
            </a:r>
            <a:r>
              <a:rPr lang="en-US" sz="2400" dirty="0" smtClean="0">
                <a:solidFill>
                  <a:srgbClr val="FF0000"/>
                </a:solidFill>
                <a:latin typeface="Al Majeed Quranic Font" panose="02010000000000000000" pitchFamily="2" charset="-78"/>
                <a:cs typeface="Al Majeed Quranic Font" panose="02010000000000000000" pitchFamily="2" charset="-78"/>
              </a:rPr>
              <a:t> </a:t>
            </a:r>
            <a:r>
              <a:rPr lang="ar-SA" sz="2400" dirty="0">
                <a:solidFill>
                  <a:srgbClr val="FF0000"/>
                </a:solidFill>
                <a:latin typeface="Al Majeed Quranic Font" panose="02010000000000000000" pitchFamily="2" charset="-78"/>
                <a:cs typeface="Al Majeed Quranic Font" panose="02010000000000000000" pitchFamily="2" charset="-78"/>
              </a:rPr>
              <a:t>وَإِنَّ عَلَيْكُمْ </a:t>
            </a:r>
            <a:r>
              <a:rPr lang="ar-SA" sz="2400" dirty="0" smtClean="0">
                <a:solidFill>
                  <a:srgbClr val="FF0000"/>
                </a:solidFill>
                <a:latin typeface="Al Majeed Quranic Font" panose="02010000000000000000" pitchFamily="2" charset="-78"/>
                <a:cs typeface="Al Majeed Quranic Font" panose="02010000000000000000" pitchFamily="2" charset="-78"/>
              </a:rPr>
              <a:t>لَحَافِظِينَ</a:t>
            </a:r>
            <a:endParaRPr lang="en-US" sz="2400" dirty="0" smtClean="0">
              <a:solidFill>
                <a:srgbClr val="FF0000"/>
              </a:solidFill>
              <a:latin typeface="Al Majeed Quranic Font" panose="02010000000000000000" pitchFamily="2" charset="-78"/>
              <a:cs typeface="Al Majeed Quranic Font" panose="02010000000000000000" pitchFamily="2" charset="-78"/>
            </a:endParaRPr>
          </a:p>
          <a:p>
            <a:pPr>
              <a:buFont typeface="Arial" panose="020B0604020202020204" pitchFamily="34" charset="0"/>
              <a:buChar char="•"/>
            </a:pPr>
            <a:r>
              <a:rPr lang="en-US" sz="2400" dirty="0">
                <a:solidFill>
                  <a:schemeClr val="tx1"/>
                </a:solidFill>
                <a:latin typeface="Cambria" panose="02040503050406030204" pitchFamily="18" charset="0"/>
              </a:rPr>
              <a:t>And indeed, [appointed] over you are </a:t>
            </a:r>
            <a:r>
              <a:rPr lang="en-US" sz="2400" dirty="0" smtClean="0">
                <a:solidFill>
                  <a:schemeClr val="tx1"/>
                </a:solidFill>
                <a:latin typeface="Cambria" panose="02040503050406030204" pitchFamily="18" charset="0"/>
              </a:rPr>
              <a:t>keepers.</a:t>
            </a:r>
            <a:r>
              <a:rPr lang="en-US" sz="2400" dirty="0">
                <a:solidFill>
                  <a:schemeClr val="tx1"/>
                </a:solidFill>
                <a:latin typeface="Cambria" panose="02040503050406030204" pitchFamily="18" charset="0"/>
              </a:rPr>
              <a:t> Noble and </a:t>
            </a:r>
            <a:r>
              <a:rPr lang="en-US" sz="2400" dirty="0" smtClean="0">
                <a:solidFill>
                  <a:schemeClr val="tx1"/>
                </a:solidFill>
                <a:latin typeface="Cambria" panose="02040503050406030204" pitchFamily="18" charset="0"/>
              </a:rPr>
              <a:t>recording</a:t>
            </a:r>
          </a:p>
          <a:p>
            <a:r>
              <a:rPr lang="en-US" sz="2400" dirty="0" smtClean="0">
                <a:solidFill>
                  <a:schemeClr val="tx1"/>
                </a:solidFill>
                <a:latin typeface="Cambria" panose="02040503050406030204" pitchFamily="18" charset="0"/>
              </a:rPr>
              <a:t>One </a:t>
            </a:r>
            <a:r>
              <a:rPr lang="en-US" sz="2400" dirty="0">
                <a:solidFill>
                  <a:schemeClr val="tx1"/>
                </a:solidFill>
                <a:latin typeface="Cambria" panose="02040503050406030204" pitchFamily="18" charset="0"/>
              </a:rPr>
              <a:t>of the angels records the good things the person has done and the other records the bad things the person has done. Allah will judge each person based on these deeds, deciding whether they are worth of Paradise (</a:t>
            </a:r>
            <a:r>
              <a:rPr lang="en-US" sz="2400" b="1" dirty="0" err="1">
                <a:solidFill>
                  <a:schemeClr val="tx1"/>
                </a:solidFill>
                <a:latin typeface="Cambria" panose="02040503050406030204" pitchFamily="18" charset="0"/>
              </a:rPr>
              <a:t>Jannah</a:t>
            </a:r>
            <a:r>
              <a:rPr lang="en-US" sz="2400" dirty="0">
                <a:solidFill>
                  <a:schemeClr val="tx1"/>
                </a:solidFill>
                <a:latin typeface="Cambria" panose="02040503050406030204" pitchFamily="18" charset="0"/>
              </a:rPr>
              <a:t> or Hell (</a:t>
            </a:r>
            <a:r>
              <a:rPr lang="en-US" sz="2400" b="1" dirty="0" err="1">
                <a:solidFill>
                  <a:schemeClr val="tx1"/>
                </a:solidFill>
                <a:latin typeface="Cambria" panose="02040503050406030204" pitchFamily="18" charset="0"/>
              </a:rPr>
              <a:t>Jahannam</a:t>
            </a:r>
            <a:r>
              <a:rPr lang="en-US" sz="2400" dirty="0">
                <a:solidFill>
                  <a:schemeClr val="tx1"/>
                </a:solidFill>
                <a:latin typeface="Cambria" panose="02040503050406030204" pitchFamily="18" charset="0"/>
              </a:rPr>
              <a:t>).</a:t>
            </a:r>
          </a:p>
        </p:txBody>
      </p:sp>
    </p:spTree>
    <p:extLst>
      <p:ext uri="{BB962C8B-B14F-4D97-AF65-F5344CB8AC3E}">
        <p14:creationId xmlns:p14="http://schemas.microsoft.com/office/powerpoint/2010/main" val="697923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err="1" smtClean="0">
                <a:solidFill>
                  <a:srgbClr val="FF0000"/>
                </a:solidFill>
                <a:latin typeface="Cambria" panose="02040503050406030204" pitchFamily="18" charset="0"/>
                <a:cs typeface="AA Sameer Asmaak" panose="02000506000000020003" pitchFamily="2" charset="-78"/>
              </a:rPr>
              <a:t>Jinnat</a:t>
            </a:r>
            <a:endParaRPr lang="en-US" sz="4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r>
              <a:rPr lang="en-US" sz="2400" dirty="0" smtClean="0">
                <a:solidFill>
                  <a:schemeClr val="tx1"/>
                </a:solidFill>
                <a:latin typeface="Cambria" panose="02040503050406030204" pitchFamily="18" charset="0"/>
              </a:rPr>
              <a:t>Just like angels, </a:t>
            </a:r>
            <a:r>
              <a:rPr lang="en-US" sz="2400" dirty="0" err="1" smtClean="0">
                <a:solidFill>
                  <a:schemeClr val="tx1"/>
                </a:solidFill>
                <a:latin typeface="Cambria" panose="02040503050406030204" pitchFamily="18" charset="0"/>
              </a:rPr>
              <a:t>Jinnat</a:t>
            </a:r>
            <a:r>
              <a:rPr lang="en-US" sz="2400" dirty="0" smtClean="0">
                <a:solidFill>
                  <a:schemeClr val="tx1"/>
                </a:solidFill>
                <a:latin typeface="Cambria" panose="02040503050406030204" pitchFamily="18" charset="0"/>
              </a:rPr>
              <a:t> are also creature of Allah. Their denial is actually is denial from the verses of the Holy Quran. </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770942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mbria" panose="02040503050406030204" pitchFamily="18" charset="0"/>
                <a:cs typeface="AA Sameer Asmaak" panose="02000506000000020003" pitchFamily="2" charset="-78"/>
              </a:rPr>
              <a:t>Belief in divine books</a:t>
            </a:r>
            <a:endParaRPr lang="en-US" sz="40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1097280" y="2228044"/>
            <a:ext cx="10058400" cy="4404575"/>
          </a:xfrm>
        </p:spPr>
        <p:txBody>
          <a:bodyPr anchor="ctr">
            <a:normAutofit/>
          </a:bodyPr>
          <a:lstStyle/>
          <a:p>
            <a:pPr>
              <a:buFont typeface="Arial" panose="020B0604020202020204" pitchFamily="34" charset="0"/>
              <a:buChar char="•"/>
            </a:pPr>
            <a:r>
              <a:rPr lang="en-US" sz="2400" dirty="0" smtClean="0">
                <a:solidFill>
                  <a:schemeClr val="tx1"/>
                </a:solidFill>
                <a:latin typeface="Cambria" panose="02040503050406030204" pitchFamily="18" charset="0"/>
              </a:rPr>
              <a:t>Belief in all book is must.</a:t>
            </a:r>
          </a:p>
          <a:p>
            <a:pPr>
              <a:buFont typeface="Arial" panose="020B0604020202020204" pitchFamily="34" charset="0"/>
              <a:buChar char="•"/>
            </a:pPr>
            <a:r>
              <a:rPr lang="en-US" sz="2400" dirty="0" smtClean="0">
                <a:solidFill>
                  <a:schemeClr val="tx1"/>
                </a:solidFill>
                <a:latin typeface="Cambria" panose="02040503050406030204" pitchFamily="18" charset="0"/>
              </a:rPr>
              <a:t>Allah revealed 4 major books and 100 scriptures.</a:t>
            </a:r>
          </a:p>
          <a:p>
            <a:pPr>
              <a:buFont typeface="Arial" panose="020B0604020202020204" pitchFamily="34" charset="0"/>
              <a:buChar char="•"/>
            </a:pPr>
            <a:r>
              <a:rPr lang="en-US" sz="2400" dirty="0" smtClean="0">
                <a:solidFill>
                  <a:srgbClr val="FF0000"/>
                </a:solidFill>
                <a:latin typeface="Cambria" panose="02040503050406030204" pitchFamily="18" charset="0"/>
              </a:rPr>
              <a:t>50</a:t>
            </a:r>
            <a:r>
              <a:rPr lang="en-US" sz="2400" dirty="0" smtClean="0">
                <a:solidFill>
                  <a:schemeClr val="tx1"/>
                </a:solidFill>
                <a:latin typeface="Cambria" panose="02040503050406030204" pitchFamily="18" charset="0"/>
              </a:rPr>
              <a:t> scriptures were revealed upon </a:t>
            </a:r>
            <a:r>
              <a:rPr lang="en-US" sz="2400" dirty="0" err="1" smtClean="0">
                <a:solidFill>
                  <a:schemeClr val="tx1"/>
                </a:solidFill>
                <a:latin typeface="Cambria" panose="02040503050406030204" pitchFamily="18" charset="0"/>
              </a:rPr>
              <a:t>Hazrat</a:t>
            </a:r>
            <a:r>
              <a:rPr lang="en-US" sz="2400" dirty="0" smtClean="0">
                <a:solidFill>
                  <a:schemeClr val="tx1"/>
                </a:solidFill>
                <a:latin typeface="Cambria" panose="02040503050406030204" pitchFamily="18" charset="0"/>
              </a:rPr>
              <a:t> </a:t>
            </a:r>
            <a:r>
              <a:rPr lang="en-US" sz="2400" dirty="0" err="1" smtClean="0">
                <a:solidFill>
                  <a:schemeClr val="tx1"/>
                </a:solidFill>
                <a:latin typeface="Cambria" panose="02040503050406030204" pitchFamily="18" charset="0"/>
              </a:rPr>
              <a:t>Sheeth</a:t>
            </a:r>
            <a:r>
              <a:rPr lang="en-US" sz="2400" dirty="0" smtClean="0">
                <a:solidFill>
                  <a:schemeClr val="tx1"/>
                </a:solidFill>
                <a:latin typeface="Cambria" panose="02040503050406030204" pitchFamily="18" charset="0"/>
              </a:rPr>
              <a:t> (A.S), </a:t>
            </a:r>
            <a:r>
              <a:rPr lang="en-US" sz="2400" dirty="0" smtClean="0">
                <a:solidFill>
                  <a:srgbClr val="FF0000"/>
                </a:solidFill>
                <a:latin typeface="Cambria" panose="02040503050406030204" pitchFamily="18" charset="0"/>
              </a:rPr>
              <a:t>30</a:t>
            </a:r>
            <a:r>
              <a:rPr lang="en-US" sz="2400" dirty="0" smtClean="0">
                <a:solidFill>
                  <a:schemeClr val="tx1"/>
                </a:solidFill>
                <a:latin typeface="Cambria" panose="02040503050406030204" pitchFamily="18" charset="0"/>
              </a:rPr>
              <a:t> over </a:t>
            </a:r>
            <a:r>
              <a:rPr lang="en-US" sz="2400" dirty="0" err="1" smtClean="0">
                <a:solidFill>
                  <a:schemeClr val="tx1"/>
                </a:solidFill>
                <a:latin typeface="Cambria" panose="02040503050406030204" pitchFamily="18" charset="0"/>
              </a:rPr>
              <a:t>Idrees</a:t>
            </a:r>
            <a:r>
              <a:rPr lang="en-US" sz="2400" dirty="0" smtClean="0">
                <a:solidFill>
                  <a:schemeClr val="tx1"/>
                </a:solidFill>
                <a:latin typeface="Cambria" panose="02040503050406030204" pitchFamily="18" charset="0"/>
              </a:rPr>
              <a:t> (A.S), </a:t>
            </a:r>
            <a:r>
              <a:rPr lang="en-US" sz="2400" dirty="0" smtClean="0">
                <a:solidFill>
                  <a:srgbClr val="FF0000"/>
                </a:solidFill>
                <a:latin typeface="Cambria" panose="02040503050406030204" pitchFamily="18" charset="0"/>
              </a:rPr>
              <a:t>10 </a:t>
            </a:r>
            <a:r>
              <a:rPr lang="en-US" sz="2400" dirty="0" smtClean="0">
                <a:solidFill>
                  <a:schemeClr val="tx1"/>
                </a:solidFill>
                <a:latin typeface="Cambria" panose="02040503050406030204" pitchFamily="18" charset="0"/>
              </a:rPr>
              <a:t>over Adam (A.S), </a:t>
            </a:r>
            <a:r>
              <a:rPr lang="en-US" sz="2400" dirty="0" smtClean="0">
                <a:solidFill>
                  <a:srgbClr val="FF0000"/>
                </a:solidFill>
                <a:latin typeface="Cambria" panose="02040503050406030204" pitchFamily="18" charset="0"/>
              </a:rPr>
              <a:t>10</a:t>
            </a:r>
            <a:r>
              <a:rPr lang="en-US" sz="2400" dirty="0" smtClean="0">
                <a:solidFill>
                  <a:schemeClr val="tx1"/>
                </a:solidFill>
                <a:latin typeface="Cambria" panose="02040503050406030204" pitchFamily="18" charset="0"/>
              </a:rPr>
              <a:t> over </a:t>
            </a:r>
            <a:r>
              <a:rPr lang="en-US" sz="2400" dirty="0" err="1" smtClean="0">
                <a:solidFill>
                  <a:schemeClr val="tx1"/>
                </a:solidFill>
                <a:latin typeface="Cambria" panose="02040503050406030204" pitchFamily="18" charset="0"/>
              </a:rPr>
              <a:t>Hazrat</a:t>
            </a:r>
            <a:r>
              <a:rPr lang="en-US" sz="2400" dirty="0" smtClean="0">
                <a:solidFill>
                  <a:schemeClr val="tx1"/>
                </a:solidFill>
                <a:latin typeface="Cambria" panose="02040503050406030204" pitchFamily="18" charset="0"/>
              </a:rPr>
              <a:t> </a:t>
            </a:r>
            <a:r>
              <a:rPr lang="en-US" sz="2400" dirty="0" err="1" smtClean="0">
                <a:solidFill>
                  <a:schemeClr val="tx1"/>
                </a:solidFill>
                <a:latin typeface="Cambria" panose="02040503050406030204" pitchFamily="18" charset="0"/>
              </a:rPr>
              <a:t>Ibraheem</a:t>
            </a:r>
            <a:r>
              <a:rPr lang="en-US" sz="2400" dirty="0" smtClean="0">
                <a:solidFill>
                  <a:schemeClr val="tx1"/>
                </a:solidFill>
                <a:latin typeface="Cambria" panose="02040503050406030204" pitchFamily="18" charset="0"/>
              </a:rPr>
              <a:t> (A.S).</a:t>
            </a:r>
            <a:r>
              <a:rPr lang="en-US" sz="2400" b="1" i="1" dirty="0" smtClean="0">
                <a:solidFill>
                  <a:srgbClr val="FF0000"/>
                </a:solidFill>
                <a:latin typeface="Cambria" panose="02040503050406030204" pitchFamily="18" charset="0"/>
              </a:rPr>
              <a:t> </a:t>
            </a:r>
            <a:r>
              <a:rPr lang="en-US" sz="2400" b="1" i="1" dirty="0">
                <a:solidFill>
                  <a:srgbClr val="FF0000"/>
                </a:solidFill>
                <a:latin typeface="Cambria" panose="02040503050406030204" pitchFamily="18" charset="0"/>
              </a:rPr>
              <a:t>(</a:t>
            </a:r>
            <a:r>
              <a:rPr lang="en-US" sz="2400" b="1" i="1" dirty="0" err="1">
                <a:solidFill>
                  <a:srgbClr val="FF0000"/>
                </a:solidFill>
                <a:latin typeface="Cambria" panose="02040503050406030204" pitchFamily="18" charset="0"/>
              </a:rPr>
              <a:t>Idrees</a:t>
            </a:r>
            <a:r>
              <a:rPr lang="en-US" sz="2400" b="1" i="1" dirty="0">
                <a:solidFill>
                  <a:srgbClr val="FF0000"/>
                </a:solidFill>
                <a:latin typeface="Cambria" panose="02040503050406030204" pitchFamily="18" charset="0"/>
              </a:rPr>
              <a:t> </a:t>
            </a:r>
            <a:r>
              <a:rPr lang="en-US" sz="2400" b="1" i="1" dirty="0" err="1">
                <a:solidFill>
                  <a:srgbClr val="FF0000"/>
                </a:solidFill>
                <a:latin typeface="Cambria" panose="02040503050406030204" pitchFamily="18" charset="0"/>
              </a:rPr>
              <a:t>Khandhlavi</a:t>
            </a:r>
            <a:r>
              <a:rPr lang="en-US" sz="2400" b="1" i="1" dirty="0">
                <a:solidFill>
                  <a:srgbClr val="FF0000"/>
                </a:solidFill>
                <a:latin typeface="Cambria" panose="02040503050406030204" pitchFamily="18" charset="0"/>
              </a:rPr>
              <a:t>)</a:t>
            </a:r>
            <a:endParaRPr lang="en-US" sz="2400" dirty="0" smtClean="0">
              <a:solidFill>
                <a:schemeClr val="tx1"/>
              </a:solidFill>
              <a:latin typeface="Cambria" panose="02040503050406030204" pitchFamily="18" charset="0"/>
            </a:endParaRPr>
          </a:p>
          <a:p>
            <a:pPr>
              <a:buFont typeface="Arial" panose="020B0604020202020204" pitchFamily="34" charset="0"/>
              <a:buChar char="•"/>
            </a:pPr>
            <a:r>
              <a:rPr lang="en-US" sz="2400" dirty="0" smtClean="0">
                <a:solidFill>
                  <a:schemeClr val="tx1"/>
                </a:solidFill>
                <a:latin typeface="Cambria" panose="02040503050406030204" pitchFamily="18" charset="0"/>
              </a:rPr>
              <a:t>The Holy Quran is </a:t>
            </a:r>
            <a:r>
              <a:rPr lang="en-US" sz="2400" b="1" dirty="0">
                <a:solidFill>
                  <a:srgbClr val="FF0000"/>
                </a:solidFill>
                <a:latin typeface="Cambria" panose="02040503050406030204" pitchFamily="18" charset="0"/>
              </a:rPr>
              <a:t>'the abrogating</a:t>
            </a:r>
            <a:r>
              <a:rPr lang="en-US" sz="2400" b="1" dirty="0" smtClean="0">
                <a:solidFill>
                  <a:srgbClr val="FF0000"/>
                </a:solidFill>
                <a:latin typeface="Cambria" panose="02040503050406030204" pitchFamily="18" charset="0"/>
              </a:rPr>
              <a:t>',</a:t>
            </a:r>
            <a:r>
              <a:rPr lang="en-US" sz="2400" b="1" dirty="0">
                <a:solidFill>
                  <a:srgbClr val="FF0000"/>
                </a:solidFill>
                <a:latin typeface="Cambria" panose="02040503050406030204" pitchFamily="18" charset="0"/>
              </a:rPr>
              <a:t> </a:t>
            </a:r>
            <a:r>
              <a:rPr lang="en-US" sz="2400" b="1" dirty="0" smtClean="0">
                <a:solidFill>
                  <a:schemeClr val="tx1"/>
                </a:solidFill>
                <a:latin typeface="Cambria" panose="02040503050406030204" pitchFamily="18" charset="0"/>
              </a:rPr>
              <a:t>for all the previous books. </a:t>
            </a:r>
          </a:p>
          <a:p>
            <a:pPr>
              <a:buFont typeface="Arial" panose="020B0604020202020204" pitchFamily="34" charset="0"/>
              <a:buChar char="•"/>
            </a:pPr>
            <a:r>
              <a:rPr lang="en-US" sz="2400" dirty="0" smtClean="0">
                <a:solidFill>
                  <a:schemeClr val="tx1"/>
                </a:solidFill>
                <a:latin typeface="Cambria" panose="02040503050406030204" pitchFamily="18" charset="0"/>
              </a:rPr>
              <a:t>It is the explanation of the previous books.</a:t>
            </a:r>
          </a:p>
          <a:p>
            <a:pPr>
              <a:buFont typeface="Arial" panose="020B0604020202020204" pitchFamily="34" charset="0"/>
              <a:buChar char="•"/>
            </a:pPr>
            <a:r>
              <a:rPr lang="en-US" sz="2400" dirty="0" smtClean="0">
                <a:solidFill>
                  <a:schemeClr val="tx1"/>
                </a:solidFill>
                <a:latin typeface="Cambria" panose="02040503050406030204" pitchFamily="18" charset="0"/>
              </a:rPr>
              <a:t>We believe in all the previous book. However the current books that the Jews and Christians have need not to be testified by Muslims.</a:t>
            </a:r>
          </a:p>
          <a:p>
            <a:pPr>
              <a:buFont typeface="Arial" panose="020B0604020202020204" pitchFamily="34" charset="0"/>
              <a:buChar char="•"/>
            </a:pPr>
            <a:r>
              <a:rPr lang="en-US" sz="2400" dirty="0" smtClean="0">
                <a:solidFill>
                  <a:schemeClr val="tx1"/>
                </a:solidFill>
                <a:latin typeface="Cambria" panose="02040503050406030204" pitchFamily="18" charset="0"/>
              </a:rPr>
              <a:t>Only the Prophet (S.A.W) knew the real revealed verses of the Torah etc.</a:t>
            </a:r>
            <a:endParaRPr lang="en-US" sz="1800" dirty="0" smtClean="0">
              <a:solidFill>
                <a:schemeClr val="tx1"/>
              </a:solidFill>
              <a:latin typeface="Cambria" panose="02040503050406030204" pitchFamily="18" charset="0"/>
            </a:endParaRPr>
          </a:p>
          <a:p>
            <a:pPr marL="0" indent="0">
              <a:buNone/>
            </a:pPr>
            <a:endParaRPr lang="en-US" sz="1800" b="1" i="1" dirty="0" smtClean="0">
              <a:solidFill>
                <a:srgbClr val="FF0000"/>
              </a:solidFill>
              <a:latin typeface="Cambria" panose="02040503050406030204" pitchFamily="18" charset="0"/>
            </a:endParaRPr>
          </a:p>
          <a:p>
            <a:pPr marL="0" indent="0">
              <a:buNone/>
            </a:pP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84489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solidFill>
                  <a:schemeClr val="tx1"/>
                </a:solidFill>
                <a:latin typeface="Cambria" panose="02040503050406030204" pitchFamily="18" charset="0"/>
                <a:cs typeface="AA Sameer Asmaak" panose="02000506000000020003" pitchFamily="2" charset="-78"/>
              </a:rPr>
              <a:t>Types of </a:t>
            </a:r>
            <a:r>
              <a:rPr lang="en-US" sz="5400" b="1" dirty="0" err="1" smtClean="0">
                <a:solidFill>
                  <a:schemeClr val="tx1"/>
                </a:solidFill>
                <a:latin typeface="Cambria" panose="02040503050406030204" pitchFamily="18" charset="0"/>
                <a:cs typeface="AA Sameer Asmaak" panose="02000506000000020003" pitchFamily="2" charset="-78"/>
              </a:rPr>
              <a:t>Tauheed</a:t>
            </a:r>
            <a:r>
              <a:rPr lang="en-US" sz="5400" b="1" dirty="0" smtClean="0">
                <a:solidFill>
                  <a:schemeClr val="tx1"/>
                </a:solidFill>
                <a:latin typeface="Cambria" panose="02040503050406030204" pitchFamily="18" charset="0"/>
                <a:cs typeface="AA Sameer Asmaak" panose="02000506000000020003" pitchFamily="2" charset="-78"/>
              </a:rPr>
              <a:t/>
            </a:r>
            <a:br>
              <a:rPr lang="en-US" sz="5400" b="1" dirty="0" smtClean="0">
                <a:solidFill>
                  <a:schemeClr val="tx1"/>
                </a:solidFill>
                <a:latin typeface="Cambria" panose="02040503050406030204" pitchFamily="18" charset="0"/>
                <a:cs typeface="AA Sameer Asmaak" panose="02000506000000020003" pitchFamily="2" charset="-78"/>
              </a:rPr>
            </a:br>
            <a:endParaRPr lang="en-US" sz="2000" b="1" dirty="0">
              <a:solidFill>
                <a:schemeClr val="tx1"/>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Wingdings" panose="05000000000000000000" pitchFamily="2" charset="2"/>
              <a:buChar char="ü"/>
            </a:pPr>
            <a:r>
              <a:rPr lang="en-US" sz="2400" dirty="0">
                <a:solidFill>
                  <a:schemeClr val="tx1"/>
                </a:solidFill>
                <a:latin typeface="Cambria" panose="02040503050406030204" pitchFamily="18" charset="0"/>
              </a:rPr>
              <a:t>There are </a:t>
            </a:r>
            <a:r>
              <a:rPr lang="en-US" sz="2400" dirty="0">
                <a:solidFill>
                  <a:srgbClr val="FF0000"/>
                </a:solidFill>
                <a:latin typeface="Cambria" panose="02040503050406030204" pitchFamily="18" charset="0"/>
              </a:rPr>
              <a:t>three types </a:t>
            </a:r>
            <a:r>
              <a:rPr lang="en-US" sz="2400" dirty="0">
                <a:solidFill>
                  <a:schemeClr val="tx1"/>
                </a:solidFill>
                <a:latin typeface="Cambria" panose="02040503050406030204" pitchFamily="18" charset="0"/>
              </a:rPr>
              <a:t>of </a:t>
            </a:r>
            <a:r>
              <a:rPr lang="en-US" sz="2400" dirty="0" err="1">
                <a:solidFill>
                  <a:schemeClr val="tx1"/>
                </a:solidFill>
                <a:latin typeface="Cambria" panose="02040503050406030204" pitchFamily="18" charset="0"/>
              </a:rPr>
              <a:t>Tawhid</a:t>
            </a:r>
            <a:r>
              <a:rPr lang="en-US" sz="2400" dirty="0" smtClean="0">
                <a:solidFill>
                  <a:schemeClr val="tx1"/>
                </a:solidFill>
                <a:latin typeface="Cambria" panose="02040503050406030204" pitchFamily="18" charset="0"/>
              </a:rPr>
              <a:t>:</a:t>
            </a:r>
          </a:p>
          <a:p>
            <a:pPr marL="457200" indent="-457200">
              <a:buFont typeface="+mj-lt"/>
              <a:buAutoNum type="alphaLcPeriod"/>
            </a:pPr>
            <a:r>
              <a:rPr lang="en-US" sz="2400" dirty="0" smtClean="0">
                <a:solidFill>
                  <a:schemeClr val="tx1"/>
                </a:solidFill>
                <a:latin typeface="Cambria" panose="02040503050406030204" pitchFamily="18" charset="0"/>
              </a:rPr>
              <a:t> </a:t>
            </a:r>
            <a:r>
              <a:rPr lang="en-US" sz="2400" dirty="0">
                <a:solidFill>
                  <a:schemeClr val="tx1"/>
                </a:solidFill>
                <a:latin typeface="Cambria" panose="02040503050406030204" pitchFamily="18" charset="0"/>
              </a:rPr>
              <a:t>Tawhid-ul-Rububiyyah (Oneness of Allah’s </a:t>
            </a:r>
            <a:r>
              <a:rPr lang="en-US" sz="2400" dirty="0" smtClean="0">
                <a:solidFill>
                  <a:schemeClr val="tx1"/>
                </a:solidFill>
                <a:latin typeface="Cambria" panose="02040503050406030204" pitchFamily="18" charset="0"/>
              </a:rPr>
              <a:t>Lordship)</a:t>
            </a:r>
          </a:p>
          <a:p>
            <a:pPr marL="457200" indent="-457200">
              <a:buFont typeface="+mj-lt"/>
              <a:buAutoNum type="alphaLcPeriod"/>
            </a:pPr>
            <a:r>
              <a:rPr lang="en-US" sz="2400" dirty="0" err="1" smtClean="0">
                <a:solidFill>
                  <a:schemeClr val="tx1"/>
                </a:solidFill>
                <a:latin typeface="Cambria" panose="02040503050406030204" pitchFamily="18" charset="0"/>
              </a:rPr>
              <a:t>Tawhid-ul-Uluhiyyah</a:t>
            </a:r>
            <a:r>
              <a:rPr lang="en-US" sz="2400" dirty="0" smtClean="0">
                <a:solidFill>
                  <a:schemeClr val="tx1"/>
                </a:solidFill>
                <a:latin typeface="Cambria" panose="02040503050406030204" pitchFamily="18" charset="0"/>
              </a:rPr>
              <a:t> </a:t>
            </a:r>
            <a:r>
              <a:rPr lang="en-US" sz="2400" dirty="0">
                <a:solidFill>
                  <a:schemeClr val="tx1"/>
                </a:solidFill>
                <a:latin typeface="Cambria" panose="02040503050406030204" pitchFamily="18" charset="0"/>
              </a:rPr>
              <a:t>(Oneness of Worship) and </a:t>
            </a:r>
            <a:endParaRPr lang="en-US" sz="2400" dirty="0" smtClean="0">
              <a:solidFill>
                <a:schemeClr val="tx1"/>
              </a:solidFill>
              <a:latin typeface="Cambria" panose="02040503050406030204" pitchFamily="18" charset="0"/>
            </a:endParaRPr>
          </a:p>
          <a:p>
            <a:pPr marL="457200" indent="-457200">
              <a:buFont typeface="+mj-lt"/>
              <a:buAutoNum type="alphaLcPeriod"/>
            </a:pPr>
            <a:r>
              <a:rPr lang="en-US" sz="2400" dirty="0" err="1" smtClean="0">
                <a:solidFill>
                  <a:schemeClr val="tx1"/>
                </a:solidFill>
                <a:latin typeface="Cambria" panose="02040503050406030204" pitchFamily="18" charset="0"/>
              </a:rPr>
              <a:t>Tawhid-ul-Asma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wal-Sifat</a:t>
            </a:r>
            <a:r>
              <a:rPr lang="en-US" sz="2400" dirty="0">
                <a:solidFill>
                  <a:schemeClr val="tx1"/>
                </a:solidFill>
                <a:latin typeface="Cambria" panose="02040503050406030204" pitchFamily="18" charset="0"/>
              </a:rPr>
              <a:t> (Oneness of Allah’s Names and Attributes). </a:t>
            </a:r>
          </a:p>
        </p:txBody>
      </p:sp>
    </p:spTree>
    <p:extLst>
      <p:ext uri="{BB962C8B-B14F-4D97-AF65-F5344CB8AC3E}">
        <p14:creationId xmlns:p14="http://schemas.microsoft.com/office/powerpoint/2010/main" val="3913517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Belief in the life hereafter (</a:t>
            </a:r>
            <a:r>
              <a:rPr lang="en-US" sz="4000" b="1" dirty="0" err="1" smtClean="0">
                <a:solidFill>
                  <a:schemeClr val="tx1"/>
                </a:solidFill>
                <a:latin typeface="Cambria" panose="02040503050406030204" pitchFamily="18" charset="0"/>
                <a:cs typeface="AA Sameer Asmaak" panose="02000506000000020003" pitchFamily="2" charset="-78"/>
              </a:rPr>
              <a:t>Akhira</a:t>
            </a:r>
            <a:r>
              <a:rPr lang="en-US" sz="4000" b="1" dirty="0" smtClean="0">
                <a:solidFill>
                  <a:schemeClr val="tx1"/>
                </a:solidFill>
                <a:latin typeface="Cambria" panose="02040503050406030204" pitchFamily="18" charset="0"/>
                <a:cs typeface="AA Sameer Asmaak" panose="02000506000000020003" pitchFamily="2" charset="-78"/>
              </a:rPr>
              <a:t>)</a:t>
            </a:r>
            <a:endParaRPr lang="en-US" sz="4000" b="1" dirty="0">
              <a:solidFill>
                <a:schemeClr val="tx1"/>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837127" y="1880316"/>
            <a:ext cx="10318553" cy="4584878"/>
          </a:xfrm>
        </p:spPr>
        <p:txBody>
          <a:bodyPr anchor="ctr">
            <a:normAutofit/>
          </a:bodyPr>
          <a:lstStyle/>
          <a:p>
            <a:pPr>
              <a:buFont typeface="Arial" panose="020B0604020202020204" pitchFamily="34" charset="0"/>
              <a:buChar char="•"/>
            </a:pPr>
            <a:r>
              <a:rPr lang="en-US" sz="2400" dirty="0" smtClean="0">
                <a:solidFill>
                  <a:schemeClr val="tx1"/>
                </a:solidFill>
                <a:latin typeface="Cambria" panose="02040503050406030204" pitchFamily="18" charset="0"/>
              </a:rPr>
              <a:t>Belief in the life hereafter is part of faith.</a:t>
            </a:r>
          </a:p>
          <a:p>
            <a:pPr>
              <a:buFont typeface="Arial" panose="020B0604020202020204" pitchFamily="34" charset="0"/>
              <a:buChar char="•"/>
            </a:pPr>
            <a:r>
              <a:rPr lang="en-US" sz="2400" dirty="0" smtClean="0">
                <a:solidFill>
                  <a:schemeClr val="tx1"/>
                </a:solidFill>
                <a:latin typeface="Cambria" panose="02040503050406030204" pitchFamily="18" charset="0"/>
              </a:rPr>
              <a:t>All of the Prophets had particular emphasis on this creed.</a:t>
            </a:r>
          </a:p>
          <a:p>
            <a:pPr>
              <a:buFont typeface="Arial" panose="020B0604020202020204" pitchFamily="34" charset="0"/>
              <a:buChar char="•"/>
            </a:pPr>
            <a:r>
              <a:rPr lang="en-US" sz="2400" dirty="0" smtClean="0">
                <a:solidFill>
                  <a:schemeClr val="tx1"/>
                </a:solidFill>
                <a:latin typeface="Cambria" panose="02040503050406030204" pitchFamily="18" charset="0"/>
              </a:rPr>
              <a:t>The Prophets stressed that as there was a beginning there was an end of this world.</a:t>
            </a:r>
          </a:p>
          <a:p>
            <a:pPr algn="ctr">
              <a:buFont typeface="Arial" panose="020B0604020202020204" pitchFamily="34" charset="0"/>
              <a:buChar char="•"/>
            </a:pPr>
            <a:r>
              <a:rPr lang="ar-SA" sz="2400" dirty="0">
                <a:solidFill>
                  <a:srgbClr val="FF0000"/>
                </a:solidFill>
                <a:latin typeface="Al Majeed Quranic Font" panose="02010000000000000000" pitchFamily="2" charset="-78"/>
                <a:cs typeface="Al Majeed Quranic Font" panose="02010000000000000000" pitchFamily="2" charset="-78"/>
              </a:rPr>
              <a:t>قَٰتِلُواْ ٱلَّذِينَ لَا يُؤۡمِنُونَ بِٱللَّهِ وَلَا بِٱلۡيَوۡمِ ٱلۡأٓخِرِ</a:t>
            </a:r>
          </a:p>
          <a:p>
            <a:pPr>
              <a:buFont typeface="Arial" panose="020B0604020202020204" pitchFamily="34" charset="0"/>
              <a:buChar char="•"/>
            </a:pPr>
            <a:r>
              <a:rPr lang="en-US" sz="2400" dirty="0" smtClean="0">
                <a:solidFill>
                  <a:schemeClr val="tx1"/>
                </a:solidFill>
                <a:latin typeface="Cambria" panose="02040503050406030204" pitchFamily="18" charset="0"/>
              </a:rPr>
              <a:t>And fight those who don’t believe in Allah and the life hereafter.</a:t>
            </a:r>
          </a:p>
          <a:p>
            <a:pPr>
              <a:buFont typeface="Arial" panose="020B0604020202020204" pitchFamily="34" charset="0"/>
              <a:buChar char="•"/>
            </a:pPr>
            <a:endParaRPr lang="en-US" sz="2400" dirty="0" smtClean="0">
              <a:solidFill>
                <a:schemeClr val="tx1"/>
              </a:solidFill>
              <a:latin typeface="Cambria" panose="02040503050406030204" pitchFamily="18" charset="0"/>
            </a:endParaRPr>
          </a:p>
          <a:p>
            <a:pPr marL="0" indent="0">
              <a:buNone/>
            </a:pPr>
            <a:endParaRPr lang="en-US" sz="1800" b="1" i="1" dirty="0" smtClean="0">
              <a:solidFill>
                <a:srgbClr val="FF0000"/>
              </a:solidFill>
              <a:latin typeface="Cambria" panose="02040503050406030204" pitchFamily="18" charset="0"/>
            </a:endParaRPr>
          </a:p>
          <a:p>
            <a:pPr marL="0" indent="0">
              <a:buNone/>
            </a:pP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525089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Belief in the life hereafter (</a:t>
            </a:r>
            <a:r>
              <a:rPr lang="en-US" sz="4000" b="1" dirty="0" err="1" smtClean="0">
                <a:solidFill>
                  <a:schemeClr val="tx1"/>
                </a:solidFill>
                <a:latin typeface="Cambria" panose="02040503050406030204" pitchFamily="18" charset="0"/>
                <a:cs typeface="AA Sameer Asmaak" panose="02000506000000020003" pitchFamily="2" charset="-78"/>
              </a:rPr>
              <a:t>Akhira</a:t>
            </a:r>
            <a:r>
              <a:rPr lang="en-US" sz="4000" b="1" dirty="0" smtClean="0">
                <a:solidFill>
                  <a:schemeClr val="tx1"/>
                </a:solidFill>
                <a:latin typeface="Cambria" panose="02040503050406030204" pitchFamily="18" charset="0"/>
                <a:cs typeface="AA Sameer Asmaak" panose="02000506000000020003" pitchFamily="2" charset="-78"/>
              </a:rPr>
              <a:t>)</a:t>
            </a:r>
            <a:br>
              <a:rPr lang="en-US" sz="4000" b="1" dirty="0" smtClean="0">
                <a:solidFill>
                  <a:schemeClr val="tx1"/>
                </a:solidFill>
                <a:latin typeface="Cambria" panose="02040503050406030204" pitchFamily="18" charset="0"/>
                <a:cs typeface="AA Sameer Asmaak" panose="02000506000000020003" pitchFamily="2" charset="-78"/>
              </a:rPr>
            </a:br>
            <a:r>
              <a:rPr lang="en-US" sz="2800" b="1" dirty="0" smtClean="0">
                <a:solidFill>
                  <a:srgbClr val="FF0000"/>
                </a:solidFill>
                <a:latin typeface="Cambria" panose="02040503050406030204" pitchFamily="18" charset="0"/>
                <a:cs typeface="AA Sameer Asmaak" panose="02000506000000020003" pitchFamily="2" charset="-78"/>
              </a:rPr>
              <a:t>continued</a:t>
            </a: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837127" y="1880316"/>
            <a:ext cx="10318553" cy="4584878"/>
          </a:xfrm>
        </p:spPr>
        <p:txBody>
          <a:bodyPr anchor="ctr">
            <a:normAutofit/>
          </a:bodyPr>
          <a:lstStyle/>
          <a:p>
            <a:pPr>
              <a:buFont typeface="Arial" panose="020B0604020202020204" pitchFamily="34" charset="0"/>
              <a:buChar char="•"/>
            </a:pPr>
            <a:r>
              <a:rPr lang="en-US" sz="2400" dirty="0" smtClean="0">
                <a:solidFill>
                  <a:schemeClr val="tx1"/>
                </a:solidFill>
                <a:latin typeface="Cambria" panose="02040503050406030204" pitchFamily="18" charset="0"/>
              </a:rPr>
              <a:t>There are two stages of </a:t>
            </a:r>
            <a:r>
              <a:rPr lang="en-US" sz="2400" dirty="0" err="1" smtClean="0">
                <a:solidFill>
                  <a:schemeClr val="tx1"/>
                </a:solidFill>
                <a:latin typeface="Cambria" panose="02040503050406030204" pitchFamily="18" charset="0"/>
              </a:rPr>
              <a:t>Akhira</a:t>
            </a:r>
            <a:endParaRPr lang="en-US" sz="2400" dirty="0" smtClean="0">
              <a:solidFill>
                <a:schemeClr val="tx1"/>
              </a:solidFill>
              <a:latin typeface="Cambria" panose="02040503050406030204" pitchFamily="18" charset="0"/>
            </a:endParaRPr>
          </a:p>
          <a:p>
            <a:pPr marL="457200" indent="-457200">
              <a:buFont typeface="+mj-lt"/>
              <a:buAutoNum type="arabicPeriod"/>
            </a:pPr>
            <a:r>
              <a:rPr lang="en-US" sz="2400" dirty="0" smtClean="0">
                <a:solidFill>
                  <a:schemeClr val="tx1"/>
                </a:solidFill>
                <a:latin typeface="Cambria" panose="02040503050406030204" pitchFamily="18" charset="0"/>
              </a:rPr>
              <a:t>From death to the day of judgment…..This is called </a:t>
            </a:r>
            <a:r>
              <a:rPr lang="en-US" sz="2400" dirty="0" smtClean="0">
                <a:solidFill>
                  <a:srgbClr val="FF0000"/>
                </a:solidFill>
                <a:latin typeface="Cambria" panose="02040503050406030204" pitchFamily="18" charset="0"/>
              </a:rPr>
              <a:t>“</a:t>
            </a:r>
            <a:r>
              <a:rPr lang="en-US" sz="2400" dirty="0" err="1" smtClean="0">
                <a:solidFill>
                  <a:srgbClr val="FF0000"/>
                </a:solidFill>
                <a:latin typeface="Cambria" panose="02040503050406030204" pitchFamily="18" charset="0"/>
              </a:rPr>
              <a:t>Aalam</a:t>
            </a:r>
            <a:r>
              <a:rPr lang="en-US" sz="2400" dirty="0" smtClean="0">
                <a:solidFill>
                  <a:srgbClr val="FF0000"/>
                </a:solidFill>
                <a:latin typeface="Cambria" panose="02040503050406030204" pitchFamily="18" charset="0"/>
              </a:rPr>
              <a:t>-e-</a:t>
            </a:r>
            <a:r>
              <a:rPr lang="en-US" sz="2400" dirty="0" err="1" smtClean="0">
                <a:solidFill>
                  <a:srgbClr val="FF0000"/>
                </a:solidFill>
                <a:latin typeface="Cambria" panose="02040503050406030204" pitchFamily="18" charset="0"/>
              </a:rPr>
              <a:t>Barzakh</a:t>
            </a:r>
            <a:endParaRPr lang="en-US" sz="2400" dirty="0" smtClean="0">
              <a:solidFill>
                <a:srgbClr val="FF0000"/>
              </a:solidFill>
              <a:latin typeface="Cambria" panose="02040503050406030204" pitchFamily="18" charset="0"/>
            </a:endParaRPr>
          </a:p>
          <a:p>
            <a:pPr marL="0" indent="0">
              <a:buNone/>
            </a:pPr>
            <a:r>
              <a:rPr lang="ur-PK" sz="2400" dirty="0" smtClean="0">
                <a:solidFill>
                  <a:srgbClr val="FF0000"/>
                </a:solidFill>
                <a:latin typeface="Cambria" panose="02040503050406030204" pitchFamily="18" charset="0"/>
              </a:rPr>
              <a:t>	</a:t>
            </a:r>
            <a:r>
              <a:rPr lang="ur-PK" sz="2400" dirty="0" smtClean="0">
                <a:solidFill>
                  <a:srgbClr val="FF0000"/>
                </a:solidFill>
                <a:latin typeface="Al Majeed Quranic Font" panose="02010000000000000000" pitchFamily="2" charset="-78"/>
                <a:cs typeface="Al Majeed Quranic Font" panose="02010000000000000000" pitchFamily="2" charset="-78"/>
              </a:rPr>
              <a:t>ومن ورائہ برزخ الی یوم یبعثون</a:t>
            </a:r>
          </a:p>
          <a:p>
            <a:pPr marL="0" indent="0">
              <a:buNone/>
            </a:pPr>
            <a:r>
              <a:rPr lang="en-US" sz="2400" dirty="0" smtClean="0">
                <a:solidFill>
                  <a:srgbClr val="FF0000"/>
                </a:solidFill>
                <a:latin typeface="Al Majeed Quranic Font" panose="02010000000000000000" pitchFamily="2" charset="-78"/>
                <a:cs typeface="Al Majeed Quranic Font" panose="02010000000000000000" pitchFamily="2" charset="-78"/>
              </a:rPr>
              <a:t>2. </a:t>
            </a:r>
            <a:r>
              <a:rPr lang="en-US" sz="2400" smtClean="0">
                <a:solidFill>
                  <a:schemeClr val="tx1"/>
                </a:solidFill>
                <a:latin typeface="Cambria" panose="02040503050406030204" pitchFamily="18" charset="0"/>
                <a:cs typeface="Al Majeed Quranic Font" panose="02010000000000000000" pitchFamily="2" charset="-78"/>
              </a:rPr>
              <a:t>Question and </a:t>
            </a:r>
            <a:r>
              <a:rPr lang="en-US" sz="2400" dirty="0" smtClean="0">
                <a:solidFill>
                  <a:schemeClr val="tx1"/>
                </a:solidFill>
                <a:latin typeface="Cambria" panose="02040503050406030204" pitchFamily="18" charset="0"/>
                <a:cs typeface="Al Majeed Quranic Font" panose="02010000000000000000" pitchFamily="2" charset="-78"/>
              </a:rPr>
              <a:t>answer in grave (</a:t>
            </a:r>
            <a:r>
              <a:rPr lang="en-US" sz="2400" dirty="0" err="1" smtClean="0">
                <a:solidFill>
                  <a:schemeClr val="tx1"/>
                </a:solidFill>
                <a:latin typeface="Cambria" panose="02040503050406030204" pitchFamily="18" charset="0"/>
                <a:cs typeface="Al Majeed Quranic Font" panose="02010000000000000000" pitchFamily="2" charset="-78"/>
              </a:rPr>
              <a:t>Barzakh</a:t>
            </a:r>
            <a:r>
              <a:rPr lang="en-US" sz="2400" dirty="0" smtClean="0">
                <a:solidFill>
                  <a:schemeClr val="tx1"/>
                </a:solidFill>
                <a:latin typeface="Cambria" panose="02040503050406030204" pitchFamily="18" charset="0"/>
                <a:cs typeface="Al Majeed Quranic Font" panose="02010000000000000000" pitchFamily="2" charset="-78"/>
              </a:rPr>
              <a:t>).</a:t>
            </a:r>
          </a:p>
          <a:p>
            <a:pPr marL="0" indent="0">
              <a:buNone/>
            </a:pPr>
            <a:r>
              <a:rPr lang="en-US" sz="2400" dirty="0" smtClean="0">
                <a:solidFill>
                  <a:schemeClr val="tx1"/>
                </a:solidFill>
                <a:latin typeface="Cambria" panose="02040503050406030204" pitchFamily="18" charset="0"/>
                <a:cs typeface="Al Majeed Quranic Font" panose="02010000000000000000" pitchFamily="2" charset="-78"/>
              </a:rPr>
              <a:t>3. </a:t>
            </a:r>
            <a:r>
              <a:rPr lang="en-US" sz="2400" dirty="0" err="1" smtClean="0">
                <a:solidFill>
                  <a:schemeClr val="tx1"/>
                </a:solidFill>
                <a:latin typeface="Cambria" panose="02040503050406030204" pitchFamily="18" charset="0"/>
                <a:cs typeface="Al Majeed Quranic Font" panose="02010000000000000000" pitchFamily="2" charset="-78"/>
              </a:rPr>
              <a:t>Munkar</a:t>
            </a:r>
            <a:r>
              <a:rPr lang="en-US" sz="2400" dirty="0" smtClean="0">
                <a:solidFill>
                  <a:schemeClr val="tx1"/>
                </a:solidFill>
                <a:latin typeface="Cambria" panose="02040503050406030204" pitchFamily="18" charset="0"/>
                <a:cs typeface="Al Majeed Quranic Font" panose="02010000000000000000" pitchFamily="2" charset="-78"/>
              </a:rPr>
              <a:t> and </a:t>
            </a:r>
            <a:r>
              <a:rPr lang="en-US" sz="2400" dirty="0" err="1" smtClean="0">
                <a:solidFill>
                  <a:schemeClr val="tx1"/>
                </a:solidFill>
                <a:latin typeface="Cambria" panose="02040503050406030204" pitchFamily="18" charset="0"/>
                <a:cs typeface="Al Majeed Quranic Font" panose="02010000000000000000" pitchFamily="2" charset="-78"/>
              </a:rPr>
              <a:t>nakeer</a:t>
            </a:r>
            <a:r>
              <a:rPr lang="en-US" sz="2400" dirty="0" smtClean="0">
                <a:solidFill>
                  <a:schemeClr val="tx1"/>
                </a:solidFill>
                <a:latin typeface="Cambria" panose="02040503050406030204" pitchFamily="18" charset="0"/>
                <a:cs typeface="Al Majeed Quranic Font" panose="02010000000000000000" pitchFamily="2" charset="-78"/>
              </a:rPr>
              <a:t>.</a:t>
            </a:r>
          </a:p>
          <a:p>
            <a:pPr marL="0" indent="0">
              <a:buNone/>
            </a:pPr>
            <a:r>
              <a:rPr lang="en-US" sz="2400" dirty="0" err="1" smtClean="0">
                <a:solidFill>
                  <a:srgbClr val="FF0000"/>
                </a:solidFill>
                <a:latin typeface="Cambria" panose="02040503050406030204" pitchFamily="18" charset="0"/>
              </a:rPr>
              <a:t>Aalam</a:t>
            </a:r>
            <a:r>
              <a:rPr lang="en-US" sz="2400" dirty="0" smtClean="0">
                <a:solidFill>
                  <a:srgbClr val="FF0000"/>
                </a:solidFill>
                <a:latin typeface="Cambria" panose="02040503050406030204" pitchFamily="18" charset="0"/>
              </a:rPr>
              <a:t>-e-</a:t>
            </a:r>
            <a:r>
              <a:rPr lang="en-US" sz="2400" dirty="0" err="1" smtClean="0">
                <a:solidFill>
                  <a:srgbClr val="FF0000"/>
                </a:solidFill>
                <a:latin typeface="Cambria" panose="02040503050406030204" pitchFamily="18" charset="0"/>
              </a:rPr>
              <a:t>Hashar</a:t>
            </a:r>
            <a:r>
              <a:rPr lang="en-US" sz="2400" dirty="0" smtClean="0">
                <a:solidFill>
                  <a:srgbClr val="FF0000"/>
                </a:solidFill>
                <a:latin typeface="Cambria" panose="02040503050406030204" pitchFamily="18" charset="0"/>
              </a:rPr>
              <a:t> (</a:t>
            </a:r>
            <a:r>
              <a:rPr lang="en-US" sz="2400" dirty="0" err="1" smtClean="0">
                <a:solidFill>
                  <a:srgbClr val="FF0000"/>
                </a:solidFill>
                <a:latin typeface="Cambria" panose="02040503050406030204" pitchFamily="18" charset="0"/>
              </a:rPr>
              <a:t>Qayamah</a:t>
            </a:r>
            <a:r>
              <a:rPr lang="en-US" sz="2400" dirty="0" smtClean="0">
                <a:solidFill>
                  <a:srgbClr val="FF0000"/>
                </a:solidFill>
                <a:latin typeface="Cambria" panose="02040503050406030204" pitchFamily="18" charset="0"/>
              </a:rPr>
              <a:t>).</a:t>
            </a:r>
            <a:endParaRPr lang="en-US" sz="24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644023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cs typeface="AA Sameer Asmaak" panose="02000506000000020003" pitchFamily="2" charset="-78"/>
              </a:rPr>
              <a:t>Belief in the life hereafter (</a:t>
            </a:r>
            <a:r>
              <a:rPr lang="en-US" b="1" dirty="0" err="1">
                <a:solidFill>
                  <a:schemeClr val="tx1"/>
                </a:solidFill>
                <a:latin typeface="Cambria" panose="02040503050406030204" pitchFamily="18" charset="0"/>
                <a:cs typeface="AA Sameer Asmaak" panose="02000506000000020003" pitchFamily="2" charset="-78"/>
              </a:rPr>
              <a:t>Akhira</a:t>
            </a:r>
            <a:r>
              <a:rPr lang="en-US" b="1" dirty="0">
                <a:solidFill>
                  <a:schemeClr val="tx1"/>
                </a:solidFill>
                <a:latin typeface="Cambria" panose="02040503050406030204" pitchFamily="18" charset="0"/>
                <a:cs typeface="AA Sameer Asmaak" panose="02000506000000020003" pitchFamily="2" charset="-78"/>
              </a:rPr>
              <a:t>)</a:t>
            </a:r>
            <a:br>
              <a:rPr lang="en-US" b="1" dirty="0">
                <a:solidFill>
                  <a:schemeClr val="tx1"/>
                </a:solidFill>
                <a:latin typeface="Cambria" panose="02040503050406030204" pitchFamily="18" charset="0"/>
                <a:cs typeface="AA Sameer Asmaak" panose="02000506000000020003" pitchFamily="2" charset="-78"/>
              </a:rPr>
            </a:br>
            <a:r>
              <a:rPr lang="en-US" sz="3600" b="1" dirty="0">
                <a:solidFill>
                  <a:srgbClr val="FF0000"/>
                </a:solidFill>
                <a:latin typeface="Cambria" panose="02040503050406030204" pitchFamily="18" charset="0"/>
                <a:cs typeface="AA Sameer Asmaak" panose="02000506000000020003" pitchFamily="2" charset="-78"/>
              </a:rPr>
              <a:t>continued</a:t>
            </a:r>
            <a:endParaRPr lang="en-US" dirty="0"/>
          </a:p>
        </p:txBody>
      </p:sp>
      <p:sp>
        <p:nvSpPr>
          <p:cNvPr id="3" name="Content Placeholder 2"/>
          <p:cNvSpPr>
            <a:spLocks noGrp="1"/>
          </p:cNvSpPr>
          <p:nvPr>
            <p:ph idx="1"/>
          </p:nvPr>
        </p:nvSpPr>
        <p:spPr/>
        <p:txBody>
          <a:bodyPr anchor="ctr">
            <a:normAutofit/>
          </a:bodyPr>
          <a:lstStyle/>
          <a:p>
            <a:pPr marL="457200" indent="-457200">
              <a:buFont typeface="+mj-lt"/>
              <a:buAutoNum type="arabicPeriod"/>
            </a:pPr>
            <a:r>
              <a:rPr lang="en-US" sz="2400" dirty="0" smtClean="0">
                <a:solidFill>
                  <a:schemeClr val="tx1"/>
                </a:solidFill>
                <a:latin typeface="Cambria" panose="02040503050406030204" pitchFamily="18" charset="0"/>
              </a:rPr>
              <a:t>Accountability on the day of judgment</a:t>
            </a:r>
          </a:p>
          <a:p>
            <a:pPr marL="457200" indent="-457200">
              <a:buFont typeface="+mj-lt"/>
              <a:buAutoNum type="arabicPeriod"/>
            </a:pPr>
            <a:r>
              <a:rPr lang="en-US" sz="2400" dirty="0" smtClean="0">
                <a:solidFill>
                  <a:schemeClr val="tx1"/>
                </a:solidFill>
                <a:latin typeface="Cambria" panose="02040503050406030204" pitchFamily="18" charset="0"/>
              </a:rPr>
              <a:t>Bridge of </a:t>
            </a:r>
            <a:r>
              <a:rPr lang="en-US" sz="2400" dirty="0" err="1" smtClean="0">
                <a:solidFill>
                  <a:schemeClr val="tx1"/>
                </a:solidFill>
                <a:latin typeface="Cambria" panose="02040503050406030204" pitchFamily="18" charset="0"/>
              </a:rPr>
              <a:t>Sirat</a:t>
            </a:r>
            <a:endParaRPr lang="en-US" sz="2400" dirty="0" smtClean="0">
              <a:solidFill>
                <a:schemeClr val="tx1"/>
              </a:solidFill>
              <a:latin typeface="Cambria" panose="02040503050406030204" pitchFamily="18" charset="0"/>
            </a:endParaRPr>
          </a:p>
          <a:p>
            <a:pPr marL="457200" indent="-457200">
              <a:buFont typeface="+mj-lt"/>
              <a:buAutoNum type="arabicPeriod"/>
            </a:pPr>
            <a:r>
              <a:rPr lang="en-US" sz="2400" dirty="0" smtClean="0">
                <a:solidFill>
                  <a:schemeClr val="tx1"/>
                </a:solidFill>
                <a:latin typeface="Cambria" panose="02040503050406030204" pitchFamily="18" charset="0"/>
              </a:rPr>
              <a:t>Paradise and hell</a:t>
            </a:r>
          </a:p>
          <a:p>
            <a:pPr marL="457200" indent="-457200">
              <a:buFont typeface="+mj-lt"/>
              <a:buAutoNum type="arabicPeriod"/>
            </a:pPr>
            <a:r>
              <a:rPr lang="en-US" sz="2400" dirty="0" err="1" smtClean="0">
                <a:solidFill>
                  <a:schemeClr val="tx1"/>
                </a:solidFill>
                <a:latin typeface="Cambria" panose="02040503050406030204" pitchFamily="18" charset="0"/>
              </a:rPr>
              <a:t>A’araf</a:t>
            </a:r>
            <a:r>
              <a:rPr lang="en-US" sz="2400" dirty="0" smtClean="0">
                <a:solidFill>
                  <a:schemeClr val="tx1"/>
                </a:solidFill>
                <a:latin typeface="Cambria" panose="02040503050406030204" pitchFamily="18" charset="0"/>
              </a:rPr>
              <a:t> (</a:t>
            </a:r>
            <a:r>
              <a:rPr lang="en-US" sz="2400" b="1" dirty="0">
                <a:solidFill>
                  <a:schemeClr val="tx1"/>
                </a:solidFill>
                <a:latin typeface="Cambria" panose="02040503050406030204" pitchFamily="18" charset="0"/>
              </a:rPr>
              <a:t>state between pleasure and </a:t>
            </a:r>
            <a:r>
              <a:rPr lang="en-US" sz="2400" b="1" dirty="0" smtClean="0">
                <a:solidFill>
                  <a:schemeClr val="tx1"/>
                </a:solidFill>
                <a:latin typeface="Cambria" panose="02040503050406030204" pitchFamily="18" charset="0"/>
              </a:rPr>
              <a:t>pain)</a:t>
            </a:r>
          </a:p>
          <a:p>
            <a:pPr marL="457200" indent="-457200">
              <a:buFont typeface="+mj-lt"/>
              <a:buAutoNum type="arabicPeriod"/>
            </a:pPr>
            <a:r>
              <a:rPr lang="en-US" sz="2400" dirty="0" err="1" smtClean="0">
                <a:solidFill>
                  <a:schemeClr val="tx1"/>
                </a:solidFill>
                <a:latin typeface="Cambria" panose="02040503050406030204" pitchFamily="18" charset="0"/>
              </a:rPr>
              <a:t>Shafa’at</a:t>
            </a:r>
            <a:r>
              <a:rPr lang="en-US" sz="2400" dirty="0" smtClean="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hlinkClick r:id="rId2"/>
              </a:rPr>
              <a:t>A</a:t>
            </a:r>
            <a:r>
              <a:rPr lang="en-US" sz="2400" dirty="0">
                <a:solidFill>
                  <a:schemeClr val="tx1"/>
                </a:solidFill>
                <a:latin typeface="Cambria" panose="02040503050406030204" pitchFamily="18" charset="0"/>
              </a:rPr>
              <a:t> </a:t>
            </a:r>
            <a:r>
              <a:rPr lang="en-US" sz="2400" dirty="0">
                <a:solidFill>
                  <a:schemeClr val="tx1"/>
                </a:solidFill>
                <a:latin typeface="Cambria" panose="02040503050406030204" pitchFamily="18" charset="0"/>
                <a:hlinkClick r:id="rId3"/>
              </a:rPr>
              <a:t>Prayer</a:t>
            </a:r>
            <a:r>
              <a:rPr lang="en-US" sz="2400" dirty="0">
                <a:solidFill>
                  <a:schemeClr val="tx1"/>
                </a:solidFill>
                <a:latin typeface="Cambria" panose="02040503050406030204" pitchFamily="18" charset="0"/>
              </a:rPr>
              <a:t> To </a:t>
            </a:r>
            <a:r>
              <a:rPr lang="en-US" sz="2400" dirty="0">
                <a:solidFill>
                  <a:schemeClr val="tx1"/>
                </a:solidFill>
                <a:latin typeface="Cambria" panose="02040503050406030204" pitchFamily="18" charset="0"/>
                <a:hlinkClick r:id="rId4"/>
              </a:rPr>
              <a:t>God</a:t>
            </a:r>
            <a:r>
              <a:rPr lang="en-US" sz="2400" dirty="0">
                <a:solidFill>
                  <a:schemeClr val="tx1"/>
                </a:solidFill>
                <a:latin typeface="Cambria" panose="02040503050406030204" pitchFamily="18" charset="0"/>
              </a:rPr>
              <a:t> </a:t>
            </a:r>
            <a:r>
              <a:rPr lang="en-US" sz="2400" dirty="0">
                <a:solidFill>
                  <a:schemeClr val="tx1"/>
                </a:solidFill>
                <a:latin typeface="Cambria" panose="02040503050406030204" pitchFamily="18" charset="0"/>
                <a:hlinkClick r:id="rId5"/>
              </a:rPr>
              <a:t>On</a:t>
            </a:r>
            <a:r>
              <a:rPr lang="en-US" sz="2400" dirty="0">
                <a:solidFill>
                  <a:schemeClr val="tx1"/>
                </a:solidFill>
                <a:latin typeface="Cambria" panose="02040503050406030204" pitchFamily="18" charset="0"/>
              </a:rPr>
              <a:t> </a:t>
            </a:r>
            <a:r>
              <a:rPr lang="en-US" sz="2400" dirty="0">
                <a:solidFill>
                  <a:schemeClr val="tx1"/>
                </a:solidFill>
                <a:latin typeface="Cambria" panose="02040503050406030204" pitchFamily="18" charset="0"/>
                <a:hlinkClick r:id="rId6"/>
              </a:rPr>
              <a:t>Behalf</a:t>
            </a:r>
            <a:r>
              <a:rPr lang="en-US" sz="2400" dirty="0">
                <a:solidFill>
                  <a:schemeClr val="tx1"/>
                </a:solidFill>
                <a:latin typeface="Cambria" panose="02040503050406030204" pitchFamily="18" charset="0"/>
              </a:rPr>
              <a:t> Of Another </a:t>
            </a:r>
            <a:r>
              <a:rPr lang="en-US" sz="2400" dirty="0" smtClean="0">
                <a:solidFill>
                  <a:schemeClr val="tx1"/>
                </a:solidFill>
                <a:latin typeface="Cambria" panose="02040503050406030204" pitchFamily="18" charset="0"/>
                <a:hlinkClick r:id="rId7"/>
              </a:rPr>
              <a:t>Person</a:t>
            </a:r>
            <a:r>
              <a:rPr lang="en-US" sz="2400" dirty="0" smtClean="0">
                <a:solidFill>
                  <a:schemeClr val="tx1"/>
                </a:solidFill>
                <a:latin typeface="Cambria" panose="02040503050406030204" pitchFamily="18" charset="0"/>
              </a:rPr>
              <a:t>) (</a:t>
            </a:r>
            <a:r>
              <a:rPr lang="en-US" sz="2400" dirty="0">
                <a:solidFill>
                  <a:schemeClr val="tx1"/>
                </a:solidFill>
                <a:latin typeface="Cambria" panose="02040503050406030204" pitchFamily="18" charset="0"/>
              </a:rPr>
              <a:t>The </a:t>
            </a:r>
            <a:r>
              <a:rPr lang="en-US" sz="2400" dirty="0">
                <a:solidFill>
                  <a:schemeClr val="tx1"/>
                </a:solidFill>
                <a:latin typeface="Cambria" panose="02040503050406030204" pitchFamily="18" charset="0"/>
                <a:hlinkClick r:id="rId8"/>
              </a:rPr>
              <a:t>Act</a:t>
            </a:r>
            <a:r>
              <a:rPr lang="en-US" sz="2400" dirty="0">
                <a:solidFill>
                  <a:schemeClr val="tx1"/>
                </a:solidFill>
                <a:latin typeface="Cambria" panose="02040503050406030204" pitchFamily="18" charset="0"/>
              </a:rPr>
              <a:t> Of </a:t>
            </a:r>
            <a:r>
              <a:rPr lang="en-US" sz="2400" dirty="0">
                <a:solidFill>
                  <a:schemeClr val="tx1"/>
                </a:solidFill>
                <a:latin typeface="Cambria" panose="02040503050406030204" pitchFamily="18" charset="0"/>
                <a:hlinkClick r:id="rId9"/>
              </a:rPr>
              <a:t>Intervening</a:t>
            </a:r>
            <a:r>
              <a:rPr lang="en-US" sz="2400" dirty="0">
                <a:solidFill>
                  <a:schemeClr val="tx1"/>
                </a:solidFill>
                <a:latin typeface="Cambria" panose="02040503050406030204" pitchFamily="18" charset="0"/>
              </a:rPr>
              <a:t> </a:t>
            </a:r>
            <a:r>
              <a:rPr lang="en-US" sz="2400" dirty="0" smtClean="0">
                <a:solidFill>
                  <a:schemeClr val="tx1"/>
                </a:solidFill>
                <a:latin typeface="Cambria" panose="02040503050406030204" pitchFamily="18" charset="0"/>
              </a:rPr>
              <a:t>)</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850991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Signs of </a:t>
            </a:r>
            <a:r>
              <a:rPr lang="en-US" sz="4000" b="1" dirty="0" err="1" smtClean="0">
                <a:solidFill>
                  <a:schemeClr val="tx1"/>
                </a:solidFill>
                <a:latin typeface="Cambria" panose="02040503050406030204" pitchFamily="18" charset="0"/>
                <a:cs typeface="AA Sameer Asmaak" panose="02000506000000020003" pitchFamily="2" charset="-78"/>
              </a:rPr>
              <a:t>Qayamat</a:t>
            </a:r>
            <a:r>
              <a:rPr lang="en-US" sz="4000" b="1" dirty="0" smtClean="0">
                <a:solidFill>
                  <a:schemeClr val="tx1"/>
                </a:solidFill>
                <a:latin typeface="Cambria" panose="02040503050406030204" pitchFamily="18" charset="0"/>
                <a:cs typeface="AA Sameer Asmaak" panose="02000506000000020003" pitchFamily="2" charset="-78"/>
              </a:rPr>
              <a:t> (day of judgment)</a:t>
            </a:r>
            <a:br>
              <a:rPr lang="en-US" sz="4000" b="1" dirty="0" smtClean="0">
                <a:solidFill>
                  <a:schemeClr val="tx1"/>
                </a:solidFill>
                <a:latin typeface="Cambria" panose="02040503050406030204" pitchFamily="18" charset="0"/>
                <a:cs typeface="AA Sameer Asmaak" panose="02000506000000020003" pitchFamily="2" charset="-78"/>
              </a:rPr>
            </a:br>
            <a:r>
              <a:rPr lang="en-US" sz="2800" dirty="0">
                <a:solidFill>
                  <a:srgbClr val="FF0000"/>
                </a:solidFill>
                <a:latin typeface="Cambria" panose="02040503050406030204" pitchFamily="18" charset="0"/>
              </a:rPr>
              <a:t>Events that are yet to happen</a:t>
            </a:r>
            <a:br>
              <a:rPr lang="en-US" sz="2800" dirty="0">
                <a:solidFill>
                  <a:srgbClr val="FF0000"/>
                </a:solidFill>
                <a:latin typeface="Cambria" panose="02040503050406030204" pitchFamily="18" charset="0"/>
              </a:rPr>
            </a:b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837127" y="1880316"/>
            <a:ext cx="10318553" cy="4584878"/>
          </a:xfrm>
        </p:spPr>
        <p:txBody>
          <a:bodyPr anchor="ctr">
            <a:normAutofit/>
          </a:bodyPr>
          <a:lstStyle/>
          <a:p>
            <a:pPr marL="457200" indent="-457200">
              <a:buFont typeface="+mj-lt"/>
              <a:buAutoNum type="arabicPeriod"/>
            </a:pPr>
            <a:r>
              <a:rPr lang="en-US" sz="2400" dirty="0">
                <a:solidFill>
                  <a:schemeClr val="tx1"/>
                </a:solidFill>
                <a:latin typeface="Cambria" panose="02040503050406030204" pitchFamily="18" charset="0"/>
              </a:rPr>
              <a:t>The number of </a:t>
            </a:r>
            <a:r>
              <a:rPr lang="en-US" sz="2400" dirty="0">
                <a:solidFill>
                  <a:srgbClr val="FF0000"/>
                </a:solidFill>
                <a:latin typeface="Cambria" panose="02040503050406030204" pitchFamily="18" charset="0"/>
              </a:rPr>
              <a:t>men will decrease</a:t>
            </a:r>
            <a:r>
              <a:rPr lang="en-US" sz="2400" dirty="0">
                <a:solidFill>
                  <a:schemeClr val="tx1"/>
                </a:solidFill>
                <a:latin typeface="Cambria" panose="02040503050406030204" pitchFamily="18" charset="0"/>
              </a:rPr>
              <a:t>, whilst the number of women will increase, until for every man there are 50 women </a:t>
            </a:r>
            <a:r>
              <a:rPr lang="en-US" sz="1800" i="1" dirty="0">
                <a:solidFill>
                  <a:srgbClr val="FF0000"/>
                </a:solidFill>
                <a:latin typeface="Cambria" panose="02040503050406030204" pitchFamily="18" charset="0"/>
              </a:rPr>
              <a:t>(</a:t>
            </a:r>
            <a:r>
              <a:rPr lang="en-US" sz="1800" i="1" dirty="0" err="1">
                <a:solidFill>
                  <a:srgbClr val="FF0000"/>
                </a:solidFill>
                <a:latin typeface="Cambria" panose="02040503050406030204" pitchFamily="18" charset="0"/>
              </a:rPr>
              <a:t>Sahih</a:t>
            </a:r>
            <a:r>
              <a:rPr lang="en-US" sz="1800" i="1" dirty="0">
                <a:solidFill>
                  <a:srgbClr val="FF0000"/>
                </a:solidFill>
                <a:latin typeface="Cambria" panose="02040503050406030204" pitchFamily="18" charset="0"/>
              </a:rPr>
              <a:t> </a:t>
            </a:r>
            <a:r>
              <a:rPr lang="en-US" sz="1800" i="1" dirty="0" err="1">
                <a:solidFill>
                  <a:srgbClr val="FF0000"/>
                </a:solidFill>
                <a:latin typeface="Cambria" panose="02040503050406030204" pitchFamily="18" charset="0"/>
              </a:rPr>
              <a:t>Bukhari</a:t>
            </a:r>
            <a:r>
              <a:rPr lang="en-US" sz="1800" i="1" dirty="0">
                <a:solidFill>
                  <a:srgbClr val="FF0000"/>
                </a:solidFill>
                <a:latin typeface="Cambria" panose="02040503050406030204" pitchFamily="18" charset="0"/>
              </a:rPr>
              <a:t>, </a:t>
            </a:r>
            <a:r>
              <a:rPr lang="en-US" sz="1800" i="1" dirty="0" err="1">
                <a:solidFill>
                  <a:srgbClr val="FF0000"/>
                </a:solidFill>
                <a:latin typeface="Cambria" panose="02040503050406030204" pitchFamily="18" charset="0"/>
              </a:rPr>
              <a:t>Vol</a:t>
            </a:r>
            <a:r>
              <a:rPr lang="en-US" sz="1800" i="1" dirty="0">
                <a:solidFill>
                  <a:srgbClr val="FF0000"/>
                </a:solidFill>
                <a:latin typeface="Cambria" panose="02040503050406030204" pitchFamily="18" charset="0"/>
              </a:rPr>
              <a:t> 1: book 3: </a:t>
            </a:r>
            <a:r>
              <a:rPr lang="en-US" sz="1800" i="1" dirty="0" smtClean="0">
                <a:solidFill>
                  <a:srgbClr val="FF0000"/>
                </a:solidFill>
                <a:latin typeface="Cambria" panose="02040503050406030204" pitchFamily="18" charset="0"/>
              </a:rPr>
              <a:t>81)</a:t>
            </a:r>
          </a:p>
          <a:p>
            <a:pPr marL="457200" indent="-457200">
              <a:buFont typeface="+mj-lt"/>
              <a:buAutoNum type="arabicPeriod"/>
            </a:pPr>
            <a:r>
              <a:rPr lang="en-US" sz="2400" dirty="0" smtClean="0">
                <a:solidFill>
                  <a:schemeClr val="tx1"/>
                </a:solidFill>
                <a:latin typeface="Cambria" panose="02040503050406030204" pitchFamily="18" charset="0"/>
              </a:rPr>
              <a:t>The </a:t>
            </a:r>
            <a:r>
              <a:rPr lang="en-US" sz="2400" dirty="0">
                <a:solidFill>
                  <a:schemeClr val="tx1"/>
                </a:solidFill>
                <a:latin typeface="Cambria" panose="02040503050406030204" pitchFamily="18" charset="0"/>
              </a:rPr>
              <a:t>Euphrates will reveal a treasure of gold, and many will die fighting over it, each one hoping to be the one who gains the treasure </a:t>
            </a:r>
            <a:r>
              <a:rPr lang="en-US" sz="1400" i="1" dirty="0">
                <a:solidFill>
                  <a:srgbClr val="FF0000"/>
                </a:solidFill>
                <a:latin typeface="Cambria" panose="02040503050406030204" pitchFamily="18" charset="0"/>
              </a:rPr>
              <a:t>(</a:t>
            </a:r>
            <a:r>
              <a:rPr lang="en-US" sz="1400" i="1" dirty="0" err="1">
                <a:solidFill>
                  <a:srgbClr val="FF0000"/>
                </a:solidFill>
                <a:latin typeface="Cambria" panose="02040503050406030204" pitchFamily="18" charset="0"/>
              </a:rPr>
              <a:t>Sahih</a:t>
            </a:r>
            <a:r>
              <a:rPr lang="en-US" sz="1400" i="1" dirty="0">
                <a:solidFill>
                  <a:srgbClr val="FF0000"/>
                </a:solidFill>
                <a:latin typeface="Cambria" panose="02040503050406030204" pitchFamily="18" charset="0"/>
              </a:rPr>
              <a:t> Muslim, Book 041: </a:t>
            </a:r>
            <a:r>
              <a:rPr lang="en-US" sz="1400" i="1" dirty="0" smtClean="0">
                <a:solidFill>
                  <a:srgbClr val="FF0000"/>
                </a:solidFill>
                <a:latin typeface="Cambria" panose="02040503050406030204" pitchFamily="18" charset="0"/>
              </a:rPr>
              <a:t>6918)</a:t>
            </a:r>
            <a:endParaRPr lang="en-US" sz="2400" i="1" dirty="0" smtClean="0">
              <a:solidFill>
                <a:srgbClr val="FF0000"/>
              </a:solidFill>
              <a:latin typeface="Cambria" panose="02040503050406030204" pitchFamily="18" charset="0"/>
            </a:endParaRPr>
          </a:p>
          <a:p>
            <a:pPr marL="457200" indent="-457200">
              <a:buFont typeface="+mj-lt"/>
              <a:buAutoNum type="arabicPeriod"/>
            </a:pPr>
            <a:r>
              <a:rPr lang="en-US" sz="2400" dirty="0" smtClean="0">
                <a:solidFill>
                  <a:schemeClr val="tx1"/>
                </a:solidFill>
                <a:latin typeface="Cambria" panose="02040503050406030204" pitchFamily="18" charset="0"/>
              </a:rPr>
              <a:t>The </a:t>
            </a:r>
            <a:r>
              <a:rPr lang="en-US" sz="2400" dirty="0">
                <a:solidFill>
                  <a:schemeClr val="tx1"/>
                </a:solidFill>
                <a:latin typeface="Cambria" panose="02040503050406030204" pitchFamily="18" charset="0"/>
              </a:rPr>
              <a:t>Muslim conquest of Rome </a:t>
            </a:r>
            <a:r>
              <a:rPr lang="en-US" sz="1800" i="1" dirty="0">
                <a:solidFill>
                  <a:srgbClr val="FF0000"/>
                </a:solidFill>
                <a:latin typeface="Cambria" panose="02040503050406030204" pitchFamily="18" charset="0"/>
              </a:rPr>
              <a:t>(</a:t>
            </a:r>
            <a:r>
              <a:rPr lang="en-US" sz="1800" i="1" dirty="0" err="1">
                <a:solidFill>
                  <a:srgbClr val="FF0000"/>
                </a:solidFill>
                <a:latin typeface="Cambria" panose="02040503050406030204" pitchFamily="18" charset="0"/>
              </a:rPr>
              <a:t>Sahih</a:t>
            </a:r>
            <a:r>
              <a:rPr lang="en-US" sz="1800" i="1" dirty="0">
                <a:solidFill>
                  <a:srgbClr val="FF0000"/>
                </a:solidFill>
                <a:latin typeface="Cambria" panose="02040503050406030204" pitchFamily="18" charset="0"/>
              </a:rPr>
              <a:t> Muslim, Book 041: 6721)</a:t>
            </a:r>
          </a:p>
          <a:p>
            <a:endParaRPr lang="en-US" sz="1800" i="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995898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Signs of </a:t>
            </a:r>
            <a:r>
              <a:rPr lang="en-US" sz="4000" b="1" dirty="0" err="1" smtClean="0">
                <a:solidFill>
                  <a:schemeClr val="tx1"/>
                </a:solidFill>
                <a:latin typeface="Cambria" panose="02040503050406030204" pitchFamily="18" charset="0"/>
                <a:cs typeface="AA Sameer Asmaak" panose="02000506000000020003" pitchFamily="2" charset="-78"/>
              </a:rPr>
              <a:t>Qayamat</a:t>
            </a:r>
            <a:r>
              <a:rPr lang="en-US" sz="4000" b="1" dirty="0" smtClean="0">
                <a:solidFill>
                  <a:schemeClr val="tx1"/>
                </a:solidFill>
                <a:latin typeface="Cambria" panose="02040503050406030204" pitchFamily="18" charset="0"/>
                <a:cs typeface="AA Sameer Asmaak" panose="02000506000000020003" pitchFamily="2" charset="-78"/>
              </a:rPr>
              <a:t> (day of judgment)</a:t>
            </a:r>
            <a:br>
              <a:rPr lang="en-US" sz="4000" b="1" dirty="0" smtClean="0">
                <a:solidFill>
                  <a:schemeClr val="tx1"/>
                </a:solidFill>
                <a:latin typeface="Cambria" panose="02040503050406030204" pitchFamily="18" charset="0"/>
                <a:cs typeface="AA Sameer Asmaak" panose="02000506000000020003" pitchFamily="2" charset="-78"/>
              </a:rPr>
            </a:br>
            <a:r>
              <a:rPr lang="en-US" sz="2800" dirty="0">
                <a:solidFill>
                  <a:srgbClr val="FF0000"/>
                </a:solidFill>
                <a:latin typeface="Cambria" panose="02040503050406030204" pitchFamily="18" charset="0"/>
              </a:rPr>
              <a:t>Events that are yet to happen</a:t>
            </a:r>
            <a:br>
              <a:rPr lang="en-US" sz="2800" dirty="0">
                <a:solidFill>
                  <a:srgbClr val="FF0000"/>
                </a:solidFill>
                <a:latin typeface="Cambria" panose="02040503050406030204" pitchFamily="18" charset="0"/>
              </a:rPr>
            </a:b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785611" y="1880315"/>
            <a:ext cx="10370069" cy="4855336"/>
          </a:xfrm>
        </p:spPr>
        <p:txBody>
          <a:bodyPr anchor="ctr">
            <a:normAutofit/>
          </a:bodyPr>
          <a:lstStyle/>
          <a:p>
            <a:pPr marL="457200" indent="-457200">
              <a:buFont typeface="+mj-lt"/>
              <a:buAutoNum type="arabicPeriod" startAt="5"/>
            </a:pPr>
            <a:r>
              <a:rPr lang="en-US" sz="2400" dirty="0" smtClean="0">
                <a:solidFill>
                  <a:schemeClr val="tx1"/>
                </a:solidFill>
              </a:rPr>
              <a:t>The </a:t>
            </a:r>
            <a:r>
              <a:rPr lang="en-US" sz="2400" dirty="0">
                <a:solidFill>
                  <a:schemeClr val="tx1"/>
                </a:solidFill>
              </a:rPr>
              <a:t>Mahdi (guided one) will appear, and be the Imam of the Muslims </a:t>
            </a:r>
            <a:endParaRPr lang="en-US" sz="2400" dirty="0" smtClean="0">
              <a:solidFill>
                <a:schemeClr val="tx1"/>
              </a:solidFill>
            </a:endParaRPr>
          </a:p>
          <a:p>
            <a:pPr marL="0" indent="0">
              <a:buNone/>
            </a:pPr>
            <a:r>
              <a:rPr lang="en-US" sz="2400" dirty="0">
                <a:solidFill>
                  <a:schemeClr val="tx1"/>
                </a:solidFill>
              </a:rPr>
              <a:t>	</a:t>
            </a:r>
            <a:r>
              <a:rPr lang="en-US" dirty="0" smtClean="0">
                <a:solidFill>
                  <a:srgbClr val="FF0000"/>
                </a:solidFill>
              </a:rPr>
              <a:t>(</a:t>
            </a:r>
            <a:r>
              <a:rPr lang="en-US" dirty="0" err="1">
                <a:solidFill>
                  <a:srgbClr val="FF0000"/>
                </a:solidFill>
              </a:rPr>
              <a:t>Sunan</a:t>
            </a:r>
            <a:r>
              <a:rPr lang="en-US" dirty="0">
                <a:solidFill>
                  <a:srgbClr val="FF0000"/>
                </a:solidFill>
              </a:rPr>
              <a:t> Abu </a:t>
            </a:r>
            <a:r>
              <a:rPr lang="en-US" dirty="0" err="1">
                <a:solidFill>
                  <a:srgbClr val="FF0000"/>
                </a:solidFill>
              </a:rPr>
              <a:t>Dawud</a:t>
            </a:r>
            <a:r>
              <a:rPr lang="en-US" dirty="0">
                <a:solidFill>
                  <a:srgbClr val="FF0000"/>
                </a:solidFill>
              </a:rPr>
              <a:t>, </a:t>
            </a:r>
            <a:r>
              <a:rPr lang="en-US" dirty="0" smtClean="0">
                <a:solidFill>
                  <a:srgbClr val="FF0000"/>
                </a:solidFill>
              </a:rPr>
              <a:t>4272)</a:t>
            </a:r>
            <a:endParaRPr lang="en-US" sz="2400" dirty="0" smtClean="0">
              <a:solidFill>
                <a:srgbClr val="FF0000"/>
              </a:solidFill>
            </a:endParaRPr>
          </a:p>
          <a:p>
            <a:pPr marL="457200" indent="-457200">
              <a:buFont typeface="+mj-lt"/>
              <a:buAutoNum type="arabicPeriod" startAt="5"/>
            </a:pPr>
            <a:r>
              <a:rPr lang="en-US" sz="2400" dirty="0" smtClean="0">
                <a:solidFill>
                  <a:schemeClr val="tx1"/>
                </a:solidFill>
              </a:rPr>
              <a:t>Jesus </a:t>
            </a:r>
            <a:r>
              <a:rPr lang="en-US" sz="2400" dirty="0">
                <a:solidFill>
                  <a:schemeClr val="tx1"/>
                </a:solidFill>
              </a:rPr>
              <a:t>Christ will descend in Damascus, and pray behind the Mahdi </a:t>
            </a:r>
            <a:r>
              <a:rPr lang="en-US" sz="1800" i="1" dirty="0">
                <a:solidFill>
                  <a:srgbClr val="FF0000"/>
                </a:solidFill>
              </a:rPr>
              <a:t>(</a:t>
            </a:r>
            <a:r>
              <a:rPr lang="en-US" sz="1800" i="1" dirty="0" err="1">
                <a:solidFill>
                  <a:srgbClr val="FF0000"/>
                </a:solidFill>
              </a:rPr>
              <a:t>Sahih</a:t>
            </a:r>
            <a:r>
              <a:rPr lang="en-US" sz="1800" i="1" dirty="0">
                <a:solidFill>
                  <a:srgbClr val="FF0000"/>
                </a:solidFill>
              </a:rPr>
              <a:t> </a:t>
            </a:r>
            <a:r>
              <a:rPr lang="en-US" sz="1800" i="1" dirty="0" err="1">
                <a:solidFill>
                  <a:srgbClr val="FF0000"/>
                </a:solidFill>
              </a:rPr>
              <a:t>Bukhari</a:t>
            </a:r>
            <a:r>
              <a:rPr lang="en-US" sz="1800" i="1" dirty="0">
                <a:solidFill>
                  <a:srgbClr val="FF0000"/>
                </a:solidFill>
              </a:rPr>
              <a:t>, </a:t>
            </a:r>
            <a:r>
              <a:rPr lang="en-US" sz="1800" i="1" dirty="0" err="1">
                <a:solidFill>
                  <a:srgbClr val="FF0000"/>
                </a:solidFill>
              </a:rPr>
              <a:t>Vol</a:t>
            </a:r>
            <a:r>
              <a:rPr lang="en-US" sz="1800" i="1" dirty="0">
                <a:solidFill>
                  <a:srgbClr val="FF0000"/>
                </a:solidFill>
              </a:rPr>
              <a:t> 3: </a:t>
            </a:r>
            <a:r>
              <a:rPr lang="en-US" sz="1800" i="1" dirty="0" smtClean="0">
                <a:solidFill>
                  <a:srgbClr val="FF0000"/>
                </a:solidFill>
              </a:rPr>
              <a:t>656)</a:t>
            </a:r>
            <a:endParaRPr lang="en-US" sz="2400" i="1" dirty="0" smtClean="0">
              <a:solidFill>
                <a:srgbClr val="FF0000"/>
              </a:solidFill>
            </a:endParaRPr>
          </a:p>
          <a:p>
            <a:pPr marL="457200" indent="-457200">
              <a:buFont typeface="+mj-lt"/>
              <a:buAutoNum type="arabicPeriod" startAt="5"/>
            </a:pPr>
            <a:r>
              <a:rPr lang="en-US" sz="2400" dirty="0" smtClean="0">
                <a:solidFill>
                  <a:schemeClr val="tx1"/>
                </a:solidFill>
              </a:rPr>
              <a:t>Jesus </a:t>
            </a:r>
            <a:r>
              <a:rPr lang="en-US" sz="2400" dirty="0">
                <a:solidFill>
                  <a:schemeClr val="tx1"/>
                </a:solidFill>
              </a:rPr>
              <a:t>will break the cross and kill the swine, i.e. destroy the false Christianity </a:t>
            </a:r>
            <a:r>
              <a:rPr lang="en-US" sz="2400" i="1" dirty="0">
                <a:solidFill>
                  <a:srgbClr val="FF0000"/>
                </a:solidFill>
              </a:rPr>
              <a:t>(</a:t>
            </a:r>
            <a:r>
              <a:rPr lang="en-US" sz="2400" i="1" dirty="0" err="1">
                <a:solidFill>
                  <a:srgbClr val="FF0000"/>
                </a:solidFill>
              </a:rPr>
              <a:t>Sahih</a:t>
            </a:r>
            <a:r>
              <a:rPr lang="en-US" sz="2400" i="1" dirty="0">
                <a:solidFill>
                  <a:srgbClr val="FF0000"/>
                </a:solidFill>
              </a:rPr>
              <a:t> </a:t>
            </a:r>
            <a:r>
              <a:rPr lang="en-US" sz="2400" i="1" dirty="0" err="1">
                <a:solidFill>
                  <a:srgbClr val="FF0000"/>
                </a:solidFill>
              </a:rPr>
              <a:t>Bukhari</a:t>
            </a:r>
            <a:r>
              <a:rPr lang="en-US" sz="2400" i="1" dirty="0">
                <a:solidFill>
                  <a:srgbClr val="FF0000"/>
                </a:solidFill>
              </a:rPr>
              <a:t>, </a:t>
            </a:r>
            <a:r>
              <a:rPr lang="en-US" sz="2400" i="1" dirty="0" err="1">
                <a:solidFill>
                  <a:srgbClr val="FF0000"/>
                </a:solidFill>
              </a:rPr>
              <a:t>Vol</a:t>
            </a:r>
            <a:r>
              <a:rPr lang="en-US" sz="2400" i="1" dirty="0">
                <a:solidFill>
                  <a:srgbClr val="FF0000"/>
                </a:solidFill>
              </a:rPr>
              <a:t> </a:t>
            </a:r>
            <a:r>
              <a:rPr lang="en-US" sz="2400" i="1" dirty="0" smtClean="0">
                <a:solidFill>
                  <a:srgbClr val="FF0000"/>
                </a:solidFill>
              </a:rPr>
              <a:t>3: : 656)</a:t>
            </a:r>
          </a:p>
          <a:p>
            <a:pPr marL="457200" indent="-457200">
              <a:buFont typeface="+mj-lt"/>
              <a:buAutoNum type="arabicPeriod" startAt="5"/>
            </a:pPr>
            <a:r>
              <a:rPr lang="en-US" sz="2400" dirty="0" smtClean="0">
                <a:solidFill>
                  <a:schemeClr val="tx1"/>
                </a:solidFill>
              </a:rPr>
              <a:t>The </a:t>
            </a:r>
            <a:r>
              <a:rPr lang="en-US" sz="2400" dirty="0">
                <a:solidFill>
                  <a:schemeClr val="tx1"/>
                </a:solidFill>
              </a:rPr>
              <a:t>Antichrist (al-</a:t>
            </a:r>
            <a:r>
              <a:rPr lang="en-US" sz="2400" dirty="0" err="1">
                <a:solidFill>
                  <a:schemeClr val="tx1"/>
                </a:solidFill>
              </a:rPr>
              <a:t>masih</a:t>
            </a:r>
            <a:r>
              <a:rPr lang="en-US" sz="2400" dirty="0">
                <a:solidFill>
                  <a:schemeClr val="tx1"/>
                </a:solidFill>
              </a:rPr>
              <a:t> al-</a:t>
            </a:r>
            <a:r>
              <a:rPr lang="en-US" sz="2400" dirty="0" err="1">
                <a:solidFill>
                  <a:schemeClr val="tx1"/>
                </a:solidFill>
              </a:rPr>
              <a:t>dajjal</a:t>
            </a:r>
            <a:r>
              <a:rPr lang="en-US" sz="2400" dirty="0">
                <a:solidFill>
                  <a:schemeClr val="tx1"/>
                </a:solidFill>
              </a:rPr>
              <a:t>, the false </a:t>
            </a:r>
            <a:r>
              <a:rPr lang="en-US" sz="2400" dirty="0" err="1">
                <a:solidFill>
                  <a:schemeClr val="tx1"/>
                </a:solidFill>
              </a:rPr>
              <a:t>christ</a:t>
            </a:r>
            <a:r>
              <a:rPr lang="en-US" sz="2400" dirty="0">
                <a:solidFill>
                  <a:schemeClr val="tx1"/>
                </a:solidFill>
              </a:rPr>
              <a:t>) will appear, with all his tools of deception, and be an immense trial. He will be followed by 70,000 Jews from Isfahan </a:t>
            </a:r>
            <a:r>
              <a:rPr lang="en-US" i="1" dirty="0">
                <a:solidFill>
                  <a:srgbClr val="FF0000"/>
                </a:solidFill>
              </a:rPr>
              <a:t>(</a:t>
            </a:r>
            <a:r>
              <a:rPr lang="en-US" i="1" dirty="0" err="1">
                <a:solidFill>
                  <a:srgbClr val="FF0000"/>
                </a:solidFill>
              </a:rPr>
              <a:t>Sahih</a:t>
            </a:r>
            <a:r>
              <a:rPr lang="en-US" i="1" dirty="0">
                <a:solidFill>
                  <a:srgbClr val="FF0000"/>
                </a:solidFill>
              </a:rPr>
              <a:t> Muslim, Book 041: </a:t>
            </a:r>
            <a:r>
              <a:rPr lang="en-US" i="1" dirty="0" smtClean="0">
                <a:solidFill>
                  <a:srgbClr val="FF0000"/>
                </a:solidFill>
              </a:rPr>
              <a:t>7034)</a:t>
            </a:r>
          </a:p>
          <a:p>
            <a:pPr marL="457200" indent="-457200">
              <a:buFont typeface="+mj-lt"/>
              <a:buAutoNum type="arabicPeriod" startAt="5"/>
            </a:pPr>
            <a:r>
              <a:rPr lang="en-US" sz="2400" dirty="0" smtClean="0">
                <a:solidFill>
                  <a:schemeClr val="tx1"/>
                </a:solidFill>
              </a:rPr>
              <a:t>The </a:t>
            </a:r>
            <a:r>
              <a:rPr lang="en-US" sz="2400" dirty="0">
                <a:solidFill>
                  <a:schemeClr val="tx1"/>
                </a:solidFill>
              </a:rPr>
              <a:t>appearance of </a:t>
            </a:r>
            <a:r>
              <a:rPr lang="en-US" sz="2400" dirty="0" err="1">
                <a:solidFill>
                  <a:schemeClr val="tx1"/>
                </a:solidFill>
              </a:rPr>
              <a:t>Ya’juj</a:t>
            </a:r>
            <a:r>
              <a:rPr lang="en-US" sz="2400" dirty="0">
                <a:solidFill>
                  <a:schemeClr val="tx1"/>
                </a:solidFill>
              </a:rPr>
              <a:t> and </a:t>
            </a:r>
            <a:r>
              <a:rPr lang="en-US" sz="2400" dirty="0" err="1">
                <a:solidFill>
                  <a:schemeClr val="tx1"/>
                </a:solidFill>
              </a:rPr>
              <a:t>Ma’juj</a:t>
            </a:r>
            <a:r>
              <a:rPr lang="en-US" sz="2400" dirty="0">
                <a:solidFill>
                  <a:schemeClr val="tx1"/>
                </a:solidFill>
              </a:rPr>
              <a:t> (Gog and </a:t>
            </a:r>
            <a:r>
              <a:rPr lang="en-US" sz="2400" dirty="0" err="1">
                <a:solidFill>
                  <a:schemeClr val="tx1"/>
                </a:solidFill>
              </a:rPr>
              <a:t>Magog</a:t>
            </a:r>
            <a:r>
              <a:rPr lang="en-US" sz="2400" dirty="0">
                <a:solidFill>
                  <a:schemeClr val="tx1"/>
                </a:solidFill>
              </a:rPr>
              <a:t>), and the associated tribulations ) </a:t>
            </a:r>
            <a:r>
              <a:rPr lang="en-US" i="1" dirty="0">
                <a:solidFill>
                  <a:srgbClr val="FF0000"/>
                </a:solidFill>
              </a:rPr>
              <a:t>(</a:t>
            </a:r>
            <a:r>
              <a:rPr lang="en-US" i="1" dirty="0" err="1">
                <a:solidFill>
                  <a:srgbClr val="FF0000"/>
                </a:solidFill>
              </a:rPr>
              <a:t>Sahih</a:t>
            </a:r>
            <a:r>
              <a:rPr lang="en-US" i="1" dirty="0">
                <a:solidFill>
                  <a:srgbClr val="FF0000"/>
                </a:solidFill>
              </a:rPr>
              <a:t> Muslim, Book 041: 6931)</a:t>
            </a:r>
          </a:p>
          <a:p>
            <a:endParaRPr lang="en-US" i="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931010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Signs of </a:t>
            </a:r>
            <a:r>
              <a:rPr lang="en-US" sz="4000" b="1" dirty="0" err="1" smtClean="0">
                <a:solidFill>
                  <a:schemeClr val="tx1"/>
                </a:solidFill>
                <a:latin typeface="Cambria" panose="02040503050406030204" pitchFamily="18" charset="0"/>
                <a:cs typeface="AA Sameer Asmaak" panose="02000506000000020003" pitchFamily="2" charset="-78"/>
              </a:rPr>
              <a:t>Qayamat</a:t>
            </a:r>
            <a:r>
              <a:rPr lang="en-US" sz="4000" b="1" dirty="0" smtClean="0">
                <a:solidFill>
                  <a:schemeClr val="tx1"/>
                </a:solidFill>
                <a:latin typeface="Cambria" panose="02040503050406030204" pitchFamily="18" charset="0"/>
                <a:cs typeface="AA Sameer Asmaak" panose="02000506000000020003" pitchFamily="2" charset="-78"/>
              </a:rPr>
              <a:t> (day of judgment)</a:t>
            </a:r>
            <a:br>
              <a:rPr lang="en-US" sz="4000" b="1" dirty="0" smtClean="0">
                <a:solidFill>
                  <a:schemeClr val="tx1"/>
                </a:solidFill>
                <a:latin typeface="Cambria" panose="02040503050406030204" pitchFamily="18" charset="0"/>
                <a:cs typeface="AA Sameer Asmaak" panose="02000506000000020003" pitchFamily="2" charset="-78"/>
              </a:rPr>
            </a:br>
            <a:r>
              <a:rPr lang="en-US" sz="2800" dirty="0">
                <a:solidFill>
                  <a:srgbClr val="FF0000"/>
                </a:solidFill>
                <a:latin typeface="Cambria" panose="02040503050406030204" pitchFamily="18" charset="0"/>
              </a:rPr>
              <a:t>Events that are yet to happen</a:t>
            </a:r>
            <a:br>
              <a:rPr lang="en-US" sz="2800" dirty="0">
                <a:solidFill>
                  <a:srgbClr val="FF0000"/>
                </a:solidFill>
                <a:latin typeface="Cambria" panose="02040503050406030204" pitchFamily="18" charset="0"/>
              </a:rPr>
            </a:b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785611" y="1880315"/>
            <a:ext cx="10370069" cy="4855336"/>
          </a:xfrm>
        </p:spPr>
        <p:txBody>
          <a:bodyPr anchor="t">
            <a:normAutofit/>
          </a:bodyPr>
          <a:lstStyle/>
          <a:p>
            <a:pPr marL="457200" indent="-457200">
              <a:buFont typeface="+mj-lt"/>
              <a:buAutoNum type="arabicParenR" startAt="9"/>
            </a:pPr>
            <a:r>
              <a:rPr lang="en-US" sz="2400" dirty="0">
                <a:solidFill>
                  <a:schemeClr val="tx1"/>
                </a:solidFill>
              </a:rPr>
              <a:t>A major war between the Muslims (including Jews and Christians who truly believe in Jesus after his return) led by the Imam Mahdi, and the Jews plus other non-Muslims led by the Antichrist </a:t>
            </a:r>
            <a:r>
              <a:rPr lang="en-US" sz="2400" i="1" dirty="0">
                <a:solidFill>
                  <a:srgbClr val="FF0000"/>
                </a:solidFill>
              </a:rPr>
              <a:t>(</a:t>
            </a:r>
            <a:r>
              <a:rPr lang="en-US" sz="2400" i="1" dirty="0" err="1">
                <a:solidFill>
                  <a:srgbClr val="FF0000"/>
                </a:solidFill>
              </a:rPr>
              <a:t>Sahih</a:t>
            </a:r>
            <a:r>
              <a:rPr lang="en-US" sz="2400" i="1" dirty="0">
                <a:solidFill>
                  <a:srgbClr val="FF0000"/>
                </a:solidFill>
              </a:rPr>
              <a:t> </a:t>
            </a:r>
            <a:r>
              <a:rPr lang="en-US" sz="2400" i="1" dirty="0" err="1">
                <a:solidFill>
                  <a:srgbClr val="FF0000"/>
                </a:solidFill>
              </a:rPr>
              <a:t>Bukhari</a:t>
            </a:r>
            <a:r>
              <a:rPr lang="en-US" sz="2400" i="1" dirty="0">
                <a:solidFill>
                  <a:srgbClr val="FF0000"/>
                </a:solidFill>
              </a:rPr>
              <a:t>, </a:t>
            </a:r>
            <a:r>
              <a:rPr lang="en-US" sz="2400" i="1" dirty="0" err="1">
                <a:solidFill>
                  <a:srgbClr val="FF0000"/>
                </a:solidFill>
              </a:rPr>
              <a:t>Vol</a:t>
            </a:r>
            <a:r>
              <a:rPr lang="en-US" sz="2400" i="1" dirty="0">
                <a:solidFill>
                  <a:srgbClr val="FF0000"/>
                </a:solidFill>
              </a:rPr>
              <a:t> 4: </a:t>
            </a:r>
            <a:r>
              <a:rPr lang="en-US" sz="2400" i="1" dirty="0" smtClean="0">
                <a:solidFill>
                  <a:srgbClr val="FF0000"/>
                </a:solidFill>
              </a:rPr>
              <a:t>: 177)</a:t>
            </a:r>
          </a:p>
          <a:p>
            <a:pPr marL="457200" indent="-457200">
              <a:buFont typeface="+mj-lt"/>
              <a:buAutoNum type="arabicParenR" startAt="9"/>
            </a:pPr>
            <a:r>
              <a:rPr lang="en-US" sz="2400" dirty="0" smtClean="0">
                <a:solidFill>
                  <a:schemeClr val="tx1"/>
                </a:solidFill>
              </a:rPr>
              <a:t>Jesus </a:t>
            </a:r>
            <a:r>
              <a:rPr lang="en-US" sz="2400" dirty="0">
                <a:solidFill>
                  <a:schemeClr val="tx1"/>
                </a:solidFill>
              </a:rPr>
              <a:t>will kill the Antichrist at the gate of </a:t>
            </a:r>
            <a:r>
              <a:rPr lang="en-US" sz="2400" dirty="0" err="1">
                <a:solidFill>
                  <a:schemeClr val="tx1"/>
                </a:solidFill>
              </a:rPr>
              <a:t>Ludd</a:t>
            </a:r>
            <a:r>
              <a:rPr lang="en-US" sz="2400" dirty="0">
                <a:solidFill>
                  <a:schemeClr val="tx1"/>
                </a:solidFill>
              </a:rPr>
              <a:t> (</a:t>
            </a:r>
            <a:r>
              <a:rPr lang="en-US" sz="2400" dirty="0" err="1">
                <a:solidFill>
                  <a:schemeClr val="tx1"/>
                </a:solidFill>
              </a:rPr>
              <a:t>Lod</a:t>
            </a:r>
            <a:r>
              <a:rPr lang="en-US" sz="2400" dirty="0">
                <a:solidFill>
                  <a:schemeClr val="tx1"/>
                </a:solidFill>
              </a:rPr>
              <a:t> in present-day Israel, site of an airport and a major Israeli military base)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 7015)</a:t>
            </a:r>
          </a:p>
          <a:p>
            <a:pPr marL="457200" indent="-457200">
              <a:buFont typeface="+mj-lt"/>
              <a:buAutoNum type="arabicParenR" startAt="9"/>
            </a:pPr>
            <a:r>
              <a:rPr lang="en-US" sz="2400" dirty="0" smtClean="0">
                <a:solidFill>
                  <a:schemeClr val="tx1"/>
                </a:solidFill>
              </a:rPr>
              <a:t>A </a:t>
            </a:r>
            <a:r>
              <a:rPr lang="en-US" sz="2400" dirty="0">
                <a:solidFill>
                  <a:schemeClr val="tx1"/>
                </a:solidFill>
              </a:rPr>
              <a:t>time of great peace and serenity during and after the remaining lifetime of Jesus </a:t>
            </a:r>
            <a:r>
              <a:rPr lang="en-US" i="1" dirty="0">
                <a:solidFill>
                  <a:srgbClr val="FF0000"/>
                </a:solidFill>
              </a:rPr>
              <a:t>(</a:t>
            </a:r>
            <a:r>
              <a:rPr lang="en-US" i="1" dirty="0" err="1">
                <a:solidFill>
                  <a:srgbClr val="FF0000"/>
                </a:solidFill>
              </a:rPr>
              <a:t>Sahih</a:t>
            </a:r>
            <a:r>
              <a:rPr lang="en-US" i="1" dirty="0">
                <a:solidFill>
                  <a:srgbClr val="FF0000"/>
                </a:solidFill>
              </a:rPr>
              <a:t> </a:t>
            </a:r>
            <a:r>
              <a:rPr lang="en-US" i="1" dirty="0" err="1">
                <a:solidFill>
                  <a:srgbClr val="FF0000"/>
                </a:solidFill>
              </a:rPr>
              <a:t>Bukhari</a:t>
            </a:r>
            <a:r>
              <a:rPr lang="en-US" i="1" dirty="0">
                <a:solidFill>
                  <a:srgbClr val="FF0000"/>
                </a:solidFill>
              </a:rPr>
              <a:t>, </a:t>
            </a:r>
            <a:r>
              <a:rPr lang="en-US" i="1" dirty="0" err="1">
                <a:solidFill>
                  <a:srgbClr val="FF0000"/>
                </a:solidFill>
              </a:rPr>
              <a:t>Vol</a:t>
            </a:r>
            <a:r>
              <a:rPr lang="en-US" i="1" dirty="0">
                <a:solidFill>
                  <a:srgbClr val="FF0000"/>
                </a:solidFill>
              </a:rPr>
              <a:t> 3: book 43: </a:t>
            </a:r>
            <a:r>
              <a:rPr lang="en-US" i="1" dirty="0" smtClean="0">
                <a:solidFill>
                  <a:srgbClr val="FF0000"/>
                </a:solidFill>
              </a:rPr>
              <a:t>656)</a:t>
            </a:r>
          </a:p>
          <a:p>
            <a:pPr marL="457200" indent="-457200">
              <a:buFont typeface="+mj-lt"/>
              <a:buAutoNum type="arabicParenR" startAt="9"/>
            </a:pPr>
            <a:r>
              <a:rPr lang="en-US" sz="2400" dirty="0" smtClean="0">
                <a:solidFill>
                  <a:schemeClr val="tx1"/>
                </a:solidFill>
              </a:rPr>
              <a:t>Arabia </a:t>
            </a:r>
            <a:r>
              <a:rPr lang="en-US" sz="2400" dirty="0">
                <a:solidFill>
                  <a:schemeClr val="tx1"/>
                </a:solidFill>
              </a:rPr>
              <a:t>will become a land of gardens and rivers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 2208)</a:t>
            </a:r>
          </a:p>
          <a:p>
            <a:pPr marL="457200" indent="-457200">
              <a:buFont typeface="+mj-lt"/>
              <a:buAutoNum type="arabicParenR" startAt="9"/>
            </a:pPr>
            <a:r>
              <a:rPr lang="en-US" sz="2400" dirty="0" smtClean="0">
                <a:solidFill>
                  <a:schemeClr val="tx1"/>
                </a:solidFill>
              </a:rPr>
              <a:t>The </a:t>
            </a:r>
            <a:r>
              <a:rPr lang="en-US" sz="2400" dirty="0">
                <a:solidFill>
                  <a:schemeClr val="tx1"/>
                </a:solidFill>
              </a:rPr>
              <a:t>sun will rise from the west (its place of setting) </a:t>
            </a:r>
            <a:r>
              <a:rPr lang="en-US" i="1" dirty="0">
                <a:solidFill>
                  <a:srgbClr val="FF0000"/>
                </a:solidFill>
              </a:rPr>
              <a:t>(</a:t>
            </a:r>
            <a:r>
              <a:rPr lang="en-US" i="1" dirty="0" err="1">
                <a:solidFill>
                  <a:srgbClr val="FF0000"/>
                </a:solidFill>
              </a:rPr>
              <a:t>Sahih</a:t>
            </a:r>
            <a:r>
              <a:rPr lang="en-US" i="1" dirty="0">
                <a:solidFill>
                  <a:srgbClr val="FF0000"/>
                </a:solidFill>
              </a:rPr>
              <a:t> </a:t>
            </a:r>
            <a:r>
              <a:rPr lang="en-US" i="1" dirty="0" err="1">
                <a:solidFill>
                  <a:srgbClr val="FF0000"/>
                </a:solidFill>
              </a:rPr>
              <a:t>Bukhari</a:t>
            </a:r>
            <a:r>
              <a:rPr lang="en-US" i="1" dirty="0">
                <a:solidFill>
                  <a:srgbClr val="FF0000"/>
                </a:solidFill>
              </a:rPr>
              <a:t>, </a:t>
            </a:r>
            <a:r>
              <a:rPr lang="en-US" i="1" dirty="0" err="1">
                <a:solidFill>
                  <a:srgbClr val="FF0000"/>
                </a:solidFill>
              </a:rPr>
              <a:t>Vol</a:t>
            </a:r>
            <a:r>
              <a:rPr lang="en-US" i="1" dirty="0">
                <a:solidFill>
                  <a:srgbClr val="FF0000"/>
                </a:solidFill>
              </a:rPr>
              <a:t> 6: </a:t>
            </a:r>
            <a:r>
              <a:rPr lang="en-US" i="1" dirty="0" smtClean="0">
                <a:solidFill>
                  <a:srgbClr val="FF0000"/>
                </a:solidFill>
              </a:rPr>
              <a:t>159</a:t>
            </a:r>
            <a:r>
              <a:rPr lang="en-US" i="1" dirty="0">
                <a:solidFill>
                  <a:srgbClr val="FF0000"/>
                </a:solidFill>
              </a:rPr>
              <a:t>)</a:t>
            </a:r>
          </a:p>
          <a:p>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1639722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Signs of </a:t>
            </a:r>
            <a:r>
              <a:rPr lang="en-US" sz="4000" b="1" dirty="0" err="1" smtClean="0">
                <a:solidFill>
                  <a:schemeClr val="tx1"/>
                </a:solidFill>
                <a:latin typeface="Cambria" panose="02040503050406030204" pitchFamily="18" charset="0"/>
                <a:cs typeface="AA Sameer Asmaak" panose="02000506000000020003" pitchFamily="2" charset="-78"/>
              </a:rPr>
              <a:t>Qayamat</a:t>
            </a:r>
            <a:r>
              <a:rPr lang="en-US" sz="4000" b="1" dirty="0" smtClean="0">
                <a:solidFill>
                  <a:schemeClr val="tx1"/>
                </a:solidFill>
                <a:latin typeface="Cambria" panose="02040503050406030204" pitchFamily="18" charset="0"/>
                <a:cs typeface="AA Sameer Asmaak" panose="02000506000000020003" pitchFamily="2" charset="-78"/>
              </a:rPr>
              <a:t> (day of judgment)</a:t>
            </a:r>
            <a:br>
              <a:rPr lang="en-US" sz="4000" b="1" dirty="0" smtClean="0">
                <a:solidFill>
                  <a:schemeClr val="tx1"/>
                </a:solidFill>
                <a:latin typeface="Cambria" panose="02040503050406030204" pitchFamily="18" charset="0"/>
                <a:cs typeface="AA Sameer Asmaak" panose="02000506000000020003" pitchFamily="2" charset="-78"/>
              </a:rPr>
            </a:br>
            <a:r>
              <a:rPr lang="en-US" sz="2800" dirty="0">
                <a:solidFill>
                  <a:srgbClr val="FF0000"/>
                </a:solidFill>
                <a:latin typeface="Cambria" panose="02040503050406030204" pitchFamily="18" charset="0"/>
              </a:rPr>
              <a:t>Events that are yet to happen</a:t>
            </a:r>
            <a:br>
              <a:rPr lang="en-US" sz="2800" dirty="0">
                <a:solidFill>
                  <a:srgbClr val="FF0000"/>
                </a:solidFill>
                <a:latin typeface="Cambria" panose="02040503050406030204" pitchFamily="18" charset="0"/>
              </a:rPr>
            </a:b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785611" y="1880315"/>
            <a:ext cx="10370069" cy="4855336"/>
          </a:xfrm>
        </p:spPr>
        <p:txBody>
          <a:bodyPr anchor="ctr">
            <a:normAutofit/>
          </a:bodyPr>
          <a:lstStyle/>
          <a:p>
            <a:pPr marL="457200" indent="-457200">
              <a:buFont typeface="+mj-lt"/>
              <a:buAutoNum type="arabicPeriod" startAt="14"/>
            </a:pPr>
            <a:r>
              <a:rPr lang="en-US" sz="2400" dirty="0">
                <a:solidFill>
                  <a:schemeClr val="tx1"/>
                </a:solidFill>
              </a:rPr>
              <a:t>A gentle wind which will take the souls of the believers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7015)</a:t>
            </a:r>
          </a:p>
          <a:p>
            <a:pPr marL="457200" indent="-457200">
              <a:buFont typeface="+mj-lt"/>
              <a:buAutoNum type="arabicPeriod" startAt="14"/>
            </a:pPr>
            <a:r>
              <a:rPr lang="en-US" sz="2400" dirty="0">
                <a:solidFill>
                  <a:schemeClr val="tx1"/>
                </a:solidFill>
              </a:rPr>
              <a:t>There is no-one left on the earth saying, "Allah, Allah" or "There is no god except Allah."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 </a:t>
            </a:r>
            <a:r>
              <a:rPr lang="en-US" i="1" dirty="0">
                <a:solidFill>
                  <a:srgbClr val="FF0000"/>
                </a:solidFill>
              </a:rPr>
              <a:t>0273)</a:t>
            </a:r>
          </a:p>
          <a:p>
            <a:pPr marL="457200" indent="-457200">
              <a:buFont typeface="+mj-lt"/>
              <a:buAutoNum type="arabicPeriod" startAt="14"/>
            </a:pPr>
            <a:r>
              <a:rPr lang="en-US" sz="2400" dirty="0">
                <a:solidFill>
                  <a:schemeClr val="tx1"/>
                </a:solidFill>
              </a:rPr>
              <a:t>Eventually, the Day of Judgment is established upon the worst of the people, who copulate like donkeys in public </a:t>
            </a:r>
            <a:r>
              <a:rPr lang="en-US" sz="2400" i="1" dirty="0">
                <a:solidFill>
                  <a:srgbClr val="FF0000"/>
                </a:solidFill>
              </a:rPr>
              <a:t>(</a:t>
            </a:r>
            <a:r>
              <a:rPr lang="en-US" sz="2400" i="1" dirty="0" err="1">
                <a:solidFill>
                  <a:srgbClr val="FF0000"/>
                </a:solidFill>
              </a:rPr>
              <a:t>Sahih</a:t>
            </a:r>
            <a:r>
              <a:rPr lang="en-US" sz="2400" i="1" dirty="0">
                <a:solidFill>
                  <a:srgbClr val="FF0000"/>
                </a:solidFill>
              </a:rPr>
              <a:t> Muslim, </a:t>
            </a:r>
            <a:r>
              <a:rPr lang="en-US" sz="2400" i="1" dirty="0" smtClean="0">
                <a:solidFill>
                  <a:srgbClr val="FF0000"/>
                </a:solidFill>
              </a:rPr>
              <a:t>: </a:t>
            </a:r>
            <a:r>
              <a:rPr lang="en-US" sz="2400" i="1" dirty="0">
                <a:solidFill>
                  <a:srgbClr val="FF0000"/>
                </a:solidFill>
              </a:rPr>
              <a:t>7015)</a:t>
            </a:r>
          </a:p>
          <a:p>
            <a:pPr marL="457200" indent="-457200">
              <a:buFont typeface="+mj-lt"/>
              <a:buAutoNum type="arabicPeriod" startAt="14"/>
            </a:pPr>
            <a:r>
              <a:rPr lang="en-US" sz="2400" dirty="0">
                <a:solidFill>
                  <a:schemeClr val="tx1"/>
                </a:solidFill>
              </a:rPr>
              <a:t>The blowing in the Trumpet by the Angel </a:t>
            </a:r>
            <a:r>
              <a:rPr lang="en-US" sz="2400" dirty="0" err="1">
                <a:solidFill>
                  <a:schemeClr val="tx1"/>
                </a:solidFill>
              </a:rPr>
              <a:t>Israfil</a:t>
            </a:r>
            <a:r>
              <a:rPr lang="en-US" sz="2400" dirty="0">
                <a:solidFill>
                  <a:schemeClr val="tx1"/>
                </a:solidFill>
              </a:rPr>
              <a:t>, upon which everyone will faint except as Allah wills </a:t>
            </a:r>
            <a:r>
              <a:rPr lang="en-US" sz="2400" i="1" dirty="0">
                <a:solidFill>
                  <a:srgbClr val="FF0000"/>
                </a:solidFill>
              </a:rPr>
              <a:t>(</a:t>
            </a:r>
            <a:r>
              <a:rPr lang="en-US" sz="2400" i="1" dirty="0" err="1">
                <a:solidFill>
                  <a:srgbClr val="FF0000"/>
                </a:solidFill>
              </a:rPr>
              <a:t>Sahih</a:t>
            </a:r>
            <a:r>
              <a:rPr lang="en-US" sz="2400" i="1" dirty="0">
                <a:solidFill>
                  <a:srgbClr val="FF0000"/>
                </a:solidFill>
              </a:rPr>
              <a:t> </a:t>
            </a:r>
            <a:r>
              <a:rPr lang="en-US" sz="2400" i="1" dirty="0" smtClean="0">
                <a:solidFill>
                  <a:srgbClr val="FF0000"/>
                </a:solidFill>
              </a:rPr>
              <a:t>Muslim;7023</a:t>
            </a:r>
            <a:r>
              <a:rPr lang="en-US" sz="2400" i="1" dirty="0">
                <a:solidFill>
                  <a:srgbClr val="FF0000"/>
                </a:solidFill>
              </a:rPr>
              <a:t>)</a:t>
            </a:r>
          </a:p>
          <a:p>
            <a:pPr marL="457200" indent="-457200">
              <a:buFont typeface="+mj-lt"/>
              <a:buAutoNum type="arabicPeriod" startAt="14"/>
            </a:pPr>
            <a:endParaRPr lang="en-US" sz="2400" dirty="0">
              <a:solidFill>
                <a:schemeClr val="tx1"/>
              </a:solidFill>
            </a:endParaRPr>
          </a:p>
        </p:txBody>
      </p:sp>
    </p:spTree>
    <p:extLst>
      <p:ext uri="{BB962C8B-B14F-4D97-AF65-F5344CB8AC3E}">
        <p14:creationId xmlns:p14="http://schemas.microsoft.com/office/powerpoint/2010/main" val="33706149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1"/>
                </a:solidFill>
                <a:latin typeface="Cambria" panose="02040503050406030204" pitchFamily="18" charset="0"/>
                <a:cs typeface="AA Sameer Asmaak" panose="02000506000000020003" pitchFamily="2" charset="-78"/>
              </a:rPr>
              <a:t>Signs of </a:t>
            </a:r>
            <a:r>
              <a:rPr lang="en-US" sz="4000" b="1" dirty="0" err="1" smtClean="0">
                <a:solidFill>
                  <a:schemeClr val="tx1"/>
                </a:solidFill>
                <a:latin typeface="Cambria" panose="02040503050406030204" pitchFamily="18" charset="0"/>
                <a:cs typeface="AA Sameer Asmaak" panose="02000506000000020003" pitchFamily="2" charset="-78"/>
              </a:rPr>
              <a:t>Qayamat</a:t>
            </a:r>
            <a:r>
              <a:rPr lang="en-US" sz="4000" b="1" dirty="0" smtClean="0">
                <a:solidFill>
                  <a:schemeClr val="tx1"/>
                </a:solidFill>
                <a:latin typeface="Cambria" panose="02040503050406030204" pitchFamily="18" charset="0"/>
                <a:cs typeface="AA Sameer Asmaak" panose="02000506000000020003" pitchFamily="2" charset="-78"/>
              </a:rPr>
              <a:t> (day of judgment)</a:t>
            </a:r>
            <a:br>
              <a:rPr lang="en-US" sz="4000" b="1" dirty="0" smtClean="0">
                <a:solidFill>
                  <a:schemeClr val="tx1"/>
                </a:solidFill>
                <a:latin typeface="Cambria" panose="02040503050406030204" pitchFamily="18" charset="0"/>
                <a:cs typeface="AA Sameer Asmaak" panose="02000506000000020003" pitchFamily="2" charset="-78"/>
              </a:rPr>
            </a:br>
            <a:r>
              <a:rPr lang="en-US" sz="2800" dirty="0">
                <a:solidFill>
                  <a:srgbClr val="FF0000"/>
                </a:solidFill>
                <a:latin typeface="Cambria" panose="02040503050406030204" pitchFamily="18" charset="0"/>
              </a:rPr>
              <a:t>Events that are yet to happen</a:t>
            </a:r>
            <a:br>
              <a:rPr lang="en-US" sz="2800" dirty="0">
                <a:solidFill>
                  <a:srgbClr val="FF0000"/>
                </a:solidFill>
                <a:latin typeface="Cambria" panose="02040503050406030204" pitchFamily="18" charset="0"/>
              </a:rPr>
            </a:br>
            <a:endParaRPr lang="en-US" sz="28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a:xfrm>
            <a:off x="785611" y="1880315"/>
            <a:ext cx="10370069" cy="4855336"/>
          </a:xfrm>
        </p:spPr>
        <p:txBody>
          <a:bodyPr anchor="ctr">
            <a:normAutofit/>
          </a:bodyPr>
          <a:lstStyle/>
          <a:p>
            <a:pPr marL="457200" indent="-457200">
              <a:buFont typeface="+mj-lt"/>
              <a:buAutoNum type="arabicPeriod" startAt="14"/>
            </a:pPr>
            <a:r>
              <a:rPr lang="en-US" sz="2400" dirty="0">
                <a:solidFill>
                  <a:schemeClr val="tx1"/>
                </a:solidFill>
              </a:rPr>
              <a:t>A gentle wind which will take the souls of the believers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7015)</a:t>
            </a:r>
          </a:p>
          <a:p>
            <a:pPr marL="457200" indent="-457200">
              <a:buFont typeface="+mj-lt"/>
              <a:buAutoNum type="arabicPeriod" startAt="14"/>
            </a:pPr>
            <a:r>
              <a:rPr lang="en-US" sz="2400" dirty="0">
                <a:solidFill>
                  <a:schemeClr val="tx1"/>
                </a:solidFill>
              </a:rPr>
              <a:t>There is no-one left on the earth saying, "Allah, Allah" or "There is no god except Allah." </a:t>
            </a:r>
            <a:r>
              <a:rPr lang="en-US" i="1" dirty="0">
                <a:solidFill>
                  <a:srgbClr val="FF0000"/>
                </a:solidFill>
              </a:rPr>
              <a:t>(</a:t>
            </a:r>
            <a:r>
              <a:rPr lang="en-US" i="1" dirty="0" err="1">
                <a:solidFill>
                  <a:srgbClr val="FF0000"/>
                </a:solidFill>
              </a:rPr>
              <a:t>Sahih</a:t>
            </a:r>
            <a:r>
              <a:rPr lang="en-US" i="1" dirty="0">
                <a:solidFill>
                  <a:srgbClr val="FF0000"/>
                </a:solidFill>
              </a:rPr>
              <a:t> Muslim, </a:t>
            </a:r>
            <a:r>
              <a:rPr lang="en-US" i="1" dirty="0" smtClean="0">
                <a:solidFill>
                  <a:srgbClr val="FF0000"/>
                </a:solidFill>
              </a:rPr>
              <a:t>: </a:t>
            </a:r>
            <a:r>
              <a:rPr lang="en-US" i="1" dirty="0">
                <a:solidFill>
                  <a:srgbClr val="FF0000"/>
                </a:solidFill>
              </a:rPr>
              <a:t>0273)</a:t>
            </a:r>
          </a:p>
          <a:p>
            <a:pPr marL="457200" indent="-457200">
              <a:buFont typeface="+mj-lt"/>
              <a:buAutoNum type="arabicPeriod" startAt="14"/>
            </a:pPr>
            <a:r>
              <a:rPr lang="en-US" sz="2400" dirty="0">
                <a:solidFill>
                  <a:schemeClr val="tx1"/>
                </a:solidFill>
              </a:rPr>
              <a:t>Eventually, the Day of Judgment is established upon the worst of the people, who copulate like donkeys in public </a:t>
            </a:r>
            <a:r>
              <a:rPr lang="en-US" sz="2400" i="1" dirty="0">
                <a:solidFill>
                  <a:srgbClr val="FF0000"/>
                </a:solidFill>
              </a:rPr>
              <a:t>(</a:t>
            </a:r>
            <a:r>
              <a:rPr lang="en-US" sz="2400" i="1" dirty="0" err="1">
                <a:solidFill>
                  <a:srgbClr val="FF0000"/>
                </a:solidFill>
              </a:rPr>
              <a:t>Sahih</a:t>
            </a:r>
            <a:r>
              <a:rPr lang="en-US" sz="2400" i="1" dirty="0">
                <a:solidFill>
                  <a:srgbClr val="FF0000"/>
                </a:solidFill>
              </a:rPr>
              <a:t> Muslim, </a:t>
            </a:r>
            <a:r>
              <a:rPr lang="en-US" sz="2400" i="1" dirty="0" smtClean="0">
                <a:solidFill>
                  <a:srgbClr val="FF0000"/>
                </a:solidFill>
              </a:rPr>
              <a:t>: </a:t>
            </a:r>
            <a:r>
              <a:rPr lang="en-US" sz="2400" i="1" dirty="0">
                <a:solidFill>
                  <a:srgbClr val="FF0000"/>
                </a:solidFill>
              </a:rPr>
              <a:t>7015)</a:t>
            </a:r>
          </a:p>
          <a:p>
            <a:pPr marL="457200" indent="-457200">
              <a:buFont typeface="+mj-lt"/>
              <a:buAutoNum type="arabicPeriod" startAt="14"/>
            </a:pPr>
            <a:r>
              <a:rPr lang="en-US" sz="2400" dirty="0">
                <a:solidFill>
                  <a:schemeClr val="tx1"/>
                </a:solidFill>
              </a:rPr>
              <a:t>The blowing in the Trumpet by the Angel </a:t>
            </a:r>
            <a:r>
              <a:rPr lang="en-US" sz="2400" dirty="0" err="1">
                <a:solidFill>
                  <a:schemeClr val="tx1"/>
                </a:solidFill>
              </a:rPr>
              <a:t>Israfil</a:t>
            </a:r>
            <a:r>
              <a:rPr lang="en-US" sz="2400" dirty="0">
                <a:solidFill>
                  <a:schemeClr val="tx1"/>
                </a:solidFill>
              </a:rPr>
              <a:t>, upon which everyone will faint except as Allah wills </a:t>
            </a:r>
            <a:r>
              <a:rPr lang="en-US" sz="2400" i="1" dirty="0">
                <a:solidFill>
                  <a:srgbClr val="FF0000"/>
                </a:solidFill>
              </a:rPr>
              <a:t>(</a:t>
            </a:r>
            <a:r>
              <a:rPr lang="en-US" sz="2400" i="1" dirty="0" err="1">
                <a:solidFill>
                  <a:srgbClr val="FF0000"/>
                </a:solidFill>
              </a:rPr>
              <a:t>Sahih</a:t>
            </a:r>
            <a:r>
              <a:rPr lang="en-US" sz="2400" i="1" dirty="0">
                <a:solidFill>
                  <a:srgbClr val="FF0000"/>
                </a:solidFill>
              </a:rPr>
              <a:t> </a:t>
            </a:r>
            <a:r>
              <a:rPr lang="en-US" sz="2400" i="1" dirty="0" smtClean="0">
                <a:solidFill>
                  <a:srgbClr val="FF0000"/>
                </a:solidFill>
              </a:rPr>
              <a:t>Muslim;7023</a:t>
            </a:r>
            <a:r>
              <a:rPr lang="en-US" sz="2400" i="1" dirty="0">
                <a:solidFill>
                  <a:srgbClr val="FF0000"/>
                </a:solidFill>
              </a:rPr>
              <a:t>)</a:t>
            </a:r>
          </a:p>
          <a:p>
            <a:pPr marL="457200" indent="-457200">
              <a:buFont typeface="+mj-lt"/>
              <a:buAutoNum type="arabicPeriod" startAt="14"/>
            </a:pPr>
            <a:endParaRPr lang="en-US" sz="2400" dirty="0">
              <a:solidFill>
                <a:schemeClr val="tx1"/>
              </a:solidFill>
            </a:endParaRPr>
          </a:p>
        </p:txBody>
      </p:sp>
    </p:spTree>
    <p:extLst>
      <p:ext uri="{BB962C8B-B14F-4D97-AF65-F5344CB8AC3E}">
        <p14:creationId xmlns:p14="http://schemas.microsoft.com/office/powerpoint/2010/main" val="406856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5" y="-1"/>
            <a:ext cx="10292795" cy="2640170"/>
          </a:xfrm>
        </p:spPr>
        <p:txBody>
          <a:bodyPr>
            <a:noAutofit/>
          </a:bodyPr>
          <a:lstStyle/>
          <a:p>
            <a:pPr marL="914400" indent="-914400">
              <a:buFont typeface="+mj-lt"/>
              <a:buAutoNum type="alphaLcPeriod"/>
            </a:pPr>
            <a:r>
              <a:rPr lang="en-US" sz="5400" b="1" dirty="0" smtClean="0">
                <a:solidFill>
                  <a:schemeClr val="tx1"/>
                </a:solidFill>
                <a:latin typeface="Cambria" panose="02040503050406030204" pitchFamily="18" charset="0"/>
                <a:cs typeface="AA Sameer Asmaak" panose="02000506000000020003" pitchFamily="2" charset="-78"/>
              </a:rPr>
              <a:t>Types of </a:t>
            </a:r>
            <a:r>
              <a:rPr lang="en-US" sz="5400" b="1" dirty="0" err="1" smtClean="0">
                <a:solidFill>
                  <a:schemeClr val="tx1"/>
                </a:solidFill>
                <a:latin typeface="Cambria" panose="02040503050406030204" pitchFamily="18" charset="0"/>
                <a:cs typeface="AA Sameer Asmaak" panose="02000506000000020003" pitchFamily="2" charset="-78"/>
              </a:rPr>
              <a:t>Tauheed</a:t>
            </a:r>
            <a:r>
              <a:rPr lang="en-US" sz="5400" b="1" dirty="0" smtClean="0">
                <a:solidFill>
                  <a:schemeClr val="tx1"/>
                </a:solidFill>
                <a:latin typeface="Cambria" panose="02040503050406030204" pitchFamily="18" charset="0"/>
                <a:cs typeface="AA Sameer Asmaak" panose="02000506000000020003" pitchFamily="2" charset="-78"/>
              </a:rPr>
              <a:t/>
            </a:r>
            <a:br>
              <a:rPr lang="en-US" sz="5400" b="1" dirty="0" smtClean="0">
                <a:solidFill>
                  <a:schemeClr val="tx1"/>
                </a:solidFill>
                <a:latin typeface="Cambria" panose="02040503050406030204" pitchFamily="18" charset="0"/>
                <a:cs typeface="AA Sameer Asmaak" panose="02000506000000020003" pitchFamily="2" charset="-78"/>
              </a:rPr>
            </a:br>
            <a:r>
              <a:rPr lang="en-US" sz="2800" dirty="0" smtClean="0">
                <a:solidFill>
                  <a:schemeClr val="tx1"/>
                </a:solidFill>
                <a:latin typeface="Cambria" panose="02040503050406030204" pitchFamily="18" charset="0"/>
              </a:rPr>
              <a:t>Tawhid-ul-Rububiyyah </a:t>
            </a:r>
            <a:r>
              <a:rPr lang="en-US" sz="2800" dirty="0">
                <a:solidFill>
                  <a:schemeClr val="tx1"/>
                </a:solidFill>
                <a:latin typeface="Cambria" panose="02040503050406030204" pitchFamily="18" charset="0"/>
              </a:rPr>
              <a:t>(Oneness of Allah’s Lordship)</a:t>
            </a:r>
            <a:br>
              <a:rPr lang="en-US" sz="2800" dirty="0">
                <a:solidFill>
                  <a:schemeClr val="tx1"/>
                </a:solidFill>
                <a:latin typeface="Cambria" panose="02040503050406030204" pitchFamily="18" charset="0"/>
              </a:rPr>
            </a:br>
            <a:r>
              <a:rPr lang="en-US" sz="5400" b="1" dirty="0" smtClean="0">
                <a:solidFill>
                  <a:schemeClr val="tx1"/>
                </a:solidFill>
                <a:latin typeface="Cambria" panose="02040503050406030204" pitchFamily="18" charset="0"/>
                <a:cs typeface="AA Sameer Asmaak" panose="02000506000000020003" pitchFamily="2" charset="-78"/>
              </a:rPr>
              <a:t/>
            </a:r>
            <a:br>
              <a:rPr lang="en-US" sz="5400" b="1" dirty="0" smtClean="0">
                <a:solidFill>
                  <a:schemeClr val="tx1"/>
                </a:solidFill>
                <a:latin typeface="Cambria" panose="02040503050406030204" pitchFamily="18" charset="0"/>
                <a:cs typeface="AA Sameer Asmaak" panose="02000506000000020003" pitchFamily="2" charset="-78"/>
              </a:rPr>
            </a:br>
            <a:endParaRPr lang="en-US" sz="2000" b="1" dirty="0">
              <a:solidFill>
                <a:schemeClr val="tx1"/>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marL="457200" indent="-457200">
              <a:buFont typeface="+mj-lt"/>
              <a:buAutoNum type="alphaLcPeriod"/>
            </a:pPr>
            <a:r>
              <a:rPr lang="en-US" sz="2400" dirty="0" smtClean="0">
                <a:solidFill>
                  <a:schemeClr val="tx1"/>
                </a:solidFill>
                <a:latin typeface="Cambria" panose="02040503050406030204" pitchFamily="18" charset="0"/>
              </a:rPr>
              <a:t>Tawhid-ul-Rububiyyah </a:t>
            </a:r>
            <a:r>
              <a:rPr lang="en-US" sz="2400" dirty="0">
                <a:solidFill>
                  <a:schemeClr val="tx1"/>
                </a:solidFill>
                <a:latin typeface="Cambria" panose="02040503050406030204" pitchFamily="18" charset="0"/>
              </a:rPr>
              <a:t>(Oneness of Allah’s </a:t>
            </a:r>
            <a:r>
              <a:rPr lang="en-US" sz="2400" dirty="0" smtClean="0">
                <a:solidFill>
                  <a:schemeClr val="tx1"/>
                </a:solidFill>
                <a:latin typeface="Cambria" panose="02040503050406030204" pitchFamily="18" charset="0"/>
              </a:rPr>
              <a:t>Lordship)</a:t>
            </a:r>
          </a:p>
          <a:p>
            <a:pPr lvl="1">
              <a:buFont typeface="Wingdings" panose="05000000000000000000" pitchFamily="2" charset="2"/>
              <a:buChar char="ü"/>
            </a:pPr>
            <a:r>
              <a:rPr lang="en-US" sz="2200" dirty="0">
                <a:solidFill>
                  <a:srgbClr val="FF0000"/>
                </a:solidFill>
                <a:latin typeface="Cambria" panose="02040503050406030204" pitchFamily="18" charset="0"/>
              </a:rPr>
              <a:t>Tawhid-ul-Rububiyyah</a:t>
            </a:r>
            <a:r>
              <a:rPr lang="en-US" sz="2200" dirty="0">
                <a:solidFill>
                  <a:schemeClr val="tx1"/>
                </a:solidFill>
                <a:latin typeface="Cambria" panose="02040503050406030204" pitchFamily="18" charset="0"/>
              </a:rPr>
              <a:t> is testifying that Allah alone is the Creator, </a:t>
            </a:r>
            <a:endParaRPr lang="en-US" sz="2200" dirty="0" smtClean="0">
              <a:solidFill>
                <a:schemeClr val="tx1"/>
              </a:solidFill>
              <a:latin typeface="Cambria" panose="02040503050406030204" pitchFamily="18" charset="0"/>
            </a:endParaRPr>
          </a:p>
          <a:p>
            <a:pPr lvl="1">
              <a:buFont typeface="Wingdings" panose="05000000000000000000" pitchFamily="2" charset="2"/>
              <a:buChar char="ü"/>
            </a:pPr>
            <a:r>
              <a:rPr lang="en-US" sz="2200" dirty="0" smtClean="0">
                <a:solidFill>
                  <a:schemeClr val="tx1"/>
                </a:solidFill>
                <a:latin typeface="Cambria" panose="02040503050406030204" pitchFamily="18" charset="0"/>
              </a:rPr>
              <a:t>the </a:t>
            </a:r>
            <a:r>
              <a:rPr lang="en-US" sz="2200" dirty="0">
                <a:solidFill>
                  <a:schemeClr val="tx1"/>
                </a:solidFill>
                <a:latin typeface="Cambria" panose="02040503050406030204" pitchFamily="18" charset="0"/>
              </a:rPr>
              <a:t>Sustainer, </a:t>
            </a:r>
            <a:endParaRPr lang="en-US" sz="2200" dirty="0" smtClean="0">
              <a:solidFill>
                <a:schemeClr val="tx1"/>
              </a:solidFill>
              <a:latin typeface="Cambria" panose="02040503050406030204" pitchFamily="18" charset="0"/>
            </a:endParaRPr>
          </a:p>
          <a:p>
            <a:pPr lvl="1">
              <a:buFont typeface="Wingdings" panose="05000000000000000000" pitchFamily="2" charset="2"/>
              <a:buChar char="ü"/>
            </a:pPr>
            <a:r>
              <a:rPr lang="en-US" sz="2200" dirty="0" smtClean="0">
                <a:solidFill>
                  <a:schemeClr val="tx1"/>
                </a:solidFill>
                <a:latin typeface="Cambria" panose="02040503050406030204" pitchFamily="18" charset="0"/>
              </a:rPr>
              <a:t>the </a:t>
            </a:r>
            <a:r>
              <a:rPr lang="en-US" sz="2200" dirty="0">
                <a:solidFill>
                  <a:schemeClr val="tx1"/>
                </a:solidFill>
                <a:latin typeface="Cambria" panose="02040503050406030204" pitchFamily="18" charset="0"/>
              </a:rPr>
              <a:t>Giver and the Taker of life, </a:t>
            </a:r>
            <a:endParaRPr lang="en-US" sz="2200" dirty="0" smtClean="0">
              <a:solidFill>
                <a:schemeClr val="tx1"/>
              </a:solidFill>
              <a:latin typeface="Cambria" panose="02040503050406030204" pitchFamily="18" charset="0"/>
            </a:endParaRPr>
          </a:p>
          <a:p>
            <a:pPr lvl="1">
              <a:buFont typeface="Wingdings" panose="05000000000000000000" pitchFamily="2" charset="2"/>
              <a:buChar char="ü"/>
            </a:pPr>
            <a:r>
              <a:rPr lang="en-US" sz="2200" dirty="0" smtClean="0">
                <a:solidFill>
                  <a:schemeClr val="tx1"/>
                </a:solidFill>
                <a:latin typeface="Cambria" panose="02040503050406030204" pitchFamily="18" charset="0"/>
              </a:rPr>
              <a:t>and </a:t>
            </a:r>
            <a:r>
              <a:rPr lang="en-US" sz="2200" dirty="0">
                <a:solidFill>
                  <a:schemeClr val="tx1"/>
                </a:solidFill>
                <a:latin typeface="Cambria" panose="02040503050406030204" pitchFamily="18" charset="0"/>
              </a:rPr>
              <a:t>the Controller of all affairs in the dominion of the heavens and the earth. It also means attributing Governance and Legislation only to Allah, through sending His Messengers and revelation of His Books.</a:t>
            </a:r>
            <a:endParaRPr lang="en-US" sz="22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06241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854" y="193184"/>
            <a:ext cx="10058400" cy="2200999"/>
          </a:xfrm>
        </p:spPr>
        <p:txBody>
          <a:bodyPr>
            <a:noAutofit/>
          </a:bodyPr>
          <a:lstStyle/>
          <a:p>
            <a:pPr marL="742950" indent="-742950">
              <a:buFont typeface="+mj-lt"/>
              <a:buAutoNum type="alphaLcPeriod"/>
            </a:pPr>
            <a:r>
              <a:rPr lang="en-US" sz="4400" dirty="0" smtClean="0">
                <a:solidFill>
                  <a:schemeClr val="tx1"/>
                </a:solidFill>
                <a:latin typeface="Cambria" panose="02040503050406030204" pitchFamily="18" charset="0"/>
              </a:rPr>
              <a:t>Tawhid-ul-Rububiyyah </a:t>
            </a:r>
            <a:br>
              <a:rPr lang="en-US" sz="4400" dirty="0" smtClean="0">
                <a:solidFill>
                  <a:schemeClr val="tx1"/>
                </a:solidFill>
                <a:latin typeface="Cambria" panose="02040503050406030204" pitchFamily="18" charset="0"/>
              </a:rPr>
            </a:br>
            <a:r>
              <a:rPr lang="en-US" sz="4400" dirty="0" smtClean="0">
                <a:solidFill>
                  <a:schemeClr val="tx1"/>
                </a:solidFill>
                <a:latin typeface="Cambria" panose="02040503050406030204" pitchFamily="18" charset="0"/>
              </a:rPr>
              <a:t>(Oneness </a:t>
            </a:r>
            <a:r>
              <a:rPr lang="en-US" sz="4400" dirty="0">
                <a:solidFill>
                  <a:schemeClr val="tx1"/>
                </a:solidFill>
                <a:latin typeface="Cambria" panose="02040503050406030204" pitchFamily="18" charset="0"/>
              </a:rPr>
              <a:t>of Allah’s Lordship</a:t>
            </a:r>
            <a:r>
              <a:rPr lang="en-US" sz="4400" dirty="0" smtClean="0">
                <a:solidFill>
                  <a:schemeClr val="tx1"/>
                </a:solidFill>
                <a:latin typeface="Cambria" panose="02040503050406030204" pitchFamily="18" charset="0"/>
              </a:rPr>
              <a:t>)</a:t>
            </a:r>
            <a:br>
              <a:rPr lang="en-US" sz="4400" dirty="0" smtClean="0">
                <a:solidFill>
                  <a:schemeClr val="tx1"/>
                </a:solidFill>
                <a:latin typeface="Cambria" panose="02040503050406030204" pitchFamily="18" charset="0"/>
              </a:rPr>
            </a:br>
            <a:r>
              <a:rPr lang="en-US" sz="2400" dirty="0">
                <a:solidFill>
                  <a:schemeClr val="tx1"/>
                </a:solidFill>
                <a:latin typeface="Cambria" panose="02040503050406030204" pitchFamily="18" charset="0"/>
              </a:rPr>
              <a:t/>
            </a:r>
            <a:br>
              <a:rPr lang="en-US" sz="2400" dirty="0">
                <a:solidFill>
                  <a:schemeClr val="tx1"/>
                </a:solidFill>
                <a:latin typeface="Cambria" panose="02040503050406030204" pitchFamily="18" charset="0"/>
              </a:rPr>
            </a:br>
            <a:r>
              <a:rPr lang="en-US" sz="2400" b="1" dirty="0">
                <a:latin typeface="Cambria" panose="02040503050406030204" pitchFamily="18" charset="0"/>
                <a:cs typeface="AA Sameer Asmaak" panose="02000506000000020003" pitchFamily="2" charset="-78"/>
              </a:rPr>
              <a:t/>
            </a:r>
            <a:br>
              <a:rPr lang="en-US" sz="2400" b="1" dirty="0">
                <a:latin typeface="Cambria" panose="02040503050406030204" pitchFamily="18" charset="0"/>
                <a:cs typeface="AA Sameer Asmaak" panose="02000506000000020003" pitchFamily="2" charset="-78"/>
              </a:rPr>
            </a:br>
            <a:endParaRPr lang="en-US" sz="24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lvl="1">
              <a:buFont typeface="Courier New" panose="02070309020205020404" pitchFamily="49" charset="0"/>
              <a:buChar char="o"/>
            </a:pPr>
            <a:r>
              <a:rPr lang="en-US" sz="2200" dirty="0">
                <a:solidFill>
                  <a:schemeClr val="tx1"/>
                </a:solidFill>
                <a:latin typeface="Cambria" panose="02040503050406030204" pitchFamily="18" charset="0"/>
              </a:rPr>
              <a:t>And Allah created you all and whatever you do. [Al-Qur’an 37: 96] </a:t>
            </a:r>
            <a:endParaRPr lang="en-US" sz="2200" dirty="0" smtClean="0">
              <a:solidFill>
                <a:schemeClr val="tx1"/>
              </a:solidFill>
              <a:latin typeface="Cambria" panose="02040503050406030204" pitchFamily="18" charset="0"/>
            </a:endParaRPr>
          </a:p>
          <a:p>
            <a:pPr lvl="1">
              <a:buFont typeface="Courier New" panose="02070309020205020404" pitchFamily="49" charset="0"/>
              <a:buChar char="o"/>
            </a:pPr>
            <a:r>
              <a:rPr lang="en-US" sz="2200" dirty="0">
                <a:solidFill>
                  <a:schemeClr val="tx1"/>
                </a:solidFill>
                <a:latin typeface="Cambria" panose="02040503050406030204" pitchFamily="18" charset="0"/>
              </a:rPr>
              <a:t>It was not you who threw when you threw, but it was Allah Who threw. [Al-Qur’an 8: 17] </a:t>
            </a:r>
            <a:endParaRPr lang="en-US" sz="2200" dirty="0" smtClean="0">
              <a:solidFill>
                <a:schemeClr val="tx1"/>
              </a:solidFill>
              <a:latin typeface="Cambria" panose="02040503050406030204" pitchFamily="18" charset="0"/>
            </a:endParaRPr>
          </a:p>
          <a:p>
            <a:pPr lvl="1">
              <a:buFont typeface="Courier New" panose="02070309020205020404" pitchFamily="49" charset="0"/>
              <a:buChar char="o"/>
            </a:pPr>
            <a:r>
              <a:rPr lang="en-US" sz="2200" dirty="0">
                <a:solidFill>
                  <a:schemeClr val="tx1"/>
                </a:solidFill>
                <a:latin typeface="Cambria" panose="02040503050406030204" pitchFamily="18" charset="0"/>
              </a:rPr>
              <a:t>And no calamity strikes except by Allah’s permission. [Al-Qur’an 64:11] </a:t>
            </a:r>
            <a:endParaRPr lang="en-US"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304779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tx1"/>
                </a:solidFill>
                <a:latin typeface="Cambria" panose="02040503050406030204" pitchFamily="18" charset="0"/>
              </a:rPr>
              <a:t>Tawhid-ul-Rububiyyah </a:t>
            </a:r>
            <a:r>
              <a:rPr lang="en-US" sz="3200" dirty="0">
                <a:solidFill>
                  <a:schemeClr val="tx1"/>
                </a:solidFill>
                <a:latin typeface="Cambria" panose="02040503050406030204" pitchFamily="18" charset="0"/>
              </a:rPr>
              <a:t>(Oneness of Allah’s Lordship)</a:t>
            </a:r>
            <a:br>
              <a:rPr lang="en-US" sz="3200" dirty="0">
                <a:solidFill>
                  <a:schemeClr val="tx1"/>
                </a:solidFill>
                <a:latin typeface="Cambria" panose="02040503050406030204" pitchFamily="18" charset="0"/>
              </a:rPr>
            </a:br>
            <a:r>
              <a:rPr lang="en-US" sz="3200" dirty="0">
                <a:solidFill>
                  <a:srgbClr val="FF0000"/>
                </a:solidFill>
                <a:latin typeface="Cambria" panose="02040503050406030204" pitchFamily="18" charset="0"/>
              </a:rPr>
              <a:t>continued</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The Prophet Muhammad (</a:t>
            </a:r>
            <a:r>
              <a:rPr lang="en-US" sz="2400" dirty="0" err="1">
                <a:solidFill>
                  <a:schemeClr val="tx1"/>
                </a:solidFill>
                <a:latin typeface="Cambria" panose="02040503050406030204" pitchFamily="18" charset="0"/>
              </a:rPr>
              <a:t>sallallaahu</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sallam</a:t>
            </a:r>
            <a:r>
              <a:rPr lang="en-US" sz="2400" dirty="0">
                <a:solidFill>
                  <a:schemeClr val="tx1"/>
                </a:solidFill>
                <a:latin typeface="Cambria" panose="02040503050406030204" pitchFamily="18" charset="0"/>
              </a:rPr>
              <a:t>) stated: </a:t>
            </a:r>
            <a:endParaRPr lang="en-US" sz="2400" dirty="0" smtClean="0">
              <a:solidFill>
                <a:schemeClr val="tx1"/>
              </a:solidFill>
              <a:latin typeface="Cambria" panose="02040503050406030204" pitchFamily="18" charset="0"/>
            </a:endParaRPr>
          </a:p>
          <a:p>
            <a:pPr marL="0" indent="0">
              <a:buNone/>
            </a:pPr>
            <a:r>
              <a:rPr lang="en-US" sz="2400" dirty="0" smtClean="0">
                <a:solidFill>
                  <a:schemeClr val="tx1"/>
                </a:solidFill>
                <a:latin typeface="Cambria" panose="02040503050406030204" pitchFamily="18" charset="0"/>
              </a:rPr>
              <a:t>“</a:t>
            </a:r>
            <a:r>
              <a:rPr lang="en-US" sz="2400" dirty="0">
                <a:solidFill>
                  <a:schemeClr val="tx1"/>
                </a:solidFill>
                <a:latin typeface="Cambria" panose="02040503050406030204" pitchFamily="18" charset="0"/>
              </a:rPr>
              <a:t>Be aware that if the whole of mankind gathered together in order to do something to help you, they would not be able to do anything for you unless Allah had already written it for you. Likewise, if the whole of humanity gathered to harm you they would only be able to harm you if Allah had already written that for you.” </a:t>
            </a:r>
            <a:r>
              <a:rPr lang="en-US" dirty="0">
                <a:solidFill>
                  <a:srgbClr val="FF0000"/>
                </a:solidFill>
                <a:latin typeface="Cambria" panose="02040503050406030204" pitchFamily="18" charset="0"/>
              </a:rPr>
              <a:t>[Reported by </a:t>
            </a:r>
            <a:r>
              <a:rPr lang="en-US" dirty="0" err="1">
                <a:solidFill>
                  <a:srgbClr val="FF0000"/>
                </a:solidFill>
                <a:latin typeface="Cambria" panose="02040503050406030204" pitchFamily="18" charset="0"/>
              </a:rPr>
              <a:t>Ibn</a:t>
            </a:r>
            <a:r>
              <a:rPr lang="en-US" dirty="0">
                <a:solidFill>
                  <a:srgbClr val="FF0000"/>
                </a:solidFill>
                <a:latin typeface="Cambria" panose="02040503050406030204" pitchFamily="18" charset="0"/>
              </a:rPr>
              <a:t> </a:t>
            </a:r>
            <a:r>
              <a:rPr lang="en-US" dirty="0" err="1">
                <a:solidFill>
                  <a:srgbClr val="FF0000"/>
                </a:solidFill>
                <a:latin typeface="Cambria" panose="02040503050406030204" pitchFamily="18" charset="0"/>
              </a:rPr>
              <a:t>Abbaas</a:t>
            </a:r>
            <a:r>
              <a:rPr lang="en-US" dirty="0">
                <a:solidFill>
                  <a:srgbClr val="FF0000"/>
                </a:solidFill>
                <a:latin typeface="Cambria" panose="02040503050406030204" pitchFamily="18" charset="0"/>
              </a:rPr>
              <a:t> and collected by At-</a:t>
            </a:r>
            <a:r>
              <a:rPr lang="en-US" dirty="0" err="1">
                <a:solidFill>
                  <a:srgbClr val="FF0000"/>
                </a:solidFill>
                <a:latin typeface="Cambria" panose="02040503050406030204" pitchFamily="18" charset="0"/>
              </a:rPr>
              <a:t>Tirmidhee</a:t>
            </a:r>
            <a:r>
              <a:rPr lang="en-US" dirty="0">
                <a:solidFill>
                  <a:srgbClr val="FF0000"/>
                </a:solidFill>
                <a:latin typeface="Cambria" panose="02040503050406030204" pitchFamily="18" charset="0"/>
              </a:rPr>
              <a:t>] </a:t>
            </a:r>
            <a:endParaRPr lang="en-US"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376964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tx1"/>
                </a:solidFill>
                <a:latin typeface="Cambria" panose="02040503050406030204" pitchFamily="18" charset="0"/>
              </a:rPr>
              <a:t>Tawhid-ul-Rububiyyah </a:t>
            </a:r>
            <a:r>
              <a:rPr lang="en-US" sz="3200" dirty="0">
                <a:solidFill>
                  <a:schemeClr val="tx1"/>
                </a:solidFill>
                <a:latin typeface="Cambria" panose="02040503050406030204" pitchFamily="18" charset="0"/>
              </a:rPr>
              <a:t>(Oneness of Allah’s Lordship)</a:t>
            </a:r>
            <a:br>
              <a:rPr lang="en-US" sz="3200" dirty="0">
                <a:solidFill>
                  <a:schemeClr val="tx1"/>
                </a:solidFill>
                <a:latin typeface="Cambria" panose="02040503050406030204" pitchFamily="18" charset="0"/>
              </a:rPr>
            </a:br>
            <a:r>
              <a:rPr lang="en-US" sz="3200" dirty="0">
                <a:solidFill>
                  <a:srgbClr val="FF0000"/>
                </a:solidFill>
                <a:latin typeface="Cambria" panose="02040503050406030204" pitchFamily="18" charset="0"/>
              </a:rPr>
              <a:t>continued</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The Prophet Muhammad (</a:t>
            </a:r>
            <a:r>
              <a:rPr lang="en-US" sz="2400" dirty="0" err="1">
                <a:solidFill>
                  <a:schemeClr val="tx1"/>
                </a:solidFill>
                <a:latin typeface="Cambria" panose="02040503050406030204" pitchFamily="18" charset="0"/>
              </a:rPr>
              <a:t>sallallaahu</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alaihi</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wa</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sallam</a:t>
            </a:r>
            <a:r>
              <a:rPr lang="en-US" sz="2400" dirty="0">
                <a:solidFill>
                  <a:schemeClr val="tx1"/>
                </a:solidFill>
                <a:latin typeface="Cambria" panose="02040503050406030204" pitchFamily="18" charset="0"/>
              </a:rPr>
              <a:t>) stated: </a:t>
            </a:r>
            <a:endParaRPr lang="en-US" sz="2400" dirty="0" smtClean="0">
              <a:solidFill>
                <a:schemeClr val="tx1"/>
              </a:solidFill>
              <a:latin typeface="Cambria" panose="02040503050406030204" pitchFamily="18" charset="0"/>
            </a:endParaRPr>
          </a:p>
          <a:p>
            <a:pPr marL="0" indent="0">
              <a:buNone/>
            </a:pPr>
            <a:r>
              <a:rPr lang="en-US" sz="2400" dirty="0" smtClean="0">
                <a:solidFill>
                  <a:schemeClr val="tx1"/>
                </a:solidFill>
                <a:latin typeface="Cambria" panose="02040503050406030204" pitchFamily="18" charset="0"/>
              </a:rPr>
              <a:t>“</a:t>
            </a:r>
            <a:r>
              <a:rPr lang="en-US" sz="2400" dirty="0">
                <a:solidFill>
                  <a:schemeClr val="tx1"/>
                </a:solidFill>
                <a:latin typeface="Cambria" panose="02040503050406030204" pitchFamily="18" charset="0"/>
              </a:rPr>
              <a:t>Be aware that if the whole of mankind gathered together in order to do something to help you, they would not be able to do anything for you unless Allah had already written it for you. Likewise, if the whole of humanity gathered to harm you they would only be able to harm you if Allah had already written that for you.” </a:t>
            </a:r>
            <a:r>
              <a:rPr lang="en-US" dirty="0">
                <a:solidFill>
                  <a:srgbClr val="FF0000"/>
                </a:solidFill>
                <a:latin typeface="Cambria" panose="02040503050406030204" pitchFamily="18" charset="0"/>
              </a:rPr>
              <a:t>[Reported by </a:t>
            </a:r>
            <a:r>
              <a:rPr lang="en-US" dirty="0" err="1">
                <a:solidFill>
                  <a:srgbClr val="FF0000"/>
                </a:solidFill>
                <a:latin typeface="Cambria" panose="02040503050406030204" pitchFamily="18" charset="0"/>
              </a:rPr>
              <a:t>Ibn</a:t>
            </a:r>
            <a:r>
              <a:rPr lang="en-US" dirty="0">
                <a:solidFill>
                  <a:srgbClr val="FF0000"/>
                </a:solidFill>
                <a:latin typeface="Cambria" panose="02040503050406030204" pitchFamily="18" charset="0"/>
              </a:rPr>
              <a:t> </a:t>
            </a:r>
            <a:r>
              <a:rPr lang="en-US" dirty="0" err="1">
                <a:solidFill>
                  <a:srgbClr val="FF0000"/>
                </a:solidFill>
                <a:latin typeface="Cambria" panose="02040503050406030204" pitchFamily="18" charset="0"/>
              </a:rPr>
              <a:t>Abbaas</a:t>
            </a:r>
            <a:r>
              <a:rPr lang="en-US" dirty="0">
                <a:solidFill>
                  <a:srgbClr val="FF0000"/>
                </a:solidFill>
                <a:latin typeface="Cambria" panose="02040503050406030204" pitchFamily="18" charset="0"/>
              </a:rPr>
              <a:t> and collected by At-</a:t>
            </a:r>
            <a:r>
              <a:rPr lang="en-US" dirty="0" err="1">
                <a:solidFill>
                  <a:srgbClr val="FF0000"/>
                </a:solidFill>
                <a:latin typeface="Cambria" panose="02040503050406030204" pitchFamily="18" charset="0"/>
              </a:rPr>
              <a:t>Tirmidhee</a:t>
            </a:r>
            <a:r>
              <a:rPr lang="en-US" dirty="0">
                <a:solidFill>
                  <a:srgbClr val="FF0000"/>
                </a:solidFill>
                <a:latin typeface="Cambria" panose="02040503050406030204" pitchFamily="18" charset="0"/>
              </a:rPr>
              <a:t>] </a:t>
            </a:r>
            <a:endParaRPr lang="en-US"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376351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chemeClr val="tx1"/>
                </a:solidFill>
                <a:latin typeface="Cambria" panose="02040503050406030204" pitchFamily="18" charset="0"/>
              </a:rPr>
              <a:t>Tawhid-ul-Rububiyyah </a:t>
            </a:r>
            <a:r>
              <a:rPr lang="en-US" sz="3200" dirty="0">
                <a:solidFill>
                  <a:schemeClr val="tx1"/>
                </a:solidFill>
                <a:latin typeface="Cambria" panose="02040503050406030204" pitchFamily="18" charset="0"/>
              </a:rPr>
              <a:t>(Oneness of Allah’s Lordship)</a:t>
            </a:r>
            <a:br>
              <a:rPr lang="en-US" sz="3200" dirty="0">
                <a:solidFill>
                  <a:schemeClr val="tx1"/>
                </a:solidFill>
                <a:latin typeface="Cambria" panose="02040503050406030204" pitchFamily="18" charset="0"/>
              </a:rPr>
            </a:br>
            <a:r>
              <a:rPr lang="en-US" sz="3200" dirty="0">
                <a:solidFill>
                  <a:srgbClr val="FF0000"/>
                </a:solidFill>
                <a:latin typeface="Cambria" panose="02040503050406030204" pitchFamily="18" charset="0"/>
              </a:rPr>
              <a:t>continued</a:t>
            </a:r>
            <a:endParaRPr lang="en-US" sz="3200" b="1" dirty="0">
              <a:solidFill>
                <a:srgbClr val="FF0000"/>
              </a:solidFill>
              <a:latin typeface="Cambria" panose="02040503050406030204" pitchFamily="18" charset="0"/>
              <a:cs typeface="AA Sameer Asmaak" panose="02000506000000020003" pitchFamily="2" charset="-78"/>
            </a:endParaRPr>
          </a:p>
        </p:txBody>
      </p:sp>
      <p:sp>
        <p:nvSpPr>
          <p:cNvPr id="3" name="Content Placeholder 2"/>
          <p:cNvSpPr>
            <a:spLocks noGrp="1"/>
          </p:cNvSpPr>
          <p:nvPr>
            <p:ph idx="1"/>
          </p:nvPr>
        </p:nvSpPr>
        <p:spPr/>
        <p:txBody>
          <a:bodyPr anchor="ctr">
            <a:normAutofit/>
          </a:bodyPr>
          <a:lstStyle/>
          <a:p>
            <a:pPr>
              <a:buFont typeface="Courier New" panose="02070309020205020404" pitchFamily="49" charset="0"/>
              <a:buChar char="o"/>
            </a:pPr>
            <a:r>
              <a:rPr lang="en-US" sz="2400" dirty="0">
                <a:solidFill>
                  <a:schemeClr val="tx1"/>
                </a:solidFill>
                <a:latin typeface="Cambria" panose="02040503050406030204" pitchFamily="18" charset="0"/>
              </a:rPr>
              <a:t>He alone possesses the power to create and command and He is the Creator, Master and Controller who must necessarily possess the perfect qualities and attributes in order to be </a:t>
            </a:r>
            <a:r>
              <a:rPr lang="en-US" sz="2400" dirty="0" err="1">
                <a:solidFill>
                  <a:schemeClr val="tx1"/>
                </a:solidFill>
                <a:latin typeface="Cambria" panose="02040503050406030204" pitchFamily="18" charset="0"/>
              </a:rPr>
              <a:t>Ar-Rabb</a:t>
            </a:r>
            <a:r>
              <a:rPr lang="en-US" sz="2400" dirty="0">
                <a:solidFill>
                  <a:schemeClr val="tx1"/>
                </a:solidFill>
                <a:latin typeface="Cambria" panose="02040503050406030204" pitchFamily="18" charset="0"/>
              </a:rPr>
              <a:t>. </a:t>
            </a:r>
            <a:endParaRPr lang="en-US" sz="2400" dirty="0" smtClean="0">
              <a:solidFill>
                <a:schemeClr val="tx1"/>
              </a:solidFill>
              <a:latin typeface="Cambria" panose="02040503050406030204" pitchFamily="18" charset="0"/>
            </a:endParaRPr>
          </a:p>
          <a:p>
            <a:pPr>
              <a:buFont typeface="Courier New" panose="02070309020205020404" pitchFamily="49" charset="0"/>
              <a:buChar char="o"/>
            </a:pPr>
            <a:r>
              <a:rPr lang="en-US" sz="2400" dirty="0">
                <a:solidFill>
                  <a:schemeClr val="tx1"/>
                </a:solidFill>
                <a:latin typeface="Cambria" panose="02040503050406030204" pitchFamily="18" charset="0"/>
              </a:rPr>
              <a:t>The Qur’an mentions </a:t>
            </a:r>
            <a:r>
              <a:rPr lang="en-US" sz="2400" dirty="0" err="1">
                <a:solidFill>
                  <a:schemeClr val="tx1"/>
                </a:solidFill>
                <a:latin typeface="Cambria" panose="02040503050406030204" pitchFamily="18" charset="0"/>
              </a:rPr>
              <a:t>Ar-Ruboobiyyah</a:t>
            </a:r>
            <a:r>
              <a:rPr lang="en-US" sz="2400" dirty="0">
                <a:solidFill>
                  <a:schemeClr val="tx1"/>
                </a:solidFill>
                <a:latin typeface="Cambria" panose="02040503050406030204" pitchFamily="18" charset="0"/>
              </a:rPr>
              <a:t> in the context of praising, worshipping, surrendering, submitting and supplicating to Allah. </a:t>
            </a:r>
            <a:endParaRPr lang="en-US" sz="2400" dirty="0" smtClean="0">
              <a:solidFill>
                <a:schemeClr val="tx1"/>
              </a:solidFill>
              <a:latin typeface="Cambria" panose="02040503050406030204" pitchFamily="18" charset="0"/>
            </a:endParaRPr>
          </a:p>
          <a:p>
            <a:pPr>
              <a:buFont typeface="Courier New" panose="02070309020205020404" pitchFamily="49" charset="0"/>
              <a:buChar char="o"/>
            </a:pPr>
            <a:r>
              <a:rPr lang="en-US" sz="2400" dirty="0" smtClean="0">
                <a:solidFill>
                  <a:schemeClr val="tx1"/>
                </a:solidFill>
                <a:latin typeface="Cambria" panose="02040503050406030204" pitchFamily="18" charset="0"/>
              </a:rPr>
              <a:t>Even </a:t>
            </a:r>
            <a:r>
              <a:rPr lang="en-US" sz="2400" dirty="0">
                <a:solidFill>
                  <a:schemeClr val="tx1"/>
                </a:solidFill>
                <a:latin typeface="Cambria" panose="02040503050406030204" pitchFamily="18" charset="0"/>
              </a:rPr>
              <a:t>the polytheists of old and most people today </a:t>
            </a:r>
            <a:r>
              <a:rPr lang="en-US" sz="2400" dirty="0" smtClean="0">
                <a:solidFill>
                  <a:schemeClr val="tx1"/>
                </a:solidFill>
                <a:latin typeface="Cambria" panose="02040503050406030204" pitchFamily="18" charset="0"/>
              </a:rPr>
              <a:t>recognize </a:t>
            </a:r>
            <a:r>
              <a:rPr lang="en-US" sz="2400" dirty="0">
                <a:solidFill>
                  <a:schemeClr val="tx1"/>
                </a:solidFill>
                <a:latin typeface="Cambria" panose="02040503050406030204" pitchFamily="18" charset="0"/>
              </a:rPr>
              <a:t>this aspect of </a:t>
            </a:r>
            <a:r>
              <a:rPr lang="en-US" sz="2400" dirty="0" err="1">
                <a:solidFill>
                  <a:schemeClr val="tx1"/>
                </a:solidFill>
                <a:latin typeface="Cambria" panose="02040503050406030204" pitchFamily="18" charset="0"/>
              </a:rPr>
              <a:t>tawheed</a:t>
            </a:r>
            <a:r>
              <a:rPr lang="en-US" sz="2400" dirty="0">
                <a:solidFill>
                  <a:schemeClr val="tx1"/>
                </a:solidFill>
                <a:latin typeface="Cambria" panose="02040503050406030204" pitchFamily="18" charset="0"/>
              </a:rPr>
              <a:t> although they may have denied the others or have an incorrect understanding of each. </a:t>
            </a:r>
          </a:p>
          <a:p>
            <a:pPr>
              <a:buFont typeface="Courier New" panose="02070309020205020404" pitchFamily="49" charset="0"/>
              <a:buChar char="o"/>
            </a:pPr>
            <a:r>
              <a:rPr lang="en-US" sz="2400" dirty="0" smtClean="0">
                <a:solidFill>
                  <a:schemeClr val="tx1"/>
                </a:solidFill>
                <a:latin typeface="Cambria" panose="02040503050406030204" pitchFamily="18" charset="0"/>
              </a:rPr>
              <a:t>If </a:t>
            </a:r>
            <a:r>
              <a:rPr lang="en-US" sz="2400" dirty="0">
                <a:solidFill>
                  <a:schemeClr val="tx1"/>
                </a:solidFill>
                <a:latin typeface="Cambria" panose="02040503050406030204" pitchFamily="18" charset="0"/>
              </a:rPr>
              <a:t>you ask them (i.e. the disbelievers) ‘Who created the heavens and the earth?’ they will surely say ‘Allah’. [</a:t>
            </a:r>
            <a:r>
              <a:rPr lang="en-US" sz="2400" dirty="0" err="1">
                <a:solidFill>
                  <a:schemeClr val="tx1"/>
                </a:solidFill>
                <a:latin typeface="Cambria" panose="02040503050406030204" pitchFamily="18" charset="0"/>
              </a:rPr>
              <a:t>Soorah</a:t>
            </a:r>
            <a:r>
              <a:rPr lang="en-US" sz="2400" dirty="0">
                <a:solidFill>
                  <a:schemeClr val="tx1"/>
                </a:solidFill>
                <a:latin typeface="Cambria" panose="02040503050406030204" pitchFamily="18" charset="0"/>
              </a:rPr>
              <a:t> </a:t>
            </a:r>
            <a:r>
              <a:rPr lang="en-US" sz="2400" dirty="0" err="1">
                <a:solidFill>
                  <a:schemeClr val="tx1"/>
                </a:solidFill>
                <a:latin typeface="Cambria" panose="02040503050406030204" pitchFamily="18" charset="0"/>
              </a:rPr>
              <a:t>Az-Zukhruf</a:t>
            </a:r>
            <a:r>
              <a:rPr lang="en-US" sz="2400" dirty="0">
                <a:solidFill>
                  <a:schemeClr val="tx1"/>
                </a:solidFill>
                <a:latin typeface="Cambria" panose="02040503050406030204" pitchFamily="18" charset="0"/>
              </a:rPr>
              <a:t> 87]</a:t>
            </a: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231362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967</TotalTime>
  <Words>2569</Words>
  <Application>Microsoft Office PowerPoint</Application>
  <PresentationFormat>Widescreen</PresentationFormat>
  <Paragraphs>195</Paragraphs>
  <Slides>47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AA Sameer Asmaak</vt:lpstr>
      <vt:lpstr>AA Sameer Kelk</vt:lpstr>
      <vt:lpstr>Al Majeed Quranic Font</vt:lpstr>
      <vt:lpstr>Al Qalam Quran</vt:lpstr>
      <vt:lpstr>Algerian</vt:lpstr>
      <vt:lpstr>Arial</vt:lpstr>
      <vt:lpstr>Calibri</vt:lpstr>
      <vt:lpstr>Calibri Light</vt:lpstr>
      <vt:lpstr>Cambria</vt:lpstr>
      <vt:lpstr>Courier New</vt:lpstr>
      <vt:lpstr>Wingdings</vt:lpstr>
      <vt:lpstr>Retrospect</vt:lpstr>
      <vt:lpstr>Islamic System of  thought  (Doctrine and Belief)</vt:lpstr>
      <vt:lpstr>Aqeeda (creed)</vt:lpstr>
      <vt:lpstr>Oneness of Allah Tauheed (Monotheism)</vt:lpstr>
      <vt:lpstr>Types of Tauheed </vt:lpstr>
      <vt:lpstr>Types of Tauheed Tawhid-ul-Rububiyyah (Oneness of Allah’s Lordship)  </vt:lpstr>
      <vt:lpstr>Tawhid-ul-Rububiyyah  (Oneness of Allah’s Lordship)   </vt:lpstr>
      <vt:lpstr>Tawhid-ul-Rububiyyah (Oneness of Allah’s Lordship) continued</vt:lpstr>
      <vt:lpstr>Tawhid-ul-Rububiyyah (Oneness of Allah’s Lordship) continued</vt:lpstr>
      <vt:lpstr>Tawhid-ul-Rububiyyah (Oneness of Allah’s Lordship) continued</vt:lpstr>
      <vt:lpstr>b. Tawheed Al-Uloohiyyah or Tawheed Al-’Ibaadah [The Unity of Deity (Godhood) or Worship] </vt:lpstr>
      <vt:lpstr>b. Tawheed Al-Uloohiyyah or Tawheed Al-’Ibaadah [The Unity of Deity (Godhood) or Worship] </vt:lpstr>
      <vt:lpstr>2. Tawheed Al-Uloohiyyah or Tawheed Al-’Ibaadah [The Unity of Deity (Godhood) or Worship] </vt:lpstr>
      <vt:lpstr>b. Tawheed Al-Uloohiyyah or Tawheed Al-’Ibaadah [The Unity of Deity (Godhood) or Worship] </vt:lpstr>
      <vt:lpstr>c. Tawheed Al-Asmaa wa Sifaat  The Tawheed of Allah’s names and attributes </vt:lpstr>
      <vt:lpstr>c. Tawheed Al-Asmaa wa Sifaat  The Tawheed of Allah’s names and attributes </vt:lpstr>
      <vt:lpstr>c. Tawheed Al-Asmaa wa Sifaat  The Tawheed of Allah’s names and attributes </vt:lpstr>
      <vt:lpstr>c. Tawheed Al-Asmaa wa Sifaat  The Tawheed of Allah’s names and attributes </vt:lpstr>
      <vt:lpstr>2. Prophethood (Risalat)</vt:lpstr>
      <vt:lpstr>Difference between Nabi and Rasool</vt:lpstr>
      <vt:lpstr>Difference between Nabi and Rasool continued</vt:lpstr>
      <vt:lpstr>Both Nubuwwat and Risalat are from Allah</vt:lpstr>
      <vt:lpstr>Belief in all the prophets without any difference.</vt:lpstr>
      <vt:lpstr>Prophets are innocent.</vt:lpstr>
      <vt:lpstr>Prophets are not fired from their posts</vt:lpstr>
      <vt:lpstr>Belief in Allah without believing in Prophets not acceptable</vt:lpstr>
      <vt:lpstr>The first and the last Prophet</vt:lpstr>
      <vt:lpstr>Miracles of Prophets</vt:lpstr>
      <vt:lpstr>Belief in angels</vt:lpstr>
      <vt:lpstr>Belief in angels continued</vt:lpstr>
      <vt:lpstr>Belief in angels continued</vt:lpstr>
      <vt:lpstr>Belief in angels continued</vt:lpstr>
      <vt:lpstr>Belief in angels (Kinds of Angels) continued</vt:lpstr>
      <vt:lpstr>PowerPoint Presentation</vt:lpstr>
      <vt:lpstr>Belief in angels continued</vt:lpstr>
      <vt:lpstr>Belief in angels continued</vt:lpstr>
      <vt:lpstr>Belief in angels continued</vt:lpstr>
      <vt:lpstr>Belief in angels continued</vt:lpstr>
      <vt:lpstr>Jinnat</vt:lpstr>
      <vt:lpstr>Belief in divine books</vt:lpstr>
      <vt:lpstr>Belief in the life hereafter (Akhira)</vt:lpstr>
      <vt:lpstr>Belief in the life hereafter (Akhira) continued</vt:lpstr>
      <vt:lpstr>Belief in the life hereafter (Akhira) continued</vt:lpstr>
      <vt:lpstr>Signs of Qayamat (day of judgment) Events that are yet to happen </vt:lpstr>
      <vt:lpstr>Signs of Qayamat (day of judgment) Events that are yet to happen </vt:lpstr>
      <vt:lpstr>Signs of Qayamat (day of judgment) Events that are yet to happen </vt:lpstr>
      <vt:lpstr>Signs of Qayamat (day of judgment) Events that are yet to happen </vt:lpstr>
      <vt:lpstr>Signs of Qayamat (day of judgment) Events that are yet to happen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System of  thought  (Doctrine and Belief)</dc:title>
  <dc:creator>Anwar</dc:creator>
  <cp:lastModifiedBy>Anwar</cp:lastModifiedBy>
  <cp:revision>65</cp:revision>
  <dcterms:created xsi:type="dcterms:W3CDTF">2022-10-22T04:43:45Z</dcterms:created>
  <dcterms:modified xsi:type="dcterms:W3CDTF">2022-11-01T04:18:50Z</dcterms:modified>
</cp:coreProperties>
</file>