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7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8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3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8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6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6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4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439" y="618186"/>
            <a:ext cx="7469747" cy="5009882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6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An </a:t>
            </a:r>
            <a:r>
              <a:rPr lang="en-US" sz="60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Introduction to the Science of </a:t>
            </a:r>
            <a:r>
              <a:rPr lang="en-US" sz="6000" dirty="0" err="1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Tafsir</a:t>
            </a:r>
            <a:r>
              <a:rPr lang="en-US" sz="6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(exegesis)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dirty="0">
              <a:solidFill>
                <a:schemeClr val="tx1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46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693571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Kinds of Israelite</a:t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24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r>
              <a:rPr lang="en-US" sz="40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>
                <a:solidFill>
                  <a:srgbClr val="FF0000"/>
                </a:solidFill>
              </a:rPr>
              <a:t>Narrations</a:t>
            </a:r>
            <a:r>
              <a:rPr lang="en-US" sz="2800" dirty="0"/>
              <a:t> the </a:t>
            </a:r>
            <a:r>
              <a:rPr lang="en-US" sz="2800" b="1" i="1" u="sng" dirty="0">
                <a:solidFill>
                  <a:srgbClr val="FF0000"/>
                </a:solidFill>
              </a:rPr>
              <a:t>falsity</a:t>
            </a:r>
            <a:r>
              <a:rPr lang="en-US" sz="2800" dirty="0"/>
              <a:t> of which is proved from </a:t>
            </a:r>
            <a:r>
              <a:rPr lang="en-US" sz="2800" b="1" i="1" dirty="0">
                <a:solidFill>
                  <a:srgbClr val="FF0000"/>
                </a:solidFill>
              </a:rPr>
              <a:t>evidences in the Quran and </a:t>
            </a:r>
            <a:r>
              <a:rPr lang="en-US" sz="2800" b="1" i="1" dirty="0" err="1">
                <a:solidFill>
                  <a:srgbClr val="FF0000"/>
                </a:solidFill>
              </a:rPr>
              <a:t>Sunnah</a:t>
            </a:r>
            <a:r>
              <a:rPr lang="en-US" sz="2800" dirty="0"/>
              <a:t>. For example, it appears in Judaic narrations that </a:t>
            </a:r>
            <a:r>
              <a:rPr lang="en-US" sz="2800" b="1" i="1" dirty="0" err="1">
                <a:solidFill>
                  <a:srgbClr val="FF0000"/>
                </a:solidFill>
              </a:rPr>
              <a:t>Sayyiduna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Sulayman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(upon him be peace) had become (God forbid) an apostate in his later years. Its refutation is clearly given in the Quran, where it is said, </a:t>
            </a:r>
            <a:r>
              <a:rPr lang="ar-SA" sz="2800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وَمَا كَفَرَ سُلَيۡمَٰنُ وَلَٰكِنَّ ٱلشَّيَٰطِينَ </a:t>
            </a:r>
            <a:r>
              <a:rPr lang="ar-SA" sz="2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كَفَرُوا</a:t>
            </a:r>
            <a:r>
              <a:rPr lang="en-US" sz="2800" dirty="0"/>
              <a:t> </a:t>
            </a:r>
            <a:r>
              <a:rPr lang="en-US" sz="2800" dirty="0" smtClean="0"/>
              <a:t>“It </a:t>
            </a:r>
            <a:r>
              <a:rPr lang="en-US" sz="2800" dirty="0"/>
              <a:t>was not </a:t>
            </a:r>
            <a:r>
              <a:rPr lang="en-US" sz="2800" dirty="0" err="1"/>
              <a:t>Sulayman</a:t>
            </a:r>
            <a:r>
              <a:rPr lang="en-US" sz="2800" dirty="0"/>
              <a:t> who became an infidel, but the devils did become infidels.” (2:102</a:t>
            </a:r>
            <a:r>
              <a:rPr lang="en-US" sz="2800" dirty="0" smtClean="0"/>
              <a:t>)</a:t>
            </a:r>
          </a:p>
          <a:p>
            <a:r>
              <a:rPr lang="en-US" sz="2800" dirty="0">
                <a:solidFill>
                  <a:schemeClr val="tx1"/>
                </a:solidFill>
                <a:cs typeface="Al Majeed Quranic Font" panose="02010000000000000000" pitchFamily="2" charset="-78"/>
              </a:rPr>
              <a:t>In Judaic narrations, </a:t>
            </a:r>
            <a:r>
              <a:rPr lang="en-US" sz="2800" dirty="0" err="1">
                <a:solidFill>
                  <a:schemeClr val="tx1"/>
                </a:solidFill>
                <a:cs typeface="Al Majeed Quranic Font" panose="02010000000000000000" pitchFamily="2" charset="-78"/>
              </a:rPr>
              <a:t>Sulayman</a:t>
            </a:r>
            <a:r>
              <a:rPr lang="en-US" sz="2800" dirty="0">
                <a:solidFill>
                  <a:schemeClr val="tx1"/>
                </a:solidFill>
                <a:cs typeface="Al Majeed Quranic Font" panose="02010000000000000000" pitchFamily="2" charset="-78"/>
              </a:rPr>
              <a:t> (A.S) is </a:t>
            </a:r>
            <a:r>
              <a:rPr lang="en-US" sz="2800" dirty="0">
                <a:solidFill>
                  <a:srgbClr val="FF0000"/>
                </a:solidFill>
                <a:cs typeface="Al Majeed Quranic Font" panose="02010000000000000000" pitchFamily="2" charset="-78"/>
              </a:rPr>
              <a:t>blamed to have killed </a:t>
            </a:r>
            <a:r>
              <a:rPr lang="en-US" sz="2800" dirty="0">
                <a:solidFill>
                  <a:schemeClr val="tx1"/>
                </a:solidFill>
                <a:cs typeface="Al Majeed Quranic Font" panose="02010000000000000000" pitchFamily="2" charset="-78"/>
              </a:rPr>
              <a:t>his general “Uriah” and then got married with his wife….It is entirely false.</a:t>
            </a:r>
          </a:p>
          <a:p>
            <a:endParaRPr lang="en-US" sz="2800" dirty="0">
              <a:solidFill>
                <a:schemeClr val="tx1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17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693571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Kinds of Israelite</a:t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2400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3. Narrations regarding which the </a:t>
            </a:r>
            <a:r>
              <a:rPr lang="en-US" sz="2800" dirty="0">
                <a:solidFill>
                  <a:srgbClr val="FF0000"/>
                </a:solidFill>
              </a:rPr>
              <a:t>Quran,</a:t>
            </a:r>
            <a:r>
              <a:rPr lang="en-US" sz="2800" dirty="0"/>
              <a:t> the </a:t>
            </a:r>
            <a:r>
              <a:rPr lang="en-US" sz="2800" dirty="0" err="1">
                <a:solidFill>
                  <a:srgbClr val="FF0000"/>
                </a:solidFill>
              </a:rPr>
              <a:t>Sunnah</a:t>
            </a:r>
            <a:r>
              <a:rPr lang="en-US" sz="2800" dirty="0"/>
              <a:t>, and the </a:t>
            </a:r>
            <a:r>
              <a:rPr lang="en-US" sz="2800" dirty="0" err="1">
                <a:solidFill>
                  <a:srgbClr val="FF0000"/>
                </a:solidFill>
              </a:rPr>
              <a:t>Shar‘iah</a:t>
            </a:r>
            <a:r>
              <a:rPr lang="en-US" sz="2800" dirty="0"/>
              <a:t> are silent. In regards to such narrations, the prophetic teaching is to observe silence and neither confirm nor falsify. </a:t>
            </a:r>
            <a:endParaRPr lang="ur-PK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Hafiz </a:t>
            </a:r>
            <a:r>
              <a:rPr lang="en-US" sz="2800" dirty="0" err="1">
                <a:solidFill>
                  <a:srgbClr val="FF0000"/>
                </a:solidFill>
              </a:rPr>
              <a:t>Ibn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Kathir</a:t>
            </a:r>
            <a:r>
              <a:rPr lang="en-US" sz="2800" dirty="0"/>
              <a:t> has given a decisive ruling that reporting them is permissible but doing so is </a:t>
            </a:r>
            <a:r>
              <a:rPr lang="en-US" sz="2800" dirty="0">
                <a:solidFill>
                  <a:srgbClr val="FF0000"/>
                </a:solidFill>
              </a:rPr>
              <a:t>useless</a:t>
            </a:r>
            <a:r>
              <a:rPr lang="en-US" sz="2800" dirty="0"/>
              <a:t> because they cannot be taken to be authentic.(</a:t>
            </a:r>
            <a:r>
              <a:rPr lang="en-US" sz="2000" i="1" dirty="0" err="1"/>
              <a:t>Muqaddamah</a:t>
            </a:r>
            <a:r>
              <a:rPr lang="en-US" sz="2000" i="1" dirty="0"/>
              <a:t> </a:t>
            </a:r>
            <a:r>
              <a:rPr lang="en-US" sz="2000" i="1" dirty="0" err="1"/>
              <a:t>Tafsir</a:t>
            </a:r>
            <a:r>
              <a:rPr lang="en-US" sz="2000" i="1" dirty="0"/>
              <a:t> </a:t>
            </a:r>
            <a:r>
              <a:rPr lang="en-US" sz="2000" i="1" dirty="0" err="1"/>
              <a:t>Ibn</a:t>
            </a:r>
            <a:r>
              <a:rPr lang="en-US" sz="2000" i="1" dirty="0"/>
              <a:t> </a:t>
            </a:r>
            <a:r>
              <a:rPr lang="en-US" sz="2000" i="1" dirty="0" err="1"/>
              <a:t>Kathir</a:t>
            </a:r>
            <a:r>
              <a:rPr lang="en-US" sz="2800" dirty="0"/>
              <a:t>)</a:t>
            </a:r>
            <a:endParaRPr lang="en-US" sz="2800" dirty="0">
              <a:solidFill>
                <a:schemeClr val="tx1"/>
              </a:solidFill>
              <a:latin typeface="+mj-lt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18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693571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b="1" dirty="0"/>
              <a:t>Misconceptions about </a:t>
            </a:r>
            <a:r>
              <a:rPr lang="en-US" sz="4000" b="1" i="1" dirty="0" err="1">
                <a:solidFill>
                  <a:srgbClr val="FF0000"/>
                </a:solidFill>
              </a:rPr>
              <a:t>Tafsir</a:t>
            </a:r>
            <a:r>
              <a:rPr lang="en-US" sz="40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/>
          </a:bodyPr>
          <a:lstStyle/>
          <a:p>
            <a:r>
              <a:rPr lang="en-US" sz="2800" b="1" i="1" dirty="0" err="1" smtClean="0">
                <a:solidFill>
                  <a:srgbClr val="FF0000"/>
                </a:solidFill>
              </a:rPr>
              <a:t>tafsir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(exegesis or interpretation) of the Quran is an extremely delicate and difficult </a:t>
            </a:r>
            <a:r>
              <a:rPr lang="en-US" sz="2800" dirty="0" smtClean="0">
                <a:solidFill>
                  <a:schemeClr val="tx1"/>
                </a:solidFill>
              </a:rPr>
              <a:t>undertaking.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knowledge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of the Arabic language alone is not </a:t>
            </a:r>
            <a:r>
              <a:rPr lang="en-US" sz="2800" dirty="0" smtClean="0">
                <a:solidFill>
                  <a:schemeClr val="tx1"/>
                </a:solidFill>
              </a:rPr>
              <a:t>sufficient.</a:t>
            </a:r>
          </a:p>
          <a:p>
            <a:r>
              <a:rPr lang="en-US" sz="2800" dirty="0">
                <a:solidFill>
                  <a:schemeClr val="tx1"/>
                </a:solidFill>
              </a:rPr>
              <a:t>E</a:t>
            </a:r>
            <a:r>
              <a:rPr lang="en-US" sz="2800" dirty="0" smtClean="0">
                <a:solidFill>
                  <a:schemeClr val="tx1"/>
                </a:solidFill>
              </a:rPr>
              <a:t>xpertise </a:t>
            </a:r>
            <a:r>
              <a:rPr lang="en-US" sz="2800" dirty="0">
                <a:solidFill>
                  <a:schemeClr val="tx1"/>
                </a:solidFill>
              </a:rPr>
              <a:t>in all related branches of </a:t>
            </a:r>
            <a:r>
              <a:rPr lang="en-US" sz="2800" dirty="0" smtClean="0">
                <a:solidFill>
                  <a:schemeClr val="tx1"/>
                </a:solidFill>
              </a:rPr>
              <a:t>knowledge required.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dirty="0" smtClean="0">
                <a:solidFill>
                  <a:schemeClr val="tx1"/>
                </a:solidFill>
              </a:rPr>
              <a:t>An engineer without studying </a:t>
            </a:r>
            <a:r>
              <a:rPr lang="en-US" sz="2800" dirty="0" err="1" smtClean="0">
                <a:solidFill>
                  <a:schemeClr val="tx1"/>
                </a:solidFill>
              </a:rPr>
              <a:t>engineerin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  <a:cs typeface="Al Majeed Quranic Font" panose="02010000000000000000" pitchFamily="2" charset="-78"/>
              </a:rPr>
              <a:t>Or a Doctor without study medical?</a:t>
            </a:r>
            <a:endParaRPr lang="en-US" sz="2800" dirty="0">
              <a:solidFill>
                <a:schemeClr val="tx1"/>
              </a:solidFill>
              <a:latin typeface="+mj-lt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04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918952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b="1" dirty="0"/>
              <a:t>Misconceptions about </a:t>
            </a:r>
            <a:r>
              <a:rPr lang="en-US" sz="4000" b="1" i="1" dirty="0" err="1">
                <a:solidFill>
                  <a:srgbClr val="FF0000"/>
                </a:solidFill>
              </a:rPr>
              <a:t>Tafsir</a:t>
            </a:r>
            <a:r>
              <a:rPr lang="en-US" sz="40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2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ur-PK" sz="28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و لقد یسرنا القرآن</a:t>
            </a:r>
            <a:r>
              <a:rPr lang="ur-PK" sz="2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</a:t>
            </a:r>
            <a:r>
              <a:rPr lang="ur-PK" sz="2800" b="1" u="sng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للذکر</a:t>
            </a:r>
          </a:p>
          <a:p>
            <a:r>
              <a:rPr lang="en-US" sz="2800" dirty="0">
                <a:solidFill>
                  <a:schemeClr val="tx1"/>
                </a:solidFill>
              </a:rPr>
              <a:t>“And surely We have made the Quran easy for the sake of good counsel.”</a:t>
            </a:r>
            <a:endParaRPr lang="ur-PK" sz="2800" b="1" u="sng" dirty="0" smtClean="0">
              <a:solidFill>
                <a:schemeClr val="tx1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  <a:p>
            <a:r>
              <a:rPr lang="en-US" sz="2800" dirty="0" smtClean="0"/>
              <a:t>Actually the </a:t>
            </a:r>
            <a:r>
              <a:rPr lang="en-US" sz="2800" dirty="0"/>
              <a:t>verses of the Quran are of </a:t>
            </a:r>
            <a:r>
              <a:rPr lang="en-US" sz="2800" dirty="0">
                <a:solidFill>
                  <a:srgbClr val="FF0000"/>
                </a:solidFill>
              </a:rPr>
              <a:t>two </a:t>
            </a:r>
            <a:r>
              <a:rPr lang="en-US" sz="2800" dirty="0" smtClean="0">
                <a:solidFill>
                  <a:srgbClr val="FF0000"/>
                </a:solidFill>
              </a:rPr>
              <a:t>kinds.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1.</a:t>
            </a:r>
            <a:r>
              <a:rPr lang="en-US" sz="2800" dirty="0"/>
              <a:t> verses that offer general good counsel, relate lesson-oriented events, and introduce subjects dealing with taking of warning and acting on sound advice</a:t>
            </a:r>
            <a:endParaRPr lang="en-US" sz="2800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74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918952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b="1" dirty="0"/>
              <a:t>Misconceptions about </a:t>
            </a:r>
            <a:r>
              <a:rPr lang="en-US" sz="4000" b="1" i="1" dirty="0" err="1">
                <a:solidFill>
                  <a:srgbClr val="FF0000"/>
                </a:solidFill>
              </a:rPr>
              <a:t>Tafsir</a:t>
            </a:r>
            <a:r>
              <a:rPr lang="en-US" sz="40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2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2.</a:t>
            </a:r>
            <a:r>
              <a:rPr lang="en-US" sz="2800" dirty="0"/>
              <a:t> </a:t>
            </a:r>
            <a:r>
              <a:rPr lang="en-US" sz="2800" dirty="0"/>
              <a:t>O</a:t>
            </a:r>
            <a:r>
              <a:rPr lang="en-US" sz="2800" dirty="0" smtClean="0"/>
              <a:t>ther </a:t>
            </a:r>
            <a:r>
              <a:rPr lang="en-US" sz="2800" dirty="0"/>
              <a:t>kind of verses consists of those which include </a:t>
            </a:r>
            <a:r>
              <a:rPr lang="en-US" sz="2800" dirty="0">
                <a:solidFill>
                  <a:srgbClr val="FF0000"/>
                </a:solidFill>
              </a:rPr>
              <a:t>injunctions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laws,</a:t>
            </a:r>
            <a:r>
              <a:rPr lang="en-US" sz="2800" dirty="0"/>
              <a:t> articles of </a:t>
            </a:r>
            <a:r>
              <a:rPr lang="en-US" sz="2800" dirty="0">
                <a:solidFill>
                  <a:srgbClr val="FF0000"/>
                </a:solidFill>
              </a:rPr>
              <a:t>faith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FF0000"/>
                </a:solidFill>
              </a:rPr>
              <a:t>intellectual</a:t>
            </a:r>
            <a:r>
              <a:rPr lang="en-US" sz="2800" dirty="0"/>
              <a:t> </a:t>
            </a:r>
            <a:r>
              <a:rPr lang="en-US" sz="2800" dirty="0" smtClean="0"/>
              <a:t>topics.</a:t>
            </a:r>
          </a:p>
          <a:p>
            <a:r>
              <a:rPr lang="en-US" sz="2800" dirty="0"/>
              <a:t>‘Abdullah </a:t>
            </a:r>
            <a:r>
              <a:rPr lang="en-US" sz="2800" dirty="0" err="1"/>
              <a:t>ibn</a:t>
            </a:r>
            <a:r>
              <a:rPr lang="en-US" sz="2800" dirty="0"/>
              <a:t> ‘Umar (may Allah be pleased with him) </a:t>
            </a:r>
            <a:r>
              <a:rPr lang="en-US" sz="2800" dirty="0">
                <a:solidFill>
                  <a:srgbClr val="FF0000"/>
                </a:solidFill>
              </a:rPr>
              <a:t>spent a full eight years</a:t>
            </a:r>
            <a:r>
              <a:rPr lang="en-US" sz="2800" dirty="0"/>
              <a:t> memorizing </a:t>
            </a:r>
            <a:r>
              <a:rPr lang="en-US" sz="2800" dirty="0" err="1">
                <a:solidFill>
                  <a:srgbClr val="FF0000"/>
                </a:solidFill>
              </a:rPr>
              <a:t>Surat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al-</a:t>
            </a:r>
            <a:r>
              <a:rPr lang="en-US" sz="2800" dirty="0" err="1" smtClean="0">
                <a:solidFill>
                  <a:srgbClr val="FF0000"/>
                </a:solidFill>
              </a:rPr>
              <a:t>Baqarah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Sayyiduna</a:t>
            </a:r>
            <a:r>
              <a:rPr lang="en-US" sz="2800" dirty="0"/>
              <a:t> </a:t>
            </a:r>
            <a:r>
              <a:rPr lang="en-US" sz="2800" dirty="0" err="1"/>
              <a:t>Anas</a:t>
            </a:r>
            <a:r>
              <a:rPr lang="en-US" sz="2800" dirty="0"/>
              <a:t> (may Allah be pleased with him), says that “the one amongst us who would learn </a:t>
            </a:r>
            <a:r>
              <a:rPr lang="en-US" sz="2800" dirty="0" err="1"/>
              <a:t>Surat</a:t>
            </a:r>
            <a:r>
              <a:rPr lang="en-US" sz="2800" dirty="0"/>
              <a:t> al-</a:t>
            </a:r>
            <a:r>
              <a:rPr lang="en-US" sz="2800" dirty="0" err="1"/>
              <a:t>Baqarah</a:t>
            </a:r>
            <a:r>
              <a:rPr lang="en-US" sz="2800" dirty="0"/>
              <a:t> and </a:t>
            </a:r>
            <a:r>
              <a:rPr lang="en-US" sz="2800" dirty="0" err="1"/>
              <a:t>Surat</a:t>
            </a:r>
            <a:r>
              <a:rPr lang="en-US" sz="2800" dirty="0"/>
              <a:t> </a:t>
            </a:r>
            <a:r>
              <a:rPr lang="en-US" sz="2800" dirty="0" err="1"/>
              <a:t>Aal</a:t>
            </a:r>
            <a:r>
              <a:rPr lang="en-US" sz="2800" dirty="0"/>
              <a:t> ‘Imran would have his status enormously elevated.”</a:t>
            </a:r>
            <a:endParaRPr lang="en-US" sz="2800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11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918952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b="1" dirty="0"/>
              <a:t>Misconceptions about </a:t>
            </a:r>
            <a:r>
              <a:rPr lang="en-US" sz="4000" b="1" i="1" dirty="0" err="1">
                <a:solidFill>
                  <a:srgbClr val="FF0000"/>
                </a:solidFill>
              </a:rPr>
              <a:t>Tafsir</a:t>
            </a:r>
            <a:r>
              <a:rPr lang="en-US" sz="40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2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/>
          </a:bodyPr>
          <a:lstStyle/>
          <a:p>
            <a:pPr algn="ctr"/>
            <a:r>
              <a:rPr lang="ur-PK" sz="2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من قال فی القرآن بغیر علم فلیتبوأ مقعدہ من النار</a:t>
            </a:r>
          </a:p>
          <a:p>
            <a:pPr marL="0" indent="0">
              <a:buNone/>
            </a:pPr>
            <a:r>
              <a:rPr lang="en-US" sz="2800" dirty="0"/>
              <a:t>Whoever says anything about the Quran without knowledge, he should make his abode in Hell. (</a:t>
            </a:r>
            <a:r>
              <a:rPr lang="en-US" sz="2800" i="1" dirty="0"/>
              <a:t>Abu </a:t>
            </a:r>
            <a:r>
              <a:rPr lang="en-US" sz="2800" i="1" dirty="0" err="1"/>
              <a:t>Dawud</a:t>
            </a:r>
            <a:r>
              <a:rPr lang="en-US" sz="2800" dirty="0"/>
              <a:t>, from </a:t>
            </a:r>
            <a:r>
              <a:rPr lang="en-US" sz="2800" i="1" dirty="0"/>
              <a:t>al-</a:t>
            </a:r>
            <a:r>
              <a:rPr lang="en-US" sz="2800" i="1" dirty="0" err="1"/>
              <a:t>Itqan</a:t>
            </a:r>
            <a:r>
              <a:rPr lang="en-US" sz="2800" dirty="0"/>
              <a:t> 2:179</a:t>
            </a:r>
            <a:r>
              <a:rPr lang="en-US" sz="2800" dirty="0" smtClean="0"/>
              <a:t>)</a:t>
            </a:r>
            <a:endParaRPr lang="ur-PK" sz="2800" dirty="0" smtClean="0"/>
          </a:p>
          <a:p>
            <a:pPr algn="ctr"/>
            <a:r>
              <a:rPr lang="ur-PK" sz="2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من تکلم فی القرآن برایہ فاصاب فقد اخطا</a:t>
            </a:r>
          </a:p>
          <a:p>
            <a:r>
              <a:rPr lang="en-US" sz="2800" dirty="0"/>
              <a:t>Whoever speaks about the Quran on the </a:t>
            </a:r>
            <a:r>
              <a:rPr lang="en-US" sz="2800" dirty="0">
                <a:solidFill>
                  <a:srgbClr val="FF0000"/>
                </a:solidFill>
              </a:rPr>
              <a:t>basis of his opinion</a:t>
            </a:r>
            <a:r>
              <a:rPr lang="en-US" sz="2800" dirty="0"/>
              <a:t>, even if says </a:t>
            </a:r>
            <a:r>
              <a:rPr lang="en-US" sz="2800" dirty="0">
                <a:solidFill>
                  <a:srgbClr val="FF0000"/>
                </a:solidFill>
              </a:rPr>
              <a:t>something true </a:t>
            </a:r>
            <a:r>
              <a:rPr lang="en-US" sz="2800" dirty="0"/>
              <a:t>he has still made a mistake. (</a:t>
            </a:r>
            <a:r>
              <a:rPr lang="en-US" sz="2800" i="1" dirty="0"/>
              <a:t>Abu </a:t>
            </a:r>
            <a:r>
              <a:rPr lang="en-US" sz="2800" i="1" dirty="0" err="1"/>
              <a:t>Dawud</a:t>
            </a:r>
            <a:r>
              <a:rPr lang="en-US" sz="2800" dirty="0"/>
              <a:t>, </a:t>
            </a:r>
            <a:r>
              <a:rPr lang="en-US" sz="2800" i="1" dirty="0" err="1"/>
              <a:t>Nasa’i</a:t>
            </a:r>
            <a:r>
              <a:rPr lang="en-US" sz="2800" dirty="0"/>
              <a:t>)</a:t>
            </a:r>
            <a:endParaRPr lang="ur-PK" sz="2800" dirty="0" smtClean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34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918952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Famous Commentaries of the </a:t>
            </a:r>
            <a:r>
              <a:rPr lang="en-US" sz="4000" b="1" dirty="0" smtClean="0"/>
              <a:t>Holy Quran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/>
          </a:bodyPr>
          <a:lstStyle/>
          <a:p>
            <a:r>
              <a:rPr lang="en-US" sz="2800" b="1" i="1" dirty="0" err="1">
                <a:solidFill>
                  <a:srgbClr val="FF0000"/>
                </a:solidFill>
              </a:rPr>
              <a:t>Tafsir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Ibn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Jarir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 The real name of this </a:t>
            </a:r>
            <a:r>
              <a:rPr lang="en-US" sz="2800" i="1" dirty="0" err="1"/>
              <a:t>tafsir</a:t>
            </a:r>
            <a:r>
              <a:rPr lang="en-US" sz="2800" dirty="0"/>
              <a:t> is </a:t>
            </a:r>
            <a:r>
              <a:rPr lang="en-US" sz="2800" i="1" dirty="0">
                <a:solidFill>
                  <a:srgbClr val="FF0000"/>
                </a:solidFill>
              </a:rPr>
              <a:t>Jami‘ al-Bayan</a:t>
            </a:r>
            <a:r>
              <a:rPr lang="en-US" sz="2800" dirty="0"/>
              <a:t> and it was compiled by </a:t>
            </a:r>
            <a:r>
              <a:rPr lang="en-US" sz="2800" dirty="0">
                <a:solidFill>
                  <a:srgbClr val="FF0000"/>
                </a:solidFill>
              </a:rPr>
              <a:t>‘</a:t>
            </a:r>
            <a:r>
              <a:rPr lang="en-US" sz="2800" dirty="0" err="1">
                <a:solidFill>
                  <a:srgbClr val="FF0000"/>
                </a:solidFill>
              </a:rPr>
              <a:t>Allamah</a:t>
            </a:r>
            <a:r>
              <a:rPr lang="en-US" sz="2800" dirty="0">
                <a:solidFill>
                  <a:srgbClr val="FF0000"/>
                </a:solidFill>
              </a:rPr>
              <a:t> Abu </a:t>
            </a:r>
            <a:r>
              <a:rPr lang="en-US" sz="2800" dirty="0" err="1">
                <a:solidFill>
                  <a:srgbClr val="FF0000"/>
                </a:solidFill>
              </a:rPr>
              <a:t>Ja‘far</a:t>
            </a:r>
            <a:r>
              <a:rPr lang="en-US" sz="2800" dirty="0">
                <a:solidFill>
                  <a:srgbClr val="FF0000"/>
                </a:solidFill>
              </a:rPr>
              <a:t> Muhammad </a:t>
            </a:r>
            <a:r>
              <a:rPr lang="en-US" sz="2800" dirty="0" err="1">
                <a:solidFill>
                  <a:srgbClr val="FF0000"/>
                </a:solidFill>
              </a:rPr>
              <a:t>ibn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Jarir</a:t>
            </a:r>
            <a:r>
              <a:rPr lang="en-US" sz="2800" dirty="0">
                <a:solidFill>
                  <a:srgbClr val="FF0000"/>
                </a:solidFill>
              </a:rPr>
              <a:t> al-</a:t>
            </a:r>
            <a:r>
              <a:rPr lang="en-US" sz="2800" dirty="0" err="1">
                <a:solidFill>
                  <a:srgbClr val="FF0000"/>
                </a:solidFill>
              </a:rPr>
              <a:t>Tabari</a:t>
            </a:r>
            <a:r>
              <a:rPr lang="en-US" sz="2800" dirty="0"/>
              <a:t> (died 310 AH). </a:t>
            </a:r>
            <a:endParaRPr lang="en-US" sz="2800" dirty="0" smtClean="0"/>
          </a:p>
          <a:p>
            <a:r>
              <a:rPr lang="en-US" sz="2800" dirty="0" smtClean="0"/>
              <a:t>‘</a:t>
            </a:r>
            <a:r>
              <a:rPr lang="en-US" sz="2800" dirty="0" err="1"/>
              <a:t>Allamah</a:t>
            </a:r>
            <a:r>
              <a:rPr lang="en-US" sz="2800" dirty="0"/>
              <a:t> </a:t>
            </a:r>
            <a:r>
              <a:rPr lang="en-US" sz="2800" dirty="0" err="1"/>
              <a:t>Tabari</a:t>
            </a:r>
            <a:r>
              <a:rPr lang="en-US" sz="2800" dirty="0"/>
              <a:t> was a highly rated </a:t>
            </a:r>
            <a:r>
              <a:rPr lang="en-US" sz="2800" dirty="0">
                <a:solidFill>
                  <a:srgbClr val="FF0000"/>
                </a:solidFill>
              </a:rPr>
              <a:t>commentator</a:t>
            </a:r>
            <a:r>
              <a:rPr lang="en-US" sz="2800" dirty="0"/>
              <a:t>, </a:t>
            </a:r>
            <a:r>
              <a:rPr lang="en-US" sz="2800" i="1" dirty="0" err="1">
                <a:solidFill>
                  <a:srgbClr val="FF0000"/>
                </a:solidFill>
              </a:rPr>
              <a:t>muhaddith</a:t>
            </a:r>
            <a:r>
              <a:rPr lang="en-US" sz="2800" dirty="0">
                <a:solidFill>
                  <a:srgbClr val="FF0000"/>
                </a:solidFill>
              </a:rPr>
              <a:t> (hadith expert), </a:t>
            </a:r>
            <a:r>
              <a:rPr lang="en-US" sz="2800" dirty="0"/>
              <a:t>and historian. It is said that he continued to write for forty years continuously and would write forty pages every </a:t>
            </a:r>
            <a:r>
              <a:rPr lang="en-US" sz="2800" dirty="0" smtClean="0"/>
              <a:t>day. </a:t>
            </a:r>
            <a:r>
              <a:rPr lang="en-US" sz="1800" dirty="0"/>
              <a:t>(</a:t>
            </a:r>
            <a:r>
              <a:rPr lang="en-US" sz="1800" i="1" dirty="0"/>
              <a:t>al-</a:t>
            </a:r>
            <a:r>
              <a:rPr lang="en-US" sz="1800" i="1" dirty="0" err="1"/>
              <a:t>Bidayah</a:t>
            </a:r>
            <a:r>
              <a:rPr lang="en-US" sz="1800" i="1" dirty="0"/>
              <a:t> </a:t>
            </a:r>
            <a:r>
              <a:rPr lang="en-US" sz="1800" i="1" dirty="0" err="1"/>
              <a:t>wa</a:t>
            </a:r>
            <a:r>
              <a:rPr lang="en-US" sz="1800" i="1" dirty="0"/>
              <a:t> ‘l-</a:t>
            </a:r>
            <a:r>
              <a:rPr lang="en-US" sz="1800" i="1" dirty="0" err="1"/>
              <a:t>Nihayah</a:t>
            </a:r>
            <a:r>
              <a:rPr lang="en-US" sz="1800" dirty="0"/>
              <a:t> 11:145). </a:t>
            </a:r>
            <a:endParaRPr lang="en-US" sz="1800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52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91895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Famous Commentaries </a:t>
            </a:r>
            <a:r>
              <a:rPr lang="en-US" sz="4000" b="1" dirty="0"/>
              <a:t>of the </a:t>
            </a:r>
            <a:r>
              <a:rPr lang="en-US" sz="4000" b="1" dirty="0" smtClean="0"/>
              <a:t>Holy Quran</a:t>
            </a:r>
            <a:br>
              <a:rPr lang="en-US" sz="4000" b="1" dirty="0" smtClean="0"/>
            </a:br>
            <a:r>
              <a:rPr lang="en-US" sz="2800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/>
          </a:bodyPr>
          <a:lstStyle/>
          <a:p>
            <a:r>
              <a:rPr lang="en-US" sz="2800" b="1" i="1" dirty="0" err="1">
                <a:solidFill>
                  <a:srgbClr val="FF0000"/>
                </a:solidFill>
              </a:rPr>
              <a:t>Tafsir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Ibn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Kathir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FF0000"/>
                </a:solidFill>
              </a:rPr>
              <a:t>Hafiz ‘</a:t>
            </a:r>
            <a:r>
              <a:rPr lang="en-US" sz="2800" dirty="0" err="1">
                <a:solidFill>
                  <a:srgbClr val="FF0000"/>
                </a:solidFill>
              </a:rPr>
              <a:t>Imad</a:t>
            </a:r>
            <a:r>
              <a:rPr lang="en-US" sz="2800" dirty="0">
                <a:solidFill>
                  <a:srgbClr val="FF0000"/>
                </a:solidFill>
              </a:rPr>
              <a:t> al-din Abu ‘l-</a:t>
            </a:r>
            <a:r>
              <a:rPr lang="en-US" sz="2800" dirty="0" err="1">
                <a:solidFill>
                  <a:srgbClr val="FF0000"/>
                </a:solidFill>
              </a:rPr>
              <a:t>Fida</a:t>
            </a:r>
            <a:r>
              <a:rPr lang="en-US" sz="2800" dirty="0">
                <a:solidFill>
                  <a:srgbClr val="FF0000"/>
                </a:solidFill>
              </a:rPr>
              <a:t>’ </a:t>
            </a:r>
            <a:r>
              <a:rPr lang="en-US" sz="2800" dirty="0" err="1">
                <a:solidFill>
                  <a:srgbClr val="FF0000"/>
                </a:solidFill>
              </a:rPr>
              <a:t>Isma‘il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ibn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Kathir</a:t>
            </a:r>
            <a:r>
              <a:rPr lang="en-US" sz="2800" dirty="0">
                <a:solidFill>
                  <a:srgbClr val="FF0000"/>
                </a:solidFill>
              </a:rPr>
              <a:t> al-</a:t>
            </a:r>
            <a:r>
              <a:rPr lang="en-US" sz="2800" dirty="0" err="1">
                <a:solidFill>
                  <a:srgbClr val="FF0000"/>
                </a:solidFill>
              </a:rPr>
              <a:t>Dimashqi</a:t>
            </a:r>
            <a:r>
              <a:rPr lang="en-US" sz="2800" dirty="0">
                <a:solidFill>
                  <a:srgbClr val="FF0000"/>
                </a:solidFill>
              </a:rPr>
              <a:t> al-</a:t>
            </a:r>
            <a:r>
              <a:rPr lang="en-US" sz="2800" dirty="0" err="1">
                <a:solidFill>
                  <a:srgbClr val="FF0000"/>
                </a:solidFill>
              </a:rPr>
              <a:t>Shafi‘i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(died 774 AH), a distinguished research scholar of the </a:t>
            </a:r>
            <a:r>
              <a:rPr lang="en-US" sz="2800" dirty="0">
                <a:solidFill>
                  <a:srgbClr val="FF0000"/>
                </a:solidFill>
              </a:rPr>
              <a:t>eighth century</a:t>
            </a:r>
            <a:r>
              <a:rPr lang="en-US" sz="2800" dirty="0"/>
              <a:t>, is the author of this commentary.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this commentary, emphasis has been laid on </a:t>
            </a:r>
            <a:r>
              <a:rPr lang="en-US" sz="2800" dirty="0">
                <a:solidFill>
                  <a:srgbClr val="FF0000"/>
                </a:solidFill>
              </a:rPr>
              <a:t>explanatory hadiths</a:t>
            </a:r>
            <a:r>
              <a:rPr lang="en-US" sz="2800" dirty="0"/>
              <a:t>. A special feature is his criticism as a hadith expert on different narrations, and from this point of view his book holds a distinct place among all books of </a:t>
            </a:r>
            <a:r>
              <a:rPr lang="en-US" sz="2800" i="1" dirty="0" err="1"/>
              <a:t>tafsir</a:t>
            </a:r>
            <a:r>
              <a:rPr lang="en-US" sz="2800" dirty="0"/>
              <a:t>.</a:t>
            </a:r>
            <a:endParaRPr lang="en-US" sz="1800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40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91895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Famous Commentaries </a:t>
            </a:r>
            <a:r>
              <a:rPr lang="en-US" sz="4000" b="1" dirty="0"/>
              <a:t>of the </a:t>
            </a:r>
            <a:r>
              <a:rPr lang="en-US" sz="4000" b="1" dirty="0" smtClean="0"/>
              <a:t>Holy Quran</a:t>
            </a:r>
            <a:br>
              <a:rPr lang="en-US" sz="4000" b="1" dirty="0" smtClean="0"/>
            </a:br>
            <a:r>
              <a:rPr lang="en-US" sz="2800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800" b="1" i="1" dirty="0" err="1">
                <a:solidFill>
                  <a:srgbClr val="FF0000"/>
                </a:solidFill>
              </a:rPr>
              <a:t>Tafsir</a:t>
            </a:r>
            <a:r>
              <a:rPr lang="en-US" sz="2800" b="1" i="1" dirty="0">
                <a:solidFill>
                  <a:srgbClr val="FF0000"/>
                </a:solidFill>
              </a:rPr>
              <a:t> al-</a:t>
            </a:r>
            <a:r>
              <a:rPr lang="en-US" sz="2800" b="1" i="1" dirty="0" err="1">
                <a:solidFill>
                  <a:srgbClr val="FF0000"/>
                </a:solidFill>
              </a:rPr>
              <a:t>Qurtubi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 Its full name is </a:t>
            </a:r>
            <a:r>
              <a:rPr lang="en-US" sz="2800" i="1" dirty="0">
                <a:solidFill>
                  <a:srgbClr val="FF0000"/>
                </a:solidFill>
              </a:rPr>
              <a:t>al-Jami‘ li </a:t>
            </a:r>
            <a:r>
              <a:rPr lang="en-US" sz="2800" i="1" dirty="0" err="1">
                <a:solidFill>
                  <a:srgbClr val="FF0000"/>
                </a:solidFill>
              </a:rPr>
              <a:t>Ahkam</a:t>
            </a:r>
            <a:r>
              <a:rPr lang="en-US" sz="2800" i="1" dirty="0">
                <a:solidFill>
                  <a:srgbClr val="FF0000"/>
                </a:solidFill>
              </a:rPr>
              <a:t> al-Qur’an</a:t>
            </a:r>
            <a:r>
              <a:rPr lang="en-US" sz="2800" dirty="0"/>
              <a:t>. It was written by the famous learned writer and research scholar of </a:t>
            </a:r>
            <a:r>
              <a:rPr lang="en-US" sz="2800" dirty="0">
                <a:solidFill>
                  <a:srgbClr val="FF0000"/>
                </a:solidFill>
              </a:rPr>
              <a:t>Andalusia (Spain), Abu ‘Abdullah Muhammad </a:t>
            </a:r>
            <a:r>
              <a:rPr lang="en-US" sz="2800" dirty="0" err="1">
                <a:solidFill>
                  <a:srgbClr val="FF0000"/>
                </a:solidFill>
              </a:rPr>
              <a:t>ibn</a:t>
            </a:r>
            <a:r>
              <a:rPr lang="en-US" sz="2800" dirty="0">
                <a:solidFill>
                  <a:srgbClr val="FF0000"/>
                </a:solidFill>
              </a:rPr>
              <a:t> Ahmad </a:t>
            </a:r>
            <a:r>
              <a:rPr lang="en-US" sz="2800" dirty="0" err="1">
                <a:solidFill>
                  <a:srgbClr val="FF0000"/>
                </a:solidFill>
              </a:rPr>
              <a:t>Abi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Bakr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ibn</a:t>
            </a:r>
            <a:r>
              <a:rPr lang="en-US" sz="2800" dirty="0">
                <a:solidFill>
                  <a:srgbClr val="FF0000"/>
                </a:solidFill>
              </a:rPr>
              <a:t> Farah al-</a:t>
            </a:r>
            <a:r>
              <a:rPr lang="en-US" sz="2800" dirty="0" err="1">
                <a:solidFill>
                  <a:srgbClr val="FF0000"/>
                </a:solidFill>
              </a:rPr>
              <a:t>Qurtubi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(died 671 AH). </a:t>
            </a:r>
            <a:endParaRPr lang="en-US" sz="2800" dirty="0" smtClean="0"/>
          </a:p>
          <a:p>
            <a:r>
              <a:rPr lang="en-US" sz="2800" dirty="0" smtClean="0"/>
              <a:t>He </a:t>
            </a:r>
            <a:r>
              <a:rPr lang="en-US" sz="2800" dirty="0"/>
              <a:t>was a follower of the Maliki school of </a:t>
            </a:r>
            <a:r>
              <a:rPr lang="en-US" sz="2800" i="1" dirty="0" err="1"/>
              <a:t>fiqh</a:t>
            </a:r>
            <a:r>
              <a:rPr lang="en-US" sz="2800" dirty="0"/>
              <a:t> and was renowned for his worship and piety.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basic objective of this book was to deduce juristic injunctions and rulings from the Quran. </a:t>
            </a:r>
            <a:endParaRPr lang="en-US" sz="1800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24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91895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Famous Commentaries </a:t>
            </a:r>
            <a:r>
              <a:rPr lang="en-US" sz="4000" b="1" dirty="0"/>
              <a:t>of the </a:t>
            </a:r>
            <a:r>
              <a:rPr lang="en-US" sz="4000" b="1" dirty="0" smtClean="0"/>
              <a:t>Holy Quran</a:t>
            </a:r>
            <a:br>
              <a:rPr lang="en-US" sz="4000" b="1" dirty="0" smtClean="0"/>
            </a:br>
            <a:r>
              <a:rPr lang="en-US" sz="2800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Al-</a:t>
            </a:r>
            <a:r>
              <a:rPr lang="en-US" sz="2800" b="1" i="1" dirty="0" err="1">
                <a:solidFill>
                  <a:srgbClr val="FF0000"/>
                </a:solidFill>
              </a:rPr>
              <a:t>Tafsir</a:t>
            </a:r>
            <a:r>
              <a:rPr lang="en-US" sz="2800" b="1" i="1" dirty="0">
                <a:solidFill>
                  <a:srgbClr val="FF0000"/>
                </a:solidFill>
              </a:rPr>
              <a:t> al-</a:t>
            </a:r>
            <a:r>
              <a:rPr lang="en-US" sz="2800" b="1" i="1" dirty="0" err="1">
                <a:solidFill>
                  <a:srgbClr val="FF0000"/>
                </a:solidFill>
              </a:rPr>
              <a:t>Kabir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 This is the work of </a:t>
            </a:r>
            <a:r>
              <a:rPr lang="en-US" sz="2800" dirty="0">
                <a:solidFill>
                  <a:srgbClr val="FF0000"/>
                </a:solidFill>
              </a:rPr>
              <a:t>Imam </a:t>
            </a:r>
            <a:r>
              <a:rPr lang="en-US" sz="2800" dirty="0" err="1">
                <a:solidFill>
                  <a:srgbClr val="FF0000"/>
                </a:solidFill>
              </a:rPr>
              <a:t>Fakhr</a:t>
            </a:r>
            <a:r>
              <a:rPr lang="en-US" sz="2800" dirty="0">
                <a:solidFill>
                  <a:srgbClr val="FF0000"/>
                </a:solidFill>
              </a:rPr>
              <a:t> al-Din al-</a:t>
            </a:r>
            <a:r>
              <a:rPr lang="en-US" sz="2800" dirty="0" err="1">
                <a:solidFill>
                  <a:srgbClr val="FF0000"/>
                </a:solidFill>
              </a:rPr>
              <a:t>Razi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(died 606 AH). Its real name is </a:t>
            </a:r>
            <a:r>
              <a:rPr lang="en-US" sz="2800" i="1" dirty="0" err="1">
                <a:solidFill>
                  <a:srgbClr val="FF0000"/>
                </a:solidFill>
              </a:rPr>
              <a:t>Mafatih</a:t>
            </a:r>
            <a:r>
              <a:rPr lang="en-US" sz="2800" i="1" dirty="0">
                <a:solidFill>
                  <a:srgbClr val="FF0000"/>
                </a:solidFill>
              </a:rPr>
              <a:t> al-</a:t>
            </a:r>
            <a:r>
              <a:rPr lang="en-US" sz="2800" i="1" dirty="0" err="1">
                <a:solidFill>
                  <a:srgbClr val="FF0000"/>
                </a:solidFill>
              </a:rPr>
              <a:t>Ghayb</a:t>
            </a:r>
            <a:r>
              <a:rPr lang="en-US" sz="2800" dirty="0"/>
              <a:t> but is popularly known as </a:t>
            </a:r>
            <a:r>
              <a:rPr lang="en-US" sz="2800" i="1" dirty="0"/>
              <a:t>al-</a:t>
            </a:r>
            <a:r>
              <a:rPr lang="en-US" sz="2800" i="1" dirty="0" err="1"/>
              <a:t>Tafsir</a:t>
            </a:r>
            <a:r>
              <a:rPr lang="en-US" sz="2800" i="1" dirty="0"/>
              <a:t> al-</a:t>
            </a:r>
            <a:r>
              <a:rPr lang="en-US" sz="2800" i="1" dirty="0" err="1"/>
              <a:t>Kabir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Therefore</a:t>
            </a:r>
            <a:r>
              <a:rPr lang="en-US" sz="2800" dirty="0"/>
              <a:t>, great emphasis has been laid in his </a:t>
            </a:r>
            <a:r>
              <a:rPr lang="en-US" sz="2800" i="1" dirty="0" err="1"/>
              <a:t>tafsir</a:t>
            </a:r>
            <a:r>
              <a:rPr lang="en-US" sz="2800" dirty="0"/>
              <a:t> on rational and scholastic debates and on the refutation of false sects.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truth is that his </a:t>
            </a:r>
            <a:r>
              <a:rPr lang="en-US" sz="2800" i="1" dirty="0" err="1"/>
              <a:t>tafsir</a:t>
            </a:r>
            <a:r>
              <a:rPr lang="en-US" sz="2800" dirty="0"/>
              <a:t> is a unique key to the Quran. The refreshing manner in which the meanings of the Quran have been clarified and the mutual link of the </a:t>
            </a:r>
            <a:r>
              <a:rPr lang="en-US" sz="2800" dirty="0" err="1"/>
              <a:t>Quranic</a:t>
            </a:r>
            <a:r>
              <a:rPr lang="en-US" sz="2800" dirty="0"/>
              <a:t> verses established is all too praiseworthy.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74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An 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Introduction to the Science of </a:t>
            </a:r>
            <a:r>
              <a:rPr lang="en-US" dirty="0" err="1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Tafsir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(exegesis)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literal meaning of </a:t>
            </a:r>
            <a:r>
              <a:rPr lang="en-US" i="1" dirty="0" err="1" smtClean="0"/>
              <a:t>tafsir</a:t>
            </a:r>
            <a:r>
              <a:rPr lang="en-US" i="1" dirty="0" smtClean="0"/>
              <a:t> …..</a:t>
            </a:r>
            <a:r>
              <a:rPr lang="en-US" dirty="0" smtClean="0"/>
              <a:t>In Arabic </a:t>
            </a:r>
            <a:r>
              <a:rPr lang="en-US" dirty="0"/>
              <a:t>language is to open or to </a:t>
            </a:r>
            <a:r>
              <a:rPr lang="en-US" dirty="0">
                <a:solidFill>
                  <a:srgbClr val="FF0000"/>
                </a:solidFill>
              </a:rPr>
              <a:t>explain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interpret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comment</a:t>
            </a:r>
            <a:r>
              <a:rPr lang="en-US" dirty="0" smtClean="0"/>
              <a:t>.</a:t>
            </a:r>
          </a:p>
          <a:p>
            <a:r>
              <a:rPr lang="en-US" dirty="0"/>
              <a:t>Technically, the science of </a:t>
            </a:r>
            <a:r>
              <a:rPr lang="en-US" i="1" dirty="0" err="1">
                <a:solidFill>
                  <a:srgbClr val="FF0000"/>
                </a:solidFill>
              </a:rPr>
              <a:t>tafsir</a:t>
            </a:r>
            <a:r>
              <a:rPr lang="en-US" dirty="0"/>
              <a:t> is a </a:t>
            </a:r>
            <a:r>
              <a:rPr lang="en-US" dirty="0">
                <a:solidFill>
                  <a:srgbClr val="FF0000"/>
                </a:solidFill>
              </a:rPr>
              <a:t>branch of knowledge </a:t>
            </a:r>
            <a:r>
              <a:rPr lang="en-US" dirty="0"/>
              <a:t>in which the </a:t>
            </a:r>
            <a:r>
              <a:rPr lang="en-US" dirty="0">
                <a:solidFill>
                  <a:srgbClr val="FF0000"/>
                </a:solidFill>
              </a:rPr>
              <a:t>meanings of the Quran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explained</a:t>
            </a:r>
            <a:r>
              <a:rPr lang="en-US" dirty="0"/>
              <a:t> and its </a:t>
            </a:r>
            <a:r>
              <a:rPr lang="en-US" dirty="0">
                <a:solidFill>
                  <a:srgbClr val="FF0000"/>
                </a:solidFill>
              </a:rPr>
              <a:t>injunctions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wisdoms</a:t>
            </a:r>
            <a:r>
              <a:rPr lang="en-US" dirty="0"/>
              <a:t> are described openly and clearly (</a:t>
            </a:r>
            <a:r>
              <a:rPr lang="en-US" i="1" dirty="0"/>
              <a:t>al-</a:t>
            </a:r>
            <a:r>
              <a:rPr lang="en-US" i="1" dirty="0" err="1"/>
              <a:t>Burhan</a:t>
            </a:r>
            <a:r>
              <a:rPr lang="en-US" dirty="0"/>
              <a:t>).  </a:t>
            </a:r>
          </a:p>
        </p:txBody>
      </p:sp>
    </p:spTree>
    <p:extLst>
      <p:ext uri="{BB962C8B-B14F-4D97-AF65-F5344CB8AC3E}">
        <p14:creationId xmlns:p14="http://schemas.microsoft.com/office/powerpoint/2010/main" val="24656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91895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Famous Commentaries </a:t>
            </a:r>
            <a:r>
              <a:rPr lang="en-US" sz="4000" b="1" dirty="0"/>
              <a:t>of the </a:t>
            </a:r>
            <a:r>
              <a:rPr lang="en-US" sz="4000" b="1" dirty="0" smtClean="0"/>
              <a:t>Holy Quran</a:t>
            </a:r>
            <a:br>
              <a:rPr lang="en-US" sz="4000" b="1" dirty="0" smtClean="0"/>
            </a:br>
            <a:r>
              <a:rPr lang="en-US" sz="2800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/>
          </a:bodyPr>
          <a:lstStyle/>
          <a:p>
            <a:r>
              <a:rPr lang="en-US" sz="2800" b="1" i="1" dirty="0" err="1">
                <a:solidFill>
                  <a:srgbClr val="FF0000"/>
                </a:solidFill>
              </a:rPr>
              <a:t>Ruh</a:t>
            </a:r>
            <a:r>
              <a:rPr lang="en-US" sz="2800" b="1" i="1" dirty="0">
                <a:solidFill>
                  <a:srgbClr val="FF0000"/>
                </a:solidFill>
              </a:rPr>
              <a:t> al-</a:t>
            </a:r>
            <a:r>
              <a:rPr lang="en-US" sz="2800" b="1" i="1" dirty="0" err="1">
                <a:solidFill>
                  <a:srgbClr val="FF0000"/>
                </a:solidFill>
              </a:rPr>
              <a:t>Ma‘ani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 The full name of this </a:t>
            </a:r>
            <a:r>
              <a:rPr lang="en-US" sz="2800" i="1" dirty="0" err="1">
                <a:solidFill>
                  <a:srgbClr val="FF0000"/>
                </a:solidFill>
              </a:rPr>
              <a:t>tafsir</a:t>
            </a:r>
            <a:r>
              <a:rPr lang="en-US" sz="2800" dirty="0">
                <a:solidFill>
                  <a:srgbClr val="FF0000"/>
                </a:solidFill>
              </a:rPr>
              <a:t> is </a:t>
            </a:r>
            <a:r>
              <a:rPr lang="en-US" sz="2800" i="1" dirty="0" err="1">
                <a:solidFill>
                  <a:srgbClr val="FF0000"/>
                </a:solidFill>
              </a:rPr>
              <a:t>Ruh</a:t>
            </a:r>
            <a:r>
              <a:rPr lang="en-US" sz="2800" i="1" dirty="0">
                <a:solidFill>
                  <a:srgbClr val="FF0000"/>
                </a:solidFill>
              </a:rPr>
              <a:t> al-</a:t>
            </a:r>
            <a:r>
              <a:rPr lang="en-US" sz="2800" i="1" dirty="0" err="1">
                <a:solidFill>
                  <a:srgbClr val="FF0000"/>
                </a:solidFill>
              </a:rPr>
              <a:t>Ma‘ani</a:t>
            </a:r>
            <a:r>
              <a:rPr lang="en-US" sz="2800" i="1" dirty="0">
                <a:solidFill>
                  <a:srgbClr val="FF0000"/>
                </a:solidFill>
              </a:rPr>
              <a:t> fi </a:t>
            </a:r>
            <a:r>
              <a:rPr lang="en-US" sz="2800" i="1" dirty="0" err="1">
                <a:solidFill>
                  <a:srgbClr val="FF0000"/>
                </a:solidFill>
              </a:rPr>
              <a:t>Tafsir</a:t>
            </a:r>
            <a:r>
              <a:rPr lang="en-US" sz="2800" i="1" dirty="0">
                <a:solidFill>
                  <a:srgbClr val="FF0000"/>
                </a:solidFill>
              </a:rPr>
              <a:t> al-Qur’an al-‘</a:t>
            </a:r>
            <a:r>
              <a:rPr lang="en-US" sz="2800" i="1" dirty="0" err="1">
                <a:solidFill>
                  <a:srgbClr val="FF0000"/>
                </a:solidFill>
              </a:rPr>
              <a:t>Azim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wa</a:t>
            </a:r>
            <a:r>
              <a:rPr lang="en-US" sz="2800" i="1" dirty="0">
                <a:solidFill>
                  <a:srgbClr val="FF0000"/>
                </a:solidFill>
              </a:rPr>
              <a:t> ’l-Sab‘ al-</a:t>
            </a:r>
            <a:r>
              <a:rPr lang="en-US" sz="2800" i="1" dirty="0" err="1">
                <a:solidFill>
                  <a:srgbClr val="FF0000"/>
                </a:solidFill>
              </a:rPr>
              <a:t>Mathani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and it was written by ‘</a:t>
            </a:r>
            <a:r>
              <a:rPr lang="en-US" sz="2800" dirty="0" err="1">
                <a:solidFill>
                  <a:srgbClr val="FF0000"/>
                </a:solidFill>
              </a:rPr>
              <a:t>Allamah</a:t>
            </a:r>
            <a:r>
              <a:rPr lang="en-US" sz="2800" dirty="0">
                <a:solidFill>
                  <a:srgbClr val="FF0000"/>
                </a:solidFill>
              </a:rPr>
              <a:t> Mahmud al-</a:t>
            </a:r>
            <a:r>
              <a:rPr lang="en-US" sz="2800" dirty="0" err="1">
                <a:solidFill>
                  <a:srgbClr val="FF0000"/>
                </a:solidFill>
              </a:rPr>
              <a:t>Alusi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(died 1270 AH), the famous scholar of the last Period of Baghdad.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573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An 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Introduction to the Science of </a:t>
            </a:r>
            <a:r>
              <a:rPr lang="en-US" dirty="0" err="1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Tafsir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(exegesis</a:t>
            </a:r>
            <a:r>
              <a:rPr lang="en-US" sz="24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)</a:t>
            </a:r>
            <a:br>
              <a:rPr lang="en-US" sz="24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24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56932"/>
            <a:ext cx="10509160" cy="3496138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dirty="0"/>
              <a:t>Addressing the Holy Prophet, the Glorious Quran says</a:t>
            </a:r>
            <a:r>
              <a:rPr lang="en-US" sz="2600" dirty="0" smtClean="0"/>
              <a:t>:</a:t>
            </a:r>
            <a:endParaRPr lang="ur-PK" sz="2600" dirty="0" smtClean="0"/>
          </a:p>
          <a:p>
            <a:pPr marL="0" indent="0" algn="ctr">
              <a:buNone/>
            </a:pPr>
            <a:r>
              <a:rPr lang="ar-SA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وَ اَنْزَلْنَاۤ اِلَیْكَ الذِّكْرَ لِتُبَیِّنَ لِلنَّاسِ مَا نُزِّلَ اِلَیْهِمْ وَ لَعَلَّهُمْ </a:t>
            </a:r>
            <a:r>
              <a:rPr lang="ar-SA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یَتَفَكَّرُوْنَ</a:t>
            </a:r>
            <a:r>
              <a:rPr lang="ur-PK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</a:t>
            </a:r>
            <a:r>
              <a:rPr lang="ur-PK" sz="1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(النحل۴۴)</a:t>
            </a:r>
            <a:endParaRPr lang="ur-PK" sz="1900" dirty="0" smtClean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We revealed the Quran to you so that you </a:t>
            </a:r>
            <a:r>
              <a:rPr lang="en-US" sz="2600" dirty="0">
                <a:solidFill>
                  <a:srgbClr val="FF0000"/>
                </a:solidFill>
              </a:rPr>
              <a:t>explain</a:t>
            </a:r>
            <a:r>
              <a:rPr lang="en-US" sz="2600" dirty="0"/>
              <a:t> to the </a:t>
            </a:r>
            <a:r>
              <a:rPr lang="en-US" sz="2600" dirty="0">
                <a:solidFill>
                  <a:srgbClr val="FF0000"/>
                </a:solidFill>
              </a:rPr>
              <a:t>people</a:t>
            </a:r>
            <a:r>
              <a:rPr lang="en-US" sz="2600" dirty="0"/>
              <a:t> what has been </a:t>
            </a:r>
            <a:r>
              <a:rPr lang="en-US" sz="2600" dirty="0">
                <a:solidFill>
                  <a:srgbClr val="FF0000"/>
                </a:solidFill>
              </a:rPr>
              <a:t>sent down to </a:t>
            </a:r>
            <a:r>
              <a:rPr lang="en-US" sz="2600" dirty="0" smtClean="0">
                <a:solidFill>
                  <a:srgbClr val="FF0000"/>
                </a:solidFill>
              </a:rPr>
              <a:t>them </a:t>
            </a:r>
            <a:r>
              <a:rPr lang="en-US" sz="2600" dirty="0"/>
              <a:t>that they </a:t>
            </a:r>
            <a:r>
              <a:rPr lang="en-US" sz="2600" b="1" i="1" dirty="0">
                <a:solidFill>
                  <a:srgbClr val="FF0000"/>
                </a:solidFill>
              </a:rPr>
              <a:t>might give </a:t>
            </a:r>
            <a:r>
              <a:rPr lang="en-US" sz="2600" b="1" i="1" dirty="0" smtClean="0">
                <a:solidFill>
                  <a:srgbClr val="FF0000"/>
                </a:solidFill>
              </a:rPr>
              <a:t>thought</a:t>
            </a:r>
            <a:r>
              <a:rPr lang="en-US" sz="2600" dirty="0" smtClean="0"/>
              <a:t>.</a:t>
            </a:r>
            <a:r>
              <a:rPr lang="en-US" sz="2600" dirty="0"/>
              <a:t> </a:t>
            </a:r>
            <a:r>
              <a:rPr lang="en-US" sz="1900" dirty="0" smtClean="0"/>
              <a:t>(16:44)</a:t>
            </a:r>
            <a:endParaRPr lang="ur-PK" sz="1900" dirty="0" smtClean="0"/>
          </a:p>
          <a:p>
            <a:pPr algn="ctr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لَقَدۡ مَنَّ ٱللَّهُ عَلَى ٱلۡمُؤۡمِنِينَ إِذۡ بَعَثَ فِيهِمۡ رَسُولٗا مِّنۡ أَنفُسِهِمۡ يَتۡلُواْ عَلَيۡهِمۡ ءَايَٰتِهِۦ وَيُزَكِّيهِمۡ وَيُعَلِّمُهُمُ ٱلۡكِتَٰبَ وَٱلۡحِكۡمَةَ وَإِن كَانُواْ مِن قَبۡلُ لَفِي ضَلَٰلٖ </a:t>
            </a:r>
            <a:r>
              <a:rPr lang="ar-SA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مُّبِينٍ</a:t>
            </a:r>
            <a:r>
              <a:rPr lang="en-US" sz="1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)</a:t>
            </a:r>
            <a:r>
              <a:rPr lang="ur-PK" sz="18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آل عمران164)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Certainly </a:t>
            </a:r>
            <a:r>
              <a:rPr lang="en-US" sz="2600" dirty="0"/>
              <a:t>did Allah confer [great] favor upon the believers when He sent among them a Messenger from themselves, reciting to them His verses and purifying them and teaching them the Book and wisdom,</a:t>
            </a:r>
            <a:endParaRPr lang="ur-PK" sz="2600" dirty="0" smtClean="0"/>
          </a:p>
          <a:p>
            <a:pPr rtl="1">
              <a:buFont typeface="Arial" panose="020B0604020202020204" pitchFamily="34" charset="0"/>
              <a:buChar char="•"/>
            </a:pPr>
            <a:endParaRPr lang="ar-SA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2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An 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Introduction to the Science of </a:t>
            </a:r>
            <a:r>
              <a:rPr lang="en-US" dirty="0" err="1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Tafsir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(exegesis</a:t>
            </a:r>
            <a:r>
              <a:rPr lang="en-US" sz="24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)</a:t>
            </a:r>
            <a:br>
              <a:rPr lang="en-US" sz="24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2400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56932"/>
            <a:ext cx="10509160" cy="3496138"/>
          </a:xfrm>
        </p:spPr>
        <p:txBody>
          <a:bodyPr anchor="t">
            <a:normAutofit lnSpcReduction="10000"/>
          </a:bodyPr>
          <a:lstStyle/>
          <a:p>
            <a:r>
              <a:rPr lang="en-US" sz="2600" dirty="0" smtClean="0"/>
              <a:t>The Prophet </a:t>
            </a:r>
            <a:r>
              <a:rPr lang="ur-PK" sz="2600" dirty="0" smtClean="0">
                <a:solidFill>
                  <a:srgbClr val="FF0000"/>
                </a:solidFill>
              </a:rPr>
              <a:t>ﷺ</a:t>
            </a:r>
            <a:r>
              <a:rPr lang="en-US" sz="2600" dirty="0" smtClean="0"/>
              <a:t> not only thought the words of Quran but also </a:t>
            </a:r>
            <a:r>
              <a:rPr lang="en-US" sz="2600" dirty="0" smtClean="0">
                <a:solidFill>
                  <a:srgbClr val="FF0000"/>
                </a:solidFill>
              </a:rPr>
              <a:t>explained</a:t>
            </a:r>
            <a:r>
              <a:rPr lang="en-US" sz="2600" dirty="0" smtClean="0"/>
              <a:t> it in detail.</a:t>
            </a:r>
          </a:p>
          <a:p>
            <a:r>
              <a:rPr lang="en-US" sz="2600" dirty="0" smtClean="0"/>
              <a:t>That’s why; Some of the companions of devoted years in learning a single surah.</a:t>
            </a:r>
          </a:p>
          <a:p>
            <a:r>
              <a:rPr lang="en-US" sz="2600" dirty="0" smtClean="0"/>
              <a:t>In the presence of the Holy Prophet </a:t>
            </a:r>
            <a:r>
              <a:rPr lang="ur-PK" sz="2600" dirty="0" smtClean="0"/>
              <a:t>ﷺ</a:t>
            </a:r>
            <a:r>
              <a:rPr lang="en-US" sz="2600" dirty="0" smtClean="0"/>
              <a:t> companions of the Holy Prophet </a:t>
            </a:r>
            <a:r>
              <a:rPr lang="ur-PK" sz="2600" dirty="0" smtClean="0"/>
              <a:t>ﷺ</a:t>
            </a:r>
            <a:r>
              <a:rPr lang="en-US" sz="2600" dirty="0" smtClean="0"/>
              <a:t> faced no difficulty in its explanation.</a:t>
            </a:r>
          </a:p>
          <a:p>
            <a:r>
              <a:rPr lang="en-US" sz="2600" dirty="0"/>
              <a:t>But after his departure from the world, it became necessary to preserve </a:t>
            </a:r>
            <a:r>
              <a:rPr lang="en-US" sz="2600" b="1" i="1" dirty="0" err="1">
                <a:solidFill>
                  <a:srgbClr val="FF0000"/>
                </a:solidFill>
              </a:rPr>
              <a:t>tafseer</a:t>
            </a:r>
            <a:r>
              <a:rPr lang="en-US" sz="2600" dirty="0"/>
              <a:t> as the </a:t>
            </a:r>
            <a:r>
              <a:rPr lang="en-US" sz="2600" b="1" i="1" dirty="0">
                <a:solidFill>
                  <a:srgbClr val="FF0000"/>
                </a:solidFill>
              </a:rPr>
              <a:t>permanent branch </a:t>
            </a:r>
            <a:r>
              <a:rPr lang="en-US" sz="2600" dirty="0">
                <a:solidFill>
                  <a:schemeClr val="tx1"/>
                </a:solidFill>
              </a:rPr>
              <a:t>of knowledge…</a:t>
            </a:r>
            <a:endParaRPr lang="en-US" sz="2600" b="1" i="1" dirty="0">
              <a:solidFill>
                <a:srgbClr val="FF0000"/>
              </a:solidFill>
            </a:endParaRPr>
          </a:p>
          <a:p>
            <a:endParaRPr lang="en-US" sz="2600" dirty="0" smtClean="0"/>
          </a:p>
          <a:p>
            <a:endParaRPr lang="en-US" sz="2600" dirty="0" smtClean="0"/>
          </a:p>
          <a:p>
            <a:pPr algn="r">
              <a:buFont typeface="Arial" panose="020B0604020202020204" pitchFamily="34" charset="0"/>
              <a:buChar char="•"/>
            </a:pPr>
            <a:endParaRPr lang="ar-SA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24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Sources of </a:t>
            </a:r>
            <a:r>
              <a:rPr lang="en-US" i="1" dirty="0" err="1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Tafseer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(exegesis</a:t>
            </a: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)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56932"/>
            <a:ext cx="10509160" cy="349613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sources of </a:t>
            </a:r>
            <a:r>
              <a:rPr lang="en-US" b="1" i="1" dirty="0" err="1">
                <a:solidFill>
                  <a:srgbClr val="FF0000"/>
                </a:solidFill>
              </a:rPr>
              <a:t>Quranic</a:t>
            </a:r>
            <a:r>
              <a:rPr lang="en-US" b="1" i="1" dirty="0">
                <a:solidFill>
                  <a:srgbClr val="FF0000"/>
                </a:solidFill>
              </a:rPr>
              <a:t> exegesis </a:t>
            </a:r>
            <a:r>
              <a:rPr lang="en-US" dirty="0"/>
              <a:t>are </a:t>
            </a:r>
            <a:r>
              <a:rPr lang="en-US" b="1" i="1" dirty="0">
                <a:solidFill>
                  <a:srgbClr val="FF0000"/>
                </a:solidFill>
              </a:rPr>
              <a:t>six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1:	</a:t>
            </a:r>
            <a:r>
              <a:rPr lang="en-US" b="1" u="sng" dirty="0" smtClean="0">
                <a:solidFill>
                  <a:srgbClr val="FF0000"/>
                </a:solidFill>
              </a:rPr>
              <a:t>The Glorious Quran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 first source of the knowledge of </a:t>
            </a:r>
            <a:r>
              <a:rPr lang="en-US" i="1" dirty="0" err="1"/>
              <a:t>tafsir</a:t>
            </a:r>
            <a:r>
              <a:rPr lang="en-US" dirty="0"/>
              <a:t> is the </a:t>
            </a:r>
            <a:r>
              <a:rPr lang="en-US" dirty="0">
                <a:solidFill>
                  <a:srgbClr val="FF0000"/>
                </a:solidFill>
              </a:rPr>
              <a:t>Quran </a:t>
            </a:r>
            <a:r>
              <a:rPr lang="en-US" dirty="0" smtClean="0">
                <a:solidFill>
                  <a:srgbClr val="FF0000"/>
                </a:solidFill>
              </a:rPr>
              <a:t>itself.</a:t>
            </a:r>
            <a:endParaRPr lang="ur-PK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ar-SA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اِهْدِنَا الصِّرَاطَ </a:t>
            </a:r>
            <a:r>
              <a:rPr lang="ar-SA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الْمُسْتَقِیْمَۙ</a:t>
            </a:r>
            <a:r>
              <a:rPr lang="ur-PK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</a:t>
            </a:r>
            <a:r>
              <a:rPr lang="ar-SA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صِرَاطَ </a:t>
            </a:r>
            <a:r>
              <a:rPr lang="ar-SA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الَّذِیْنَ اَنْعَمْتَ عَلَیْهِمْ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“Guide us on the straight path, the path of those on whom You have </a:t>
            </a:r>
            <a:r>
              <a:rPr lang="en-US" dirty="0" smtClean="0"/>
              <a:t>blessed</a:t>
            </a:r>
            <a:r>
              <a:rPr lang="ur-PK" dirty="0" smtClean="0"/>
              <a:t>۔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59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Sources of </a:t>
            </a:r>
            <a:r>
              <a:rPr lang="en-US" i="1" dirty="0" err="1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Tafseer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(exegesis</a:t>
            </a: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)</a:t>
            </a:r>
            <a:b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2400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ctr"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ar-SA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</a:t>
            </a:r>
            <a:r>
              <a:rPr lang="ar-SA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فَاُولٰٓئِكَ مَعَ الَّذِیْنَ اَنْعَمَ اللّٰهُ عَلَیْهِمْ مِّنَ النَّبِیّٖنَ وَ الصِّدِّیْقِیْنَ وَ الشُّهَدَآءِ وَ الصّٰلِحِیْنَ١ۚ وَ حَسُنَ اُولٰٓئِكَ </a:t>
            </a:r>
            <a:r>
              <a:rPr lang="ar-SA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رَفِیْقًاؕ</a:t>
            </a:r>
            <a:endParaRPr lang="en-US" dirty="0" smtClean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whoever obeys </a:t>
            </a:r>
            <a:r>
              <a:rPr lang="en-US" b="1" dirty="0">
                <a:solidFill>
                  <a:srgbClr val="FF0000"/>
                </a:solidFill>
              </a:rPr>
              <a:t>Allah</a:t>
            </a:r>
            <a:r>
              <a:rPr lang="en-US" dirty="0"/>
              <a:t> and the </a:t>
            </a:r>
            <a:r>
              <a:rPr lang="en-US" b="1" dirty="0">
                <a:solidFill>
                  <a:srgbClr val="FF0000"/>
                </a:solidFill>
              </a:rPr>
              <a:t>Messenger</a:t>
            </a:r>
            <a:r>
              <a:rPr lang="en-US" dirty="0"/>
              <a:t> - those will be with the ones upon whom </a:t>
            </a:r>
            <a:r>
              <a:rPr lang="en-US" b="1" dirty="0">
                <a:solidFill>
                  <a:srgbClr val="FF0000"/>
                </a:solidFill>
              </a:rPr>
              <a:t>Allah has bestowed favor</a:t>
            </a:r>
            <a:r>
              <a:rPr lang="en-US" dirty="0"/>
              <a:t> of the </a:t>
            </a:r>
            <a:r>
              <a:rPr lang="en-US" b="1" dirty="0">
                <a:solidFill>
                  <a:srgbClr val="FF0000"/>
                </a:solidFill>
              </a:rPr>
              <a:t>prophets,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steadfast affirmers of truth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the martyrs </a:t>
            </a:r>
            <a:r>
              <a:rPr lang="en-US" dirty="0"/>
              <a:t>and the </a:t>
            </a:r>
            <a:r>
              <a:rPr lang="en-US" b="1" dirty="0">
                <a:solidFill>
                  <a:srgbClr val="FF0000"/>
                </a:solidFill>
              </a:rPr>
              <a:t>righteous</a:t>
            </a:r>
            <a:r>
              <a:rPr lang="en-US" dirty="0"/>
              <a:t>. And excellent are those as companions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8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Sources of </a:t>
            </a:r>
            <a:r>
              <a:rPr lang="en-US" i="1" dirty="0" err="1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Tafseer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(exegesis</a:t>
            </a: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)</a:t>
            </a:r>
            <a:b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2400" dirty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Continued</a:t>
            </a:r>
            <a: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420" y="2434107"/>
            <a:ext cx="10509160" cy="3258353"/>
          </a:xfrm>
        </p:spPr>
        <p:txBody>
          <a:bodyPr anchor="ctr">
            <a:normAutofit fontScale="92500" lnSpcReduction="20000"/>
          </a:bodyPr>
          <a:lstStyle/>
          <a:p>
            <a:pPr marL="457200" indent="-457200">
              <a:buAutoNum type="arabicPeriod" startAt="2"/>
            </a:pPr>
            <a:endParaRPr lang="en-US" b="1" dirty="0" smtClean="0">
              <a:solidFill>
                <a:srgbClr val="FF0000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  <a:p>
            <a:pPr marL="457200" indent="-457200"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Hadith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words and the deeds of the Holy Prophet (upon him blessings and peace) are called </a:t>
            </a:r>
            <a:r>
              <a:rPr lang="en-US" dirty="0" smtClean="0">
                <a:solidFill>
                  <a:schemeClr val="tx1"/>
                </a:solidFill>
              </a:rPr>
              <a:t>hadith</a:t>
            </a:r>
          </a:p>
          <a:p>
            <a:pPr marL="457200" indent="-457200">
              <a:buAutoNum type="arabicPeriod" startAt="3"/>
            </a:pPr>
            <a:r>
              <a:rPr lang="en-US" b="1" dirty="0" smtClean="0">
                <a:solidFill>
                  <a:schemeClr val="tx1"/>
                </a:solidFill>
              </a:rPr>
              <a:t>Reports </a:t>
            </a:r>
            <a:r>
              <a:rPr lang="en-US" b="1" dirty="0">
                <a:solidFill>
                  <a:schemeClr val="tx1"/>
                </a:solidFill>
              </a:rPr>
              <a:t>of the </a:t>
            </a:r>
            <a:r>
              <a:rPr lang="en-US" b="1" dirty="0" err="1">
                <a:solidFill>
                  <a:schemeClr val="tx1"/>
                </a:solidFill>
              </a:rPr>
              <a:t>Sahaba</a:t>
            </a:r>
            <a:r>
              <a:rPr lang="en-US" b="1" dirty="0" smtClean="0"/>
              <a:t>:</a:t>
            </a:r>
          </a:p>
          <a:p>
            <a:pPr marL="457200" indent="-457200">
              <a:buAutoNum type="arabicPeriod" startAt="3"/>
            </a:pPr>
            <a:r>
              <a:rPr lang="en-US" b="1" dirty="0">
                <a:solidFill>
                  <a:schemeClr val="tx1"/>
                </a:solidFill>
              </a:rPr>
              <a:t>Narrations of the Successors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AutoNum type="arabicPeriod" startAt="3"/>
            </a:pPr>
            <a:r>
              <a:rPr lang="en-US" b="1" dirty="0">
                <a:solidFill>
                  <a:schemeClr val="tx1"/>
                </a:solidFill>
              </a:rPr>
              <a:t>The Arabic Language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AutoNum type="arabicPeriod" startAt="3"/>
            </a:pPr>
            <a:r>
              <a:rPr lang="en-US" b="1" dirty="0">
                <a:solidFill>
                  <a:schemeClr val="tx1"/>
                </a:solidFill>
              </a:rPr>
              <a:t>Deliberation and Deduction</a:t>
            </a:r>
            <a:endParaRPr lang="en-US" dirty="0">
              <a:solidFill>
                <a:schemeClr val="tx1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5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693571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The  Rules of  Reporting  </a:t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b="1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Israelite  reports ( </a:t>
            </a:r>
            <a:r>
              <a:rPr lang="en-US" sz="4000" b="1" dirty="0" err="1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Judaica</a:t>
            </a:r>
            <a:r>
              <a:rPr lang="en-US" sz="4000" b="1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) (</a:t>
            </a:r>
            <a:r>
              <a:rPr lang="ur-PK" sz="4000" b="1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اسرائیلی روایات</a:t>
            </a:r>
            <a:r>
              <a:rPr lang="en-US" sz="4000" b="1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)</a:t>
            </a: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t"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Judaica</a:t>
            </a:r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, or </a:t>
            </a:r>
            <a:r>
              <a:rPr lang="en-US" i="1" dirty="0" err="1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Isra’iliyyat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are narratives that have reached us through Jewish and Christian tradition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arly </a:t>
            </a:r>
            <a:r>
              <a:rPr lang="en-US" dirty="0">
                <a:solidFill>
                  <a:schemeClr val="tx1"/>
                </a:solidFill>
              </a:rPr>
              <a:t>commentators used to preserve all sorts of narrations which reached them from identifiable </a:t>
            </a:r>
            <a:r>
              <a:rPr lang="en-US" dirty="0" smtClean="0">
                <a:solidFill>
                  <a:schemeClr val="tx1"/>
                </a:solidFill>
              </a:rPr>
              <a:t>sources.</a:t>
            </a:r>
          </a:p>
          <a:p>
            <a:r>
              <a:rPr lang="en-US" dirty="0">
                <a:solidFill>
                  <a:schemeClr val="tx1"/>
                </a:solidFill>
              </a:rPr>
              <a:t>Some Companions and their Successors first belonged to the religions of the People of the </a:t>
            </a:r>
            <a:r>
              <a:rPr lang="en-US" dirty="0" smtClean="0">
                <a:solidFill>
                  <a:schemeClr val="tx1"/>
                </a:solidFill>
              </a:rPr>
              <a:t>Book.</a:t>
            </a:r>
          </a:p>
          <a:p>
            <a:r>
              <a:rPr lang="en-US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Sometimes they would relate the stories or events they would have listened it their books.</a:t>
            </a:r>
            <a:endParaRPr lang="en-US" dirty="0">
              <a:solidFill>
                <a:schemeClr val="tx1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8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2428"/>
            <a:ext cx="9601196" cy="1693571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Kinds of Israelite</a:t>
            </a:r>
            <a:br>
              <a:rPr lang="en-US" sz="40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r>
              <a:rPr lang="en-US" sz="40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2511380"/>
            <a:ext cx="10509160" cy="3541690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Israelite is of </a:t>
            </a:r>
            <a:r>
              <a:rPr lang="en-US" sz="2800" b="1" i="1" dirty="0" smtClean="0">
                <a:solidFill>
                  <a:srgbClr val="FF0000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three</a:t>
            </a:r>
            <a:r>
              <a:rPr lang="en-US" sz="2800" dirty="0" smtClean="0">
                <a:solidFill>
                  <a:schemeClr val="tx1"/>
                </a:solidFill>
                <a:latin typeface="Al Majeed Quranic Font" panose="02010000000000000000" pitchFamily="2" charset="-78"/>
                <a:cs typeface="Al Majeed Quranic Font" panose="02010000000000000000" pitchFamily="2" charset="-78"/>
              </a:rPr>
              <a:t> kinds: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Narrations </a:t>
            </a:r>
            <a:r>
              <a:rPr lang="en-US" sz="2800" b="1" i="1" u="sng" dirty="0">
                <a:solidFill>
                  <a:srgbClr val="FF0000"/>
                </a:solidFill>
              </a:rPr>
              <a:t>the truth of </a:t>
            </a:r>
            <a:r>
              <a:rPr lang="en-US" sz="2800" dirty="0"/>
              <a:t>which is proved from evidences in the </a:t>
            </a:r>
            <a:r>
              <a:rPr lang="en-US" sz="2800" dirty="0">
                <a:solidFill>
                  <a:srgbClr val="FF0000"/>
                </a:solidFill>
              </a:rPr>
              <a:t>Quran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rgbClr val="FF0000"/>
                </a:solidFill>
              </a:rPr>
              <a:t>Sunnah</a:t>
            </a:r>
            <a:r>
              <a:rPr lang="en-US" sz="2800" dirty="0"/>
              <a:t>. For example, the drowning of </a:t>
            </a:r>
            <a:r>
              <a:rPr lang="en-US" sz="2800" dirty="0">
                <a:solidFill>
                  <a:srgbClr val="FF0000"/>
                </a:solidFill>
              </a:rPr>
              <a:t>Pharaoh</a:t>
            </a:r>
            <a:r>
              <a:rPr lang="en-US" sz="2800" dirty="0"/>
              <a:t> and the </a:t>
            </a:r>
            <a:r>
              <a:rPr lang="en-US" sz="2800" dirty="0">
                <a:solidFill>
                  <a:srgbClr val="FF0000"/>
                </a:solidFill>
              </a:rPr>
              <a:t>ascent of </a:t>
            </a:r>
            <a:r>
              <a:rPr lang="en-US" sz="2800" dirty="0" err="1">
                <a:solidFill>
                  <a:srgbClr val="FF0000"/>
                </a:solidFill>
              </a:rPr>
              <a:t>Sayyiduna</a:t>
            </a:r>
            <a:r>
              <a:rPr lang="en-US" sz="2800" dirty="0">
                <a:solidFill>
                  <a:srgbClr val="FF0000"/>
                </a:solidFill>
              </a:rPr>
              <a:t> Musa </a:t>
            </a:r>
            <a:r>
              <a:rPr lang="en-US" sz="2800" dirty="0"/>
              <a:t>(upon him be peace) onto Mount </a:t>
            </a:r>
            <a:r>
              <a:rPr lang="en-US" sz="2800" dirty="0" err="1"/>
              <a:t>Tur</a:t>
            </a:r>
            <a:r>
              <a:rPr lang="en-US" sz="2800" dirty="0"/>
              <a:t> (Sinai).</a:t>
            </a:r>
            <a:endParaRPr lang="en-US" sz="2800" dirty="0">
              <a:solidFill>
                <a:schemeClr val="tx1"/>
              </a:solidFill>
              <a:latin typeface="Al Majeed Quranic Font" panose="02010000000000000000" pitchFamily="2" charset="-78"/>
              <a:cs typeface="Al Majeed Quranic 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2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1264</TotalTime>
  <Words>822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 Majeed Quranic Font</vt:lpstr>
      <vt:lpstr>Arial</vt:lpstr>
      <vt:lpstr>Garamond</vt:lpstr>
      <vt:lpstr>Times New Roman</vt:lpstr>
      <vt:lpstr>Organic</vt:lpstr>
      <vt:lpstr>  An Introduction to the Science of Tafsir (exegesis) </vt:lpstr>
      <vt:lpstr> An Introduction to the Science of Tafsir (exegesis) </vt:lpstr>
      <vt:lpstr> An Introduction to the Science of Tafsir (exegesis) Continued </vt:lpstr>
      <vt:lpstr> An Introduction to the Science of Tafsir (exegesis) Continued </vt:lpstr>
      <vt:lpstr> Sources of Tafseer (exegesis) </vt:lpstr>
      <vt:lpstr> Sources of Tafseer (exegesis) Continued </vt:lpstr>
      <vt:lpstr> Sources of Tafseer (exegesis) Continued </vt:lpstr>
      <vt:lpstr>  The  Rules of  Reporting   Israelite  reports ( Judaica) (اسرائیلی روایات)  </vt:lpstr>
      <vt:lpstr>  Kinds of Israelite  </vt:lpstr>
      <vt:lpstr>  Kinds of Israelite continued </vt:lpstr>
      <vt:lpstr>  Kinds of Israelite continued </vt:lpstr>
      <vt:lpstr>  Misconceptions about Tafsir </vt:lpstr>
      <vt:lpstr> Misconceptions about Tafsir continued</vt:lpstr>
      <vt:lpstr> Misconceptions about Tafsir continued</vt:lpstr>
      <vt:lpstr> Misconceptions about Tafsir continued</vt:lpstr>
      <vt:lpstr>Famous Commentaries of the Holy Quran</vt:lpstr>
      <vt:lpstr>Famous Commentaries of the Holy Quran continued</vt:lpstr>
      <vt:lpstr>Famous Commentaries of the Holy Quran continued</vt:lpstr>
      <vt:lpstr>Famous Commentaries of the Holy Quran continued</vt:lpstr>
      <vt:lpstr>Famous Commentaries of the Holy Quran 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Science of Tafsir (exegesis)</dc:title>
  <dc:creator>Anwar</dc:creator>
  <cp:lastModifiedBy>Anwar</cp:lastModifiedBy>
  <cp:revision>41</cp:revision>
  <dcterms:created xsi:type="dcterms:W3CDTF">2022-08-27T07:05:35Z</dcterms:created>
  <dcterms:modified xsi:type="dcterms:W3CDTF">2022-08-28T07:56:03Z</dcterms:modified>
</cp:coreProperties>
</file>