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7" r:id="rId3"/>
    <p:sldId id="258" r:id="rId4"/>
    <p:sldId id="259" r:id="rId5"/>
    <p:sldId id="284" r:id="rId6"/>
    <p:sldId id="283" r:id="rId7"/>
    <p:sldId id="261" r:id="rId8"/>
    <p:sldId id="263" r:id="rId9"/>
    <p:sldId id="285" r:id="rId10"/>
    <p:sldId id="262" r:id="rId11"/>
    <p:sldId id="264" r:id="rId12"/>
    <p:sldId id="266" r:id="rId13"/>
    <p:sldId id="267" r:id="rId14"/>
    <p:sldId id="268" r:id="rId15"/>
    <p:sldId id="269" r:id="rId16"/>
    <p:sldId id="271" r:id="rId17"/>
    <p:sldId id="270" r:id="rId18"/>
    <p:sldId id="286" r:id="rId19"/>
    <p:sldId id="272" r:id="rId20"/>
    <p:sldId id="282" r:id="rId21"/>
    <p:sldId id="287" r:id="rId22"/>
    <p:sldId id="273" r:id="rId23"/>
    <p:sldId id="288" r:id="rId24"/>
    <p:sldId id="274" r:id="rId25"/>
    <p:sldId id="289" r:id="rId26"/>
    <p:sldId id="290" r:id="rId27"/>
    <p:sldId id="275" r:id="rId28"/>
    <p:sldId id="276" r:id="rId29"/>
    <p:sldId id="277" r:id="rId30"/>
    <p:sldId id="278" r:id="rId31"/>
    <p:sldId id="292" r:id="rId32"/>
    <p:sldId id="291" r:id="rId33"/>
    <p:sldId id="279" r:id="rId34"/>
    <p:sldId id="280"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309866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4998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380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64762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6284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3530492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3746213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26772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327577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F6696-2A3A-495E-94E1-22819DF10A17}"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97239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3F6696-2A3A-495E-94E1-22819DF10A17}"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191604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3F6696-2A3A-495E-94E1-22819DF10A17}"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27460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3F6696-2A3A-495E-94E1-22819DF10A17}"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342533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F6696-2A3A-495E-94E1-22819DF10A17}"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269139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F6696-2A3A-495E-94E1-22819DF10A17}"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40012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F6696-2A3A-495E-94E1-22819DF10A17}"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26E80-A9DA-43BB-9649-1B2DB6A4CF35}" type="slidenum">
              <a:rPr lang="en-US" smtClean="0"/>
              <a:t>‹#›</a:t>
            </a:fld>
            <a:endParaRPr lang="en-US"/>
          </a:p>
        </p:txBody>
      </p:sp>
    </p:spTree>
    <p:extLst>
      <p:ext uri="{BB962C8B-B14F-4D97-AF65-F5344CB8AC3E}">
        <p14:creationId xmlns:p14="http://schemas.microsoft.com/office/powerpoint/2010/main" val="197936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F6696-2A3A-495E-94E1-22819DF10A17}" type="datetimeFigureOut">
              <a:rPr lang="en-US" smtClean="0"/>
              <a:t>10/4/2022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F26E80-A9DA-43BB-9649-1B2DB6A4CF35}" type="slidenum">
              <a:rPr lang="en-US" smtClean="0"/>
              <a:t>‹#›</a:t>
            </a:fld>
            <a:endParaRPr lang="en-US"/>
          </a:p>
        </p:txBody>
      </p:sp>
    </p:spTree>
    <p:extLst>
      <p:ext uri="{BB962C8B-B14F-4D97-AF65-F5344CB8AC3E}">
        <p14:creationId xmlns:p14="http://schemas.microsoft.com/office/powerpoint/2010/main" val="3748832042"/>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2427"/>
            <a:ext cx="7766936" cy="4765183"/>
          </a:xfrm>
        </p:spPr>
        <p:txBody>
          <a:bodyPr anchor="ctr"/>
          <a:lstStyle/>
          <a:p>
            <a:pPr algn="ctr"/>
            <a:r>
              <a:rPr lang="en-US" sz="4000" dirty="0" smtClean="0">
                <a:solidFill>
                  <a:schemeClr val="tx1"/>
                </a:solidFill>
                <a:latin typeface="Times New Roman" panose="02020603050405020304" pitchFamily="18" charset="0"/>
                <a:cs typeface="Times New Roman" panose="02020603050405020304" pitchFamily="18" charset="0"/>
              </a:rPr>
              <a:t>Basic </a:t>
            </a:r>
            <a:r>
              <a:rPr lang="en-US" sz="4000" dirty="0">
                <a:solidFill>
                  <a:schemeClr val="tx1"/>
                </a:solidFill>
                <a:latin typeface="Times New Roman" panose="02020603050405020304" pitchFamily="18" charset="0"/>
                <a:cs typeface="Times New Roman" panose="02020603050405020304" pitchFamily="18" charset="0"/>
              </a:rPr>
              <a:t>m</a:t>
            </a:r>
            <a:r>
              <a:rPr lang="en-US" sz="4000" dirty="0" smtClean="0">
                <a:solidFill>
                  <a:schemeClr val="tx1"/>
                </a:solidFill>
                <a:latin typeface="Times New Roman" panose="02020603050405020304" pitchFamily="18" charset="0"/>
                <a:cs typeface="Times New Roman" panose="02020603050405020304" pitchFamily="18" charset="0"/>
              </a:rPr>
              <a:t>oral lessons in the light of</a:t>
            </a:r>
            <a:r>
              <a:rPr lang="ur-PK" sz="7200" dirty="0" smtClean="0">
                <a:solidFill>
                  <a:schemeClr val="tx1"/>
                </a:solidFill>
                <a:latin typeface="Times New Roman" panose="02020603050405020304" pitchFamily="18" charset="0"/>
                <a:cs typeface="Times New Roman" panose="02020603050405020304" pitchFamily="18" charset="0"/>
              </a:rPr>
              <a:t/>
            </a:r>
            <a:br>
              <a:rPr lang="ur-PK" sz="7200" dirty="0" smtClean="0">
                <a:solidFill>
                  <a:schemeClr val="tx1"/>
                </a:solidFill>
                <a:latin typeface="Times New Roman" panose="02020603050405020304" pitchFamily="18" charset="0"/>
                <a:cs typeface="Times New Roman" panose="02020603050405020304" pitchFamily="18" charset="0"/>
              </a:rPr>
            </a:br>
            <a:r>
              <a:rPr lang="en-US" sz="7200" dirty="0" smtClean="0">
                <a:solidFill>
                  <a:schemeClr val="tx1"/>
                </a:solidFill>
                <a:latin typeface="Times New Roman" panose="02020603050405020304" pitchFamily="18" charset="0"/>
                <a:cs typeface="Times New Roman" panose="02020603050405020304" pitchFamily="18" charset="0"/>
              </a:rPr>
              <a:t>Surah Al-</a:t>
            </a:r>
            <a:r>
              <a:rPr lang="en-US" sz="7200" dirty="0" err="1" smtClean="0">
                <a:solidFill>
                  <a:schemeClr val="tx1"/>
                </a:solidFill>
                <a:latin typeface="Times New Roman" panose="02020603050405020304" pitchFamily="18" charset="0"/>
                <a:cs typeface="Times New Roman" panose="02020603050405020304" pitchFamily="18" charset="0"/>
              </a:rPr>
              <a:t>Hujurat</a:t>
            </a:r>
            <a:r>
              <a:rPr lang="en-US" sz="7200" dirty="0" smtClean="0">
                <a:solidFill>
                  <a:schemeClr val="tx1"/>
                </a:solidFill>
                <a:latin typeface="Times New Roman" panose="02020603050405020304" pitchFamily="18" charset="0"/>
                <a:cs typeface="Times New Roman" panose="02020603050405020304" pitchFamily="18" charset="0"/>
              </a:rPr>
              <a:t/>
            </a:r>
            <a:br>
              <a:rPr lang="en-US" sz="7200" dirty="0" smtClean="0">
                <a:solidFill>
                  <a:schemeClr val="tx1"/>
                </a:solidFill>
                <a:latin typeface="Times New Roman" panose="02020603050405020304" pitchFamily="18" charset="0"/>
                <a:cs typeface="Times New Roman" panose="02020603050405020304" pitchFamily="18" charset="0"/>
              </a:rPr>
            </a:br>
            <a:r>
              <a:rPr lang="ur-PK" sz="7200" dirty="0" smtClean="0">
                <a:solidFill>
                  <a:schemeClr val="tx1"/>
                </a:solidFill>
                <a:latin typeface="Al Majeed Quranic Font" panose="02010000000000000000" pitchFamily="2" charset="-78"/>
                <a:cs typeface="Al Majeed Quranic Font" panose="02010000000000000000" pitchFamily="2" charset="-78"/>
              </a:rPr>
              <a:t>سورۃ الحجرات</a:t>
            </a:r>
            <a:endParaRPr lang="en-US" sz="7200" dirty="0">
              <a:solidFill>
                <a:schemeClr val="tx1"/>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138367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
            </a:r>
            <a:br>
              <a:rPr lang="en-US" b="1" i="1" dirty="0"/>
            </a:br>
            <a:endParaRPr lang="en-US" dirty="0"/>
          </a:p>
        </p:txBody>
      </p:sp>
      <p:sp>
        <p:nvSpPr>
          <p:cNvPr id="3" name="Content Placeholder 2"/>
          <p:cNvSpPr>
            <a:spLocks noGrp="1"/>
          </p:cNvSpPr>
          <p:nvPr>
            <p:ph idx="1"/>
          </p:nvPr>
        </p:nvSpPr>
        <p:spPr>
          <a:xfrm>
            <a:off x="677334" y="437883"/>
            <a:ext cx="8596668" cy="5603480"/>
          </a:xfrm>
        </p:spPr>
        <p:txBody>
          <a:bodyPr>
            <a:normAutofit/>
          </a:bodyPr>
          <a:lstStyle/>
          <a:p>
            <a:r>
              <a:rPr lang="en-US" sz="2400" dirty="0">
                <a:latin typeface="Times New Roman" panose="02020603050405020304" pitchFamily="18" charset="0"/>
                <a:cs typeface="Times New Roman" panose="02020603050405020304" pitchFamily="18" charset="0"/>
              </a:rPr>
              <a:t>The etiquette of being in the presence of the Holy Prophet has been laid out in the Quran.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are not supposed </a:t>
            </a:r>
            <a:r>
              <a:rPr lang="en-US" sz="2400" dirty="0">
                <a:solidFill>
                  <a:srgbClr val="FF0000"/>
                </a:solidFill>
                <a:latin typeface="Times New Roman" panose="02020603050405020304" pitchFamily="18" charset="0"/>
                <a:cs typeface="Times New Roman" panose="02020603050405020304" pitchFamily="18" charset="0"/>
              </a:rPr>
              <a:t>to treat him like a common man or someone of equal rank. </a:t>
            </a:r>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voice of a common man should not be raised in front of him and he should be given the utmost respect that he deserves.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present times, where believers do not </a:t>
            </a:r>
            <a:r>
              <a:rPr lang="en-US" sz="2400" dirty="0" smtClean="0">
                <a:latin typeface="Times New Roman" panose="02020603050405020304" pitchFamily="18" charset="0"/>
                <a:cs typeface="Times New Roman" panose="02020603050405020304" pitchFamily="18" charset="0"/>
              </a:rPr>
              <a:t>have </a:t>
            </a:r>
            <a:r>
              <a:rPr lang="en-US" sz="2400" dirty="0" smtClean="0">
                <a:solidFill>
                  <a:srgbClr val="FF0000"/>
                </a:solidFill>
                <a:latin typeface="Times New Roman" panose="02020603050405020304" pitchFamily="18" charset="0"/>
                <a:cs typeface="Times New Roman" panose="02020603050405020304" pitchFamily="18" charset="0"/>
              </a:rPr>
              <a:t>the opportunity to be in his presence, </a:t>
            </a:r>
            <a:r>
              <a:rPr lang="en-US" sz="2400" dirty="0" smtClean="0">
                <a:latin typeface="Times New Roman" panose="02020603050405020304" pitchFamily="18" charset="0"/>
                <a:cs typeface="Times New Roman" panose="02020603050405020304" pitchFamily="18" charset="0"/>
              </a:rPr>
              <a:t>the same level of respect </a:t>
            </a:r>
            <a:r>
              <a:rPr lang="en-US" sz="2400" dirty="0">
                <a:latin typeface="Times New Roman" panose="02020603050405020304" pitchFamily="18" charset="0"/>
                <a:cs typeface="Times New Roman" panose="02020603050405020304" pitchFamily="18" charset="0"/>
              </a:rPr>
              <a:t>should be </a:t>
            </a:r>
            <a:r>
              <a:rPr lang="en-US" sz="2400" dirty="0" smtClean="0">
                <a:latin typeface="Times New Roman" panose="02020603050405020304" pitchFamily="18" charset="0"/>
                <a:cs typeface="Times New Roman" panose="02020603050405020304" pitchFamily="18" charset="0"/>
              </a:rPr>
              <a:t>granted </a:t>
            </a:r>
            <a:r>
              <a:rPr lang="en-US" sz="2400" dirty="0">
                <a:latin typeface="Times New Roman" panose="02020603050405020304" pitchFamily="18" charset="0"/>
                <a:cs typeface="Times New Roman" panose="02020603050405020304" pitchFamily="18" charset="0"/>
              </a:rPr>
              <a:t>to the </a:t>
            </a:r>
            <a:r>
              <a:rPr lang="en-US" sz="2400" dirty="0">
                <a:solidFill>
                  <a:srgbClr val="FF0000"/>
                </a:solidFill>
                <a:latin typeface="Times New Roman" panose="02020603050405020304" pitchFamily="18" charset="0"/>
                <a:cs typeface="Times New Roman" panose="02020603050405020304" pitchFamily="18" charset="0"/>
              </a:rPr>
              <a:t>sayings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Message </a:t>
            </a:r>
            <a:r>
              <a:rPr lang="en-US" sz="2400" dirty="0" smtClean="0">
                <a:solidFill>
                  <a:srgbClr val="FF0000"/>
                </a:solidFill>
                <a:latin typeface="Times New Roman" panose="02020603050405020304" pitchFamily="18" charset="0"/>
                <a:cs typeface="Times New Roman" panose="02020603050405020304" pitchFamily="18" charset="0"/>
              </a:rPr>
              <a:t>of our Holy Prophet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should never go against </a:t>
            </a:r>
            <a:r>
              <a:rPr lang="en-US" sz="2400" dirty="0">
                <a:solidFill>
                  <a:srgbClr val="FF0000"/>
                </a:solidFill>
                <a:latin typeface="Times New Roman" panose="02020603050405020304" pitchFamily="18" charset="0"/>
                <a:cs typeface="Times New Roman" panose="02020603050405020304" pitchFamily="18" charset="0"/>
              </a:rPr>
              <a:t>his </a:t>
            </a:r>
            <a:r>
              <a:rPr lang="en-US" sz="2400" dirty="0" err="1">
                <a:solidFill>
                  <a:srgbClr val="FF0000"/>
                </a:solidFill>
                <a:latin typeface="Times New Roman" panose="02020603050405020304" pitchFamily="18" charset="0"/>
                <a:cs typeface="Times New Roman" panose="02020603050405020304" pitchFamily="18" charset="0"/>
              </a:rPr>
              <a:t>sunnah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when </a:t>
            </a:r>
            <a:r>
              <a:rPr lang="en-US" sz="2400" dirty="0">
                <a:solidFill>
                  <a:srgbClr val="FF0000"/>
                </a:solidFill>
                <a:latin typeface="Times New Roman" panose="02020603050405020304" pitchFamily="18" charset="0"/>
                <a:cs typeface="Times New Roman" panose="02020603050405020304" pitchFamily="18" charset="0"/>
              </a:rPr>
              <a:t>his </a:t>
            </a:r>
            <a:r>
              <a:rPr lang="en-US" sz="2400" dirty="0" err="1" smtClean="0">
                <a:solidFill>
                  <a:srgbClr val="FF0000"/>
                </a:solidFill>
                <a:latin typeface="Times New Roman" panose="02020603050405020304" pitchFamily="18" charset="0"/>
                <a:cs typeface="Times New Roman" panose="02020603050405020304" pitchFamily="18" charset="0"/>
              </a:rPr>
              <a:t>inames</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mentioned</a:t>
            </a:r>
            <a:r>
              <a:rPr lang="en-US" sz="2400" dirty="0">
                <a:latin typeface="Times New Roman" panose="02020603050405020304" pitchFamily="18" charset="0"/>
                <a:cs typeface="Times New Roman" panose="02020603050405020304" pitchFamily="18" charset="0"/>
              </a:rPr>
              <a:t> in front of us, we are bound to show deep reverence and love</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Ulama</a:t>
            </a:r>
            <a:r>
              <a:rPr lang="en-US" sz="2400" dirty="0" smtClean="0">
                <a:latin typeface="Times New Roman" panose="02020603050405020304" pitchFamily="18" charset="0"/>
                <a:cs typeface="Times New Roman" panose="02020603050405020304" pitchFamily="18" charset="0"/>
              </a:rPr>
              <a:t>-e-</a:t>
            </a:r>
            <a:r>
              <a:rPr lang="en-US" sz="2400" dirty="0" err="1" smtClean="0">
                <a:latin typeface="Times New Roman" panose="02020603050405020304" pitchFamily="18" charset="0"/>
                <a:cs typeface="Times New Roman" panose="02020603050405020304" pitchFamily="18" charset="0"/>
              </a:rPr>
              <a:t>kiram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54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
            </a:r>
            <a:br>
              <a:rPr lang="en-US" b="1" i="1" dirty="0"/>
            </a:br>
            <a:endParaRPr lang="en-US" dirty="0"/>
          </a:p>
        </p:txBody>
      </p:sp>
      <p:pic>
        <p:nvPicPr>
          <p:cNvPr id="5" name="Content Placeholder 4"/>
          <p:cNvPicPr>
            <a:picLocks noGrp="1" noChangeAspect="1"/>
          </p:cNvPicPr>
          <p:nvPr>
            <p:ph idx="1"/>
          </p:nvPr>
        </p:nvPicPr>
        <p:blipFill>
          <a:blip r:embed="rId2"/>
          <a:stretch>
            <a:fillRect/>
          </a:stretch>
        </p:blipFill>
        <p:spPr>
          <a:xfrm>
            <a:off x="888642" y="450760"/>
            <a:ext cx="8268237" cy="5396247"/>
          </a:xfrm>
          <a:prstGeom prst="rect">
            <a:avLst/>
          </a:prstGeom>
        </p:spPr>
      </p:pic>
    </p:spTree>
    <p:extLst>
      <p:ext uri="{BB962C8B-B14F-4D97-AF65-F5344CB8AC3E}">
        <p14:creationId xmlns:p14="http://schemas.microsoft.com/office/powerpoint/2010/main" val="154737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aseline="30000" dirty="0" smtClean="0"/>
              <a:t>rd</a:t>
            </a:r>
            <a:r>
              <a:rPr lang="en-US" dirty="0" smtClean="0"/>
              <a:t> lesson</a:t>
            </a:r>
            <a:br>
              <a:rPr lang="en-US" dirty="0" smtClean="0"/>
            </a:br>
            <a:r>
              <a:rPr lang="en-US" b="1" i="1" dirty="0"/>
              <a:t>Verify The News By a Transgressor</a:t>
            </a:r>
            <a:br>
              <a:rPr lang="en-US" b="1" i="1" dirty="0"/>
            </a:br>
            <a:endParaRPr lang="en-US" dirty="0"/>
          </a:p>
        </p:txBody>
      </p:sp>
      <p:sp>
        <p:nvSpPr>
          <p:cNvPr id="3" name="Content Placeholder 2"/>
          <p:cNvSpPr>
            <a:spLocks noGrp="1"/>
          </p:cNvSpPr>
          <p:nvPr>
            <p:ph idx="1"/>
          </p:nvPr>
        </p:nvSpPr>
        <p:spPr/>
        <p:txBody>
          <a:bodyPr anchor="ct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يَآ اَيُّـهَا الَّـذِيْنَ اٰمَنُـوٓا اِنْ جَآءَكُمْ فَاسِقٌ بِنَبَاٍ فَتَبَيَّنُـوٓا اَنْ تُصِيْبُوْا قَوْمًا بِجَهَالَـةٍ فَتُصْبِحُوْا عَلٰى مَا فَعَلْـتُـمْ </a:t>
            </a:r>
            <a:r>
              <a:rPr lang="ar-SA" sz="2400" dirty="0" smtClean="0">
                <a:solidFill>
                  <a:srgbClr val="FF0000"/>
                </a:solidFill>
                <a:latin typeface="Al Majeed Quranic Font" panose="02010000000000000000" pitchFamily="2" charset="-78"/>
                <a:cs typeface="Al Majeed Quranic Font" panose="02010000000000000000" pitchFamily="2" charset="-78"/>
              </a:rPr>
              <a:t>نَادِمِيْنَ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a:solidFill>
                  <a:schemeClr val="tx1"/>
                </a:solidFill>
                <a:latin typeface="Times New Roman" panose="02020603050405020304" pitchFamily="18" charset="0"/>
                <a:cs typeface="Times New Roman" panose="02020603050405020304" pitchFamily="18" charset="0"/>
              </a:rPr>
              <a:t> O </a:t>
            </a:r>
            <a:r>
              <a:rPr lang="en-US" sz="2400" dirty="0" smtClean="0">
                <a:solidFill>
                  <a:schemeClr val="tx1"/>
                </a:solidFill>
                <a:latin typeface="Times New Roman" panose="02020603050405020304" pitchFamily="18" charset="0"/>
                <a:cs typeface="Times New Roman" panose="02020603050405020304" pitchFamily="18" charset="0"/>
              </a:rPr>
              <a:t>you </a:t>
            </a:r>
            <a:r>
              <a:rPr lang="en-US" sz="2400" dirty="0">
                <a:solidFill>
                  <a:schemeClr val="tx1"/>
                </a:solidFill>
                <a:latin typeface="Times New Roman" panose="02020603050405020304" pitchFamily="18" charset="0"/>
                <a:cs typeface="Times New Roman" panose="02020603050405020304" pitchFamily="18" charset="0"/>
              </a:rPr>
              <a:t>who believe! If an evil-liver bring you tidings, verify it, lest ye smite some folk in ignorance and afterward repent of what </a:t>
            </a:r>
            <a:r>
              <a:rPr lang="en-US" sz="2400" dirty="0" smtClean="0">
                <a:solidFill>
                  <a:schemeClr val="tx1"/>
                </a:solidFill>
                <a:latin typeface="Times New Roman" panose="02020603050405020304" pitchFamily="18" charset="0"/>
                <a:cs typeface="Times New Roman" panose="02020603050405020304" pitchFamily="18" charset="0"/>
              </a:rPr>
              <a:t>you </a:t>
            </a:r>
            <a:r>
              <a:rPr lang="en-US" sz="2400" dirty="0">
                <a:solidFill>
                  <a:schemeClr val="tx1"/>
                </a:solidFill>
                <a:latin typeface="Times New Roman" panose="02020603050405020304" pitchFamily="18" charset="0"/>
                <a:cs typeface="Times New Roman" panose="02020603050405020304" pitchFamily="18" charset="0"/>
              </a:rPr>
              <a:t>did</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Verification of news brought by a transgressor is the most important step. Many a time, the rumor that has been traveled through someone who is a liar or false storyteller, can give rise to dreadful consequences. </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7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9403" y="157912"/>
            <a:ext cx="7547019" cy="6247674"/>
          </a:xfrm>
          <a:prstGeom prst="rect">
            <a:avLst/>
          </a:prstGeom>
        </p:spPr>
      </p:pic>
    </p:spTree>
    <p:extLst>
      <p:ext uri="{BB962C8B-B14F-4D97-AF65-F5344CB8AC3E}">
        <p14:creationId xmlns:p14="http://schemas.microsoft.com/office/powerpoint/2010/main" val="353243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4</a:t>
            </a:r>
            <a:r>
              <a:rPr lang="en-US" b="1" i="1" baseline="30000" dirty="0" smtClean="0"/>
              <a:t>th</a:t>
            </a:r>
            <a:r>
              <a:rPr lang="en-US" b="1" i="1" dirty="0" smtClean="0"/>
              <a:t> lesson</a:t>
            </a:r>
            <a:br>
              <a:rPr lang="en-US" b="1" i="1" dirty="0" smtClean="0"/>
            </a:br>
            <a:r>
              <a:rPr lang="en-US" b="1" i="1" dirty="0" smtClean="0"/>
              <a:t>Reconciliation </a:t>
            </a:r>
            <a:r>
              <a:rPr lang="en-US" b="1" i="1" dirty="0"/>
              <a:t>Between People</a:t>
            </a:r>
            <a:br>
              <a:rPr lang="en-US" b="1" i="1" dirty="0"/>
            </a:br>
            <a:endParaRPr lang="en-US" dirty="0"/>
          </a:p>
        </p:txBody>
      </p:sp>
      <p:sp>
        <p:nvSpPr>
          <p:cNvPr id="3" name="Content Placeholder 2"/>
          <p:cNvSpPr>
            <a:spLocks noGrp="1"/>
          </p:cNvSpPr>
          <p:nvPr>
            <p:ph idx="1"/>
          </p:nvPr>
        </p:nvSpPr>
        <p:spPr/>
        <p:txBody>
          <a:bodyPr>
            <a:normAutofit/>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وَ اِنۡ طَآئِفَتٰنِ مِنَ الۡمُؤۡمِنِیۡنَ اقۡتَتَلُوۡا فَاَصۡلِحُوۡا بَیۡنَہُمَا ۚ فَاِنۡۢ  بَغَتۡ اِحۡدٰىہُمَا عَلَی الۡاُخۡرٰی فَقَاتِلُوا الَّتِیۡ تَبۡغِیۡ  حَتّٰی تَفِیۡٓءَ  اِلٰۤی  اَمۡرِ اللّٰہِ ۚ فَاِنۡ فَآءَتۡ  فَاَصۡلِحُوۡا بَیۡنَہُمَا بِالۡعَدۡلِ وَ اَقۡسِطُوۡا ؕ اِنَّ اللّٰہَ یُحِبُّ </a:t>
            </a:r>
            <a:r>
              <a:rPr lang="ar-SA" sz="2400" dirty="0" smtClean="0">
                <a:solidFill>
                  <a:srgbClr val="FF0000"/>
                </a:solidFill>
                <a:latin typeface="Al Majeed Quranic Font" panose="02010000000000000000" pitchFamily="2" charset="-78"/>
                <a:cs typeface="Al Majeed Quranic Font" panose="02010000000000000000" pitchFamily="2" charset="-78"/>
              </a:rPr>
              <a:t>الۡمُقۡسِطِیۡنَ </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smtClean="0">
                <a:solidFill>
                  <a:schemeClr val="tx1"/>
                </a:solidFill>
                <a:latin typeface="Times New Roman" panose="02020603050405020304" pitchFamily="18" charset="0"/>
                <a:cs typeface="Times New Roman" panose="02020603050405020304" pitchFamily="18" charset="0"/>
              </a:rPr>
              <a:t>And </a:t>
            </a:r>
            <a:r>
              <a:rPr lang="en-US" sz="2400" dirty="0">
                <a:solidFill>
                  <a:schemeClr val="tx1"/>
                </a:solidFill>
                <a:latin typeface="Times New Roman" panose="02020603050405020304" pitchFamily="18" charset="0"/>
                <a:cs typeface="Times New Roman" panose="02020603050405020304" pitchFamily="18" charset="0"/>
              </a:rPr>
              <a:t>if two parties of the Muslims fight, make them reconcile. Then if either of these (parties) commits </a:t>
            </a:r>
            <a:r>
              <a:rPr lang="en-US" sz="2400" dirty="0">
                <a:solidFill>
                  <a:srgbClr val="FF0000"/>
                </a:solidFill>
                <a:latin typeface="Times New Roman" panose="02020603050405020304" pitchFamily="18" charset="0"/>
                <a:cs typeface="Times New Roman" panose="02020603050405020304" pitchFamily="18" charset="0"/>
              </a:rPr>
              <a:t>injustice and aggression </a:t>
            </a:r>
            <a:r>
              <a:rPr lang="en-US" sz="2400" dirty="0">
                <a:solidFill>
                  <a:schemeClr val="tx1"/>
                </a:solidFill>
                <a:latin typeface="Times New Roman" panose="02020603050405020304" pitchFamily="18" charset="0"/>
                <a:cs typeface="Times New Roman" panose="02020603050405020304" pitchFamily="18" charset="0"/>
              </a:rPr>
              <a:t>against the other, fight against (the party) that is committing aggression till it returns to Allah’s command (of establishing peace). When they revert and submit, make peace between them with equity. </a:t>
            </a:r>
            <a:r>
              <a:rPr lang="en-US" sz="2400" dirty="0">
                <a:solidFill>
                  <a:srgbClr val="FF0000"/>
                </a:solidFill>
                <a:latin typeface="Times New Roman" panose="02020603050405020304" pitchFamily="18" charset="0"/>
                <a:cs typeface="Times New Roman" panose="02020603050405020304" pitchFamily="18" charset="0"/>
              </a:rPr>
              <a:t>And put justice to work</a:t>
            </a:r>
            <a:r>
              <a:rPr lang="en-US" sz="2400" dirty="0">
                <a:solidFill>
                  <a:schemeClr val="tx1"/>
                </a:solidFill>
                <a:latin typeface="Times New Roman" panose="02020603050405020304" pitchFamily="18" charset="0"/>
                <a:cs typeface="Times New Roman" panose="02020603050405020304" pitchFamily="18" charset="0"/>
              </a:rPr>
              <a:t>. Surely, </a:t>
            </a:r>
            <a:r>
              <a:rPr lang="en-US" sz="2400" dirty="0">
                <a:solidFill>
                  <a:srgbClr val="FF0000"/>
                </a:solidFill>
                <a:latin typeface="Times New Roman" panose="02020603050405020304" pitchFamily="18" charset="0"/>
                <a:cs typeface="Times New Roman" panose="02020603050405020304" pitchFamily="18" charset="0"/>
              </a:rPr>
              <a:t>Allah loves those who do justice.</a:t>
            </a:r>
          </a:p>
          <a:p>
            <a:endParaRPr lang="en-US" dirty="0"/>
          </a:p>
        </p:txBody>
      </p:sp>
    </p:spTree>
    <p:extLst>
      <p:ext uri="{BB962C8B-B14F-4D97-AF65-F5344CB8AC3E}">
        <p14:creationId xmlns:p14="http://schemas.microsoft.com/office/powerpoint/2010/main" val="376207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38141"/>
          </a:xfrm>
        </p:spPr>
        <p:txBody>
          <a:bodyPr>
            <a:normAutofit fontScale="90000"/>
          </a:bodyPr>
          <a:lstStyle/>
          <a:p>
            <a:r>
              <a:rPr lang="en-US" b="1" i="1" dirty="0" smtClean="0"/>
              <a:t>4</a:t>
            </a:r>
            <a:r>
              <a:rPr lang="en-US" b="1" i="1" baseline="30000" dirty="0" smtClean="0"/>
              <a:t>th</a:t>
            </a:r>
            <a:r>
              <a:rPr lang="en-US" b="1" i="1" dirty="0" smtClean="0"/>
              <a:t> lesson</a:t>
            </a:r>
            <a:br>
              <a:rPr lang="en-US" b="1" i="1" dirty="0" smtClean="0"/>
            </a:br>
            <a:r>
              <a:rPr lang="en-US" b="1" i="1" dirty="0" smtClean="0"/>
              <a:t>Reconciliation </a:t>
            </a:r>
            <a:r>
              <a:rPr lang="en-US" b="1" i="1" dirty="0"/>
              <a:t>Between </a:t>
            </a:r>
            <a:r>
              <a:rPr lang="en-US" b="1" i="1" dirty="0" smtClean="0"/>
              <a:t>People</a:t>
            </a:r>
            <a:br>
              <a:rPr lang="en-US" b="1" i="1" dirty="0" smtClean="0"/>
            </a:br>
            <a:r>
              <a:rPr lang="en-US" sz="2000" b="1" i="1" dirty="0" smtClean="0">
                <a:solidFill>
                  <a:srgbClr val="FF0000"/>
                </a:solidFill>
              </a:rPr>
              <a:t>continued</a:t>
            </a:r>
            <a:r>
              <a:rPr lang="en-US" b="1" i="1" dirty="0"/>
              <a:t/>
            </a:r>
            <a:br>
              <a:rPr lang="en-US" b="1" i="1" dirty="0"/>
            </a:br>
            <a:endParaRPr lang="en-US" dirty="0"/>
          </a:p>
        </p:txBody>
      </p:sp>
      <p:pic>
        <p:nvPicPr>
          <p:cNvPr id="4" name="Picture 3"/>
          <p:cNvPicPr>
            <a:picLocks noChangeAspect="1"/>
          </p:cNvPicPr>
          <p:nvPr/>
        </p:nvPicPr>
        <p:blipFill>
          <a:blip r:embed="rId2"/>
          <a:stretch>
            <a:fillRect/>
          </a:stretch>
        </p:blipFill>
        <p:spPr>
          <a:xfrm>
            <a:off x="677334" y="2193262"/>
            <a:ext cx="7256053" cy="3848100"/>
          </a:xfrm>
          <a:prstGeom prst="rect">
            <a:avLst/>
          </a:prstGeom>
        </p:spPr>
      </p:pic>
    </p:spTree>
    <p:extLst>
      <p:ext uri="{BB962C8B-B14F-4D97-AF65-F5344CB8AC3E}">
        <p14:creationId xmlns:p14="http://schemas.microsoft.com/office/powerpoint/2010/main" val="406529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5</a:t>
            </a:r>
            <a:r>
              <a:rPr lang="en-US" b="1" i="1" baseline="30000" dirty="0" smtClean="0"/>
              <a:t>th</a:t>
            </a:r>
            <a:r>
              <a:rPr lang="en-US" b="1" i="1" dirty="0" smtClean="0"/>
              <a:t> Seeking </a:t>
            </a:r>
            <a:r>
              <a:rPr lang="en-US" b="1" i="1" dirty="0"/>
              <a:t>Justice</a:t>
            </a:r>
            <a:br>
              <a:rPr lang="en-US" b="1" i="1" dirty="0"/>
            </a:br>
            <a:endParaRPr lang="en-US" dirty="0"/>
          </a:p>
        </p:txBody>
      </p:sp>
      <p:sp>
        <p:nvSpPr>
          <p:cNvPr id="3" name="Content Placeholder 2"/>
          <p:cNvSpPr>
            <a:spLocks noGrp="1"/>
          </p:cNvSpPr>
          <p:nvPr>
            <p:ph idx="1"/>
          </p:nvPr>
        </p:nvSpPr>
        <p:spPr>
          <a:xfrm>
            <a:off x="206062" y="1468193"/>
            <a:ext cx="10290220" cy="4765182"/>
          </a:xfrm>
        </p:spPr>
        <p:txBody>
          <a:bodyPr>
            <a:noAutofit/>
          </a:bodyPr>
          <a:lstStyle/>
          <a:p>
            <a:pPr fontAlgn="base"/>
            <a:r>
              <a:rPr lang="en-US" sz="2400" dirty="0">
                <a:solidFill>
                  <a:schemeClr val="tx1"/>
                </a:solidFill>
                <a:latin typeface="Times New Roman" panose="02020603050405020304" pitchFamily="18" charset="0"/>
                <a:cs typeface="Times New Roman" panose="02020603050405020304" pitchFamily="18" charset="0"/>
              </a:rPr>
              <a:t>Justice in Islam </a:t>
            </a:r>
          </a:p>
          <a:p>
            <a:pPr fontAlgn="base"/>
            <a:r>
              <a:rPr lang="en-US" sz="2400" dirty="0">
                <a:solidFill>
                  <a:schemeClr val="tx1"/>
                </a:solidFill>
                <a:latin typeface="Times New Roman" panose="02020603050405020304" pitchFamily="18" charset="0"/>
                <a:cs typeface="Times New Roman" panose="02020603050405020304" pitchFamily="18" charset="0"/>
              </a:rPr>
              <a:t>It can only be achieved if the matters are dealt with rightfully and it also denotes fair treatment and equal distribution. </a:t>
            </a:r>
          </a:p>
          <a:p>
            <a:pPr fontAlgn="base"/>
            <a:r>
              <a:rPr lang="en-US" sz="2400" dirty="0">
                <a:solidFill>
                  <a:schemeClr val="tx1"/>
                </a:solidFill>
                <a:latin typeface="Times New Roman" panose="02020603050405020304" pitchFamily="18" charset="0"/>
                <a:cs typeface="Times New Roman" panose="02020603050405020304" pitchFamily="18" charset="0"/>
              </a:rPr>
              <a:t>Allah in the Quran has commanded many times that we as believers should be acting justly in all matters and fair dealings should be our main priority. No relationship should hinder us from seeking justice. Allah in the Quran says,</a:t>
            </a:r>
          </a:p>
          <a:p>
            <a:pPr fontAlgn="base"/>
            <a:r>
              <a:rPr lang="en-US" sz="2400" b="1" i="1" dirty="0">
                <a:solidFill>
                  <a:schemeClr val="tx1"/>
                </a:solidFill>
                <a:latin typeface="Times New Roman" panose="02020603050405020304" pitchFamily="18" charset="0"/>
                <a:cs typeface="Times New Roman" panose="02020603050405020304" pitchFamily="18" charset="0"/>
              </a:rPr>
              <a:t>Allah commands justice and fair dealing…” (Quran 16:90)</a:t>
            </a:r>
            <a:endParaRPr lang="en-US" sz="2400" dirty="0">
              <a:solidFill>
                <a:schemeClr val="tx1"/>
              </a:solidFill>
              <a:latin typeface="Times New Roman" panose="02020603050405020304" pitchFamily="18" charset="0"/>
              <a:cs typeface="Times New Roman" panose="02020603050405020304" pitchFamily="18" charset="0"/>
            </a:endParaRPr>
          </a:p>
          <a:p>
            <a:pPr fontAlgn="base"/>
            <a:r>
              <a:rPr lang="en-US" sz="2400" dirty="0">
                <a:solidFill>
                  <a:schemeClr val="tx1"/>
                </a:solidFill>
                <a:latin typeface="Times New Roman" panose="02020603050405020304" pitchFamily="18" charset="0"/>
                <a:cs typeface="Times New Roman" panose="02020603050405020304" pitchFamily="18" charset="0"/>
              </a:rPr>
              <a:t>Similarly, when we take the responsibility of reconciliation between two individuals or parties, we are bound to examine the circumstances carefully and take appropriate measures with justice and equity. </a:t>
            </a:r>
          </a:p>
          <a:p>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91677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6372" y="1133341"/>
            <a:ext cx="7328079" cy="4623515"/>
          </a:xfrm>
          <a:prstGeom prst="rect">
            <a:avLst/>
          </a:prstGeom>
        </p:spPr>
      </p:pic>
    </p:spTree>
    <p:extLst>
      <p:ext uri="{BB962C8B-B14F-4D97-AF65-F5344CB8AC3E}">
        <p14:creationId xmlns:p14="http://schemas.microsoft.com/office/powerpoint/2010/main" val="193462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baseline="30000" dirty="0" smtClean="0"/>
              <a:t>th</a:t>
            </a:r>
            <a:r>
              <a:rPr lang="en-US" dirty="0" smtClean="0"/>
              <a:t> lesson</a:t>
            </a:r>
            <a:br>
              <a:rPr lang="en-US" dirty="0" smtClean="0"/>
            </a:br>
            <a:r>
              <a:rPr lang="en-US" dirty="0" smtClean="0"/>
              <a:t>All </a:t>
            </a:r>
            <a:r>
              <a:rPr lang="en-US" dirty="0"/>
              <a:t>believers are but brothers</a:t>
            </a:r>
          </a:p>
        </p:txBody>
      </p:sp>
      <p:sp>
        <p:nvSpPr>
          <p:cNvPr id="3" name="Content Placeholder 2"/>
          <p:cNvSpPr>
            <a:spLocks noGrp="1"/>
          </p:cNvSpPr>
          <p:nvPr>
            <p:ph idx="1"/>
          </p:nvPr>
        </p:nvSpPr>
        <p:spPr/>
        <p:txBody>
          <a:bodyPr anchor="ctr">
            <a:normAutofit/>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اِنَّمَا الْمُؤْمِنُوْنَ اِخْوَةٌ فَاَصْلِحُوْا بَیْنَ اَخَوَیْكُمْ وَ اتَّقُوا اللّٰهَ لَعَلَّكُمْ </a:t>
            </a:r>
            <a:r>
              <a:rPr lang="ar-SA" sz="2400" dirty="0" smtClean="0">
                <a:solidFill>
                  <a:srgbClr val="FF0000"/>
                </a:solidFill>
                <a:latin typeface="Al Majeed Quranic Font" panose="02010000000000000000" pitchFamily="2" charset="-78"/>
                <a:cs typeface="Al Majeed Quranic Font" panose="02010000000000000000" pitchFamily="2" charset="-78"/>
              </a:rPr>
              <a:t>تُرْحَمُوْنَ۠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a:latin typeface="Times New Roman" panose="02020603050405020304" pitchFamily="18" charset="0"/>
                <a:cs typeface="Times New Roman" panose="02020603050405020304" pitchFamily="18" charset="0"/>
              </a:rPr>
              <a:t>All believers are but brothers, therefore seek reconciliation between your two brothers, and fear Allah, so that you may </a:t>
            </a:r>
            <a:r>
              <a:rPr lang="en-US" sz="2400" dirty="0" smtClean="0">
                <a:latin typeface="Times New Roman" panose="02020603050405020304" pitchFamily="18" charset="0"/>
                <a:cs typeface="Times New Roman" panose="02020603050405020304" pitchFamily="18" charset="0"/>
              </a:rPr>
              <a:t>be </a:t>
            </a:r>
            <a:r>
              <a:rPr lang="en-US" sz="2400" dirty="0">
                <a:latin typeface="Times New Roman" panose="02020603050405020304" pitchFamily="18" charset="0"/>
                <a:cs typeface="Times New Roman" panose="02020603050405020304" pitchFamily="18" charset="0"/>
              </a:rPr>
              <a:t>blessed with mercy.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56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7</a:t>
            </a:r>
            <a:r>
              <a:rPr lang="en-US" b="1" i="1" baseline="30000" dirty="0" smtClean="0"/>
              <a:t>th</a:t>
            </a:r>
            <a:r>
              <a:rPr lang="en-US" b="1" i="1" dirty="0" smtClean="0"/>
              <a:t> </a:t>
            </a:r>
            <a:r>
              <a:rPr lang="en-US" b="1" i="1" dirty="0" smtClean="0"/>
              <a:t>lesson</a:t>
            </a:r>
            <a:br>
              <a:rPr lang="en-US" b="1" i="1" dirty="0" smtClean="0"/>
            </a:br>
            <a:r>
              <a:rPr lang="en-US" b="1" i="1" dirty="0" smtClean="0"/>
              <a:t>Giving </a:t>
            </a:r>
            <a:r>
              <a:rPr lang="en-US" b="1" i="1" dirty="0"/>
              <a:t>Up on Mockery</a:t>
            </a:r>
            <a:br>
              <a:rPr lang="en-US" b="1" i="1" dirty="0"/>
            </a:br>
            <a:r>
              <a:rPr lang="en-US" dirty="0" smtClean="0"/>
              <a:t/>
            </a:r>
            <a:br>
              <a:rPr lang="en-US" dirty="0" smtClean="0"/>
            </a:br>
            <a:endParaRPr lang="en-US" dirty="0"/>
          </a:p>
        </p:txBody>
      </p:sp>
      <p:sp>
        <p:nvSpPr>
          <p:cNvPr id="3" name="Content Placeholder 2"/>
          <p:cNvSpPr>
            <a:spLocks noGrp="1"/>
          </p:cNvSpPr>
          <p:nvPr>
            <p:ph idx="1"/>
          </p:nvPr>
        </p:nvSpPr>
        <p:spPr/>
        <p:txBody>
          <a:bodyPr anchor="t">
            <a:normAutofit/>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یٰۤاَیُّهَا الَّذِیْنَ اٰمَنُوْا لَا یَسْخَرْ قَوْمٌ مِّنْ قَوْمٍ عَسٰۤى اَنْ یَّكُوْنُوْا خَیْرًا مِّنْهُمْ وَ لَا نِسَآءٌ مِّنْ نِّسَآءٍ عَسٰۤى اَنْ یَّكُنَّ خَیْرًا مِّنْهُنَّ١ۚ وَ لَا تَلْمِزُوْۤا اَنْفُسَكُمْ وَ لَا تَنَابَزُوْا بِالْاَلْقَابِ١ؕ بِئْسَ الِاسْمُ الْفُسُوْقُ بَعْدَ الْاِیْمَانِ١ۚ وَ مَنْ لَّمْ یَتُبْ فَاُولٰٓئِكَ هُمُ </a:t>
            </a:r>
            <a:r>
              <a:rPr lang="ar-SA" sz="2400" dirty="0" smtClean="0">
                <a:solidFill>
                  <a:srgbClr val="FF0000"/>
                </a:solidFill>
                <a:latin typeface="Al Majeed Quranic Font" panose="02010000000000000000" pitchFamily="2" charset="-78"/>
                <a:cs typeface="Al Majeed Quranic Font" panose="02010000000000000000" pitchFamily="2" charset="-78"/>
              </a:rPr>
              <a:t>الظّٰلِمُوْنَ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algn="just"/>
            <a:r>
              <a:rPr lang="en-US" sz="2400" dirty="0">
                <a:solidFill>
                  <a:srgbClr val="FF0000"/>
                </a:solidFill>
                <a:latin typeface="Times New Roman" panose="02020603050405020304" pitchFamily="18" charset="0"/>
                <a:cs typeface="Times New Roman" panose="02020603050405020304" pitchFamily="18" charset="0"/>
              </a:rPr>
              <a:t>O those who believe</a:t>
            </a:r>
            <a:r>
              <a:rPr lang="en-US" sz="2400" dirty="0">
                <a:solidFill>
                  <a:schemeClr val="tx1"/>
                </a:solidFill>
                <a:latin typeface="Times New Roman" panose="02020603050405020304" pitchFamily="18" charset="0"/>
                <a:cs typeface="Times New Roman" panose="02020603050405020304" pitchFamily="18" charset="0"/>
              </a:rPr>
              <a:t>, no men should ever </a:t>
            </a:r>
            <a:r>
              <a:rPr lang="en-US" sz="2400" dirty="0">
                <a:solidFill>
                  <a:srgbClr val="FF0000"/>
                </a:solidFill>
                <a:latin typeface="Times New Roman" panose="02020603050405020304" pitchFamily="18" charset="0"/>
                <a:cs typeface="Times New Roman" panose="02020603050405020304" pitchFamily="18" charset="0"/>
              </a:rPr>
              <a:t>mock at other men</a:t>
            </a:r>
            <a:r>
              <a:rPr lang="en-US" sz="2400" dirty="0">
                <a:solidFill>
                  <a:schemeClr val="tx1"/>
                </a:solidFill>
                <a:latin typeface="Times New Roman" panose="02020603050405020304" pitchFamily="18" charset="0"/>
                <a:cs typeface="Times New Roman" panose="02020603050405020304" pitchFamily="18" charset="0"/>
              </a:rPr>
              <a:t>, since it is possible that </a:t>
            </a:r>
            <a:r>
              <a:rPr lang="en-US" sz="2400" dirty="0">
                <a:solidFill>
                  <a:srgbClr val="FF0000"/>
                </a:solidFill>
                <a:latin typeface="Times New Roman" panose="02020603050405020304" pitchFamily="18" charset="0"/>
                <a:cs typeface="Times New Roman" panose="02020603050405020304" pitchFamily="18" charset="0"/>
              </a:rPr>
              <a:t>the latter are better than </a:t>
            </a:r>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former</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nor (should) women (ever mock) at other women,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since it is possible that the latter women are better than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former ones. And do not </a:t>
            </a:r>
            <a:r>
              <a:rPr lang="en-US" sz="2400" dirty="0">
                <a:solidFill>
                  <a:srgbClr val="FF0000"/>
                </a:solidFill>
                <a:latin typeface="Times New Roman" panose="02020603050405020304" pitchFamily="18" charset="0"/>
                <a:cs typeface="Times New Roman" panose="02020603050405020304" pitchFamily="18" charset="0"/>
              </a:rPr>
              <a:t>find fault with one another</a:t>
            </a:r>
            <a:r>
              <a:rPr lang="en-US" sz="2400" dirty="0">
                <a:solidFill>
                  <a:schemeClr val="tx1"/>
                </a:solidFill>
                <a:latin typeface="Times New Roman" panose="02020603050405020304" pitchFamily="18" charset="0"/>
                <a:cs typeface="Times New Roman" panose="02020603050405020304" pitchFamily="18" charset="0"/>
              </a:rPr>
              <a:t>, nor </a:t>
            </a:r>
            <a:r>
              <a:rPr lang="en-US" sz="2400" dirty="0">
                <a:solidFill>
                  <a:srgbClr val="FF0000"/>
                </a:solidFill>
                <a:latin typeface="Times New Roman" panose="02020603050405020304" pitchFamily="18" charset="0"/>
                <a:cs typeface="Times New Roman" panose="02020603050405020304" pitchFamily="18" charset="0"/>
              </a:rPr>
              <a:t>call one another with bad nicknames.</a:t>
            </a:r>
            <a:r>
              <a:rPr lang="en-US" sz="2400" dirty="0">
                <a:solidFill>
                  <a:schemeClr val="tx1"/>
                </a:solidFill>
                <a:latin typeface="Times New Roman" panose="02020603050405020304" pitchFamily="18" charset="0"/>
                <a:cs typeface="Times New Roman" panose="02020603050405020304" pitchFamily="18" charset="0"/>
              </a:rPr>
              <a:t> Bad is the name </a:t>
            </a:r>
            <a:r>
              <a:rPr lang="en-US" sz="2400" dirty="0" smtClean="0">
                <a:solidFill>
                  <a:schemeClr val="tx1"/>
                </a:solidFill>
                <a:latin typeface="Times New Roman" panose="02020603050405020304" pitchFamily="18" charset="0"/>
                <a:cs typeface="Times New Roman" panose="02020603050405020304" pitchFamily="18" charset="0"/>
              </a:rPr>
              <a:t>of </a:t>
            </a:r>
            <a:r>
              <a:rPr lang="en-US" sz="2400" dirty="0">
                <a:solidFill>
                  <a:schemeClr val="tx1"/>
                </a:solidFill>
                <a:latin typeface="Times New Roman" panose="02020603050405020304" pitchFamily="18" charset="0"/>
                <a:cs typeface="Times New Roman" panose="02020603050405020304" pitchFamily="18" charset="0"/>
              </a:rPr>
              <a:t>sinfulness after embracing Faith. And whoever does not repent, such people are the wrongdoers.</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20435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u="sng" dirty="0" smtClean="0">
                <a:solidFill>
                  <a:schemeClr val="tx1"/>
                </a:solidFill>
                <a:latin typeface="Times New Roman" panose="02020603050405020304" pitchFamily="18" charset="0"/>
                <a:cs typeface="Times New Roman" panose="02020603050405020304" pitchFamily="18" charset="0"/>
              </a:rPr>
              <a:t>Introduction to Surah Al-</a:t>
            </a:r>
            <a:r>
              <a:rPr lang="en-US" u="sng" dirty="0" err="1" smtClean="0">
                <a:solidFill>
                  <a:schemeClr val="tx1"/>
                </a:solidFill>
                <a:latin typeface="Times New Roman" panose="02020603050405020304" pitchFamily="18" charset="0"/>
                <a:cs typeface="Times New Roman" panose="02020603050405020304" pitchFamily="18" charset="0"/>
              </a:rPr>
              <a:t>Hujurat</a:t>
            </a:r>
            <a:r>
              <a:rPr lang="en-US" u="sng" dirty="0" smtClean="0">
                <a:solidFill>
                  <a:schemeClr val="tx1"/>
                </a:solidFill>
                <a:latin typeface="Times New Roman" panose="02020603050405020304" pitchFamily="18" charset="0"/>
                <a:cs typeface="Times New Roman" panose="02020603050405020304" pitchFamily="18" charset="0"/>
              </a:rPr>
              <a:t> </a:t>
            </a:r>
            <a:r>
              <a:rPr lang="en-US" sz="2400" u="sng" dirty="0" smtClean="0">
                <a:solidFill>
                  <a:srgbClr val="FF0000"/>
                </a:solidFill>
                <a:latin typeface="Times New Roman" panose="02020603050405020304" pitchFamily="18" charset="0"/>
                <a:cs typeface="Times New Roman" panose="02020603050405020304" pitchFamily="18" charset="0"/>
              </a:rPr>
              <a:t>(The Chambers)</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It is </a:t>
            </a: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forty-ninth (49) </a:t>
            </a:r>
            <a:r>
              <a:rPr lang="en-US" sz="2400" dirty="0">
                <a:solidFill>
                  <a:schemeClr val="tx1"/>
                </a:solidFill>
                <a:latin typeface="Times New Roman" panose="02020603050405020304" pitchFamily="18" charset="0"/>
                <a:cs typeface="Times New Roman" panose="02020603050405020304" pitchFamily="18" charset="0"/>
              </a:rPr>
              <a:t>Surah </a:t>
            </a:r>
            <a:r>
              <a:rPr lang="en-US" sz="2400" dirty="0" smtClean="0"/>
              <a:t>By </a:t>
            </a:r>
            <a:r>
              <a:rPr lang="en-US" sz="2400" dirty="0" err="1" smtClean="0"/>
              <a:t>Tilawat</a:t>
            </a:r>
            <a:r>
              <a:rPr lang="en-US" sz="2400" dirty="0"/>
              <a:t> </a:t>
            </a:r>
            <a:r>
              <a:rPr lang="en-US" sz="2400" dirty="0" smtClean="0">
                <a:solidFill>
                  <a:schemeClr val="tx1"/>
                </a:solidFill>
                <a:latin typeface="Times New Roman" panose="02020603050405020304" pitchFamily="18" charset="0"/>
                <a:cs typeface="Times New Roman" panose="02020603050405020304" pitchFamily="18" charset="0"/>
              </a:rPr>
              <a:t>of </a:t>
            </a:r>
            <a:r>
              <a:rPr lang="en-US" sz="2400" dirty="0">
                <a:solidFill>
                  <a:schemeClr val="tx1"/>
                </a:solidFill>
                <a:latin typeface="Times New Roman" panose="02020603050405020304" pitchFamily="18" charset="0"/>
                <a:cs typeface="Times New Roman" panose="02020603050405020304" pitchFamily="18" charset="0"/>
              </a:rPr>
              <a:t>the Holy Quran.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106 By Reveal</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It is a </a:t>
            </a:r>
            <a:r>
              <a:rPr lang="en-US" sz="2400" dirty="0" err="1">
                <a:solidFill>
                  <a:srgbClr val="FF0000"/>
                </a:solidFill>
                <a:latin typeface="Times New Roman" panose="02020603050405020304" pitchFamily="18" charset="0"/>
                <a:cs typeface="Times New Roman" panose="02020603050405020304" pitchFamily="18" charset="0"/>
              </a:rPr>
              <a:t>Madni</a:t>
            </a:r>
            <a:r>
              <a:rPr lang="en-US" sz="2400" dirty="0">
                <a:solidFill>
                  <a:srgbClr val="FF0000"/>
                </a:solidFill>
                <a:latin typeface="Times New Roman" panose="02020603050405020304" pitchFamily="18" charset="0"/>
                <a:cs typeface="Times New Roman" panose="02020603050405020304" pitchFamily="18" charset="0"/>
              </a:rPr>
              <a:t> Surah </a:t>
            </a:r>
            <a:r>
              <a:rPr lang="en-US" sz="2400" dirty="0">
                <a:solidFill>
                  <a:schemeClr val="tx1"/>
                </a:solidFill>
                <a:latin typeface="Times New Roman" panose="02020603050405020304" pitchFamily="18" charset="0"/>
                <a:cs typeface="Times New Roman" panose="02020603050405020304" pitchFamily="18" charset="0"/>
              </a:rPr>
              <a:t>and had been revealed on several occasions that needed social guidance</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It addresses the ethical values and </a:t>
            </a:r>
            <a:r>
              <a:rPr lang="en-US" sz="2400" dirty="0" err="1">
                <a:solidFill>
                  <a:schemeClr val="tx1"/>
                </a:solidFill>
                <a:latin typeface="Times New Roman" panose="02020603050405020304" pitchFamily="18" charset="0"/>
                <a:cs typeface="Times New Roman" panose="02020603050405020304" pitchFamily="18" charset="0"/>
              </a:rPr>
              <a:t>Akhlaq</a:t>
            </a:r>
            <a:r>
              <a:rPr lang="en-US" sz="2400" dirty="0">
                <a:solidFill>
                  <a:schemeClr val="tx1"/>
                </a:solidFill>
                <a:latin typeface="Times New Roman" panose="02020603050405020304" pitchFamily="18" charset="0"/>
                <a:cs typeface="Times New Roman" panose="02020603050405020304" pitchFamily="18" charset="0"/>
              </a:rPr>
              <a:t> that a believer has to possess to lead an ideal life according to the principles of Islam.</a:t>
            </a:r>
          </a:p>
        </p:txBody>
      </p:sp>
    </p:spTree>
    <p:extLst>
      <p:ext uri="{BB962C8B-B14F-4D97-AF65-F5344CB8AC3E}">
        <p14:creationId xmlns:p14="http://schemas.microsoft.com/office/powerpoint/2010/main" val="3123193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In </a:t>
            </a:r>
            <a:r>
              <a:rPr lang="en-US" sz="2400" dirty="0">
                <a:solidFill>
                  <a:schemeClr val="tx1"/>
                </a:solidFill>
                <a:latin typeface="Times New Roman" panose="02020603050405020304" pitchFamily="18" charset="0"/>
                <a:cs typeface="Times New Roman" panose="02020603050405020304" pitchFamily="18" charset="0"/>
              </a:rPr>
              <a:t>Islam, every believer is </a:t>
            </a:r>
            <a:r>
              <a:rPr lang="en-US" sz="2400" dirty="0">
                <a:solidFill>
                  <a:srgbClr val="FF0000"/>
                </a:solidFill>
                <a:latin typeface="Times New Roman" panose="02020603050405020304" pitchFamily="18" charset="0"/>
                <a:cs typeface="Times New Roman" panose="02020603050405020304" pitchFamily="18" charset="0"/>
              </a:rPr>
              <a:t>equal</a:t>
            </a:r>
            <a:r>
              <a:rPr lang="en-US" sz="2400" dirty="0">
                <a:solidFill>
                  <a:schemeClr val="tx1"/>
                </a:solidFill>
                <a:latin typeface="Times New Roman" panose="02020603050405020304" pitchFamily="18" charset="0"/>
                <a:cs typeface="Times New Roman" panose="02020603050405020304" pitchFamily="18" charset="0"/>
              </a:rPr>
              <a:t> in the eyes of Allah</a:t>
            </a:r>
          </a:p>
          <a:p>
            <a:r>
              <a:rPr lang="en-US" sz="2400" dirty="0">
                <a:solidFill>
                  <a:schemeClr val="tx1"/>
                </a:solidFill>
                <a:latin typeface="Times New Roman" panose="02020603050405020304" pitchFamily="18" charset="0"/>
                <a:cs typeface="Times New Roman" panose="02020603050405020304" pitchFamily="18" charset="0"/>
              </a:rPr>
              <a:t>But in today’s world, one who doesn’t see others with the eyes of equality considers himself better than others in terms of wealth, caste, </a:t>
            </a:r>
            <a:r>
              <a:rPr lang="en-US" sz="2400" dirty="0" err="1">
                <a:solidFill>
                  <a:schemeClr val="tx1"/>
                </a:solidFill>
                <a:latin typeface="Times New Roman" panose="02020603050405020304" pitchFamily="18" charset="0"/>
                <a:cs typeface="Times New Roman" panose="02020603050405020304" pitchFamily="18" charset="0"/>
              </a:rPr>
              <a:t>colour</a:t>
            </a:r>
            <a:r>
              <a:rPr lang="en-US" sz="2400" dirty="0">
                <a:solidFill>
                  <a:schemeClr val="tx1"/>
                </a:solidFill>
                <a:latin typeface="Times New Roman" panose="02020603050405020304" pitchFamily="18" charset="0"/>
                <a:cs typeface="Times New Roman" panose="02020603050405020304" pitchFamily="18" charset="0"/>
              </a:rPr>
              <a:t> and creed.</a:t>
            </a:r>
          </a:p>
          <a:p>
            <a:r>
              <a:rPr lang="en-US" sz="2400" dirty="0">
                <a:solidFill>
                  <a:schemeClr val="tx1"/>
                </a:solidFill>
                <a:latin typeface="Times New Roman" panose="02020603050405020304" pitchFamily="18" charset="0"/>
                <a:cs typeface="Times New Roman" panose="02020603050405020304" pitchFamily="18" charset="0"/>
              </a:rPr>
              <a:t>He mocks them with his words, call them names, point at their physical flaws, and never let go of any chance to insult them publicly or privately.</a:t>
            </a:r>
          </a:p>
          <a:p>
            <a:endParaRPr lang="en-US" sz="2400" dirty="0"/>
          </a:p>
        </p:txBody>
      </p:sp>
    </p:spTree>
    <p:extLst>
      <p:ext uri="{BB962C8B-B14F-4D97-AF65-F5344CB8AC3E}">
        <p14:creationId xmlns:p14="http://schemas.microsoft.com/office/powerpoint/2010/main" val="219851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FF0000"/>
                </a:solidFill>
              </a:rPr>
              <a:t>continued</a:t>
            </a:r>
            <a:endParaRPr lang="en-US" dirty="0"/>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According to </a:t>
            </a:r>
            <a:r>
              <a:rPr lang="en-US" sz="2400" dirty="0" err="1">
                <a:latin typeface="Times New Roman" panose="02020603050405020304" pitchFamily="18" charset="0"/>
                <a:cs typeface="Times New Roman" panose="02020603050405020304" pitchFamily="18" charset="0"/>
              </a:rPr>
              <a:t>Qurtubi</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mocking or scoffing </a:t>
            </a:r>
            <a:r>
              <a:rPr lang="en-US" sz="2400" dirty="0">
                <a:latin typeface="Times New Roman" panose="02020603050405020304" pitchFamily="18" charset="0"/>
                <a:cs typeface="Times New Roman" panose="02020603050405020304" pitchFamily="18" charset="0"/>
              </a:rPr>
              <a:t>does not only connote mocking </a:t>
            </a:r>
            <a:r>
              <a:rPr lang="en-US" sz="2400" dirty="0">
                <a:solidFill>
                  <a:srgbClr val="FF0000"/>
                </a:solidFill>
                <a:latin typeface="Times New Roman" panose="02020603050405020304" pitchFamily="18" charset="0"/>
                <a:cs typeface="Times New Roman" panose="02020603050405020304" pitchFamily="18" charset="0"/>
              </a:rPr>
              <a:t>with the tongue</a:t>
            </a:r>
            <a:r>
              <a:rPr lang="en-US" sz="2400" dirty="0">
                <a:latin typeface="Times New Roman" panose="02020603050405020304" pitchFamily="18" charset="0"/>
                <a:cs typeface="Times New Roman" panose="02020603050405020304" pitchFamily="18" charset="0"/>
              </a:rPr>
              <a:t>, but it also implies </a:t>
            </a:r>
            <a:r>
              <a:rPr lang="en-US" sz="2400" dirty="0">
                <a:solidFill>
                  <a:srgbClr val="FF0000"/>
                </a:solidFill>
                <a:latin typeface="Times New Roman" panose="02020603050405020304" pitchFamily="18" charset="0"/>
                <a:cs typeface="Times New Roman" panose="02020603050405020304" pitchFamily="18" charset="0"/>
              </a:rPr>
              <a:t>mimicking</a:t>
            </a:r>
            <a:r>
              <a:rPr lang="en-US" sz="2400" dirty="0">
                <a:latin typeface="Times New Roman" panose="02020603050405020304" pitchFamily="18" charset="0"/>
                <a:cs typeface="Times New Roman" panose="02020603050405020304" pitchFamily="18" charset="0"/>
              </a:rPr>
              <a:t> someone, </a:t>
            </a:r>
            <a:r>
              <a:rPr lang="en-US" sz="2400" dirty="0">
                <a:solidFill>
                  <a:srgbClr val="FF0000"/>
                </a:solidFill>
                <a:latin typeface="Times New Roman" panose="02020603050405020304" pitchFamily="18" charset="0"/>
                <a:cs typeface="Times New Roman" panose="02020603050405020304" pitchFamily="18" charset="0"/>
              </a:rPr>
              <a:t>making pointed references to him</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laughing at his words</a:t>
            </a:r>
            <a:r>
              <a:rPr lang="en-US" sz="2400" dirty="0">
                <a:latin typeface="Times New Roman" panose="02020603050405020304" pitchFamily="18" charset="0"/>
                <a:cs typeface="Times New Roman" panose="02020603050405020304" pitchFamily="18" charset="0"/>
              </a:rPr>
              <a:t>, his </a:t>
            </a:r>
            <a:r>
              <a:rPr lang="en-US" sz="2400" dirty="0">
                <a:solidFill>
                  <a:srgbClr val="FF0000"/>
                </a:solidFill>
                <a:latin typeface="Times New Roman" panose="02020603050405020304" pitchFamily="18" charset="0"/>
                <a:cs typeface="Times New Roman" panose="02020603050405020304" pitchFamily="18" charset="0"/>
              </a:rPr>
              <a:t>works,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his appearance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his dress or calling people's attention to some of his defects</a:t>
            </a:r>
            <a:r>
              <a:rPr lang="en-US" sz="2400" dirty="0">
                <a:latin typeface="Times New Roman" panose="02020603050405020304" pitchFamily="18" charset="0"/>
                <a:cs typeface="Times New Roman" panose="02020603050405020304" pitchFamily="18" charset="0"/>
              </a:rPr>
              <a:t>, so that they may laugh at him. Mocking includes all of this. By the clear text of the Qur'an, poking fun at someone or ridiculing him is absolutely forbidden.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1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71669" y="862885"/>
            <a:ext cx="6526112" cy="5011715"/>
          </a:xfrm>
          <a:prstGeom prst="rect">
            <a:avLst/>
          </a:prstGeom>
        </p:spPr>
      </p:pic>
    </p:spTree>
    <p:extLst>
      <p:ext uri="{BB962C8B-B14F-4D97-AF65-F5344CB8AC3E}">
        <p14:creationId xmlns:p14="http://schemas.microsoft.com/office/powerpoint/2010/main" val="14968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chor="ctr">
            <a:normAutofit/>
          </a:bodyPr>
          <a:lstStyle/>
          <a:p>
            <a:pPr algn="ctr"/>
            <a:r>
              <a:rPr lang="ar-SA" sz="3600" dirty="0">
                <a:latin typeface="Jameel Noori Nastaleeq" panose="02000503000000000004" pitchFamily="2" charset="-78"/>
                <a:cs typeface="Jameel Noori Nastaleeq" panose="02000503000000000004" pitchFamily="2" charset="-78"/>
              </a:rPr>
              <a:t>نہ تھی حال کی جب ہمیں اپنی خبر رہے دیکھتے لوگوں کے عیب و </a:t>
            </a:r>
            <a:r>
              <a:rPr lang="ar-SA" sz="3600" dirty="0" smtClean="0">
                <a:latin typeface="Jameel Noori Nastaleeq" panose="02000503000000000004" pitchFamily="2" charset="-78"/>
                <a:cs typeface="Jameel Noori Nastaleeq" panose="02000503000000000004" pitchFamily="2" charset="-78"/>
              </a:rPr>
              <a:t>ہنر</a:t>
            </a:r>
            <a:endParaRPr lang="en-US" sz="3600" dirty="0" smtClean="0">
              <a:latin typeface="Jameel Noori Nastaleeq" panose="02000503000000000004" pitchFamily="2" charset="-78"/>
              <a:cs typeface="Jameel Noori Nastaleeq" panose="02000503000000000004" pitchFamily="2" charset="-78"/>
            </a:endParaRPr>
          </a:p>
          <a:p>
            <a:pPr marL="0" indent="0" algn="ctr" rtl="1">
              <a:buNone/>
            </a:pPr>
            <a:r>
              <a:rPr lang="en-US" sz="3600" dirty="0" smtClean="0">
                <a:latin typeface="Jameel Noori Nastaleeq" panose="02000503000000000004" pitchFamily="2" charset="-78"/>
                <a:cs typeface="Jameel Noori Nastaleeq" panose="02000503000000000004" pitchFamily="2" charset="-78"/>
              </a:rPr>
              <a:t>	</a:t>
            </a:r>
            <a:r>
              <a:rPr lang="ar-SA" sz="3600" dirty="0" smtClean="0">
                <a:latin typeface="Jameel Noori Nastaleeq" panose="02000503000000000004" pitchFamily="2" charset="-78"/>
                <a:cs typeface="Jameel Noori Nastaleeq" panose="02000503000000000004" pitchFamily="2" charset="-78"/>
              </a:rPr>
              <a:t>پڑی </a:t>
            </a:r>
            <a:r>
              <a:rPr lang="ar-SA" sz="3600" dirty="0">
                <a:latin typeface="Jameel Noori Nastaleeq" panose="02000503000000000004" pitchFamily="2" charset="-78"/>
                <a:cs typeface="Jameel Noori Nastaleeq" panose="02000503000000000004" pitchFamily="2" charset="-78"/>
              </a:rPr>
              <a:t>اپنی </a:t>
            </a:r>
            <a:r>
              <a:rPr lang="ar-SA" sz="3600" dirty="0" smtClean="0">
                <a:latin typeface="Jameel Noori Nastaleeq" panose="02000503000000000004" pitchFamily="2" charset="-78"/>
                <a:cs typeface="Jameel Noori Nastaleeq" panose="02000503000000000004" pitchFamily="2" charset="-78"/>
              </a:rPr>
              <a:t>برا</a:t>
            </a:r>
            <a:r>
              <a:rPr lang="ur-PK" sz="3600" dirty="0" smtClean="0">
                <a:latin typeface="Jameel Noori Nastaleeq" panose="02000503000000000004" pitchFamily="2" charset="-78"/>
                <a:cs typeface="Jameel Noori Nastaleeq" panose="02000503000000000004" pitchFamily="2" charset="-78"/>
              </a:rPr>
              <a:t>ئیو</a:t>
            </a:r>
            <a:r>
              <a:rPr lang="ar-SA" sz="3600" dirty="0" smtClean="0">
                <a:latin typeface="Jameel Noori Nastaleeq" panose="02000503000000000004" pitchFamily="2" charset="-78"/>
                <a:cs typeface="Jameel Noori Nastaleeq" panose="02000503000000000004" pitchFamily="2" charset="-78"/>
              </a:rPr>
              <a:t>ں </a:t>
            </a:r>
            <a:r>
              <a:rPr lang="ar-SA" sz="3600" dirty="0">
                <a:latin typeface="Jameel Noori Nastaleeq" panose="02000503000000000004" pitchFamily="2" charset="-78"/>
                <a:cs typeface="Jameel Noori Nastaleeq" panose="02000503000000000004" pitchFamily="2" charset="-78"/>
              </a:rPr>
              <a:t>پر جو نظر تو جہان میں </a:t>
            </a:r>
            <a:r>
              <a:rPr lang="ar-SA" sz="3600" dirty="0" smtClean="0">
                <a:latin typeface="Jameel Noori Nastaleeq" panose="02000503000000000004" pitchFamily="2" charset="-78"/>
                <a:cs typeface="Jameel Noori Nastaleeq" panose="02000503000000000004" pitchFamily="2" charset="-78"/>
              </a:rPr>
              <a:t>کو</a:t>
            </a:r>
            <a:r>
              <a:rPr lang="ur-PK" sz="3600" dirty="0" smtClean="0">
                <a:latin typeface="Jameel Noori Nastaleeq" panose="02000503000000000004" pitchFamily="2" charset="-78"/>
                <a:cs typeface="Jameel Noori Nastaleeq" panose="02000503000000000004" pitchFamily="2" charset="-78"/>
              </a:rPr>
              <a:t>ئی</a:t>
            </a:r>
            <a:r>
              <a:rPr lang="ar-SA" sz="3600" dirty="0" smtClean="0">
                <a:latin typeface="Jameel Noori Nastaleeq" panose="02000503000000000004" pitchFamily="2" charset="-78"/>
                <a:cs typeface="Jameel Noori Nastaleeq" panose="02000503000000000004" pitchFamily="2" charset="-78"/>
              </a:rPr>
              <a:t> </a:t>
            </a:r>
            <a:r>
              <a:rPr lang="ar-SA" sz="3600" dirty="0">
                <a:latin typeface="Jameel Noori Nastaleeq" panose="02000503000000000004" pitchFamily="2" charset="-78"/>
                <a:cs typeface="Jameel Noori Nastaleeq" panose="02000503000000000004" pitchFamily="2" charset="-78"/>
              </a:rPr>
              <a:t>بُرا نہ </a:t>
            </a:r>
            <a:r>
              <a:rPr lang="ar-SA" sz="3600" dirty="0" smtClean="0">
                <a:latin typeface="Jameel Noori Nastaleeq" panose="02000503000000000004" pitchFamily="2" charset="-78"/>
                <a:cs typeface="Jameel Noori Nastaleeq" panose="02000503000000000004" pitchFamily="2" charset="-78"/>
              </a:rPr>
              <a:t>رہا</a:t>
            </a:r>
            <a:endParaRPr lang="ur-PK" sz="3600" dirty="0" smtClean="0">
              <a:latin typeface="Jameel Noori Nastaleeq" panose="02000503000000000004" pitchFamily="2" charset="-78"/>
              <a:cs typeface="Jameel Noori Nastaleeq" panose="02000503000000000004" pitchFamily="2" charset="-78"/>
            </a:endParaRPr>
          </a:p>
          <a:p>
            <a:pPr marL="0" indent="0" algn="ctr" rtl="1">
              <a:buNone/>
            </a:pPr>
            <a:r>
              <a:rPr lang="en-US" sz="2400" dirty="0">
                <a:latin typeface="Times New Roman" panose="02020603050405020304" pitchFamily="18" charset="0"/>
                <a:cs typeface="Times New Roman" panose="02020603050405020304" pitchFamily="18" charset="0"/>
              </a:rPr>
              <a:t>As long as we were unaware of our own faults, we looked into the faults and failings of others; But when we looked at our own faults there remained no one faulty in the world.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26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b="1" i="1" dirty="0"/>
              <a:t>8</a:t>
            </a:r>
            <a:r>
              <a:rPr lang="en-US" b="1" i="1" baseline="30000" dirty="0" smtClean="0"/>
              <a:t>th</a:t>
            </a:r>
            <a:r>
              <a:rPr lang="en-US" b="1" i="1" dirty="0" smtClean="0"/>
              <a:t> </a:t>
            </a:r>
            <a:r>
              <a:rPr lang="en-US" b="1" i="1" dirty="0" smtClean="0"/>
              <a:t>lesson</a:t>
            </a:r>
            <a:br>
              <a:rPr lang="en-US" b="1" i="1" dirty="0" smtClean="0"/>
            </a:br>
            <a:r>
              <a:rPr lang="en-US" b="1" i="1" dirty="0" smtClean="0"/>
              <a:t>Renouncing </a:t>
            </a:r>
            <a:r>
              <a:rPr lang="en-US" b="1" dirty="0" smtClean="0"/>
              <a:t>suspicions, finding faults and </a:t>
            </a:r>
            <a:r>
              <a:rPr lang="en-US" b="1" i="1" dirty="0" smtClean="0"/>
              <a:t>Backbiting</a:t>
            </a:r>
            <a:r>
              <a:rPr lang="en-US" b="1" i="1" dirty="0"/>
              <a:t/>
            </a:r>
            <a:br>
              <a:rPr lang="en-US" b="1" i="1" dirty="0"/>
            </a:br>
            <a:endParaRPr lang="en-US" b="1" dirty="0"/>
          </a:p>
        </p:txBody>
      </p:sp>
      <p:sp>
        <p:nvSpPr>
          <p:cNvPr id="3" name="Content Placeholder 2"/>
          <p:cNvSpPr>
            <a:spLocks noGrp="1"/>
          </p:cNvSpPr>
          <p:nvPr>
            <p:ph idx="1"/>
          </p:nvPr>
        </p:nvSpPr>
        <p:spPr/>
        <p:txBody>
          <a:bodyPr>
            <a:normAutofit lnSpcReduction="10000"/>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یٰۤاَیُّهَا الَّذِیْنَ اٰمَنُوا اجْتَنِبُوْا كَثِیْرًا مِّنَ الظَّنِّ١٘ اِنَّ بَعْضَ الظَّنِّ اِثْمٌ وَّ لَا تَجَسَّسُوْا وَ لَا یَغْتَبْ بَّعْضُكُمْ بَعْضًا١ؕ اَیُحِبُّ اَحَدُكُمْ اَنْ یَّاْكُلَ لَحْمَ اَخِیْهِ مَیْتًا فَكَرِهْتُمُوْهُ١ؕ وَ اتَّقُوا اللّٰهَ١ؕ اِنَّ اللّٰهَ تَوَّابٌ </a:t>
            </a:r>
            <a:r>
              <a:rPr lang="ar-SA" sz="2400" dirty="0" smtClean="0">
                <a:solidFill>
                  <a:srgbClr val="FF0000"/>
                </a:solidFill>
                <a:latin typeface="Al Majeed Quranic Font" panose="02010000000000000000" pitchFamily="2" charset="-78"/>
                <a:cs typeface="Al Majeed Quranic Font" panose="02010000000000000000" pitchFamily="2" charset="-78"/>
              </a:rPr>
              <a:t>رَّحِیْمٌ</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algn="ctr"/>
            <a:endParaRPr lang="en-US" sz="2400" dirty="0">
              <a:solidFill>
                <a:srgbClr val="FF0000"/>
              </a:solidFill>
              <a:latin typeface="Al Majeed Quranic Font" panose="02010000000000000000" pitchFamily="2" charset="-78"/>
              <a:cs typeface="Al Majeed Quranic Font" panose="02010000000000000000" pitchFamily="2" charset="-78"/>
            </a:endParaRPr>
          </a:p>
          <a:p>
            <a:r>
              <a:rPr lang="en-US" sz="2400" dirty="0">
                <a:latin typeface="Times New Roman" panose="02020603050405020304" pitchFamily="18" charset="0"/>
                <a:cs typeface="Times New Roman" panose="02020603050405020304" pitchFamily="18" charset="0"/>
              </a:rPr>
              <a:t>O those who believe, </a:t>
            </a:r>
            <a:r>
              <a:rPr lang="en-US" sz="2400" dirty="0">
                <a:solidFill>
                  <a:srgbClr val="FF0000"/>
                </a:solidFill>
                <a:latin typeface="Times New Roman" panose="02020603050405020304" pitchFamily="18" charset="0"/>
                <a:cs typeface="Times New Roman" panose="02020603050405020304" pitchFamily="18" charset="0"/>
              </a:rPr>
              <a:t>abstain from many of the suspicions</a:t>
            </a:r>
            <a:r>
              <a:rPr lang="en-US" sz="2400" dirty="0">
                <a:latin typeface="Times New Roman" panose="02020603050405020304" pitchFamily="18" charset="0"/>
                <a:cs typeface="Times New Roman" panose="02020603050405020304" pitchFamily="18" charset="0"/>
              </a:rPr>
              <a:t>. Some suspicions are sins. And do not be </a:t>
            </a:r>
            <a:r>
              <a:rPr lang="en-US" sz="2400" dirty="0">
                <a:solidFill>
                  <a:srgbClr val="FF0000"/>
                </a:solidFill>
                <a:latin typeface="Times New Roman" panose="02020603050405020304" pitchFamily="18" charset="0"/>
                <a:cs typeface="Times New Roman" panose="02020603050405020304" pitchFamily="18" charset="0"/>
              </a:rPr>
              <a:t>curious (to find out faults of others)</a:t>
            </a:r>
            <a:r>
              <a:rPr lang="en-US" sz="2400" dirty="0">
                <a:latin typeface="Times New Roman" panose="02020603050405020304" pitchFamily="18" charset="0"/>
                <a:cs typeface="Times New Roman" panose="02020603050405020304" pitchFamily="18" charset="0"/>
              </a:rPr>
              <a:t>, and do not </a:t>
            </a:r>
            <a:r>
              <a:rPr lang="en-US" sz="2400" dirty="0">
                <a:solidFill>
                  <a:srgbClr val="FF0000"/>
                </a:solidFill>
                <a:latin typeface="Times New Roman" panose="02020603050405020304" pitchFamily="18" charset="0"/>
                <a:cs typeface="Times New Roman" panose="02020603050405020304" pitchFamily="18" charset="0"/>
              </a:rPr>
              <a:t>backbite one another</a:t>
            </a:r>
            <a:r>
              <a:rPr lang="en-US" sz="2400" dirty="0">
                <a:latin typeface="Times New Roman" panose="02020603050405020304" pitchFamily="18" charset="0"/>
                <a:cs typeface="Times New Roman" panose="02020603050405020304" pitchFamily="18" charset="0"/>
              </a:rPr>
              <a:t>. Does one of you like that he eats the flesh of his dead brother? You would abhor it. And fear Allah. Surely Allah is Most-Relenting, Very-Merciful.</a:t>
            </a:r>
          </a:p>
          <a:p>
            <a:pPr marL="0" indent="0">
              <a:buNone/>
            </a:pPr>
            <a:r>
              <a:rPr lang="en-US" sz="2400" dirty="0"/>
              <a:t/>
            </a:r>
            <a:br>
              <a:rPr lang="en-US" sz="2400" dirty="0"/>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21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continued</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Backbiting </a:t>
            </a:r>
            <a:r>
              <a:rPr lang="en-US" sz="2400" dirty="0">
                <a:solidFill>
                  <a:schemeClr val="tx1"/>
                </a:solidFill>
                <a:latin typeface="Times New Roman" panose="02020603050405020304" pitchFamily="18" charset="0"/>
                <a:cs typeface="Times New Roman" panose="02020603050405020304" pitchFamily="18" charset="0"/>
              </a:rPr>
              <a:t>is to mention someone in his absence in the way he would have hated to be mentioned.</a:t>
            </a:r>
          </a:p>
          <a:p>
            <a:r>
              <a:rPr lang="en-US" sz="2400" dirty="0">
                <a:solidFill>
                  <a:schemeClr val="tx1"/>
                </a:solidFill>
                <a:latin typeface="Times New Roman" panose="02020603050405020304" pitchFamily="18" charset="0"/>
                <a:cs typeface="Times New Roman" panose="02020603050405020304" pitchFamily="18" charset="0"/>
              </a:rPr>
              <a:t>It is one of the gravest sins in Islam and can only be forgiven if the person, whose </a:t>
            </a:r>
            <a:r>
              <a:rPr lang="en-US" sz="2400" dirty="0" err="1">
                <a:solidFill>
                  <a:schemeClr val="tx1"/>
                </a:solidFill>
                <a:latin typeface="Times New Roman" panose="02020603050405020304" pitchFamily="18" charset="0"/>
                <a:cs typeface="Times New Roman" panose="02020603050405020304" pitchFamily="18" charset="0"/>
              </a:rPr>
              <a:t>gheebah</a:t>
            </a:r>
            <a:r>
              <a:rPr lang="en-US" sz="2400" dirty="0">
                <a:solidFill>
                  <a:schemeClr val="tx1"/>
                </a:solidFill>
                <a:latin typeface="Times New Roman" panose="02020603050405020304" pitchFamily="18" charset="0"/>
                <a:cs typeface="Times New Roman" panose="02020603050405020304" pitchFamily="18" charset="0"/>
              </a:rPr>
              <a:t> has been done, forgives us. </a:t>
            </a:r>
          </a:p>
          <a:p>
            <a:r>
              <a:rPr lang="en-US" sz="2400" dirty="0">
                <a:solidFill>
                  <a:schemeClr val="tx1"/>
                </a:solidFill>
                <a:latin typeface="Times New Roman" panose="02020603050405020304" pitchFamily="18" charset="0"/>
                <a:cs typeface="Times New Roman" panose="02020603050405020304" pitchFamily="18" charset="0"/>
              </a:rPr>
              <a:t>Uttering derogatory remarks, making fun of them, in their absence that cannot be shared in their presence count Backbiting. </a:t>
            </a:r>
          </a:p>
          <a:p>
            <a:r>
              <a:rPr lang="en-US" sz="2400" dirty="0">
                <a:solidFill>
                  <a:schemeClr val="tx1"/>
                </a:solidFill>
                <a:latin typeface="Times New Roman" panose="02020603050405020304" pitchFamily="18" charset="0"/>
                <a:cs typeface="Times New Roman" panose="02020603050405020304" pitchFamily="18" charset="0"/>
              </a:rPr>
              <a:t>It is considered equal to eating one’s brother’s flesh, therefore, Allah commands us to renounce backbiting. </a:t>
            </a:r>
          </a:p>
          <a:p>
            <a:endParaRPr lang="en-US" sz="2400" dirty="0"/>
          </a:p>
        </p:txBody>
      </p:sp>
    </p:spTree>
    <p:extLst>
      <p:ext uri="{BB962C8B-B14F-4D97-AF65-F5344CB8AC3E}">
        <p14:creationId xmlns:p14="http://schemas.microsoft.com/office/powerpoint/2010/main" val="403908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continued</a:t>
            </a:r>
            <a:endParaRPr lang="en-US" sz="1800" dirty="0"/>
          </a:p>
        </p:txBody>
      </p:sp>
      <p:sp>
        <p:nvSpPr>
          <p:cNvPr id="3" name="Content Placeholder 2"/>
          <p:cNvSpPr>
            <a:spLocks noGrp="1"/>
          </p:cNvSpPr>
          <p:nvPr>
            <p:ph idx="1"/>
          </p:nvPr>
        </p:nvSpPr>
        <p:spPr/>
        <p:txBody>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لا تغتابوا المسلمین ولا تتّبعوا عوراتھم فان من اتبّع عوراتھم یتبع اللہ عورتۃ و من یتّبع اللہ عورتۃ یفضحہ فی بیتہ </a:t>
            </a:r>
            <a:r>
              <a:rPr lang="ar-SA" sz="2400" dirty="0" smtClean="0">
                <a:solidFill>
                  <a:srgbClr val="FF0000"/>
                </a:solidFill>
                <a:latin typeface="Al Majeed Quranic Font" panose="02010000000000000000" pitchFamily="2" charset="-78"/>
                <a:cs typeface="Al Majeed Quranic Font" panose="02010000000000000000" pitchFamily="2" charset="-78"/>
              </a:rPr>
              <a:t>“</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smtClean="0">
                <a:latin typeface="Times New Roman" panose="02020603050405020304" pitchFamily="18" charset="0"/>
                <a:cs typeface="Times New Roman" panose="02020603050405020304" pitchFamily="18" charset="0"/>
              </a:rPr>
              <a:t>Do </a:t>
            </a:r>
            <a:r>
              <a:rPr lang="en-US" sz="2400" dirty="0">
                <a:latin typeface="Times New Roman" panose="02020603050405020304" pitchFamily="18" charset="0"/>
                <a:cs typeface="Times New Roman" panose="02020603050405020304" pitchFamily="18" charset="0"/>
              </a:rPr>
              <a:t>not speak ill of Muslims behind their backs, and do not search out their faults, for he who searches out their faults will have his faults searched out by Allah, and he whose faults are searched out by Allah will be exposed by Him, even though he should be in the interior of his house" [ </a:t>
            </a:r>
            <a:r>
              <a:rPr lang="en-US" sz="2400" dirty="0" err="1">
                <a:latin typeface="Times New Roman" panose="02020603050405020304" pitchFamily="18" charset="0"/>
                <a:cs typeface="Times New Roman" panose="02020603050405020304" pitchFamily="18" charset="0"/>
              </a:rPr>
              <a:t>Qurtubi</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47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1817" y="497514"/>
            <a:ext cx="5901265" cy="5866484"/>
          </a:xfrm>
          <a:prstGeom prst="rect">
            <a:avLst/>
          </a:prstGeom>
        </p:spPr>
      </p:pic>
    </p:spTree>
    <p:extLst>
      <p:ext uri="{BB962C8B-B14F-4D97-AF65-F5344CB8AC3E}">
        <p14:creationId xmlns:p14="http://schemas.microsoft.com/office/powerpoint/2010/main" val="1850789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
            </a:r>
            <a:br>
              <a:rPr lang="en-US" b="1" i="1" dirty="0"/>
            </a:br>
            <a:endParaRPr lang="en-US" dirty="0"/>
          </a:p>
        </p:txBody>
      </p:sp>
      <p:sp>
        <p:nvSpPr>
          <p:cNvPr id="3" name="Content Placeholder 2"/>
          <p:cNvSpPr>
            <a:spLocks noGrp="1"/>
          </p:cNvSpPr>
          <p:nvPr>
            <p:ph idx="1"/>
          </p:nvPr>
        </p:nvSpPr>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Suspicion is to form </a:t>
            </a:r>
            <a:r>
              <a:rPr lang="en-US" sz="2400" dirty="0">
                <a:solidFill>
                  <a:srgbClr val="FF0000"/>
                </a:solidFill>
                <a:latin typeface="Times New Roman" panose="02020603050405020304" pitchFamily="18" charset="0"/>
                <a:cs typeface="Times New Roman" panose="02020603050405020304" pitchFamily="18" charset="0"/>
              </a:rPr>
              <a:t>false assumptions </a:t>
            </a:r>
            <a:r>
              <a:rPr lang="en-US" sz="2400" dirty="0">
                <a:solidFill>
                  <a:schemeClr val="tx1"/>
                </a:solidFill>
                <a:latin typeface="Times New Roman" panose="02020603050405020304" pitchFamily="18" charset="0"/>
                <a:cs typeface="Times New Roman" panose="02020603050405020304" pitchFamily="18" charset="0"/>
              </a:rPr>
              <a:t>about someone on the basis of their actions or giving self-formed justifications to whatever they say or do</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It is prohibited by Allah to be suspicious about other believers and find faults in them</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It corrupts one’s heart and soul with illogical explanations and thoughts and disrupts one’s relationships with others.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We should always respect the privacy of others and never ask questions about their personal lives </a:t>
            </a:r>
            <a:r>
              <a:rPr lang="en-US" sz="2400" dirty="0">
                <a:solidFill>
                  <a:srgbClr val="FF0000"/>
                </a:solidFill>
                <a:latin typeface="Times New Roman" panose="02020603050405020304" pitchFamily="18" charset="0"/>
                <a:cs typeface="Times New Roman" panose="02020603050405020304" pitchFamily="18" charset="0"/>
              </a:rPr>
              <a:t>with the intention of spying</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6672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83944" y="528779"/>
            <a:ext cx="5988833" cy="5770824"/>
          </a:xfrm>
          <a:prstGeom prst="rect">
            <a:avLst/>
          </a:prstGeom>
        </p:spPr>
      </p:pic>
    </p:spTree>
    <p:extLst>
      <p:ext uri="{BB962C8B-B14F-4D97-AF65-F5344CB8AC3E}">
        <p14:creationId xmlns:p14="http://schemas.microsoft.com/office/powerpoint/2010/main" val="121994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u="sng" dirty="0" smtClean="0">
                <a:solidFill>
                  <a:schemeClr val="tx1"/>
                </a:solidFill>
                <a:latin typeface="Times New Roman" panose="02020603050405020304" pitchFamily="18" charset="0"/>
                <a:cs typeface="Times New Roman" panose="02020603050405020304" pitchFamily="18" charset="0"/>
              </a:rPr>
              <a:t>Introduction to Surah Al-</a:t>
            </a:r>
            <a:r>
              <a:rPr lang="en-US" u="sng" dirty="0" err="1" smtClean="0">
                <a:solidFill>
                  <a:schemeClr val="tx1"/>
                </a:solidFill>
                <a:latin typeface="Times New Roman" panose="02020603050405020304" pitchFamily="18" charset="0"/>
                <a:cs typeface="Times New Roman" panose="02020603050405020304" pitchFamily="18" charset="0"/>
              </a:rPr>
              <a:t>Hujurat</a:t>
            </a:r>
            <a:r>
              <a:rPr lang="en-US" u="sng" dirty="0" smtClean="0">
                <a:solidFill>
                  <a:schemeClr val="tx1"/>
                </a:solidFill>
                <a:latin typeface="Times New Roman" panose="02020603050405020304" pitchFamily="18" charset="0"/>
                <a:cs typeface="Times New Roman" panose="02020603050405020304" pitchFamily="18" charset="0"/>
              </a:rPr>
              <a:t> </a:t>
            </a:r>
            <a:r>
              <a:rPr lang="en-US" sz="2400" u="sng" dirty="0" smtClean="0">
                <a:solidFill>
                  <a:srgbClr val="FF0000"/>
                </a:solidFill>
                <a:latin typeface="Times New Roman" panose="02020603050405020304" pitchFamily="18" charset="0"/>
                <a:cs typeface="Times New Roman" panose="02020603050405020304" pitchFamily="18" charset="0"/>
              </a:rPr>
              <a:t>(The Chambers)</a:t>
            </a:r>
            <a:br>
              <a:rPr lang="en-US" sz="2400" u="sng" dirty="0" smtClean="0">
                <a:solidFill>
                  <a:srgbClr val="FF0000"/>
                </a:solidFill>
                <a:latin typeface="Times New Roman" panose="02020603050405020304" pitchFamily="18" charset="0"/>
                <a:cs typeface="Times New Roman" panose="02020603050405020304" pitchFamily="18" charset="0"/>
              </a:rPr>
            </a:br>
            <a:r>
              <a:rPr lang="en-US" sz="2400" u="sng" dirty="0" smtClean="0">
                <a:solidFill>
                  <a:srgbClr val="FF0000"/>
                </a:solidFill>
                <a:latin typeface="Times New Roman" panose="02020603050405020304" pitchFamily="18" charset="0"/>
                <a:cs typeface="Times New Roman" panose="02020603050405020304" pitchFamily="18" charset="0"/>
              </a:rPr>
              <a:t>(continued)</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930400"/>
            <a:ext cx="9543245" cy="4483279"/>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Surah </a:t>
            </a:r>
            <a:r>
              <a:rPr lang="en-US" sz="2400" dirty="0" err="1">
                <a:solidFill>
                  <a:schemeClr val="tx1"/>
                </a:solidFill>
                <a:latin typeface="Times New Roman" panose="02020603050405020304" pitchFamily="18" charset="0"/>
                <a:cs typeface="Times New Roman" panose="02020603050405020304" pitchFamily="18" charset="0"/>
              </a:rPr>
              <a:t>Hujarat</a:t>
            </a:r>
            <a:r>
              <a:rPr lang="en-US" sz="2400" dirty="0">
                <a:solidFill>
                  <a:schemeClr val="tx1"/>
                </a:solidFill>
                <a:latin typeface="Times New Roman" panose="02020603050405020304" pitchFamily="18" charset="0"/>
                <a:cs typeface="Times New Roman" panose="02020603050405020304" pitchFamily="18" charset="0"/>
              </a:rPr>
              <a:t> deals with the </a:t>
            </a:r>
            <a:r>
              <a:rPr lang="en-US" sz="2400" dirty="0">
                <a:solidFill>
                  <a:srgbClr val="FF0000"/>
                </a:solidFill>
                <a:latin typeface="Times New Roman" panose="02020603050405020304" pitchFamily="18" charset="0"/>
                <a:cs typeface="Times New Roman" panose="02020603050405020304" pitchFamily="18" charset="0"/>
              </a:rPr>
              <a:t>moral values </a:t>
            </a:r>
            <a:r>
              <a:rPr lang="en-US" sz="2400" dirty="0">
                <a:solidFill>
                  <a:schemeClr val="tx1"/>
                </a:solidFill>
                <a:latin typeface="Times New Roman" panose="02020603050405020304" pitchFamily="18" charset="0"/>
                <a:cs typeface="Times New Roman" panose="02020603050405020304" pitchFamily="18" charset="0"/>
              </a:rPr>
              <a:t>prevailing in an Islamic society. It can be divided </a:t>
            </a:r>
            <a:r>
              <a:rPr lang="en-US" sz="2400" dirty="0">
                <a:solidFill>
                  <a:srgbClr val="FF0000"/>
                </a:solidFill>
                <a:latin typeface="Times New Roman" panose="02020603050405020304" pitchFamily="18" charset="0"/>
                <a:cs typeface="Times New Roman" panose="02020603050405020304" pitchFamily="18" charset="0"/>
              </a:rPr>
              <a:t>into three parts</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The first part addresses the fact that respect should be given to our </a:t>
            </a:r>
            <a:r>
              <a:rPr lang="en-US" sz="2400" dirty="0">
                <a:solidFill>
                  <a:srgbClr val="FF0000"/>
                </a:solidFill>
                <a:latin typeface="Times New Roman" panose="02020603050405020304" pitchFamily="18" charset="0"/>
                <a:cs typeface="Times New Roman" panose="02020603050405020304" pitchFamily="18" charset="0"/>
              </a:rPr>
              <a:t>Prophet Muhammad PBUH </a:t>
            </a:r>
            <a:r>
              <a:rPr lang="en-US" sz="2400" dirty="0">
                <a:solidFill>
                  <a:schemeClr val="tx1"/>
                </a:solidFill>
                <a:latin typeface="Times New Roman" panose="02020603050405020304" pitchFamily="18" charset="0"/>
                <a:cs typeface="Times New Roman" panose="02020603050405020304" pitchFamily="18" charset="0"/>
              </a:rPr>
              <a:t>and our opinions should be according to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smtClean="0">
                <a:solidFill>
                  <a:srgbClr val="FF0000"/>
                </a:solidFill>
                <a:latin typeface="Times New Roman" panose="02020603050405020304" pitchFamily="18" charset="0"/>
                <a:cs typeface="Times New Roman" panose="02020603050405020304" pitchFamily="18" charset="0"/>
              </a:rPr>
              <a:t>commands </a:t>
            </a:r>
            <a:r>
              <a:rPr lang="en-US" sz="2400" dirty="0">
                <a:solidFill>
                  <a:srgbClr val="FF0000"/>
                </a:solidFill>
                <a:latin typeface="Times New Roman" panose="02020603050405020304" pitchFamily="18" charset="0"/>
                <a:cs typeface="Times New Roman" panose="02020603050405020304" pitchFamily="18" charset="0"/>
              </a:rPr>
              <a:t>of Allah and His messenger</a:t>
            </a:r>
            <a:endParaRPr lang="en-US" sz="2400" dirty="0" smtClean="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rgbClr val="FF0000"/>
                </a:solidFill>
                <a:latin typeface="Times New Roman" panose="02020603050405020304" pitchFamily="18" charset="0"/>
                <a:cs typeface="Times New Roman" panose="02020603050405020304" pitchFamily="18" charset="0"/>
              </a:rPr>
              <a:t>The second part </a:t>
            </a:r>
            <a:r>
              <a:rPr lang="en-US" sz="2400" dirty="0">
                <a:solidFill>
                  <a:schemeClr val="tx1"/>
                </a:solidFill>
                <a:latin typeface="Times New Roman" panose="02020603050405020304" pitchFamily="18" charset="0"/>
                <a:cs typeface="Times New Roman" panose="02020603050405020304" pitchFamily="18" charset="0"/>
              </a:rPr>
              <a:t>deals with the </a:t>
            </a:r>
            <a:r>
              <a:rPr lang="en-US" sz="2400" dirty="0">
                <a:solidFill>
                  <a:srgbClr val="FF0000"/>
                </a:solidFill>
                <a:latin typeface="Times New Roman" panose="02020603050405020304" pitchFamily="18" charset="0"/>
                <a:cs typeface="Times New Roman" panose="02020603050405020304" pitchFamily="18" charset="0"/>
              </a:rPr>
              <a:t>moral values </a:t>
            </a:r>
            <a:r>
              <a:rPr lang="en-US" sz="2400" dirty="0">
                <a:solidFill>
                  <a:schemeClr val="tx1"/>
                </a:solidFill>
                <a:latin typeface="Times New Roman" panose="02020603050405020304" pitchFamily="18" charset="0"/>
                <a:cs typeface="Times New Roman" panose="02020603050405020304" pitchFamily="18" charset="0"/>
              </a:rPr>
              <a:t>that a believer should be possessing. He should always be ready to </a:t>
            </a:r>
            <a:r>
              <a:rPr lang="en-US" sz="2400" dirty="0">
                <a:solidFill>
                  <a:srgbClr val="FF0000"/>
                </a:solidFill>
                <a:latin typeface="Times New Roman" panose="02020603050405020304" pitchFamily="18" charset="0"/>
                <a:cs typeface="Times New Roman" panose="02020603050405020304" pitchFamily="18" charset="0"/>
              </a:rPr>
              <a:t>make peace between people with justice and equity.</a:t>
            </a:r>
            <a:r>
              <a:rPr lang="en-US" sz="2400" dirty="0">
                <a:solidFill>
                  <a:schemeClr val="tx1"/>
                </a:solidFill>
                <a:latin typeface="Times New Roman" panose="02020603050405020304" pitchFamily="18" charset="0"/>
                <a:cs typeface="Times New Roman" panose="02020603050405020304" pitchFamily="18" charset="0"/>
              </a:rPr>
              <a:t> He should avoid making </a:t>
            </a:r>
            <a:r>
              <a:rPr lang="en-US" sz="2400" dirty="0">
                <a:solidFill>
                  <a:srgbClr val="FF0000"/>
                </a:solidFill>
                <a:latin typeface="Times New Roman" panose="02020603050405020304" pitchFamily="18" charset="0"/>
                <a:cs typeface="Times New Roman" panose="02020603050405020304" pitchFamily="18" charset="0"/>
              </a:rPr>
              <a:t>false assumptions </a:t>
            </a:r>
            <a:r>
              <a:rPr lang="en-US" sz="2400" dirty="0">
                <a:solidFill>
                  <a:schemeClr val="tx1"/>
                </a:solidFill>
                <a:latin typeface="Times New Roman" panose="02020603050405020304" pitchFamily="18" charset="0"/>
                <a:cs typeface="Times New Roman" panose="02020603050405020304" pitchFamily="18" charset="0"/>
              </a:rPr>
              <a:t>about others and never </a:t>
            </a:r>
            <a:r>
              <a:rPr lang="en-US" sz="2400" dirty="0">
                <a:solidFill>
                  <a:srgbClr val="FF0000"/>
                </a:solidFill>
                <a:latin typeface="Times New Roman" panose="02020603050405020304" pitchFamily="18" charset="0"/>
                <a:cs typeface="Times New Roman" panose="02020603050405020304" pitchFamily="18" charset="0"/>
              </a:rPr>
              <a:t>spy on his brothers</a:t>
            </a:r>
            <a:r>
              <a:rPr lang="en-US" sz="2400" dirty="0">
                <a:solidFill>
                  <a:schemeClr val="tx1"/>
                </a:solidFill>
                <a:latin typeface="Times New Roman" panose="02020603050405020304" pitchFamily="18" charset="0"/>
                <a:cs typeface="Times New Roman" panose="02020603050405020304" pitchFamily="18" charset="0"/>
              </a:rPr>
              <a:t>. He should stay away from </a:t>
            </a:r>
            <a:r>
              <a:rPr lang="en-US" sz="2400" dirty="0">
                <a:solidFill>
                  <a:srgbClr val="FF0000"/>
                </a:solidFill>
                <a:latin typeface="Times New Roman" panose="02020603050405020304" pitchFamily="18" charset="0"/>
                <a:cs typeface="Times New Roman" panose="02020603050405020304" pitchFamily="18" charset="0"/>
              </a:rPr>
              <a:t>backbiting and </a:t>
            </a:r>
            <a:r>
              <a:rPr lang="en-US" sz="2400" dirty="0" smtClean="0">
                <a:solidFill>
                  <a:srgbClr val="FF0000"/>
                </a:solidFill>
                <a:latin typeface="Times New Roman" panose="02020603050405020304" pitchFamily="18" charset="0"/>
                <a:cs typeface="Times New Roman" panose="02020603050405020304" pitchFamily="18" charset="0"/>
              </a:rPr>
              <a:t>insulting</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931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9</a:t>
            </a:r>
            <a:r>
              <a:rPr lang="en-US" b="1" i="1" baseline="30000" dirty="0" smtClean="0"/>
              <a:t>th</a:t>
            </a:r>
            <a:r>
              <a:rPr lang="en-US" b="1" i="1" dirty="0" smtClean="0"/>
              <a:t> lesson</a:t>
            </a:r>
            <a:br>
              <a:rPr lang="en-US" b="1" i="1" dirty="0" smtClean="0"/>
            </a:br>
            <a:r>
              <a:rPr lang="en-US" b="1" i="1" dirty="0" smtClean="0"/>
              <a:t>Islam </a:t>
            </a:r>
            <a:r>
              <a:rPr lang="en-US" b="1" i="1" dirty="0"/>
              <a:t>Negates Racism</a:t>
            </a:r>
            <a:br>
              <a:rPr lang="en-US" b="1" i="1" dirty="0"/>
            </a:br>
            <a:endParaRPr lang="en-US" dirty="0"/>
          </a:p>
        </p:txBody>
      </p:sp>
      <p:sp>
        <p:nvSpPr>
          <p:cNvPr id="3" name="Content Placeholder 2"/>
          <p:cNvSpPr>
            <a:spLocks noGrp="1"/>
          </p:cNvSpPr>
          <p:nvPr>
            <p:ph idx="1"/>
          </p:nvPr>
        </p:nvSpPr>
        <p:spPr/>
        <p:txBody>
          <a:bodyPr anchor="ctr">
            <a:normAutofit/>
          </a:bodyP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یٰۤاَیُّهَا النَّاسُ اِنَّا خَلَقْنٰكُمْ مِّنْ ذَكَرٍ وَّ اُنْثٰى وَ جَعَلْنٰكُمْ شُعُوْبًا وَّ قَبَآئِلَ لِتَعَارَفُوْا١ؕ اِنَّ اَكْرَمَكُمْ عِنْدَ اللّٰهِ اَتْقٰىكُمْ١ؕ اِنَّ اللّٰهَ عَلِیْمٌ </a:t>
            </a:r>
            <a:r>
              <a:rPr lang="ar-SA" sz="2400" dirty="0" smtClean="0">
                <a:solidFill>
                  <a:srgbClr val="FF0000"/>
                </a:solidFill>
                <a:latin typeface="Al Majeed Quranic Font" panose="02010000000000000000" pitchFamily="2" charset="-78"/>
                <a:cs typeface="Al Majeed Quranic Font" panose="02010000000000000000" pitchFamily="2" charset="-78"/>
              </a:rPr>
              <a:t>خَبِیْرٌ</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rtl="1"/>
            <a:r>
              <a:rPr lang="en-US" sz="2400" dirty="0">
                <a:solidFill>
                  <a:schemeClr val="tx1"/>
                </a:solidFill>
                <a:latin typeface="Times New Roman" panose="02020603050405020304" pitchFamily="18" charset="0"/>
                <a:cs typeface="Times New Roman" panose="02020603050405020304" pitchFamily="18" charset="0"/>
              </a:rPr>
              <a:t>O mankind, We have created you from a male and a female and made you into races and tribes, so that you may identify each other. Surely the noblest of you, in Allah's sight, is the one who is most pious of you. Surely Allah is All-Knowing, All-Aware.</a:t>
            </a:r>
          </a:p>
          <a:p>
            <a:r>
              <a:rPr lang="en-US" sz="2400" dirty="0"/>
              <a:t/>
            </a:r>
            <a:br>
              <a:rPr lang="en-US" sz="2400" dirty="0"/>
            </a:br>
            <a:endParaRPr lang="en-US" sz="2400" dirty="0" smtClean="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2512866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Times New Roman" panose="02020603050405020304" pitchFamily="18" charset="0"/>
                <a:cs typeface="Times New Roman" panose="02020603050405020304" pitchFamily="18" charset="0"/>
              </a:rPr>
              <a:t>continued</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Circumstances </a:t>
            </a:r>
            <a:r>
              <a:rPr lang="en-US" dirty="0">
                <a:latin typeface="Times New Roman" panose="02020603050405020304" pitchFamily="18" charset="0"/>
                <a:cs typeface="Times New Roman" panose="02020603050405020304" pitchFamily="18" charset="0"/>
              </a:rPr>
              <a:t>of Revelation</a:t>
            </a:r>
            <a:endParaRPr lang="en-US" dirty="0"/>
          </a:p>
        </p:txBody>
      </p:sp>
      <p:sp>
        <p:nvSpPr>
          <p:cNvPr id="3" name="Content Placeholder 2"/>
          <p:cNvSpPr>
            <a:spLocks noGrp="1"/>
          </p:cNvSpPr>
          <p:nvPr>
            <p:ph idx="1"/>
          </p:nvPr>
        </p:nvSpPr>
        <p:spPr>
          <a:xfrm>
            <a:off x="141668" y="2160589"/>
            <a:ext cx="9890974" cy="4317484"/>
          </a:xfrm>
        </p:spPr>
        <p:txBody>
          <a:bodyPr>
            <a:noAutofit/>
          </a:bodyPr>
          <a:lstStyle/>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verse was revealed on the </a:t>
            </a:r>
            <a:r>
              <a:rPr lang="en-US" sz="2400" dirty="0">
                <a:solidFill>
                  <a:srgbClr val="FF0000"/>
                </a:solidFill>
                <a:latin typeface="Times New Roman" panose="02020603050405020304" pitchFamily="18" charset="0"/>
                <a:cs typeface="Times New Roman" panose="02020603050405020304" pitchFamily="18" charset="0"/>
              </a:rPr>
              <a:t>occasion of the conquest of </a:t>
            </a:r>
            <a:r>
              <a:rPr lang="en-US" sz="2400" dirty="0" err="1">
                <a:solidFill>
                  <a:srgbClr val="FF0000"/>
                </a:solidFill>
                <a:latin typeface="Times New Roman" panose="02020603050405020304" pitchFamily="18" charset="0"/>
                <a:cs typeface="Times New Roman" panose="02020603050405020304" pitchFamily="18" charset="0"/>
              </a:rPr>
              <a:t>Makkah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it was time for prayer, the Holy Prophet </a:t>
            </a:r>
            <a:r>
              <a:rPr lang="ar-SA" sz="2400" dirty="0">
                <a:latin typeface="Times New Roman" panose="02020603050405020304" pitchFamily="18" charset="0"/>
                <a:cs typeface="Times New Roman" panose="02020603050405020304" pitchFamily="18" charset="0"/>
              </a:rPr>
              <a:t>ﷺ </a:t>
            </a:r>
            <a:r>
              <a:rPr lang="en-US" sz="2400" dirty="0">
                <a:latin typeface="Times New Roman" panose="02020603050405020304" pitchFamily="18" charset="0"/>
                <a:cs typeface="Times New Roman" panose="02020603050405020304" pitchFamily="18" charset="0"/>
              </a:rPr>
              <a:t>asked </a:t>
            </a:r>
            <a:r>
              <a:rPr lang="en-US" sz="2400" dirty="0" err="1">
                <a:solidFill>
                  <a:srgbClr val="FF0000"/>
                </a:solidFill>
                <a:latin typeface="Times New Roman" panose="02020603050405020304" pitchFamily="18" charset="0"/>
                <a:cs typeface="Times New Roman" panose="02020603050405020304" pitchFamily="18" charset="0"/>
              </a:rPr>
              <a:t>Sayyidna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Bilal</a:t>
            </a:r>
            <a:r>
              <a:rPr lang="ar-SA"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call the </a:t>
            </a:r>
            <a:r>
              <a:rPr lang="en-US" sz="2400" dirty="0" err="1">
                <a:latin typeface="Times New Roman" panose="02020603050405020304" pitchFamily="18" charset="0"/>
                <a:cs typeface="Times New Roman" panose="02020603050405020304" pitchFamily="18" charset="0"/>
              </a:rPr>
              <a:t>adhan</a:t>
            </a:r>
            <a:r>
              <a:rPr lang="en-US" sz="2400" dirty="0">
                <a:latin typeface="Times New Roman" panose="02020603050405020304" pitchFamily="18" charset="0"/>
                <a:cs typeface="Times New Roman" panose="02020603050405020304" pitchFamily="18" charset="0"/>
              </a:rPr>
              <a:t>. One of the pagan </a:t>
            </a:r>
            <a:r>
              <a:rPr lang="en-US" sz="2400" dirty="0" err="1">
                <a:latin typeface="Times New Roman" panose="02020603050405020304" pitchFamily="18" charset="0"/>
                <a:cs typeface="Times New Roman" panose="02020603050405020304" pitchFamily="18" charset="0"/>
              </a:rPr>
              <a:t>Quraish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negatively </a:t>
            </a:r>
            <a:r>
              <a:rPr lang="en-US" sz="2400" dirty="0">
                <a:latin typeface="Times New Roman" panose="02020603050405020304" pitchFamily="18" charset="0"/>
                <a:cs typeface="Times New Roman" panose="02020603050405020304" pitchFamily="18" charset="0"/>
              </a:rPr>
              <a:t>remarked: Thank God that my father died before this happened, and he did not have to see this bad day.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Harith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Ibn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Hisham</a:t>
            </a:r>
            <a:r>
              <a:rPr lang="en-US" sz="2400" dirty="0">
                <a:latin typeface="Times New Roman" panose="02020603050405020304" pitchFamily="18" charset="0"/>
                <a:cs typeface="Times New Roman" panose="02020603050405020304" pitchFamily="18" charset="0"/>
              </a:rPr>
              <a:t> remarked: Could Muhammad not find anyone better than this black crow to sound the </a:t>
            </a:r>
            <a:r>
              <a:rPr lang="en-US" sz="2400" dirty="0" err="1">
                <a:latin typeface="Times New Roman" panose="02020603050405020304" pitchFamily="18" charset="0"/>
                <a:cs typeface="Times New Roman" panose="02020603050405020304" pitchFamily="18" charset="0"/>
              </a:rPr>
              <a:t>adhan</a:t>
            </a:r>
            <a:r>
              <a:rPr lang="en-US" sz="2400" dirty="0">
                <a:latin typeface="Times New Roman" panose="02020603050405020304" pitchFamily="18" charset="0"/>
                <a:cs typeface="Times New Roman" panose="02020603050405020304" pitchFamily="18" charset="0"/>
              </a:rPr>
              <a:t> in the Sacred Mosque! </a:t>
            </a:r>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Abu </a:t>
            </a:r>
            <a:r>
              <a:rPr lang="en-US" sz="2400" dirty="0" err="1">
                <a:solidFill>
                  <a:srgbClr val="FF0000"/>
                </a:solidFill>
                <a:latin typeface="Times New Roman" panose="02020603050405020304" pitchFamily="18" charset="0"/>
                <a:cs typeface="Times New Roman" panose="02020603050405020304" pitchFamily="18" charset="0"/>
              </a:rPr>
              <a:t>Sufyan</a:t>
            </a:r>
            <a:r>
              <a:rPr lang="en-US" sz="2400" dirty="0">
                <a:solidFill>
                  <a:srgbClr val="FF0000"/>
                </a:solidFill>
                <a:latin typeface="Times New Roman" panose="02020603050405020304" pitchFamily="18" charset="0"/>
                <a:cs typeface="Times New Roman" panose="02020603050405020304" pitchFamily="18" charset="0"/>
              </a:rPr>
              <a:t> said</a:t>
            </a:r>
            <a:r>
              <a:rPr lang="en-US" sz="2400" dirty="0">
                <a:latin typeface="Times New Roman" panose="02020603050405020304" pitchFamily="18" charset="0"/>
                <a:cs typeface="Times New Roman" panose="02020603050405020304" pitchFamily="18" charset="0"/>
              </a:rPr>
              <a:t>: I do not wish to utter anything for fear that the master of the heavens will inform him. Thus </a:t>
            </a:r>
            <a:r>
              <a:rPr lang="en-US" sz="2400" dirty="0" err="1">
                <a:latin typeface="Times New Roman" panose="02020603050405020304" pitchFamily="18" charset="0"/>
                <a:cs typeface="Times New Roman" panose="02020603050405020304" pitchFamily="18" charset="0"/>
              </a:rPr>
              <a:t>Jibra'il</a:t>
            </a:r>
            <a:r>
              <a:rPr lang="en-US" sz="2400" dirty="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علیہ السلام) </a:t>
            </a:r>
            <a:r>
              <a:rPr lang="en-US" sz="2400" dirty="0">
                <a:latin typeface="Times New Roman" panose="02020603050405020304" pitchFamily="18" charset="0"/>
                <a:cs typeface="Times New Roman" panose="02020603050405020304" pitchFamily="18" charset="0"/>
              </a:rPr>
              <a:t>came down and informed the Holy Prophet </a:t>
            </a:r>
            <a:r>
              <a:rPr lang="ar-SA" sz="2400" dirty="0">
                <a:latin typeface="Times New Roman" panose="02020603050405020304" pitchFamily="18" charset="0"/>
                <a:cs typeface="Times New Roman" panose="02020603050405020304" pitchFamily="18" charset="0"/>
              </a:rPr>
              <a:t>ﷺ </a:t>
            </a:r>
            <a:r>
              <a:rPr lang="en-US" sz="2400" dirty="0">
                <a:latin typeface="Times New Roman" panose="02020603050405020304" pitchFamily="18" charset="0"/>
                <a:cs typeface="Times New Roman" panose="02020603050405020304" pitchFamily="18" charset="0"/>
              </a:rPr>
              <a:t>about this conversation. The Holy Prophet </a:t>
            </a:r>
            <a:r>
              <a:rPr lang="ar-SA" sz="2400" dirty="0">
                <a:latin typeface="Times New Roman" panose="02020603050405020304" pitchFamily="18" charset="0"/>
                <a:cs typeface="Times New Roman" panose="02020603050405020304" pitchFamily="18" charset="0"/>
              </a:rPr>
              <a:t>ﷺ </a:t>
            </a:r>
            <a:r>
              <a:rPr lang="en-US" sz="2400" dirty="0">
                <a:latin typeface="Times New Roman" panose="02020603050405020304" pitchFamily="18" charset="0"/>
                <a:cs typeface="Times New Roman" panose="02020603050405020304" pitchFamily="18" charset="0"/>
              </a:rPr>
              <a:t>called them and asked them about it. They admitted. At this, the current verse was revealed.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00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continued</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Racism is having </a:t>
            </a:r>
            <a:r>
              <a:rPr lang="en-US" sz="2400" dirty="0">
                <a:solidFill>
                  <a:srgbClr val="FF0000"/>
                </a:solidFill>
                <a:latin typeface="Times New Roman" panose="02020603050405020304" pitchFamily="18" charset="0"/>
                <a:cs typeface="Times New Roman" panose="02020603050405020304" pitchFamily="18" charset="0"/>
              </a:rPr>
              <a:t>prejudices</a:t>
            </a:r>
            <a:r>
              <a:rPr lang="en-US" sz="2400" dirty="0">
                <a:solidFill>
                  <a:schemeClr val="tx1"/>
                </a:solidFill>
                <a:latin typeface="Times New Roman" panose="02020603050405020304" pitchFamily="18" charset="0"/>
                <a:cs typeface="Times New Roman" panose="02020603050405020304" pitchFamily="18" charset="0"/>
              </a:rPr>
              <a:t> against one race, cast or an individual and treating them unequally in an inferior or superior manner. </a:t>
            </a:r>
          </a:p>
          <a:p>
            <a:r>
              <a:rPr lang="en-US" sz="2400" dirty="0">
                <a:solidFill>
                  <a:schemeClr val="tx1"/>
                </a:solidFill>
                <a:latin typeface="Times New Roman" panose="02020603050405020304" pitchFamily="18" charset="0"/>
                <a:cs typeface="Times New Roman" panose="02020603050405020304" pitchFamily="18" charset="0"/>
              </a:rPr>
              <a:t>In Islam, racism is considered a heinous act that breaks apart societies.</a:t>
            </a:r>
          </a:p>
          <a:p>
            <a:r>
              <a:rPr lang="en-US" sz="2400" dirty="0">
                <a:solidFill>
                  <a:schemeClr val="tx1"/>
                </a:solidFill>
                <a:latin typeface="Times New Roman" panose="02020603050405020304" pitchFamily="18" charset="0"/>
                <a:cs typeface="Times New Roman" panose="02020603050405020304" pitchFamily="18" charset="0"/>
              </a:rPr>
              <a:t>We have been created from one dust and one Creator, Allah, and we are the offspring of one father and mother.</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On the day of Resurrection, Allah will not ask us about our tubes or nationality. </a:t>
            </a:r>
          </a:p>
          <a:p>
            <a:endParaRPr lang="en-US" sz="2400" dirty="0"/>
          </a:p>
        </p:txBody>
      </p:sp>
    </p:spTree>
    <p:extLst>
      <p:ext uri="{BB962C8B-B14F-4D97-AF65-F5344CB8AC3E}">
        <p14:creationId xmlns:p14="http://schemas.microsoft.com/office/powerpoint/2010/main" val="2549402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1985" y="400948"/>
            <a:ext cx="6292917" cy="6078959"/>
          </a:xfrm>
          <a:prstGeom prst="rect">
            <a:avLst/>
          </a:prstGeom>
        </p:spPr>
      </p:pic>
    </p:spTree>
    <p:extLst>
      <p:ext uri="{BB962C8B-B14F-4D97-AF65-F5344CB8AC3E}">
        <p14:creationId xmlns:p14="http://schemas.microsoft.com/office/powerpoint/2010/main" val="2987543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10</a:t>
            </a:r>
            <a:r>
              <a:rPr lang="en-US" b="1" i="1" baseline="30000" dirty="0" smtClean="0"/>
              <a:t>th</a:t>
            </a:r>
            <a:r>
              <a:rPr lang="en-US" b="1" i="1" dirty="0" smtClean="0"/>
              <a:t> lesson</a:t>
            </a:r>
            <a:br>
              <a:rPr lang="en-US" b="1" i="1" dirty="0" smtClean="0"/>
            </a:br>
            <a:r>
              <a:rPr lang="en-US" b="1" i="1" dirty="0" err="1" smtClean="0"/>
              <a:t>Taqwa</a:t>
            </a:r>
            <a:r>
              <a:rPr lang="en-US" b="1" i="1" dirty="0"/>
              <a:t>, the Main Element of Islam</a:t>
            </a:r>
            <a:br>
              <a:rPr lang="en-US" b="1" i="1" dirty="0"/>
            </a:br>
            <a:endParaRPr lang="en-US" dirty="0"/>
          </a:p>
        </p:txBody>
      </p:sp>
      <p:sp>
        <p:nvSpPr>
          <p:cNvPr id="3" name="Content Placeholder 2"/>
          <p:cNvSpPr>
            <a:spLocks noGrp="1"/>
          </p:cNvSpPr>
          <p:nvPr>
            <p:ph idx="1"/>
          </p:nvPr>
        </p:nvSpPr>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Entering the circle of Islam demands complete obedience and </a:t>
            </a:r>
            <a:r>
              <a:rPr lang="en-US" sz="2400" dirty="0" err="1">
                <a:solidFill>
                  <a:schemeClr val="tx1"/>
                </a:solidFill>
                <a:latin typeface="Times New Roman" panose="02020603050405020304" pitchFamily="18" charset="0"/>
                <a:cs typeface="Times New Roman" panose="02020603050405020304" pitchFamily="18" charset="0"/>
              </a:rPr>
              <a:t>Taqwa</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Just reciting </a:t>
            </a:r>
            <a:r>
              <a:rPr lang="en-US" sz="2400" dirty="0" err="1">
                <a:solidFill>
                  <a:schemeClr val="tx1"/>
                </a:solidFill>
                <a:latin typeface="Times New Roman" panose="02020603050405020304" pitchFamily="18" charset="0"/>
                <a:cs typeface="Times New Roman" panose="02020603050405020304" pitchFamily="18" charset="0"/>
              </a:rPr>
              <a:t>Kalma</a:t>
            </a:r>
            <a:r>
              <a:rPr lang="en-US" sz="2400" dirty="0">
                <a:solidFill>
                  <a:schemeClr val="tx1"/>
                </a:solidFill>
                <a:latin typeface="Times New Roman" panose="02020603050405020304" pitchFamily="18" charset="0"/>
                <a:cs typeface="Times New Roman" panose="02020603050405020304" pitchFamily="18" charset="0"/>
              </a:rPr>
              <a:t> for the sake of being a Muslim is not what Islam is about. </a:t>
            </a:r>
          </a:p>
        </p:txBody>
      </p:sp>
    </p:spTree>
    <p:extLst>
      <p:ext uri="{BB962C8B-B14F-4D97-AF65-F5344CB8AC3E}">
        <p14:creationId xmlns:p14="http://schemas.microsoft.com/office/powerpoint/2010/main" val="210532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79179" y="927279"/>
            <a:ext cx="7020134" cy="4992095"/>
          </a:xfrm>
          <a:prstGeom prst="rect">
            <a:avLst/>
          </a:prstGeom>
        </p:spPr>
      </p:pic>
    </p:spTree>
    <p:extLst>
      <p:ext uri="{BB962C8B-B14F-4D97-AF65-F5344CB8AC3E}">
        <p14:creationId xmlns:p14="http://schemas.microsoft.com/office/powerpoint/2010/main" val="54008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u="sng" dirty="0" smtClean="0">
                <a:solidFill>
                  <a:schemeClr val="tx1"/>
                </a:solidFill>
                <a:latin typeface="Times New Roman" panose="02020603050405020304" pitchFamily="18" charset="0"/>
                <a:cs typeface="Times New Roman" panose="02020603050405020304" pitchFamily="18" charset="0"/>
              </a:rPr>
              <a:t>Surah Al-</a:t>
            </a:r>
            <a:r>
              <a:rPr lang="en-US" u="sng" dirty="0" err="1" smtClean="0">
                <a:solidFill>
                  <a:schemeClr val="tx1"/>
                </a:solidFill>
                <a:latin typeface="Times New Roman" panose="02020603050405020304" pitchFamily="18" charset="0"/>
                <a:cs typeface="Times New Roman" panose="02020603050405020304" pitchFamily="18" charset="0"/>
              </a:rPr>
              <a:t>Hujurat</a:t>
            </a:r>
            <a:r>
              <a:rPr lang="en-US" u="sng" dirty="0" smtClean="0">
                <a:solidFill>
                  <a:schemeClr val="tx1"/>
                </a:solidFill>
                <a:latin typeface="Times New Roman" panose="02020603050405020304" pitchFamily="18" charset="0"/>
                <a:cs typeface="Times New Roman" panose="02020603050405020304" pitchFamily="18" charset="0"/>
              </a:rPr>
              <a:t> </a:t>
            </a:r>
            <a:r>
              <a:rPr lang="en-US" sz="2400" u="sng" dirty="0" smtClean="0">
                <a:solidFill>
                  <a:srgbClr val="FF0000"/>
                </a:solidFill>
                <a:latin typeface="Times New Roman" panose="02020603050405020304" pitchFamily="18" charset="0"/>
                <a:cs typeface="Times New Roman" panose="02020603050405020304" pitchFamily="18" charset="0"/>
              </a:rPr>
              <a:t>(The Chambers)</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3. The </a:t>
            </a:r>
            <a:r>
              <a:rPr lang="en-US" sz="2400" dirty="0">
                <a:solidFill>
                  <a:schemeClr val="tx1"/>
                </a:solidFill>
                <a:latin typeface="Times New Roman" panose="02020603050405020304" pitchFamily="18" charset="0"/>
                <a:cs typeface="Times New Roman" panose="02020603050405020304" pitchFamily="18" charset="0"/>
              </a:rPr>
              <a:t>last part addresses the fact that a Muslim attains </a:t>
            </a:r>
            <a:r>
              <a:rPr lang="en-US" sz="2400" dirty="0" err="1" smtClean="0">
                <a:solidFill>
                  <a:schemeClr val="tx1"/>
                </a:solidFill>
                <a:latin typeface="Times New Roman" panose="02020603050405020304" pitchFamily="18" charset="0"/>
                <a:cs typeface="Times New Roman" panose="02020603050405020304" pitchFamily="18" charset="0"/>
              </a:rPr>
              <a:t>Iman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when </a:t>
            </a:r>
            <a:r>
              <a:rPr lang="en-US" sz="2400" dirty="0" smtClean="0">
                <a:solidFill>
                  <a:schemeClr val="tx1"/>
                </a:solidFill>
                <a:latin typeface="Times New Roman" panose="02020603050405020304" pitchFamily="18" charset="0"/>
                <a:cs typeface="Times New Roman" panose="02020603050405020304" pitchFamily="18" charset="0"/>
              </a:rPr>
              <a:t>	he </a:t>
            </a:r>
            <a:r>
              <a:rPr lang="en-US" sz="2400" dirty="0">
                <a:solidFill>
                  <a:schemeClr val="tx1"/>
                </a:solidFill>
                <a:latin typeface="Times New Roman" panose="02020603050405020304" pitchFamily="18" charset="0"/>
                <a:cs typeface="Times New Roman" panose="02020603050405020304" pitchFamily="18" charset="0"/>
              </a:rPr>
              <a:t>has pure faith and </a:t>
            </a:r>
            <a:r>
              <a:rPr lang="en-US" sz="2400" dirty="0" err="1">
                <a:solidFill>
                  <a:schemeClr val="tx1"/>
                </a:solidFill>
                <a:latin typeface="Times New Roman" panose="02020603050405020304" pitchFamily="18" charset="0"/>
                <a:cs typeface="Times New Roman" panose="02020603050405020304" pitchFamily="18" charset="0"/>
              </a:rPr>
              <a:t>Taqwa</a:t>
            </a:r>
            <a:r>
              <a:rPr lang="en-US" sz="2400" dirty="0">
                <a:solidFill>
                  <a:schemeClr val="tx1"/>
                </a:solidFill>
                <a:latin typeface="Times New Roman" panose="02020603050405020304" pitchFamily="18" charset="0"/>
                <a:cs typeface="Times New Roman" panose="02020603050405020304" pitchFamily="18" charset="0"/>
              </a:rPr>
              <a:t> in his heart. He </a:t>
            </a:r>
            <a:r>
              <a:rPr lang="en-US" sz="2400" dirty="0" smtClean="0">
                <a:solidFill>
                  <a:schemeClr val="tx1"/>
                </a:solidFill>
                <a:latin typeface="Times New Roman" panose="02020603050405020304" pitchFamily="18" charset="0"/>
                <a:cs typeface="Times New Roman" panose="02020603050405020304" pitchFamily="18" charset="0"/>
              </a:rPr>
              <a:t>	does </a:t>
            </a:r>
            <a:r>
              <a:rPr lang="en-US" sz="2400" dirty="0">
                <a:solidFill>
                  <a:schemeClr val="tx1"/>
                </a:solidFill>
                <a:latin typeface="Times New Roman" panose="02020603050405020304" pitchFamily="18" charset="0"/>
                <a:cs typeface="Times New Roman" panose="02020603050405020304" pitchFamily="18" charset="0"/>
              </a:rPr>
              <a:t>not recite </a:t>
            </a:r>
            <a:r>
              <a:rPr lang="en-US" sz="2400" dirty="0" err="1">
                <a:solidFill>
                  <a:schemeClr val="tx1"/>
                </a:solidFill>
                <a:latin typeface="Times New Roman" panose="02020603050405020304" pitchFamily="18" charset="0"/>
                <a:cs typeface="Times New Roman" panose="02020603050405020304" pitchFamily="18" charset="0"/>
              </a:rPr>
              <a:t>duas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from </a:t>
            </a:r>
            <a:r>
              <a:rPr lang="en-US" sz="2400" dirty="0">
                <a:solidFill>
                  <a:schemeClr val="tx1"/>
                </a:solidFill>
                <a:latin typeface="Times New Roman" panose="02020603050405020304" pitchFamily="18" charset="0"/>
                <a:cs typeface="Times New Roman" panose="02020603050405020304" pitchFamily="18" charset="0"/>
              </a:rPr>
              <a:t>his tongue but his heart also </a:t>
            </a:r>
            <a:r>
              <a:rPr lang="en-US" sz="2400" dirty="0" smtClean="0">
                <a:solidFill>
                  <a:schemeClr val="tx1"/>
                </a:solidFill>
                <a:latin typeface="Times New Roman" panose="02020603050405020304" pitchFamily="18" charset="0"/>
                <a:cs typeface="Times New Roman" panose="02020603050405020304" pitchFamily="18" charset="0"/>
              </a:rPr>
              <a:t>bows </a:t>
            </a:r>
            <a:r>
              <a:rPr lang="en-US" sz="2400" dirty="0">
                <a:solidFill>
                  <a:schemeClr val="tx1"/>
                </a:solidFill>
                <a:latin typeface="Times New Roman" panose="02020603050405020304" pitchFamily="18" charset="0"/>
                <a:cs typeface="Times New Roman" panose="02020603050405020304" pitchFamily="18" charset="0"/>
              </a:rPr>
              <a:t>in front of the Creator.</a:t>
            </a:r>
          </a:p>
        </p:txBody>
      </p:sp>
    </p:spTree>
    <p:extLst>
      <p:ext uri="{BB962C8B-B14F-4D97-AF65-F5344CB8AC3E}">
        <p14:creationId xmlns:p14="http://schemas.microsoft.com/office/powerpoint/2010/main" val="162798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chemeClr val="accent2"/>
                </a:solidFill>
                <a:latin typeface="Times New Roman" panose="02020603050405020304" pitchFamily="18" charset="0"/>
                <a:cs typeface="Times New Roman" panose="02020603050405020304" pitchFamily="18" charset="0"/>
              </a:rPr>
              <a:t>Lesson 1</a:t>
            </a:r>
            <a:r>
              <a:rPr lang="en-US" dirty="0" smtClean="0">
                <a:solidFill>
                  <a:schemeClr val="accent2"/>
                </a:solidFill>
                <a:latin typeface="Times New Roman" panose="02020603050405020304" pitchFamily="18" charset="0"/>
                <a:cs typeface="Times New Roman" panose="02020603050405020304" pitchFamily="18" charset="0"/>
              </a:rPr>
              <a:t/>
            </a:r>
            <a:br>
              <a:rPr lang="en-US" dirty="0" smtClean="0">
                <a:solidFill>
                  <a:schemeClr val="accent2"/>
                </a:solidFill>
                <a:latin typeface="Times New Roman" panose="02020603050405020304" pitchFamily="18" charset="0"/>
                <a:cs typeface="Times New Roman" panose="02020603050405020304" pitchFamily="18" charset="0"/>
              </a:rPr>
            </a:br>
            <a:r>
              <a:rPr lang="en-US" sz="3200" dirty="0" smtClean="0">
                <a:solidFill>
                  <a:schemeClr val="accent2"/>
                </a:solidFill>
                <a:latin typeface="Times New Roman" panose="02020603050405020304" pitchFamily="18" charset="0"/>
                <a:cs typeface="Times New Roman" panose="02020603050405020304" pitchFamily="18" charset="0"/>
              </a:rPr>
              <a:t>Preference to Allah and Messenger</a:t>
            </a:r>
            <a:endParaRPr lang="en-US" sz="32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7731" y="2160589"/>
            <a:ext cx="9839458" cy="4304605"/>
          </a:xfrm>
        </p:spPr>
        <p:txBody>
          <a:bodyPr anchor="ctr">
            <a:normAutofit/>
          </a:bodyPr>
          <a:lstStyle/>
          <a:p>
            <a:pPr marL="0" indent="0" algn="ctr">
              <a:buNone/>
            </a:pPr>
            <a:r>
              <a:rPr lang="ar-SA" sz="2400" dirty="0">
                <a:solidFill>
                  <a:srgbClr val="FF0000"/>
                </a:solidFill>
                <a:latin typeface="Al Majeed Quranic Font" panose="02010000000000000000" pitchFamily="2" charset="-78"/>
                <a:cs typeface="Al Majeed Quranic Font" panose="02010000000000000000" pitchFamily="2" charset="-78"/>
              </a:rPr>
              <a:t>يَآ اَيُّـهَا الَّـذِيْنَ اٰمَنُـوْا لَا تُقَدِّمُوْا بَيْنَ يَدَىِ اللّـٰهِ وَرَسُوْلِـهٖ ۖ وَاتَّقُوا اللّـٰهَ ۚ اِنَّ اللّـٰهَ سَـمِيْعٌ عَلِـيْمٌ</a:t>
            </a:r>
            <a:r>
              <a:rPr lang="en-US" sz="2400" dirty="0">
                <a:solidFill>
                  <a:srgbClr val="FF0000"/>
                </a:solidFill>
                <a:latin typeface="Al Majeed Quranic Font" panose="02010000000000000000" pitchFamily="2" charset="-78"/>
                <a:cs typeface="Al Majeed Quranic Font" panose="02010000000000000000" pitchFamily="2" charset="-78"/>
              </a:rPr>
              <a:t>.</a:t>
            </a:r>
          </a:p>
          <a:p>
            <a:r>
              <a:rPr lang="en-US" sz="2400" dirty="0">
                <a:latin typeface="Times New Roman" panose="02020603050405020304" pitchFamily="18" charset="0"/>
                <a:cs typeface="Times New Roman" panose="02020603050405020304" pitchFamily="18" charset="0"/>
              </a:rPr>
              <a:t>O ye who believe! Be not forward in the presence of Allah and His messenger, and keep your duty to Allah. Lo! Allah is Hearer, Knower.</a:t>
            </a:r>
          </a:p>
          <a:p>
            <a:r>
              <a:rPr lang="en-US" sz="2400" dirty="0">
                <a:latin typeface="Times New Roman" panose="02020603050405020304" pitchFamily="18" charset="0"/>
                <a:cs typeface="Times New Roman" panose="02020603050405020304" pitchFamily="18" charset="0"/>
              </a:rPr>
              <a:t>The most important element of </a:t>
            </a:r>
            <a:r>
              <a:rPr lang="en-US" sz="2400" dirty="0" err="1">
                <a:latin typeface="Times New Roman" panose="02020603050405020304" pitchFamily="18" charset="0"/>
                <a:cs typeface="Times New Roman" panose="02020603050405020304" pitchFamily="18" charset="0"/>
              </a:rPr>
              <a:t>Imaan</a:t>
            </a:r>
            <a:r>
              <a:rPr lang="en-US" sz="2400" dirty="0">
                <a:latin typeface="Times New Roman" panose="02020603050405020304" pitchFamily="18" charset="0"/>
                <a:cs typeface="Times New Roman" panose="02020603050405020304" pitchFamily="18" charset="0"/>
              </a:rPr>
              <a:t> is </a:t>
            </a:r>
            <a:r>
              <a:rPr lang="en-US" sz="2400" dirty="0">
                <a:solidFill>
                  <a:srgbClr val="FF0000"/>
                </a:solidFill>
                <a:latin typeface="Times New Roman" panose="02020603050405020304" pitchFamily="18" charset="0"/>
                <a:cs typeface="Times New Roman" panose="02020603050405020304" pitchFamily="18" charset="0"/>
              </a:rPr>
              <a:t>to believe in the Oneness of Allah </a:t>
            </a:r>
            <a:r>
              <a:rPr lang="en-US" sz="2400" dirty="0">
                <a:latin typeface="Times New Roman" panose="02020603050405020304" pitchFamily="18" charset="0"/>
                <a:cs typeface="Times New Roman" panose="02020603050405020304" pitchFamily="18" charset="0"/>
              </a:rPr>
              <a:t>SWT </a:t>
            </a:r>
            <a:r>
              <a:rPr lang="en-US" sz="2400" dirty="0">
                <a:solidFill>
                  <a:srgbClr val="FF0000"/>
                </a:solidFill>
                <a:latin typeface="Times New Roman" panose="02020603050405020304" pitchFamily="18" charset="0"/>
                <a:cs typeface="Times New Roman" panose="02020603050405020304" pitchFamily="18" charset="0"/>
              </a:rPr>
              <a:t>and the finality of His Prophet Muhammad PBUH</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believer dedicates his life to the </a:t>
            </a:r>
            <a:r>
              <a:rPr lang="en-US" sz="2400" dirty="0">
                <a:solidFill>
                  <a:srgbClr val="FF0000"/>
                </a:solidFill>
                <a:latin typeface="Times New Roman" panose="02020603050405020304" pitchFamily="18" charset="0"/>
                <a:cs typeface="Times New Roman" panose="02020603050405020304" pitchFamily="18" charset="0"/>
              </a:rPr>
              <a:t>cause of his creator</a:t>
            </a:r>
            <a:r>
              <a:rPr lang="en-US" sz="2400" dirty="0">
                <a:latin typeface="Times New Roman" panose="02020603050405020304" pitchFamily="18" charset="0"/>
                <a:cs typeface="Times New Roman" panose="02020603050405020304" pitchFamily="18" charset="0"/>
              </a:rPr>
              <a:t>. His wishes and whims are modified according to the commandments of Allah and the prophet Muhammad’s teachings. </a:t>
            </a:r>
          </a:p>
          <a:p>
            <a:r>
              <a:rPr lang="en-US" sz="2400" dirty="0">
                <a:latin typeface="Times New Roman" panose="02020603050405020304" pitchFamily="18" charset="0"/>
                <a:cs typeface="Times New Roman" panose="02020603050405020304" pitchFamily="18" charset="0"/>
              </a:rPr>
              <a:t>He should never give </a:t>
            </a:r>
            <a:r>
              <a:rPr lang="en-US" sz="2400" dirty="0">
                <a:solidFill>
                  <a:srgbClr val="FF0000"/>
                </a:solidFill>
                <a:latin typeface="Times New Roman" panose="02020603050405020304" pitchFamily="18" charset="0"/>
                <a:cs typeface="Times New Roman" panose="02020603050405020304" pitchFamily="18" charset="0"/>
              </a:rPr>
              <a:t>preference to his views and opinions over what Allah and Prophet Muhammad have said</a:t>
            </a:r>
            <a:r>
              <a:rPr lang="en-US" sz="2400" dirty="0">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14734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rgbClr val="FF0000"/>
                </a:solidFill>
              </a:rPr>
              <a:t>continued</a:t>
            </a:r>
            <a:endParaRPr lang="en-US" sz="1800" dirty="0">
              <a:solidFill>
                <a:srgbClr val="FF0000"/>
              </a:solidFill>
            </a:endParaRPr>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One day the Holy Prophet </a:t>
            </a:r>
            <a:r>
              <a:rPr lang="ar-SA" sz="2400" dirty="0">
                <a:latin typeface="Times New Roman" panose="02020603050405020304" pitchFamily="18" charset="0"/>
                <a:cs typeface="Times New Roman" panose="02020603050405020304" pitchFamily="18" charset="0"/>
              </a:rPr>
              <a:t>ﷺ </a:t>
            </a:r>
            <a:r>
              <a:rPr lang="en-US" sz="2400" dirty="0">
                <a:latin typeface="Times New Roman" panose="02020603050405020304" pitchFamily="18" charset="0"/>
                <a:cs typeface="Times New Roman" panose="02020603050405020304" pitchFamily="18" charset="0"/>
              </a:rPr>
              <a:t>saw </a:t>
            </a:r>
            <a:r>
              <a:rPr lang="en-US" sz="2400" dirty="0" err="1">
                <a:solidFill>
                  <a:srgbClr val="FF0000"/>
                </a:solidFill>
                <a:latin typeface="Times New Roman" panose="02020603050405020304" pitchFamily="18" charset="0"/>
                <a:cs typeface="Times New Roman" panose="02020603050405020304" pitchFamily="18" charset="0"/>
              </a:rPr>
              <a:t>Sayyidna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Abud-Darda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walking </a:t>
            </a:r>
            <a:r>
              <a:rPr lang="en-US" sz="2400" dirty="0">
                <a:latin typeface="Times New Roman" panose="02020603050405020304" pitchFamily="18" charset="0"/>
                <a:cs typeface="Times New Roman" panose="02020603050405020304" pitchFamily="18" charset="0"/>
              </a:rPr>
              <a:t>in front of </a:t>
            </a:r>
            <a:r>
              <a:rPr lang="en-US" sz="2400" dirty="0" err="1">
                <a:solidFill>
                  <a:srgbClr val="FF0000"/>
                </a:solidFill>
                <a:latin typeface="Times New Roman" panose="02020603050405020304" pitchFamily="18" charset="0"/>
                <a:cs typeface="Times New Roman" panose="02020603050405020304" pitchFamily="18" charset="0"/>
              </a:rPr>
              <a:t>Sayyidna</a:t>
            </a:r>
            <a:r>
              <a:rPr lang="en-US" sz="2400" dirty="0">
                <a:solidFill>
                  <a:srgbClr val="FF0000"/>
                </a:solidFill>
                <a:latin typeface="Times New Roman" panose="02020603050405020304" pitchFamily="18" charset="0"/>
                <a:cs typeface="Times New Roman" panose="02020603050405020304" pitchFamily="18" charset="0"/>
              </a:rPr>
              <a:t> Abu </a:t>
            </a:r>
            <a:r>
              <a:rPr lang="en-US" sz="2400" dirty="0" err="1">
                <a:solidFill>
                  <a:srgbClr val="FF0000"/>
                </a:solidFill>
                <a:latin typeface="Times New Roman" panose="02020603050405020304" pitchFamily="18" charset="0"/>
                <a:cs typeface="Times New Roman" panose="02020603050405020304" pitchFamily="18" charset="0"/>
              </a:rPr>
              <a:t>Bakr</a:t>
            </a:r>
            <a:r>
              <a:rPr lang="en-US" sz="2400" dirty="0">
                <a:solidFill>
                  <a:srgbClr val="FF0000"/>
                </a:solidFill>
                <a:latin typeface="Times New Roman" panose="02020603050405020304" pitchFamily="18" charset="0"/>
                <a:cs typeface="Times New Roman" panose="02020603050405020304" pitchFamily="18" charset="0"/>
              </a:rPr>
              <a:t> </a:t>
            </a:r>
            <a:r>
              <a:rPr lang="ar-SA"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he lectured </a:t>
            </a:r>
            <a:r>
              <a:rPr lang="en-US" sz="2400" dirty="0">
                <a:latin typeface="Times New Roman" panose="02020603050405020304" pitchFamily="18" charset="0"/>
                <a:cs typeface="Times New Roman" panose="02020603050405020304" pitchFamily="18" charset="0"/>
              </a:rPr>
              <a:t>him saying: "you are walking in front of a person who is better than you in this world and in the hereafter". Then he added: "</a:t>
            </a:r>
            <a:r>
              <a:rPr lang="en-US" sz="2400" dirty="0">
                <a:solidFill>
                  <a:srgbClr val="FF0000"/>
                </a:solidFill>
                <a:latin typeface="Times New Roman" panose="02020603050405020304" pitchFamily="18" charset="0"/>
                <a:cs typeface="Times New Roman" panose="02020603050405020304" pitchFamily="18" charset="0"/>
              </a:rPr>
              <a:t>The Sun did not rise or set on any man better than Abu </a:t>
            </a:r>
            <a:r>
              <a:rPr lang="en-US" sz="2400" dirty="0" err="1">
                <a:solidFill>
                  <a:srgbClr val="FF0000"/>
                </a:solidFill>
                <a:latin typeface="Times New Roman" panose="02020603050405020304" pitchFamily="18" charset="0"/>
                <a:cs typeface="Times New Roman" panose="02020603050405020304" pitchFamily="18" charset="0"/>
              </a:rPr>
              <a:t>Bakr</a:t>
            </a:r>
            <a:r>
              <a:rPr lang="en-US" sz="2400" dirty="0">
                <a:solidFill>
                  <a:srgbClr val="FF0000"/>
                </a:solidFill>
                <a:latin typeface="Times New Roman" panose="02020603050405020304" pitchFamily="18" charset="0"/>
                <a:cs typeface="Times New Roman" panose="02020603050405020304" pitchFamily="18" charset="0"/>
              </a:rPr>
              <a:t> </a:t>
            </a:r>
            <a:r>
              <a:rPr lang="ar-SA"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in the world besides the </a:t>
            </a:r>
            <a:r>
              <a:rPr lang="en-US" sz="2400" dirty="0" smtClean="0">
                <a:solidFill>
                  <a:srgbClr val="FF0000"/>
                </a:solidFill>
                <a:latin typeface="Times New Roman" panose="02020603050405020304" pitchFamily="18" charset="0"/>
                <a:cs typeface="Times New Roman" panose="02020603050405020304" pitchFamily="18" charset="0"/>
              </a:rPr>
              <a:t>Prophets</a:t>
            </a:r>
            <a:r>
              <a:rPr lang="en-US" sz="2400" dirty="0" smtClean="0">
                <a:latin typeface="Times New Roman" panose="02020603050405020304" pitchFamily="18" charset="0"/>
                <a:cs typeface="Times New Roman" panose="02020603050405020304" pitchFamily="18" charset="0"/>
              </a:rPr>
              <a:t>. Therefore</a:t>
            </a:r>
            <a:r>
              <a:rPr lang="en-US" sz="2400" dirty="0">
                <a:latin typeface="Times New Roman" panose="02020603050405020304" pitchFamily="18" charset="0"/>
                <a:cs typeface="Times New Roman" panose="02020603050405020304" pitchFamily="18" charset="0"/>
              </a:rPr>
              <a:t>, scholars have ruled that teachers and spiritual guides should be treated with similar respect.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69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287888" y="502276"/>
            <a:ext cx="7650050" cy="5228823"/>
          </a:xfrm>
          <a:prstGeom prst="rect">
            <a:avLst/>
          </a:prstGeom>
        </p:spPr>
      </p:pic>
    </p:spTree>
    <p:extLst>
      <p:ext uri="{BB962C8B-B14F-4D97-AF65-F5344CB8AC3E}">
        <p14:creationId xmlns:p14="http://schemas.microsoft.com/office/powerpoint/2010/main" val="270642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lesson</a:t>
            </a:r>
            <a:br>
              <a:rPr lang="en-US" dirty="0" smtClean="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Regard For The Prophet Muhammad PBUH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يَآ اَيُّـهَا الَّـذِيْنَ اٰمَنُـوْا لَا تَـرْفَعُـوٓا اَصْوَاتَكُمْ فَوْقَ صَوْتِ النَّبِيِّ وَلَا تَجْهَرُوْا لَـهٝ بِالْقَوْلِ كَجَهْرِ بَعْضِكُمْ لِبَعْضٍ اَنْ تَحْبَطَ اَعْمَالُكُمْ وَاَنْـتُـمْ لَا </a:t>
            </a:r>
            <a:r>
              <a:rPr lang="ar-SA" sz="2400" dirty="0" smtClean="0">
                <a:solidFill>
                  <a:srgbClr val="FF0000"/>
                </a:solidFill>
                <a:latin typeface="Al Majeed Quranic Font" panose="02010000000000000000" pitchFamily="2" charset="-78"/>
                <a:cs typeface="Al Majeed Quranic Font" panose="02010000000000000000" pitchFamily="2" charset="-78"/>
              </a:rPr>
              <a:t>تَشْعُرُوْنَ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a:solidFill>
                  <a:schemeClr val="tx1"/>
                </a:solidFill>
                <a:latin typeface="Times New Roman" panose="02020603050405020304" pitchFamily="18" charset="0"/>
                <a:cs typeface="Times New Roman" panose="02020603050405020304" pitchFamily="18" charset="0"/>
              </a:rPr>
              <a:t>O </a:t>
            </a:r>
            <a:r>
              <a:rPr lang="en-US" sz="2400" dirty="0" smtClean="0">
                <a:solidFill>
                  <a:schemeClr val="tx1"/>
                </a:solidFill>
                <a:latin typeface="Times New Roman" panose="02020603050405020304" pitchFamily="18" charset="0"/>
                <a:cs typeface="Times New Roman" panose="02020603050405020304" pitchFamily="18" charset="0"/>
              </a:rPr>
              <a:t>you </a:t>
            </a:r>
            <a:r>
              <a:rPr lang="en-US" sz="2400" dirty="0">
                <a:solidFill>
                  <a:schemeClr val="tx1"/>
                </a:solidFill>
                <a:latin typeface="Times New Roman" panose="02020603050405020304" pitchFamily="18" charset="0"/>
                <a:cs typeface="Times New Roman" panose="02020603050405020304" pitchFamily="18" charset="0"/>
              </a:rPr>
              <a:t>who believe! Lift not up your voices above the voice of the Prophet, nor shout when speaking to him as ye shout one to another, lest your works be rendered vain while ye perceive not.</a:t>
            </a:r>
          </a:p>
        </p:txBody>
      </p:sp>
    </p:spTree>
    <p:extLst>
      <p:ext uri="{BB962C8B-B14F-4D97-AF65-F5344CB8AC3E}">
        <p14:creationId xmlns:p14="http://schemas.microsoft.com/office/powerpoint/2010/main" val="306871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continued</a:t>
            </a:r>
            <a:endParaRPr lang="en-US" sz="2400" dirty="0">
              <a:solidFill>
                <a:srgbClr val="FF0000"/>
              </a:solidFill>
            </a:endParaRPr>
          </a:p>
        </p:txBody>
      </p:sp>
      <p:sp>
        <p:nvSpPr>
          <p:cNvPr id="3" name="Content Placeholder 2"/>
          <p:cNvSpPr>
            <a:spLocks noGrp="1"/>
          </p:cNvSpPr>
          <p:nvPr>
            <p:ph idx="1"/>
          </p:nvPr>
        </p:nvSpPr>
        <p:spPr>
          <a:xfrm>
            <a:off x="677334" y="1442435"/>
            <a:ext cx="8596668" cy="4598928"/>
          </a:xfrm>
        </p:spPr>
        <p:txBody>
          <a:bodyPr anchor="ctr">
            <a:normAutofit fontScale="92500"/>
          </a:bodyPr>
          <a:lstStyle/>
          <a:p>
            <a:r>
              <a:rPr lang="en-US" sz="2400" dirty="0">
                <a:latin typeface="Times New Roman" panose="02020603050405020304" pitchFamily="18" charset="0"/>
                <a:cs typeface="Times New Roman" panose="02020603050405020304" pitchFamily="18" charset="0"/>
              </a:rPr>
              <a:t>Thus when this verse was revealed, the blessed Companions </a:t>
            </a:r>
            <a:r>
              <a:rPr lang="ar-S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became very apprehensive and very cautious. </a:t>
            </a:r>
            <a:endParaRPr lang="en-US" sz="2400" dirty="0" smtClean="0">
              <a:latin typeface="Times New Roman" panose="02020603050405020304" pitchFamily="18" charset="0"/>
              <a:cs typeface="Times New Roman" panose="02020603050405020304" pitchFamily="18" charset="0"/>
            </a:endParaRPr>
          </a:p>
          <a:p>
            <a:r>
              <a:rPr lang="en-US" sz="2400" dirty="0" err="1" smtClean="0">
                <a:solidFill>
                  <a:srgbClr val="FF0000"/>
                </a:solidFill>
                <a:latin typeface="Times New Roman" panose="02020603050405020304" pitchFamily="18" charset="0"/>
                <a:cs typeface="Times New Roman" panose="02020603050405020304" pitchFamily="18" charset="0"/>
              </a:rPr>
              <a:t>Sayyidna</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Abu </a:t>
            </a:r>
            <a:r>
              <a:rPr lang="en-US" sz="2400" dirty="0" err="1" smtClean="0">
                <a:solidFill>
                  <a:srgbClr val="FF0000"/>
                </a:solidFill>
                <a:latin typeface="Times New Roman" panose="02020603050405020304" pitchFamily="18" charset="0"/>
                <a:cs typeface="Times New Roman" panose="02020603050405020304" pitchFamily="18" charset="0"/>
              </a:rPr>
              <a:t>Bakr</a:t>
            </a:r>
            <a:r>
              <a:rPr lang="ur-PK" sz="2400" dirty="0" smtClean="0">
                <a:solidFill>
                  <a:srgbClr val="FF0000"/>
                </a:solidFill>
                <a:latin typeface="Times New Roman" panose="02020603050405020304" pitchFamily="18" charset="0"/>
                <a:cs typeface="Times New Roman" panose="02020603050405020304" pitchFamily="18" charset="0"/>
              </a:rPr>
              <a:t> ؓ</a:t>
            </a:r>
            <a:r>
              <a:rPr lang="ar-SA" sz="2400" dirty="0" smtClean="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said: "By God! 0 Messenger of Allah, from now till my last breath, I shall speak to you as if someone is whispering." </a:t>
            </a:r>
            <a:r>
              <a:rPr lang="en-US" sz="1700" i="1" dirty="0">
                <a:solidFill>
                  <a:srgbClr val="FF0000"/>
                </a:solidFill>
                <a:latin typeface="Times New Roman" panose="02020603050405020304" pitchFamily="18" charset="0"/>
                <a:cs typeface="Times New Roman" panose="02020603050405020304" pitchFamily="18" charset="0"/>
              </a:rPr>
              <a:t>(Ad-</a:t>
            </a:r>
            <a:r>
              <a:rPr lang="en-US" sz="1700" i="1" dirty="0" err="1">
                <a:solidFill>
                  <a:srgbClr val="FF0000"/>
                </a:solidFill>
                <a:latin typeface="Times New Roman" panose="02020603050405020304" pitchFamily="18" charset="0"/>
                <a:cs typeface="Times New Roman" panose="02020603050405020304" pitchFamily="18" charset="0"/>
              </a:rPr>
              <a:t>Durr</a:t>
            </a:r>
            <a:r>
              <a:rPr lang="en-US" sz="1700" i="1" dirty="0">
                <a:solidFill>
                  <a:srgbClr val="FF0000"/>
                </a:solidFill>
                <a:latin typeface="Times New Roman" panose="02020603050405020304" pitchFamily="18" charset="0"/>
                <a:cs typeface="Times New Roman" panose="02020603050405020304" pitchFamily="18" charset="0"/>
              </a:rPr>
              <a:t>-</a:t>
            </a:r>
            <a:r>
              <a:rPr lang="en-US" sz="1700" i="1" dirty="0" err="1">
                <a:solidFill>
                  <a:srgbClr val="FF0000"/>
                </a:solidFill>
                <a:latin typeface="Times New Roman" panose="02020603050405020304" pitchFamily="18" charset="0"/>
                <a:cs typeface="Times New Roman" panose="02020603050405020304" pitchFamily="18" charset="0"/>
              </a:rPr>
              <a:t>ul</a:t>
            </a:r>
            <a:r>
              <a:rPr lang="en-US" sz="1700" i="1" dirty="0">
                <a:solidFill>
                  <a:srgbClr val="FF0000"/>
                </a:solidFill>
                <a:latin typeface="Times New Roman" panose="02020603050405020304" pitchFamily="18" charset="0"/>
                <a:cs typeface="Times New Roman" panose="02020603050405020304" pitchFamily="18" charset="0"/>
              </a:rPr>
              <a:t> </a:t>
            </a:r>
            <a:r>
              <a:rPr lang="en-US" sz="1700" i="1" dirty="0" err="1">
                <a:solidFill>
                  <a:srgbClr val="FF0000"/>
                </a:solidFill>
                <a:latin typeface="Times New Roman" panose="02020603050405020304" pitchFamily="18" charset="0"/>
                <a:cs typeface="Times New Roman" panose="02020603050405020304" pitchFamily="18" charset="0"/>
              </a:rPr>
              <a:t>Manthur</a:t>
            </a:r>
            <a:r>
              <a:rPr lang="en-US" sz="1700" i="1" dirty="0">
                <a:solidFill>
                  <a:srgbClr val="FF0000"/>
                </a:solidFill>
                <a:latin typeface="Times New Roman" panose="02020603050405020304" pitchFamily="18" charset="0"/>
                <a:cs typeface="Times New Roman" panose="02020603050405020304" pitchFamily="18" charset="0"/>
              </a:rPr>
              <a:t> on the authority of </a:t>
            </a:r>
            <a:r>
              <a:rPr lang="en-US" sz="1700" i="1" dirty="0" err="1">
                <a:solidFill>
                  <a:srgbClr val="FF0000"/>
                </a:solidFill>
                <a:latin typeface="Times New Roman" panose="02020603050405020304" pitchFamily="18" charset="0"/>
                <a:cs typeface="Times New Roman" panose="02020603050405020304" pitchFamily="18" charset="0"/>
              </a:rPr>
              <a:t>Baihaqi</a:t>
            </a:r>
            <a:r>
              <a:rPr lang="en-US" sz="1700" i="1" dirty="0">
                <a:solidFill>
                  <a:srgbClr val="FF0000"/>
                </a:solidFill>
                <a:latin typeface="Times New Roman" panose="02020603050405020304" pitchFamily="18" charset="0"/>
                <a:cs typeface="Times New Roman" panose="02020603050405020304" pitchFamily="18" charset="0"/>
              </a:rPr>
              <a:t>) </a:t>
            </a:r>
            <a:endParaRPr lang="ur-PK" sz="1700" i="1" dirty="0" smtClean="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this verse was revealed, </a:t>
            </a:r>
            <a:r>
              <a:rPr lang="en-US" sz="2400" dirty="0" err="1">
                <a:solidFill>
                  <a:srgbClr val="FF0000"/>
                </a:solidFill>
                <a:latin typeface="Times New Roman" panose="02020603050405020304" pitchFamily="18" charset="0"/>
                <a:cs typeface="Times New Roman" panose="02020603050405020304" pitchFamily="18" charset="0"/>
              </a:rPr>
              <a:t>Sayyidna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Umar's </a:t>
            </a:r>
            <a:r>
              <a:rPr lang="ur-PK"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voice </a:t>
            </a:r>
            <a:r>
              <a:rPr lang="en-US" sz="2400" dirty="0">
                <a:latin typeface="Times New Roman" panose="02020603050405020304" pitchFamily="18" charset="0"/>
                <a:cs typeface="Times New Roman" panose="02020603050405020304" pitchFamily="18" charset="0"/>
              </a:rPr>
              <a:t>became so low that the Holy Prophet </a:t>
            </a:r>
            <a:r>
              <a:rPr lang="ar-SA" sz="2400" dirty="0">
                <a:latin typeface="Times New Roman" panose="02020603050405020304" pitchFamily="18" charset="0"/>
                <a:cs typeface="Times New Roman" panose="02020603050405020304" pitchFamily="18" charset="0"/>
              </a:rPr>
              <a:t>ﷺ </a:t>
            </a:r>
            <a:r>
              <a:rPr lang="en-US" sz="2400" dirty="0">
                <a:latin typeface="Times New Roman" panose="02020603050405020304" pitchFamily="18" charset="0"/>
                <a:cs typeface="Times New Roman" panose="02020603050405020304" pitchFamily="18" charset="0"/>
              </a:rPr>
              <a:t>had to ask him to repeat what he said, so that he could understand what he was saying to </a:t>
            </a:r>
            <a:r>
              <a:rPr lang="en-US" sz="2400" dirty="0" smtClean="0">
                <a:latin typeface="Times New Roman" panose="02020603050405020304" pitchFamily="18" charset="0"/>
                <a:cs typeface="Times New Roman" panose="02020603050405020304" pitchFamily="18" charset="0"/>
              </a:rPr>
              <a:t>him</a:t>
            </a:r>
            <a:r>
              <a:rPr lang="ur-PK"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1900" i="1" dirty="0">
                <a:solidFill>
                  <a:srgbClr val="FF0000"/>
                </a:solidFill>
                <a:latin typeface="Times New Roman" panose="02020603050405020304" pitchFamily="18" charset="0"/>
                <a:cs typeface="Times New Roman" panose="02020603050405020304" pitchFamily="18" charset="0"/>
              </a:rPr>
              <a:t>(</a:t>
            </a:r>
            <a:r>
              <a:rPr lang="en-US" sz="1900" i="1" dirty="0" err="1">
                <a:solidFill>
                  <a:srgbClr val="FF0000"/>
                </a:solidFill>
                <a:latin typeface="Times New Roman" panose="02020603050405020304" pitchFamily="18" charset="0"/>
                <a:cs typeface="Times New Roman" panose="02020603050405020304" pitchFamily="18" charset="0"/>
              </a:rPr>
              <a:t>Sihah</a:t>
            </a:r>
            <a:r>
              <a:rPr lang="en-US" sz="1900" i="1" dirty="0">
                <a:solidFill>
                  <a:srgbClr val="FF0000"/>
                </a:solidFill>
                <a:latin typeface="Times New Roman" panose="02020603050405020304" pitchFamily="18" charset="0"/>
                <a:cs typeface="Times New Roman" panose="02020603050405020304" pitchFamily="18" charset="0"/>
              </a:rPr>
              <a:t>). </a:t>
            </a:r>
            <a:endParaRPr lang="ur-PK" sz="1900" i="1" dirty="0" smtClean="0">
              <a:solidFill>
                <a:srgbClr val="FF0000"/>
              </a:solidFill>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Thabit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Ibn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Qays</a:t>
            </a:r>
            <a:r>
              <a:rPr lang="ar-SA"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had a naturally loud voice. When he heard this verse, he feared that his good deeds would be rendered void, he wept and lowered his voice </a:t>
            </a:r>
            <a:r>
              <a:rPr lang="en-US" sz="1900" i="1" dirty="0">
                <a:solidFill>
                  <a:srgbClr val="FF0000"/>
                </a:solidFill>
                <a:latin typeface="Times New Roman" panose="02020603050405020304" pitchFamily="18" charset="0"/>
                <a:cs typeface="Times New Roman" panose="02020603050405020304" pitchFamily="18" charset="0"/>
              </a:rPr>
              <a:t>(Ad-</a:t>
            </a:r>
            <a:r>
              <a:rPr lang="en-US" sz="1900" i="1" dirty="0" err="1">
                <a:solidFill>
                  <a:srgbClr val="FF0000"/>
                </a:solidFill>
                <a:latin typeface="Times New Roman" panose="02020603050405020304" pitchFamily="18" charset="0"/>
                <a:cs typeface="Times New Roman" panose="02020603050405020304" pitchFamily="18" charset="0"/>
              </a:rPr>
              <a:t>Durr</a:t>
            </a:r>
            <a:r>
              <a:rPr lang="en-US" sz="1900" i="1" dirty="0">
                <a:solidFill>
                  <a:srgbClr val="FF0000"/>
                </a:solidFill>
                <a:latin typeface="Times New Roman" panose="02020603050405020304" pitchFamily="18" charset="0"/>
                <a:cs typeface="Times New Roman" panose="02020603050405020304" pitchFamily="18" charset="0"/>
              </a:rPr>
              <a:t>-</a:t>
            </a:r>
            <a:r>
              <a:rPr lang="en-US" sz="1900" i="1" dirty="0" err="1">
                <a:solidFill>
                  <a:srgbClr val="FF0000"/>
                </a:solidFill>
                <a:latin typeface="Times New Roman" panose="02020603050405020304" pitchFamily="18" charset="0"/>
                <a:cs typeface="Times New Roman" panose="02020603050405020304" pitchFamily="18" charset="0"/>
              </a:rPr>
              <a:t>ul-Manthur</a:t>
            </a:r>
            <a:r>
              <a:rPr lang="en-US" sz="1900" i="1" dirty="0">
                <a:solidFill>
                  <a:srgbClr val="FF0000"/>
                </a:solidFill>
                <a:latin typeface="Times New Roman" panose="02020603050405020304" pitchFamily="18" charset="0"/>
                <a:cs typeface="Times New Roman" panose="02020603050405020304" pitchFamily="18" charset="0"/>
              </a:rPr>
              <a:t> on the authority of </a:t>
            </a:r>
            <a:r>
              <a:rPr lang="en-US" sz="1900" i="1" dirty="0" err="1">
                <a:solidFill>
                  <a:srgbClr val="FF0000"/>
                </a:solidFill>
                <a:latin typeface="Times New Roman" panose="02020603050405020304" pitchFamily="18" charset="0"/>
                <a:cs typeface="Times New Roman" panose="02020603050405020304" pitchFamily="18" charset="0"/>
              </a:rPr>
              <a:t>Baihaqi</a:t>
            </a:r>
            <a:r>
              <a:rPr lang="en-US" sz="1900" i="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2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1905</Words>
  <Application>Microsoft Office PowerPoint</Application>
  <PresentationFormat>Widescreen</PresentationFormat>
  <Paragraphs>100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 Majeed Quranic Font</vt:lpstr>
      <vt:lpstr>Arial</vt:lpstr>
      <vt:lpstr>Jameel Noori Nastaleeq</vt:lpstr>
      <vt:lpstr>Times New Roman</vt:lpstr>
      <vt:lpstr>Trebuchet MS</vt:lpstr>
      <vt:lpstr>Wingdings 3</vt:lpstr>
      <vt:lpstr>Facet</vt:lpstr>
      <vt:lpstr>Basic moral lessons in the light of Surah Al-Hujurat سورۃ الحجرات</vt:lpstr>
      <vt:lpstr>Introduction to Surah Al-Hujurat (The Chambers)</vt:lpstr>
      <vt:lpstr>Introduction to Surah Al-Hujurat (The Chambers) (continued)</vt:lpstr>
      <vt:lpstr>Surah Al-Hujurat (The Chambers)</vt:lpstr>
      <vt:lpstr>Lesson 1 Preference to Allah and Messenger</vt:lpstr>
      <vt:lpstr>continued</vt:lpstr>
      <vt:lpstr>PowerPoint Presentation</vt:lpstr>
      <vt:lpstr>2nd lesson Regard For The Prophet Muhammad PBUH</vt:lpstr>
      <vt:lpstr>continued</vt:lpstr>
      <vt:lpstr> </vt:lpstr>
      <vt:lpstr> </vt:lpstr>
      <vt:lpstr>3rd lesson Verify The News By a Transgressor </vt:lpstr>
      <vt:lpstr>PowerPoint Presentation</vt:lpstr>
      <vt:lpstr>4th lesson Reconciliation Between People </vt:lpstr>
      <vt:lpstr>4th lesson Reconciliation Between People continued </vt:lpstr>
      <vt:lpstr>5th Seeking Justice </vt:lpstr>
      <vt:lpstr>PowerPoint Presentation</vt:lpstr>
      <vt:lpstr>6th lesson All believers are but brothers</vt:lpstr>
      <vt:lpstr>7th lesson Giving Up on Mockery  </vt:lpstr>
      <vt:lpstr>continued</vt:lpstr>
      <vt:lpstr>continued</vt:lpstr>
      <vt:lpstr>PowerPoint Presentation</vt:lpstr>
      <vt:lpstr>continued</vt:lpstr>
      <vt:lpstr>8th lesson Renouncing suspicions, finding faults and Backbiting </vt:lpstr>
      <vt:lpstr>continued</vt:lpstr>
      <vt:lpstr>continued</vt:lpstr>
      <vt:lpstr>PowerPoint Presentation</vt:lpstr>
      <vt:lpstr> </vt:lpstr>
      <vt:lpstr>PowerPoint Presentation</vt:lpstr>
      <vt:lpstr>9th lesson Islam Negates Racism </vt:lpstr>
      <vt:lpstr>continued Circumstances of Revelation</vt:lpstr>
      <vt:lpstr>continued</vt:lpstr>
      <vt:lpstr>PowerPoint Presentation</vt:lpstr>
      <vt:lpstr>10th lesson Taqwa, the Main Element of Islam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moral lessons in the light of Surah Al-Hujurat سورۃ الحجرات</dc:title>
  <dc:creator>Anwar</dc:creator>
  <cp:lastModifiedBy>Anwar</cp:lastModifiedBy>
  <cp:revision>29</cp:revision>
  <dcterms:created xsi:type="dcterms:W3CDTF">2022-09-21T04:05:57Z</dcterms:created>
  <dcterms:modified xsi:type="dcterms:W3CDTF">2022-10-04T04:25:43Z</dcterms:modified>
</cp:coreProperties>
</file>