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CC4DC1-4FCC-4F91-851F-1B0DBD60A0E4}"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AE6D2-312F-4BAF-98A5-4311F9E89ED3}" type="slidenum">
              <a:rPr lang="en-US" smtClean="0"/>
              <a:t>‹#›</a:t>
            </a:fld>
            <a:endParaRPr lang="en-US"/>
          </a:p>
        </p:txBody>
      </p:sp>
    </p:spTree>
    <p:extLst>
      <p:ext uri="{BB962C8B-B14F-4D97-AF65-F5344CB8AC3E}">
        <p14:creationId xmlns:p14="http://schemas.microsoft.com/office/powerpoint/2010/main" val="1907199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CC4DC1-4FCC-4F91-851F-1B0DBD60A0E4}"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AE6D2-312F-4BAF-98A5-4311F9E89ED3}" type="slidenum">
              <a:rPr lang="en-US" smtClean="0"/>
              <a:t>‹#›</a:t>
            </a:fld>
            <a:endParaRPr lang="en-US"/>
          </a:p>
        </p:txBody>
      </p:sp>
    </p:spTree>
    <p:extLst>
      <p:ext uri="{BB962C8B-B14F-4D97-AF65-F5344CB8AC3E}">
        <p14:creationId xmlns:p14="http://schemas.microsoft.com/office/powerpoint/2010/main" val="2294416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CC4DC1-4FCC-4F91-851F-1B0DBD60A0E4}"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AE6D2-312F-4BAF-98A5-4311F9E89ED3}" type="slidenum">
              <a:rPr lang="en-US" smtClean="0"/>
              <a:t>‹#›</a:t>
            </a:fld>
            <a:endParaRPr lang="en-US"/>
          </a:p>
        </p:txBody>
      </p:sp>
    </p:spTree>
    <p:extLst>
      <p:ext uri="{BB962C8B-B14F-4D97-AF65-F5344CB8AC3E}">
        <p14:creationId xmlns:p14="http://schemas.microsoft.com/office/powerpoint/2010/main" val="3392320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CC4DC1-4FCC-4F91-851F-1B0DBD60A0E4}"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AE6D2-312F-4BAF-98A5-4311F9E89ED3}" type="slidenum">
              <a:rPr lang="en-US" smtClean="0"/>
              <a:t>‹#›</a:t>
            </a:fld>
            <a:endParaRPr lang="en-US"/>
          </a:p>
        </p:txBody>
      </p:sp>
    </p:spTree>
    <p:extLst>
      <p:ext uri="{BB962C8B-B14F-4D97-AF65-F5344CB8AC3E}">
        <p14:creationId xmlns:p14="http://schemas.microsoft.com/office/powerpoint/2010/main" val="342187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CC4DC1-4FCC-4F91-851F-1B0DBD60A0E4}"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AE6D2-312F-4BAF-98A5-4311F9E89ED3}" type="slidenum">
              <a:rPr lang="en-US" smtClean="0"/>
              <a:t>‹#›</a:t>
            </a:fld>
            <a:endParaRPr lang="en-US"/>
          </a:p>
        </p:txBody>
      </p:sp>
    </p:spTree>
    <p:extLst>
      <p:ext uri="{BB962C8B-B14F-4D97-AF65-F5344CB8AC3E}">
        <p14:creationId xmlns:p14="http://schemas.microsoft.com/office/powerpoint/2010/main" val="1833373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CC4DC1-4FCC-4F91-851F-1B0DBD60A0E4}"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8AE6D2-312F-4BAF-98A5-4311F9E89ED3}" type="slidenum">
              <a:rPr lang="en-US" smtClean="0"/>
              <a:t>‹#›</a:t>
            </a:fld>
            <a:endParaRPr lang="en-US"/>
          </a:p>
        </p:txBody>
      </p:sp>
    </p:spTree>
    <p:extLst>
      <p:ext uri="{BB962C8B-B14F-4D97-AF65-F5344CB8AC3E}">
        <p14:creationId xmlns:p14="http://schemas.microsoft.com/office/powerpoint/2010/main" val="1431217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CC4DC1-4FCC-4F91-851F-1B0DBD60A0E4}" type="datetimeFigureOut">
              <a:rPr lang="en-US" smtClean="0"/>
              <a:t>11/14/2022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8AE6D2-312F-4BAF-98A5-4311F9E89ED3}" type="slidenum">
              <a:rPr lang="en-US" smtClean="0"/>
              <a:t>‹#›</a:t>
            </a:fld>
            <a:endParaRPr lang="en-US"/>
          </a:p>
        </p:txBody>
      </p:sp>
    </p:spTree>
    <p:extLst>
      <p:ext uri="{BB962C8B-B14F-4D97-AF65-F5344CB8AC3E}">
        <p14:creationId xmlns:p14="http://schemas.microsoft.com/office/powerpoint/2010/main" val="1786388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CC4DC1-4FCC-4F91-851F-1B0DBD60A0E4}" type="datetimeFigureOut">
              <a:rPr lang="en-US" smtClean="0"/>
              <a:t>11/14/2022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8AE6D2-312F-4BAF-98A5-4311F9E89ED3}" type="slidenum">
              <a:rPr lang="en-US" smtClean="0"/>
              <a:t>‹#›</a:t>
            </a:fld>
            <a:endParaRPr lang="en-US"/>
          </a:p>
        </p:txBody>
      </p:sp>
    </p:spTree>
    <p:extLst>
      <p:ext uri="{BB962C8B-B14F-4D97-AF65-F5344CB8AC3E}">
        <p14:creationId xmlns:p14="http://schemas.microsoft.com/office/powerpoint/2010/main" val="3540158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CC4DC1-4FCC-4F91-851F-1B0DBD60A0E4}" type="datetimeFigureOut">
              <a:rPr lang="en-US" smtClean="0"/>
              <a:t>11/14/2022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8AE6D2-312F-4BAF-98A5-4311F9E89ED3}" type="slidenum">
              <a:rPr lang="en-US" smtClean="0"/>
              <a:t>‹#›</a:t>
            </a:fld>
            <a:endParaRPr lang="en-US"/>
          </a:p>
        </p:txBody>
      </p:sp>
    </p:spTree>
    <p:extLst>
      <p:ext uri="{BB962C8B-B14F-4D97-AF65-F5344CB8AC3E}">
        <p14:creationId xmlns:p14="http://schemas.microsoft.com/office/powerpoint/2010/main" val="3101698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CC4DC1-4FCC-4F91-851F-1B0DBD60A0E4}"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8AE6D2-312F-4BAF-98A5-4311F9E89ED3}" type="slidenum">
              <a:rPr lang="en-US" smtClean="0"/>
              <a:t>‹#›</a:t>
            </a:fld>
            <a:endParaRPr lang="en-US"/>
          </a:p>
        </p:txBody>
      </p:sp>
    </p:spTree>
    <p:extLst>
      <p:ext uri="{BB962C8B-B14F-4D97-AF65-F5344CB8AC3E}">
        <p14:creationId xmlns:p14="http://schemas.microsoft.com/office/powerpoint/2010/main" val="3852494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CC4DC1-4FCC-4F91-851F-1B0DBD60A0E4}"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8AE6D2-312F-4BAF-98A5-4311F9E89ED3}" type="slidenum">
              <a:rPr lang="en-US" smtClean="0"/>
              <a:t>‹#›</a:t>
            </a:fld>
            <a:endParaRPr lang="en-US"/>
          </a:p>
        </p:txBody>
      </p:sp>
    </p:spTree>
    <p:extLst>
      <p:ext uri="{BB962C8B-B14F-4D97-AF65-F5344CB8AC3E}">
        <p14:creationId xmlns:p14="http://schemas.microsoft.com/office/powerpoint/2010/main" val="343749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C4DC1-4FCC-4F91-851F-1B0DBD60A0E4}" type="datetimeFigureOut">
              <a:rPr lang="en-US" smtClean="0"/>
              <a:t>11/14/2022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8AE6D2-312F-4BAF-98A5-4311F9E89ED3}" type="slidenum">
              <a:rPr lang="en-US" smtClean="0"/>
              <a:t>‹#›</a:t>
            </a:fld>
            <a:endParaRPr lang="en-US"/>
          </a:p>
        </p:txBody>
      </p:sp>
    </p:spTree>
    <p:extLst>
      <p:ext uri="{BB962C8B-B14F-4D97-AF65-F5344CB8AC3E}">
        <p14:creationId xmlns:p14="http://schemas.microsoft.com/office/powerpoint/2010/main" val="3086229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secure.quranexplorer.com/GeneralSecureContent/blogimages/7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789" y="0"/>
            <a:ext cx="11809926" cy="6913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038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smtClean="0">
                <a:latin typeface="Times New Roman" panose="02020603050405020304" pitchFamily="18" charset="0"/>
                <a:cs typeface="Times New Roman" panose="02020603050405020304" pitchFamily="18" charset="0"/>
              </a:rPr>
              <a:t>Unity in Islam</a:t>
            </a:r>
            <a:endParaRPr lang="en-US" sz="6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chor="ctr">
            <a:normAutofit/>
          </a:bodyPr>
          <a:lstStyle/>
          <a:p>
            <a:r>
              <a:rPr lang="en-US" sz="2400" dirty="0">
                <a:latin typeface="Times New Roman" panose="02020603050405020304" pitchFamily="18" charset="0"/>
                <a:cs typeface="Times New Roman" panose="02020603050405020304" pitchFamily="18" charset="0"/>
              </a:rPr>
              <a:t>Unity is Strength</a:t>
            </a:r>
          </a:p>
          <a:p>
            <a:r>
              <a:rPr lang="en-US" sz="2400" dirty="0">
                <a:latin typeface="Times New Roman" panose="02020603050405020304" pitchFamily="18" charset="0"/>
                <a:cs typeface="Times New Roman" panose="02020603050405020304" pitchFamily="18" charset="0"/>
              </a:rPr>
              <a:t>Islam is the religion of peace and harmony. It is the religion of tranquility and brotherhood among people. </a:t>
            </a:r>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Religion Islam has laid the great emphasis on the development of brotherhood, love, respect, and prosperity among the Muslims</a:t>
            </a:r>
            <a:r>
              <a:rPr lang="en-US" sz="2400" dirty="0" smtClean="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Allah says in Surah Al-</a:t>
            </a:r>
            <a:r>
              <a:rPr lang="en-US" sz="2400" b="1" dirty="0" err="1">
                <a:latin typeface="Times New Roman" panose="02020603050405020304" pitchFamily="18" charset="0"/>
                <a:cs typeface="Times New Roman" panose="02020603050405020304" pitchFamily="18" charset="0"/>
              </a:rPr>
              <a:t>Hujurat</a:t>
            </a:r>
            <a:r>
              <a:rPr lang="en-US" sz="2400" b="1" dirty="0">
                <a:latin typeface="Times New Roman" panose="02020603050405020304" pitchFamily="18" charset="0"/>
                <a:cs typeface="Times New Roman" panose="02020603050405020304" pitchFamily="18" charset="0"/>
              </a:rPr>
              <a:t>, verse 10:</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“The believers are nothing but brothers, so make settlement between your brothers. And fear Allah that you may receive mercy”.</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2433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smtClean="0">
                <a:latin typeface="Times New Roman" panose="02020603050405020304" pitchFamily="18" charset="0"/>
                <a:cs typeface="Times New Roman" panose="02020603050405020304" pitchFamily="18" charset="0"/>
              </a:rPr>
              <a:t>Unity in Islam</a:t>
            </a:r>
            <a:endParaRPr lang="en-US" sz="6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chor="ctr">
            <a:normAutofit/>
          </a:bodyPr>
          <a:lstStyle/>
          <a:p>
            <a:r>
              <a:rPr lang="en-US" sz="2400" dirty="0">
                <a:latin typeface="Times New Roman" panose="02020603050405020304" pitchFamily="18" charset="0"/>
                <a:cs typeface="Times New Roman" panose="02020603050405020304" pitchFamily="18" charset="0"/>
              </a:rPr>
              <a:t>People feel strong and secure in those societies and networks where there are less conflicts and more understanding </a:t>
            </a:r>
            <a:r>
              <a:rPr lang="en-US" sz="2400" dirty="0" smtClean="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Allah says in Quran in Surah Al-</a:t>
            </a:r>
            <a:r>
              <a:rPr lang="en-US" sz="2400" b="1" dirty="0" err="1">
                <a:latin typeface="Times New Roman" panose="02020603050405020304" pitchFamily="18" charset="0"/>
                <a:cs typeface="Times New Roman" panose="02020603050405020304" pitchFamily="18" charset="0"/>
              </a:rPr>
              <a:t>Anfal</a:t>
            </a:r>
            <a:r>
              <a:rPr lang="en-US" sz="2400" b="1" dirty="0">
                <a:latin typeface="Times New Roman" panose="02020603050405020304" pitchFamily="18" charset="0"/>
                <a:cs typeface="Times New Roman" panose="02020603050405020304" pitchFamily="18" charset="0"/>
              </a:rPr>
              <a:t>, verse 46:</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“And obey Allah and His Messenger, and do not dispute and [thus] lose courage and [then] your strength would depart; and be patient. Indeed, Allah is with the patient”.</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5149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smtClean="0">
                <a:latin typeface="Times New Roman" panose="02020603050405020304" pitchFamily="18" charset="0"/>
                <a:cs typeface="Times New Roman" panose="02020603050405020304" pitchFamily="18" charset="0"/>
              </a:rPr>
              <a:t>Unity in Islam</a:t>
            </a:r>
            <a:endParaRPr lang="en-US" sz="6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chor="ctr"/>
          <a:lstStyle/>
          <a:p>
            <a:r>
              <a:rPr lang="en-US" b="1" dirty="0">
                <a:latin typeface="Times New Roman" panose="02020603050405020304" pitchFamily="18" charset="0"/>
                <a:cs typeface="Times New Roman" panose="02020603050405020304" pitchFamily="18" charset="0"/>
              </a:rPr>
              <a:t>In another place Allah says in Surah Ali-Imran, verse 103:</a:t>
            </a:r>
          </a:p>
          <a:p>
            <a:r>
              <a:rPr lang="en-US" b="1" dirty="0">
                <a:latin typeface="Times New Roman" panose="02020603050405020304" pitchFamily="18" charset="0"/>
                <a:cs typeface="Times New Roman" panose="02020603050405020304" pitchFamily="18" charset="0"/>
              </a:rPr>
              <a:t>“And hold firmly to the rope of Allah all together and do not become divided. And remember the favor of Allah upon you - when you were enemies and He brought your hearts together and you became, by His favor, brothers. And you were on the edge of a pit of the Fire, and He saved you from it. Thus Allah does make clear to you His verses that you may be guided”?</a:t>
            </a:r>
          </a:p>
        </p:txBody>
      </p:sp>
    </p:spTree>
    <p:extLst>
      <p:ext uri="{BB962C8B-B14F-4D97-AF65-F5344CB8AC3E}">
        <p14:creationId xmlns:p14="http://schemas.microsoft.com/office/powerpoint/2010/main" val="1420346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smtClean="0">
                <a:latin typeface="Times New Roman" panose="02020603050405020304" pitchFamily="18" charset="0"/>
                <a:cs typeface="Times New Roman" panose="02020603050405020304" pitchFamily="18" charset="0"/>
              </a:rPr>
              <a:t>Unity in Islam</a:t>
            </a:r>
            <a:endParaRPr lang="en-US" sz="6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chor="ctr">
            <a:normAutofit/>
          </a:bodyPr>
          <a:lstStyle/>
          <a:p>
            <a:r>
              <a:rPr lang="en-US" sz="2400" b="1" dirty="0">
                <a:latin typeface="Times New Roman" panose="02020603050405020304" pitchFamily="18" charset="0"/>
                <a:cs typeface="Times New Roman" panose="02020603050405020304" pitchFamily="18" charset="0"/>
              </a:rPr>
              <a:t>The messenger of Allah, Prophet Mohammad (P.B.U.H) said</a:t>
            </a:r>
            <a:r>
              <a:rPr lang="en-US" sz="2400" b="1"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The parable of the believers in their affection, mercy, and compassion for each other is that of a body. When any limb aches, the whole body reacts with sleeplessness and fever.” </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err="1">
                <a:solidFill>
                  <a:srgbClr val="FF0000"/>
                </a:solidFill>
                <a:latin typeface="Times New Roman" panose="02020603050405020304" pitchFamily="18" charset="0"/>
                <a:cs typeface="Times New Roman" panose="02020603050405020304" pitchFamily="18" charset="0"/>
              </a:rPr>
              <a:t>Ṣaḥih</a:t>
            </a:r>
            <a:r>
              <a:rPr lang="en-US" sz="2400" i="1" dirty="0">
                <a:solidFill>
                  <a:srgbClr val="FF0000"/>
                </a:solidFill>
                <a:latin typeface="Times New Roman" panose="02020603050405020304" pitchFamily="18" charset="0"/>
                <a:cs typeface="Times New Roman" panose="02020603050405020304" pitchFamily="18" charset="0"/>
              </a:rPr>
              <a:t>̣ </a:t>
            </a:r>
            <a:r>
              <a:rPr lang="en-US" sz="2400" i="1" dirty="0" err="1">
                <a:solidFill>
                  <a:srgbClr val="FF0000"/>
                </a:solidFill>
                <a:latin typeface="Times New Roman" panose="02020603050405020304" pitchFamily="18" charset="0"/>
                <a:cs typeface="Times New Roman" panose="02020603050405020304" pitchFamily="18" charset="0"/>
              </a:rPr>
              <a:t>Bukhari</a:t>
            </a:r>
            <a:r>
              <a:rPr lang="en-US" sz="2400" i="1" dirty="0">
                <a:solidFill>
                  <a:srgbClr val="FF0000"/>
                </a:solidFill>
                <a:latin typeface="Times New Roman" panose="02020603050405020304" pitchFamily="18" charset="0"/>
                <a:cs typeface="Times New Roman" panose="02020603050405020304" pitchFamily="18" charset="0"/>
              </a:rPr>
              <a:t> 5665, </a:t>
            </a:r>
            <a:r>
              <a:rPr lang="en-US" sz="2400" i="1" dirty="0" err="1">
                <a:solidFill>
                  <a:srgbClr val="FF0000"/>
                </a:solidFill>
                <a:latin typeface="Times New Roman" panose="02020603050405020304" pitchFamily="18" charset="0"/>
                <a:cs typeface="Times New Roman" panose="02020603050405020304" pitchFamily="18" charset="0"/>
              </a:rPr>
              <a:t>Ṣaḥih</a:t>
            </a:r>
            <a:r>
              <a:rPr lang="en-US" sz="2400" i="1" dirty="0">
                <a:solidFill>
                  <a:srgbClr val="FF0000"/>
                </a:solidFill>
                <a:latin typeface="Times New Roman" panose="02020603050405020304" pitchFamily="18" charset="0"/>
                <a:cs typeface="Times New Roman" panose="02020603050405020304" pitchFamily="18" charset="0"/>
              </a:rPr>
              <a:t>̣ Muslim 2586</a:t>
            </a:r>
            <a:r>
              <a:rPr lang="en-US" sz="2400" i="1" dirty="0" smtClean="0">
                <a:solidFill>
                  <a:srgbClr val="FF0000"/>
                </a:solidFill>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The above hadith shows us the strong relationship among the Muslim brothers. Prophet Mohammad (P.B.U.H) has drawn an analogy of brotherhood with the parts of body that how Muslims should need to take care of their brothers and they must worry if one of them is in pain.</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4721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smtClean="0">
                <a:latin typeface="Times New Roman" panose="02020603050405020304" pitchFamily="18" charset="0"/>
                <a:cs typeface="Times New Roman" panose="02020603050405020304" pitchFamily="18" charset="0"/>
              </a:rPr>
              <a:t>Unity in Islam</a:t>
            </a:r>
            <a:endParaRPr lang="en-US" sz="6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chor="ctr">
            <a:normAutofit/>
          </a:bodyPr>
          <a:lstStyle/>
          <a:p>
            <a:r>
              <a:rPr lang="en-US" sz="2400" b="1" dirty="0">
                <a:latin typeface="Times New Roman" panose="02020603050405020304" pitchFamily="18" charset="0"/>
                <a:cs typeface="Times New Roman" panose="02020603050405020304" pitchFamily="18" charset="0"/>
              </a:rPr>
              <a:t>Allah’s Apostle also said</a:t>
            </a:r>
            <a:r>
              <a:rPr lang="en-US" sz="2400" b="1"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Whoever prays like us and faces our </a:t>
            </a:r>
            <a:r>
              <a:rPr lang="en-US" sz="2400" b="1" dirty="0" err="1">
                <a:latin typeface="Times New Roman" panose="02020603050405020304" pitchFamily="18" charset="0"/>
                <a:cs typeface="Times New Roman" panose="02020603050405020304" pitchFamily="18" charset="0"/>
              </a:rPr>
              <a:t>Qibla</a:t>
            </a:r>
            <a:r>
              <a:rPr lang="en-US" sz="2400" b="1" dirty="0">
                <a:latin typeface="Times New Roman" panose="02020603050405020304" pitchFamily="18" charset="0"/>
                <a:cs typeface="Times New Roman" panose="02020603050405020304" pitchFamily="18" charset="0"/>
              </a:rPr>
              <a:t> and eats our slaughtered animals is a Muslim and is under Allah’s and His Apostle’s protection. So do not betray Allah by betraying those who are in His protection.” </a:t>
            </a:r>
            <a:r>
              <a:rPr lang="en-US" sz="2400" i="1" dirty="0">
                <a:solidFill>
                  <a:srgbClr val="FF0000"/>
                </a:solidFill>
                <a:latin typeface="Times New Roman" panose="02020603050405020304" pitchFamily="18" charset="0"/>
                <a:cs typeface="Times New Roman" panose="02020603050405020304" pitchFamily="18" charset="0"/>
              </a:rPr>
              <a:t>[</a:t>
            </a:r>
            <a:r>
              <a:rPr lang="en-US" sz="2400" i="1" dirty="0" err="1">
                <a:solidFill>
                  <a:srgbClr val="FF0000"/>
                </a:solidFill>
                <a:latin typeface="Times New Roman" panose="02020603050405020304" pitchFamily="18" charset="0"/>
                <a:cs typeface="Times New Roman" panose="02020603050405020304" pitchFamily="18" charset="0"/>
              </a:rPr>
              <a:t>Sahih</a:t>
            </a:r>
            <a:r>
              <a:rPr lang="en-US" sz="2400" i="1" dirty="0">
                <a:solidFill>
                  <a:srgbClr val="FF0000"/>
                </a:solidFill>
                <a:latin typeface="Times New Roman" panose="02020603050405020304" pitchFamily="18" charset="0"/>
                <a:cs typeface="Times New Roman" panose="02020603050405020304" pitchFamily="18" charset="0"/>
              </a:rPr>
              <a:t> </a:t>
            </a:r>
            <a:r>
              <a:rPr lang="en-US" sz="2400" i="1" dirty="0" err="1">
                <a:solidFill>
                  <a:srgbClr val="FF0000"/>
                </a:solidFill>
                <a:latin typeface="Times New Roman" panose="02020603050405020304" pitchFamily="18" charset="0"/>
                <a:cs typeface="Times New Roman" panose="02020603050405020304" pitchFamily="18" charset="0"/>
              </a:rPr>
              <a:t>Bukhari</a:t>
            </a:r>
            <a:r>
              <a:rPr lang="en-US" sz="2400" i="1" dirty="0">
                <a:solidFill>
                  <a:srgbClr val="FF0000"/>
                </a:solidFill>
                <a:latin typeface="Times New Roman" panose="02020603050405020304" pitchFamily="18" charset="0"/>
                <a:cs typeface="Times New Roman" panose="02020603050405020304" pitchFamily="18" charset="0"/>
              </a:rPr>
              <a:t>, Volume 1, Book 8, Number 386]</a:t>
            </a:r>
          </a:p>
        </p:txBody>
      </p:sp>
    </p:spTree>
    <p:extLst>
      <p:ext uri="{BB962C8B-B14F-4D97-AF65-F5344CB8AC3E}">
        <p14:creationId xmlns:p14="http://schemas.microsoft.com/office/powerpoint/2010/main" val="579145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smtClean="0">
                <a:latin typeface="Times New Roman" panose="02020603050405020304" pitchFamily="18" charset="0"/>
                <a:cs typeface="Times New Roman" panose="02020603050405020304" pitchFamily="18" charset="0"/>
              </a:rPr>
              <a:t>Unity in Islam</a:t>
            </a:r>
            <a:endParaRPr lang="en-US" sz="6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chor="ctr">
            <a:normAutofit/>
          </a:bodyPr>
          <a:lstStyle/>
          <a:p>
            <a:r>
              <a:rPr lang="en-US" sz="2400" dirty="0">
                <a:latin typeface="Times New Roman" panose="02020603050405020304" pitchFamily="18" charset="0"/>
                <a:cs typeface="Times New Roman" panose="02020603050405020304" pitchFamily="18" charset="0"/>
              </a:rPr>
              <a:t>Muslims are equal regardless of their color, cast, language, or culture but they can be only differing on the basis of good or bad deeds. In the last Sermon of Holy Prophet (P.B.U.H), he said:</a:t>
            </a:r>
          </a:p>
          <a:p>
            <a:r>
              <a:rPr lang="en-US" sz="2400" dirty="0">
                <a:latin typeface="Times New Roman" panose="02020603050405020304" pitchFamily="18" charset="0"/>
                <a:cs typeface="Times New Roman" panose="02020603050405020304" pitchFamily="18" charset="0"/>
              </a:rPr>
              <a:t>“All mankind is from </a:t>
            </a:r>
            <a:r>
              <a:rPr lang="en-US" sz="2400" dirty="0">
                <a:solidFill>
                  <a:srgbClr val="FF0000"/>
                </a:solidFill>
                <a:latin typeface="Times New Roman" panose="02020603050405020304" pitchFamily="18" charset="0"/>
                <a:cs typeface="Times New Roman" panose="02020603050405020304" pitchFamily="18" charset="0"/>
              </a:rPr>
              <a:t>Adam and Eve</a:t>
            </a:r>
            <a:r>
              <a:rPr lang="en-US" sz="2400" dirty="0">
                <a:latin typeface="Times New Roman" panose="02020603050405020304" pitchFamily="18" charset="0"/>
                <a:cs typeface="Times New Roman" panose="02020603050405020304" pitchFamily="18" charset="0"/>
              </a:rPr>
              <a:t>, an Arab has no superiority over a non-Arab nor a non-Arab has any superiority over an Arab; also a white has no superiority over a black nor does a black have any superiority over a white - except by </a:t>
            </a:r>
            <a:r>
              <a:rPr lang="en-US" sz="2400" dirty="0">
                <a:solidFill>
                  <a:srgbClr val="FF0000"/>
                </a:solidFill>
                <a:latin typeface="Times New Roman" panose="02020603050405020304" pitchFamily="18" charset="0"/>
                <a:cs typeface="Times New Roman" panose="02020603050405020304" pitchFamily="18" charset="0"/>
              </a:rPr>
              <a:t>piety and good action.</a:t>
            </a:r>
            <a:r>
              <a:rPr lang="en-US" sz="2400" dirty="0">
                <a:latin typeface="Times New Roman" panose="02020603050405020304" pitchFamily="18" charset="0"/>
                <a:cs typeface="Times New Roman" panose="02020603050405020304" pitchFamily="18" charset="0"/>
              </a:rPr>
              <a:t> Learn that every Muslim is a brother to every Muslim and that the Muslims constitute one brotherhood. </a:t>
            </a:r>
            <a:r>
              <a:rPr lang="en-US" sz="2400" dirty="0">
                <a:solidFill>
                  <a:srgbClr val="FF0000"/>
                </a:solidFill>
                <a:latin typeface="Times New Roman" panose="02020603050405020304" pitchFamily="18" charset="0"/>
                <a:cs typeface="Times New Roman" panose="02020603050405020304" pitchFamily="18" charset="0"/>
              </a:rPr>
              <a:t>Nothing shall be legitimate to a Muslim which belongs to a fellow Muslim unless it was given freely and willingly. </a:t>
            </a:r>
            <a:r>
              <a:rPr lang="en-US" sz="2400" dirty="0">
                <a:latin typeface="Times New Roman" panose="02020603050405020304" pitchFamily="18" charset="0"/>
                <a:cs typeface="Times New Roman" panose="02020603050405020304" pitchFamily="18" charset="0"/>
              </a:rPr>
              <a:t>Do not therefore do injustice to yourselves. Remember one day you will meet Allah and answer your deeds. So beware: do not stray from the path of righteousness after I am gone”.</a:t>
            </a:r>
          </a:p>
        </p:txBody>
      </p:sp>
    </p:spTree>
    <p:extLst>
      <p:ext uri="{BB962C8B-B14F-4D97-AF65-F5344CB8AC3E}">
        <p14:creationId xmlns:p14="http://schemas.microsoft.com/office/powerpoint/2010/main" val="1360202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smtClean="0">
                <a:latin typeface="Times New Roman" panose="02020603050405020304" pitchFamily="18" charset="0"/>
                <a:cs typeface="Times New Roman" panose="02020603050405020304" pitchFamily="18" charset="0"/>
              </a:rPr>
              <a:t>Unity in Islam</a:t>
            </a:r>
            <a:endParaRPr lang="en-US" sz="6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chor="ctr">
            <a:normAutofit/>
          </a:bodyPr>
          <a:lstStyle/>
          <a:p>
            <a:r>
              <a:rPr lang="en-US" sz="2400" dirty="0">
                <a:latin typeface="Times New Roman" panose="02020603050405020304" pitchFamily="18" charset="0"/>
                <a:cs typeface="Times New Roman" panose="02020603050405020304" pitchFamily="18" charset="0"/>
              </a:rPr>
              <a:t>Reflect on Hajj as a time for Muslim unity</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sight is always amazing.</a:t>
            </a:r>
          </a:p>
          <a:p>
            <a:r>
              <a:rPr lang="en-US" sz="2400" dirty="0">
                <a:latin typeface="Times New Roman" panose="02020603050405020304" pitchFamily="18" charset="0"/>
                <a:cs typeface="Times New Roman" panose="02020603050405020304" pitchFamily="18" charset="0"/>
              </a:rPr>
              <a:t>Pilgrims standing shoulder to shoulder, of all shades and races, dressed in simple white, stripped of all kinds of worldly barriers, be they of wealth, profession, geography, class, education or other.</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4013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smtClean="0">
                <a:latin typeface="Times New Roman" panose="02020603050405020304" pitchFamily="18" charset="0"/>
                <a:cs typeface="Times New Roman" panose="02020603050405020304" pitchFamily="18" charset="0"/>
              </a:rPr>
              <a:t>Unity in Islam</a:t>
            </a:r>
            <a:endParaRPr lang="en-US" sz="6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chor="ctr">
            <a:normAutofit/>
          </a:bodyPr>
          <a:lstStyle/>
          <a:p>
            <a:r>
              <a:rPr lang="en-US" dirty="0">
                <a:latin typeface="Times New Roman" panose="02020603050405020304" pitchFamily="18" charset="0"/>
                <a:cs typeface="Times New Roman" panose="02020603050405020304" pitchFamily="18" charset="0"/>
              </a:rPr>
              <a:t>Learn tolerance towards other points of </a:t>
            </a:r>
            <a:r>
              <a:rPr lang="en-US" dirty="0" smtClean="0">
                <a:latin typeface="Times New Roman" panose="02020603050405020304" pitchFamily="18" charset="0"/>
                <a:cs typeface="Times New Roman" panose="02020603050405020304" pitchFamily="18" charset="0"/>
              </a:rPr>
              <a:t>view</a:t>
            </a:r>
          </a:p>
          <a:p>
            <a:r>
              <a:rPr lang="en-US" dirty="0">
                <a:latin typeface="Times New Roman" panose="02020603050405020304" pitchFamily="18" charset="0"/>
                <a:cs typeface="Times New Roman" panose="02020603050405020304" pitchFamily="18" charset="0"/>
              </a:rPr>
              <a:t> Learn to criticize without hurting</a:t>
            </a:r>
          </a:p>
          <a:p>
            <a:r>
              <a:rPr lang="en-US" dirty="0">
                <a:latin typeface="Times New Roman" panose="02020603050405020304" pitchFamily="18" charset="0"/>
                <a:cs typeface="Times New Roman" panose="02020603050405020304" pitchFamily="18" charset="0"/>
              </a:rPr>
              <a:t>Avoid taking a strong position on smaller points</a:t>
            </a:r>
          </a:p>
          <a:p>
            <a:pPr marL="0" indent="0">
              <a:buNone/>
            </a:pPr>
            <a:r>
              <a:rPr lang="en-US" dirty="0">
                <a:latin typeface="Times New Roman" panose="02020603050405020304" pitchFamily="18" charset="0"/>
                <a:cs typeface="Times New Roman" panose="02020603050405020304" pitchFamily="18" charset="0"/>
              </a:rPr>
              <a:t>	</a:t>
            </a:r>
            <a:r>
              <a:rPr lang="en-US" dirty="0" smtClean="0">
                <a:solidFill>
                  <a:srgbClr val="FF0000"/>
                </a:solidFill>
                <a:latin typeface="Times New Roman" panose="02020603050405020304" pitchFamily="18" charset="0"/>
                <a:cs typeface="Times New Roman" panose="02020603050405020304" pitchFamily="18" charset="0"/>
              </a:rPr>
              <a:t>Better to bend a little than to break forever</a:t>
            </a:r>
          </a:p>
          <a:p>
            <a:r>
              <a:rPr lang="en-US" dirty="0">
                <a:latin typeface="Times New Roman" panose="02020603050405020304" pitchFamily="18" charset="0"/>
                <a:cs typeface="Times New Roman" panose="02020603050405020304" pitchFamily="18" charset="0"/>
              </a:rPr>
              <a:t>Do not call anyone a </a:t>
            </a:r>
            <a:r>
              <a:rPr lang="en-US" dirty="0" err="1">
                <a:latin typeface="Times New Roman" panose="02020603050405020304" pitchFamily="18" charset="0"/>
                <a:cs typeface="Times New Roman" panose="02020603050405020304" pitchFamily="18" charset="0"/>
              </a:rPr>
              <a:t>Kafir</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Heed the advice found in Surah </a:t>
            </a:r>
            <a:r>
              <a:rPr lang="en-US" dirty="0" err="1">
                <a:latin typeface="Times New Roman" panose="02020603050405020304" pitchFamily="18" charset="0"/>
                <a:cs typeface="Times New Roman" panose="02020603050405020304" pitchFamily="18" charset="0"/>
              </a:rPr>
              <a:t>Hujurat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Make </a:t>
            </a:r>
            <a:r>
              <a:rPr lang="en-US" dirty="0" err="1">
                <a:latin typeface="Times New Roman" panose="02020603050405020304" pitchFamily="18" charset="0"/>
                <a:cs typeface="Times New Roman" panose="02020603050405020304" pitchFamily="18" charset="0"/>
              </a:rPr>
              <a:t>Dua</a:t>
            </a:r>
            <a:r>
              <a:rPr lang="en-US" dirty="0">
                <a:latin typeface="Times New Roman" panose="02020603050405020304" pitchFamily="18" charset="0"/>
                <a:cs typeface="Times New Roman" panose="02020603050405020304" pitchFamily="18" charset="0"/>
              </a:rPr>
              <a:t> for unity</a:t>
            </a:r>
          </a:p>
          <a:p>
            <a:endParaRPr 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0789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TotalTime>
  <Words>610</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PowerPoint Presentation</vt:lpstr>
      <vt:lpstr>Unity in Islam</vt:lpstr>
      <vt:lpstr>Unity in Islam</vt:lpstr>
      <vt:lpstr>Unity in Islam</vt:lpstr>
      <vt:lpstr>Unity in Islam</vt:lpstr>
      <vt:lpstr>Unity in Islam</vt:lpstr>
      <vt:lpstr>Unity in Islam</vt:lpstr>
      <vt:lpstr>Unity in Islam</vt:lpstr>
      <vt:lpstr>Unity in Islam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Anwar</dc:creator>
  <cp:lastModifiedBy>Anwar</cp:lastModifiedBy>
  <cp:revision>8</cp:revision>
  <dcterms:created xsi:type="dcterms:W3CDTF">2022-11-13T12:00:02Z</dcterms:created>
  <dcterms:modified xsi:type="dcterms:W3CDTF">2022-11-14T02:45:52Z</dcterms:modified>
</cp:coreProperties>
</file>