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sli</a:t>
            </a:r>
            <a:r>
              <a:rPr b="0" lang="en-US" sz="4400" spc="-1" strike="noStrike">
                <a:latin typeface="Arial"/>
              </a:rPr>
              <a:t>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</a:t>
            </a:r>
            <a:r>
              <a:rPr b="0" lang="en-US" sz="2000" spc="-1" strike="noStrike">
                <a:latin typeface="Arial"/>
              </a:rPr>
              <a:t>es </a:t>
            </a:r>
            <a:r>
              <a:rPr b="0" lang="en-US" sz="2000" spc="-1" strike="noStrike">
                <a:latin typeface="Arial"/>
              </a:rPr>
              <a:t>for</a:t>
            </a:r>
            <a:r>
              <a:rPr b="0" lang="en-US" sz="2000" spc="-1" strike="noStrike">
                <a:latin typeface="Arial"/>
              </a:rPr>
              <a:t>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7C97589-8EC4-4898-A448-FEAB3BBE66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9DBD32-AA5F-4464-AE14-8C04E0E9B1FD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3B09D3-E73A-481C-8B7F-5BC36167A3C6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B69127-BA32-4CF4-A252-E0BD3C690CF5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8CC612-DA40-4BE5-A07E-2990C8E48EA1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8740FE-A9C3-49EF-A36D-CE0704D7EB73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090611-DA24-4FBE-A251-7B66B193342F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FDE7FF-EF0C-47BE-A927-5B22D3803CE8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4291D0-F24F-4FBB-9466-0A9A7C0927E7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CD0E47-9938-4B82-8AEF-F3F7C1C8989C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9AFE52-6432-437D-B3E3-05C1ED664CF0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BA77B1-4C9A-4BC4-A46F-B0AB9570648A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B847CD-D25A-46E0-A482-F26FDA6D94B1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031994-2891-43B8-A4B6-73E908274425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DAC77E-E41B-4E3F-8525-766AB2B4E27C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5FCB62-A3BA-45A4-A7E9-0B3066B7FAAA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F837D7-E96C-44F0-8AF4-11161C6E54FB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F9A7E3-22B7-4F56-99B5-1911628A3A6D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094E8E-C60D-451A-8914-48CFC811838A}" type="slidenum">
              <a:rPr b="0" lang="en-GB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054DD6-538B-41BC-9609-436A3C66CD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42FBD6-C5F1-4B3B-930A-E93753ED3E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846BA2-C537-4442-BEAA-987FFF5F03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959D2A-398E-40B7-96B7-20177499AA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419CC2-B42F-43DA-B2F7-5831C8B024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24CB64-2E06-435A-9B58-5FFAE72FD8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6BF83A-63F4-45C6-B64E-866FDA7A37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B70694-78EB-4E3F-982C-CB62964A27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4095FC-8CFA-4391-A240-EA28EB0DCF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89E231-4354-46D6-A3BE-1496849372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B0E1D4-01AD-4F79-B13A-68E849123F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5EA179-33E6-4266-8B6D-B0364C4B06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60F14B-6569-4AB9-9E42-21F8D244F974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W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h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at 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is 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D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e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pt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h 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of 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a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n 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I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m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a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g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e?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0" name="Content Placeholder 2"/>
          <p:cNvSpPr/>
          <p:nvPr/>
        </p:nvSpPr>
        <p:spPr>
          <a:xfrm>
            <a:off x="909360" y="5572800"/>
            <a:ext cx="1037268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3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Combination of 2D image with depth information gives us 3D image / RGBD image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980280" y="1690560"/>
            <a:ext cx="4653360" cy="314496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6"/>
          <p:cNvSpPr/>
          <p:nvPr/>
        </p:nvSpPr>
        <p:spPr>
          <a:xfrm>
            <a:off x="980280" y="4858200"/>
            <a:ext cx="465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RGB 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Rectangle 7"/>
          <p:cNvSpPr/>
          <p:nvPr/>
        </p:nvSpPr>
        <p:spPr>
          <a:xfrm>
            <a:off x="6699240" y="4836600"/>
            <a:ext cx="451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Depth image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4" name="Picture 8" descr=""/>
          <p:cNvPicPr/>
          <p:nvPr/>
        </p:nvPicPr>
        <p:blipFill>
          <a:blip r:embed="rId2"/>
          <a:stretch/>
        </p:blipFill>
        <p:spPr>
          <a:xfrm>
            <a:off x="6699240" y="1690560"/>
            <a:ext cx="4653360" cy="316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Depth from Disparity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Rectangle 36"/>
          <p:cNvSpPr/>
          <p:nvPr/>
        </p:nvSpPr>
        <p:spPr>
          <a:xfrm>
            <a:off x="7021080" y="4417200"/>
            <a:ext cx="2742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z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6" name="Rectangle 35"/>
          <p:cNvSpPr/>
          <p:nvPr/>
        </p:nvSpPr>
        <p:spPr>
          <a:xfrm>
            <a:off x="1972080" y="1789560"/>
            <a:ext cx="2519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Triangles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7" name="Straight Connector 44"/>
          <p:cNvSpPr/>
          <p:nvPr/>
        </p:nvSpPr>
        <p:spPr>
          <a:xfrm flipV="1">
            <a:off x="2301480" y="2756160"/>
            <a:ext cx="1880640" cy="221868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Rectangle 45"/>
          <p:cNvSpPr/>
          <p:nvPr/>
        </p:nvSpPr>
        <p:spPr>
          <a:xfrm>
            <a:off x="2161080" y="5218920"/>
            <a:ext cx="280440" cy="46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Trapezoid 46"/>
          <p:cNvSpPr/>
          <p:nvPr/>
        </p:nvSpPr>
        <p:spPr>
          <a:xfrm rot="10800000">
            <a:off x="2161800" y="4976280"/>
            <a:ext cx="280440" cy="242640"/>
          </a:xfrm>
          <a:prstGeom prst="trapezoid">
            <a:avLst>
              <a:gd name="adj" fmla="val 25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Rectangle 47"/>
          <p:cNvSpPr/>
          <p:nvPr/>
        </p:nvSpPr>
        <p:spPr>
          <a:xfrm>
            <a:off x="3232440" y="5221080"/>
            <a:ext cx="280440" cy="46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Trapezoid 48"/>
          <p:cNvSpPr/>
          <p:nvPr/>
        </p:nvSpPr>
        <p:spPr>
          <a:xfrm rot="10800000">
            <a:off x="3233520" y="4978440"/>
            <a:ext cx="280440" cy="242640"/>
          </a:xfrm>
          <a:prstGeom prst="trapezoid">
            <a:avLst>
              <a:gd name="adj" fmla="val 25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TextBox 53"/>
          <p:cNvSpPr/>
          <p:nvPr/>
        </p:nvSpPr>
        <p:spPr>
          <a:xfrm>
            <a:off x="1856520" y="5676120"/>
            <a:ext cx="88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Left camera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" name="TextBox 54"/>
          <p:cNvSpPr/>
          <p:nvPr/>
        </p:nvSpPr>
        <p:spPr>
          <a:xfrm>
            <a:off x="2922480" y="5676120"/>
            <a:ext cx="88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Right camera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4" name="TextBox 57"/>
          <p:cNvSpPr/>
          <p:nvPr/>
        </p:nvSpPr>
        <p:spPr>
          <a:xfrm>
            <a:off x="4406040" y="2462040"/>
            <a:ext cx="1139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P(x,z)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5" name="Straight Connector 59"/>
          <p:cNvSpPr/>
          <p:nvPr/>
        </p:nvSpPr>
        <p:spPr>
          <a:xfrm flipH="1" flipV="1">
            <a:off x="2317680" y="4974840"/>
            <a:ext cx="1055160" cy="216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Oval 60"/>
          <p:cNvSpPr/>
          <p:nvPr/>
        </p:nvSpPr>
        <p:spPr>
          <a:xfrm>
            <a:off x="4147560" y="2691000"/>
            <a:ext cx="67680" cy="644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Straight Connector 62"/>
          <p:cNvSpPr/>
          <p:nvPr/>
        </p:nvSpPr>
        <p:spPr>
          <a:xfrm flipV="1">
            <a:off x="3372840" y="2756160"/>
            <a:ext cx="809280" cy="222084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Straight Connector 74"/>
          <p:cNvSpPr/>
          <p:nvPr/>
        </p:nvSpPr>
        <p:spPr>
          <a:xfrm flipV="1">
            <a:off x="3534840" y="2724120"/>
            <a:ext cx="655920" cy="17935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Straight Connector 79"/>
          <p:cNvSpPr/>
          <p:nvPr/>
        </p:nvSpPr>
        <p:spPr>
          <a:xfrm flipV="1">
            <a:off x="2703600" y="2764080"/>
            <a:ext cx="1452600" cy="17319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Straight Connector 83"/>
          <p:cNvSpPr/>
          <p:nvPr/>
        </p:nvSpPr>
        <p:spPr>
          <a:xfrm>
            <a:off x="2703600" y="4517640"/>
            <a:ext cx="810000" cy="3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Oval 86"/>
          <p:cNvSpPr/>
          <p:nvPr/>
        </p:nvSpPr>
        <p:spPr>
          <a:xfrm>
            <a:off x="3500640" y="4474440"/>
            <a:ext cx="67680" cy="644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Oval 87"/>
          <p:cNvSpPr/>
          <p:nvPr/>
        </p:nvSpPr>
        <p:spPr>
          <a:xfrm>
            <a:off x="2648520" y="4474440"/>
            <a:ext cx="67680" cy="644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TextBox 88"/>
          <p:cNvSpPr/>
          <p:nvPr/>
        </p:nvSpPr>
        <p:spPr>
          <a:xfrm>
            <a:off x="3500640" y="4155840"/>
            <a:ext cx="1445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R(xR,f)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4" name="TextBox 89"/>
          <p:cNvSpPr/>
          <p:nvPr/>
        </p:nvSpPr>
        <p:spPr>
          <a:xfrm>
            <a:off x="1399320" y="4132080"/>
            <a:ext cx="1445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L(xL,f)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5" name="Rectangle 90"/>
          <p:cNvSpPr/>
          <p:nvPr/>
        </p:nvSpPr>
        <p:spPr>
          <a:xfrm>
            <a:off x="2700720" y="4920480"/>
            <a:ext cx="231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6" name="Rectangle 26"/>
          <p:cNvSpPr/>
          <p:nvPr/>
        </p:nvSpPr>
        <p:spPr>
          <a:xfrm>
            <a:off x="7029720" y="1529640"/>
            <a:ext cx="3382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7" name="Rectangle 27"/>
          <p:cNvSpPr/>
          <p:nvPr/>
        </p:nvSpPr>
        <p:spPr>
          <a:xfrm>
            <a:off x="7021080" y="3261240"/>
            <a:ext cx="5256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Cambria Math"/>
                <a:ea typeface="Cambria Math"/>
              </a:rPr>
              <a:t>zb + z( zb - bf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8" name="Straight Arrow Connector 7"/>
          <p:cNvSpPr/>
          <p:nvPr/>
        </p:nvSpPr>
        <p:spPr>
          <a:xfrm>
            <a:off x="5794920" y="2691000"/>
            <a:ext cx="360" cy="228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Straight Arrow Connector 37"/>
          <p:cNvSpPr/>
          <p:nvPr/>
        </p:nvSpPr>
        <p:spPr>
          <a:xfrm>
            <a:off x="6054120" y="2691000"/>
            <a:ext cx="360" cy="178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Straight Arrow Connector 38"/>
          <p:cNvSpPr/>
          <p:nvPr/>
        </p:nvSpPr>
        <p:spPr>
          <a:xfrm>
            <a:off x="6054120" y="4474440"/>
            <a:ext cx="360" cy="49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91" name="Rectangle 16"/>
              <p:cNvSpPr txBox="1"/>
              <p:nvPr/>
            </p:nvSpPr>
            <p:spPr>
              <a:xfrm>
                <a:off x="5424120" y="3620880"/>
                <a:ext cx="392040" cy="460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z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92" name="Rectangle 43"/>
          <p:cNvSpPr/>
          <p:nvPr/>
        </p:nvSpPr>
        <p:spPr>
          <a:xfrm>
            <a:off x="6144480" y="3351960"/>
            <a:ext cx="396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-f</a:t>
            </a: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93" name="Rectangle 49"/>
              <p:cNvSpPr txBox="1"/>
              <p:nvPr/>
            </p:nvSpPr>
            <p:spPr>
              <a:xfrm>
                <a:off x="6118200" y="4518000"/>
                <a:ext cx="345600" cy="460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Disparity Estimation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5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6" name="Picture 6" descr=""/>
          <p:cNvPicPr/>
          <p:nvPr/>
        </p:nvPicPr>
        <p:blipFill>
          <a:blip r:embed="rId1"/>
          <a:stretch/>
        </p:blipFill>
        <p:spPr>
          <a:xfrm>
            <a:off x="7102080" y="3918240"/>
            <a:ext cx="2551680" cy="1732320"/>
          </a:xfrm>
          <a:prstGeom prst="rect">
            <a:avLst/>
          </a:prstGeom>
          <a:ln w="0">
            <a:noFill/>
          </a:ln>
        </p:spPr>
      </p:pic>
      <p:sp>
        <p:nvSpPr>
          <p:cNvPr id="297" name="Rectangle 8"/>
          <p:cNvSpPr/>
          <p:nvPr/>
        </p:nvSpPr>
        <p:spPr>
          <a:xfrm>
            <a:off x="5778360" y="3477240"/>
            <a:ext cx="2499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Left Image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8" name="Rectangle 9"/>
          <p:cNvSpPr/>
          <p:nvPr/>
        </p:nvSpPr>
        <p:spPr>
          <a:xfrm>
            <a:off x="8378640" y="3477240"/>
            <a:ext cx="2499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Right Image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9" name="Rectangle 10"/>
          <p:cNvSpPr/>
          <p:nvPr/>
        </p:nvSpPr>
        <p:spPr>
          <a:xfrm>
            <a:off x="7128360" y="5623200"/>
            <a:ext cx="2499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Depth Image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0" name="Picture 11" descr=""/>
          <p:cNvPicPr/>
          <p:nvPr/>
        </p:nvPicPr>
        <p:blipFill>
          <a:blip r:embed="rId2"/>
          <a:stretch/>
        </p:blipFill>
        <p:spPr>
          <a:xfrm>
            <a:off x="6665400" y="3918240"/>
            <a:ext cx="214560" cy="1703880"/>
          </a:xfrm>
          <a:prstGeom prst="rect">
            <a:avLst/>
          </a:prstGeom>
          <a:ln w="0">
            <a:noFill/>
          </a:ln>
        </p:spPr>
      </p:pic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Local Methods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Block Matching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Optical Flow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Feature Matching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Semi Global Method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Global Methods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Dynamic Programming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Graph Cuts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Belief Propagation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302" name="Picture 2" descr=""/>
          <p:cNvPicPr/>
          <p:nvPr/>
        </p:nvPicPr>
        <p:blipFill>
          <a:blip r:embed="rId3"/>
          <a:stretch/>
        </p:blipFill>
        <p:spPr>
          <a:xfrm>
            <a:off x="5716800" y="1728720"/>
            <a:ext cx="5161320" cy="173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2" descr=""/>
          <p:cNvPicPr/>
          <p:nvPr/>
        </p:nvPicPr>
        <p:blipFill>
          <a:blip r:embed="rId1"/>
          <a:stretch/>
        </p:blipFill>
        <p:spPr>
          <a:xfrm>
            <a:off x="973080" y="1690560"/>
            <a:ext cx="10244880" cy="3439440"/>
          </a:xfrm>
          <a:prstGeom prst="rect">
            <a:avLst/>
          </a:prstGeom>
          <a:ln w="0">
            <a:noFill/>
          </a:ln>
        </p:spPr>
      </p:pic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Block Matching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5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Rectangle 8"/>
          <p:cNvSpPr/>
          <p:nvPr/>
        </p:nvSpPr>
        <p:spPr>
          <a:xfrm>
            <a:off x="980280" y="5159160"/>
            <a:ext cx="4802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Left Image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7" name="Rectangle 9"/>
          <p:cNvSpPr/>
          <p:nvPr/>
        </p:nvSpPr>
        <p:spPr>
          <a:xfrm>
            <a:off x="6095880" y="5131080"/>
            <a:ext cx="4881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Right Image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8" name="Rectangle 13"/>
          <p:cNvSpPr/>
          <p:nvPr/>
        </p:nvSpPr>
        <p:spPr>
          <a:xfrm>
            <a:off x="1622880" y="2983320"/>
            <a:ext cx="280440" cy="264600"/>
          </a:xfrm>
          <a:prstGeom prst="rect">
            <a:avLst/>
          </a:prstGeom>
          <a:noFill/>
          <a:ln>
            <a:solidFill>
              <a:srgbClr val="2fc9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Rectangle 15"/>
          <p:cNvSpPr/>
          <p:nvPr/>
        </p:nvSpPr>
        <p:spPr>
          <a:xfrm>
            <a:off x="6497640" y="2984040"/>
            <a:ext cx="280440" cy="264600"/>
          </a:xfrm>
          <a:prstGeom prst="rect">
            <a:avLst/>
          </a:prstGeom>
          <a:noFill/>
          <a:ln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Rectangle 16"/>
          <p:cNvSpPr/>
          <p:nvPr/>
        </p:nvSpPr>
        <p:spPr>
          <a:xfrm>
            <a:off x="1915200" y="1790640"/>
            <a:ext cx="280440" cy="264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Rectangle 17"/>
          <p:cNvSpPr/>
          <p:nvPr/>
        </p:nvSpPr>
        <p:spPr>
          <a:xfrm>
            <a:off x="7004520" y="1790640"/>
            <a:ext cx="280440" cy="264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Rectangle 19"/>
          <p:cNvSpPr/>
          <p:nvPr/>
        </p:nvSpPr>
        <p:spPr>
          <a:xfrm>
            <a:off x="1627560" y="2983320"/>
            <a:ext cx="280440" cy="264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Straight Connector 6"/>
          <p:cNvSpPr/>
          <p:nvPr/>
        </p:nvSpPr>
        <p:spPr>
          <a:xfrm>
            <a:off x="1326960" y="3245760"/>
            <a:ext cx="1120680" cy="360"/>
          </a:xfrm>
          <a:prstGeom prst="line">
            <a:avLst/>
          </a:prstGeom>
          <a:ln w="12700">
            <a:solidFill>
              <a:srgbClr val="2fc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Straight Connector 26"/>
          <p:cNvSpPr/>
          <p:nvPr/>
        </p:nvSpPr>
        <p:spPr>
          <a:xfrm>
            <a:off x="1325520" y="2974320"/>
            <a:ext cx="1122120" cy="2520"/>
          </a:xfrm>
          <a:prstGeom prst="line">
            <a:avLst/>
          </a:prstGeom>
          <a:ln w="12700">
            <a:solidFill>
              <a:srgbClr val="2fc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Straight Connector 27"/>
          <p:cNvSpPr/>
          <p:nvPr/>
        </p:nvSpPr>
        <p:spPr>
          <a:xfrm flipV="1">
            <a:off x="1325520" y="2974320"/>
            <a:ext cx="360" cy="271440"/>
          </a:xfrm>
          <a:prstGeom prst="line">
            <a:avLst/>
          </a:prstGeom>
          <a:ln w="12700">
            <a:solidFill>
              <a:srgbClr val="2fc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Straight Connector 30"/>
          <p:cNvSpPr/>
          <p:nvPr/>
        </p:nvSpPr>
        <p:spPr>
          <a:xfrm flipV="1">
            <a:off x="1422360" y="2974320"/>
            <a:ext cx="360" cy="271440"/>
          </a:xfrm>
          <a:prstGeom prst="line">
            <a:avLst/>
          </a:prstGeom>
          <a:ln w="12700">
            <a:solidFill>
              <a:srgbClr val="2fc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Straight Connector 31"/>
          <p:cNvSpPr/>
          <p:nvPr/>
        </p:nvSpPr>
        <p:spPr>
          <a:xfrm flipV="1">
            <a:off x="1524960" y="2974320"/>
            <a:ext cx="360" cy="271440"/>
          </a:xfrm>
          <a:prstGeom prst="line">
            <a:avLst/>
          </a:prstGeom>
          <a:ln w="12700">
            <a:solidFill>
              <a:srgbClr val="2fc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Straight Connector 32"/>
          <p:cNvSpPr/>
          <p:nvPr/>
        </p:nvSpPr>
        <p:spPr>
          <a:xfrm flipV="1">
            <a:off x="1717920" y="2971080"/>
            <a:ext cx="360" cy="271800"/>
          </a:xfrm>
          <a:prstGeom prst="line">
            <a:avLst/>
          </a:prstGeom>
          <a:ln w="12700">
            <a:solidFill>
              <a:srgbClr val="2fc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Straight Connector 33"/>
          <p:cNvSpPr/>
          <p:nvPr/>
        </p:nvSpPr>
        <p:spPr>
          <a:xfrm flipV="1">
            <a:off x="1820520" y="2971080"/>
            <a:ext cx="360" cy="271800"/>
          </a:xfrm>
          <a:prstGeom prst="line">
            <a:avLst/>
          </a:prstGeom>
          <a:ln w="12700">
            <a:solidFill>
              <a:srgbClr val="2fc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Straight Connector 34"/>
          <p:cNvSpPr/>
          <p:nvPr/>
        </p:nvSpPr>
        <p:spPr>
          <a:xfrm flipV="1">
            <a:off x="2007000" y="2976840"/>
            <a:ext cx="360" cy="271800"/>
          </a:xfrm>
          <a:prstGeom prst="line">
            <a:avLst/>
          </a:prstGeom>
          <a:ln w="12700">
            <a:solidFill>
              <a:srgbClr val="2fc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Straight Connector 35"/>
          <p:cNvSpPr/>
          <p:nvPr/>
        </p:nvSpPr>
        <p:spPr>
          <a:xfrm flipV="1">
            <a:off x="2092320" y="2969640"/>
            <a:ext cx="360" cy="271800"/>
          </a:xfrm>
          <a:prstGeom prst="line">
            <a:avLst/>
          </a:prstGeom>
          <a:ln w="12700">
            <a:solidFill>
              <a:srgbClr val="2fc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Straight Connector 36"/>
          <p:cNvSpPr/>
          <p:nvPr/>
        </p:nvSpPr>
        <p:spPr>
          <a:xfrm flipV="1">
            <a:off x="2182680" y="2976840"/>
            <a:ext cx="360" cy="271800"/>
          </a:xfrm>
          <a:prstGeom prst="line">
            <a:avLst/>
          </a:prstGeom>
          <a:ln w="12700">
            <a:solidFill>
              <a:srgbClr val="2fc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Straight Connector 37"/>
          <p:cNvSpPr/>
          <p:nvPr/>
        </p:nvSpPr>
        <p:spPr>
          <a:xfrm flipV="1">
            <a:off x="2275200" y="2982960"/>
            <a:ext cx="360" cy="271800"/>
          </a:xfrm>
          <a:prstGeom prst="line">
            <a:avLst/>
          </a:prstGeom>
          <a:ln w="12700">
            <a:solidFill>
              <a:srgbClr val="2fc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Straight Connector 38"/>
          <p:cNvSpPr/>
          <p:nvPr/>
        </p:nvSpPr>
        <p:spPr>
          <a:xfrm flipV="1">
            <a:off x="2360880" y="2975400"/>
            <a:ext cx="360" cy="271800"/>
          </a:xfrm>
          <a:prstGeom prst="line">
            <a:avLst/>
          </a:prstGeom>
          <a:ln w="12700">
            <a:solidFill>
              <a:srgbClr val="2fc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Straight Connector 39"/>
          <p:cNvSpPr/>
          <p:nvPr/>
        </p:nvSpPr>
        <p:spPr>
          <a:xfrm flipV="1">
            <a:off x="2447640" y="2975400"/>
            <a:ext cx="360" cy="271800"/>
          </a:xfrm>
          <a:prstGeom prst="line">
            <a:avLst/>
          </a:prstGeom>
          <a:ln w="12700">
            <a:solidFill>
              <a:srgbClr val="2fc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Block Matching Costs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7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Rectangle 13"/>
          <p:cNvSpPr/>
          <p:nvPr/>
        </p:nvSpPr>
        <p:spPr>
          <a:xfrm>
            <a:off x="2315880" y="6041160"/>
            <a:ext cx="6458040" cy="1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600" spc="-1" strike="noStrike">
                <a:solidFill>
                  <a:srgbClr val="000000"/>
                </a:solidFill>
                <a:latin typeface="ArialMT"/>
                <a:ea typeface="DejaVu Sans"/>
              </a:rPr>
              <a:t>Brown, M. Z., Burschka, D., and Hager, G. D. 2003. Advances in Computational Stereo. </a:t>
            </a:r>
            <a:r>
              <a:rPr b="0" i="1" lang="en-GB" sz="600" spc="-1" strike="noStrike">
                <a:solidFill>
                  <a:srgbClr val="000000"/>
                </a:solidFill>
                <a:latin typeface="Arial-ItalicMT"/>
                <a:ea typeface="DejaVu Sans"/>
              </a:rPr>
              <a:t>IEEE Trans. Pattern Anal. </a:t>
            </a:r>
            <a:r>
              <a:rPr b="0" i="1" lang="de-DE" sz="600" spc="-1" strike="noStrike">
                <a:solidFill>
                  <a:srgbClr val="000000"/>
                </a:solidFill>
                <a:latin typeface="Arial-ItalicMT"/>
                <a:ea typeface="DejaVu Sans"/>
              </a:rPr>
              <a:t>Mach. Intell. </a:t>
            </a:r>
            <a:r>
              <a:rPr b="0" lang="de-DE" sz="600" spc="-1" strike="noStrike">
                <a:solidFill>
                  <a:srgbClr val="000000"/>
                </a:solidFill>
                <a:latin typeface="ArialMT"/>
                <a:ea typeface="DejaVu Sans"/>
              </a:rPr>
              <a:t>25, 8 (Aug. 2003), 993-1008.</a:t>
            </a:r>
            <a:endParaRPr b="0" lang="en-US" sz="600" spc="-1" strike="noStrike">
              <a:latin typeface="Arial"/>
            </a:endParaRPr>
          </a:p>
        </p:txBody>
      </p:sp>
      <p:pic>
        <p:nvPicPr>
          <p:cNvPr id="329" name="Picture 12" descr=""/>
          <p:cNvPicPr/>
          <p:nvPr/>
        </p:nvPicPr>
        <p:blipFill>
          <a:blip r:embed="rId1"/>
          <a:stretch/>
        </p:blipFill>
        <p:spPr>
          <a:xfrm>
            <a:off x="2315880" y="1571760"/>
            <a:ext cx="6458040" cy="446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Rank Transform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1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838080" y="18111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Counts the number of pixels in the NxM filtering window that have lower intensity than the center pixel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Output is a single value ranging from 0 to NxM-1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3x3 rank transform example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3" name="Rectangle 6"/>
          <p:cNvSpPr/>
          <p:nvPr/>
        </p:nvSpPr>
        <p:spPr>
          <a:xfrm>
            <a:off x="106668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Rectangle 7"/>
          <p:cNvSpPr/>
          <p:nvPr/>
        </p:nvSpPr>
        <p:spPr>
          <a:xfrm>
            <a:off x="189612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Rectangle 8"/>
          <p:cNvSpPr/>
          <p:nvPr/>
        </p:nvSpPr>
        <p:spPr>
          <a:xfrm>
            <a:off x="272556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Rectangle 9"/>
          <p:cNvSpPr/>
          <p:nvPr/>
        </p:nvSpPr>
        <p:spPr>
          <a:xfrm>
            <a:off x="106668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Rectangle 10"/>
          <p:cNvSpPr/>
          <p:nvPr/>
        </p:nvSpPr>
        <p:spPr>
          <a:xfrm>
            <a:off x="189612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Rectangle 11"/>
          <p:cNvSpPr/>
          <p:nvPr/>
        </p:nvSpPr>
        <p:spPr>
          <a:xfrm>
            <a:off x="272556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Rectangle 12"/>
          <p:cNvSpPr/>
          <p:nvPr/>
        </p:nvSpPr>
        <p:spPr>
          <a:xfrm>
            <a:off x="106668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Rectangle 13"/>
          <p:cNvSpPr/>
          <p:nvPr/>
        </p:nvSpPr>
        <p:spPr>
          <a:xfrm>
            <a:off x="189612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Rectangle 14"/>
          <p:cNvSpPr/>
          <p:nvPr/>
        </p:nvSpPr>
        <p:spPr>
          <a:xfrm>
            <a:off x="272556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TextBox 15"/>
          <p:cNvSpPr/>
          <p:nvPr/>
        </p:nvSpPr>
        <p:spPr>
          <a:xfrm>
            <a:off x="1896120" y="485820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TextBox 16"/>
          <p:cNvSpPr/>
          <p:nvPr/>
        </p:nvSpPr>
        <p:spPr>
          <a:xfrm>
            <a:off x="2725560" y="48513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TextBox 17"/>
          <p:cNvSpPr/>
          <p:nvPr/>
        </p:nvSpPr>
        <p:spPr>
          <a:xfrm>
            <a:off x="272556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35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TextBox 18"/>
          <p:cNvSpPr/>
          <p:nvPr/>
        </p:nvSpPr>
        <p:spPr>
          <a:xfrm>
            <a:off x="2725560" y="56001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30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TextBox 19"/>
          <p:cNvSpPr/>
          <p:nvPr/>
        </p:nvSpPr>
        <p:spPr>
          <a:xfrm>
            <a:off x="187848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37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TextBox 20"/>
          <p:cNvSpPr/>
          <p:nvPr/>
        </p:nvSpPr>
        <p:spPr>
          <a:xfrm>
            <a:off x="108432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TextBox 21"/>
          <p:cNvSpPr/>
          <p:nvPr/>
        </p:nvSpPr>
        <p:spPr>
          <a:xfrm>
            <a:off x="1074600" y="48513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39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TextBox 22"/>
          <p:cNvSpPr/>
          <p:nvPr/>
        </p:nvSpPr>
        <p:spPr>
          <a:xfrm>
            <a:off x="1087200" y="560232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TextBox 23"/>
          <p:cNvSpPr/>
          <p:nvPr/>
        </p:nvSpPr>
        <p:spPr>
          <a:xfrm>
            <a:off x="1937160" y="559512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36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TextBox 2"/>
          <p:cNvSpPr/>
          <p:nvPr/>
        </p:nvSpPr>
        <p:spPr>
          <a:xfrm>
            <a:off x="3804120" y="4774320"/>
            <a:ext cx="77774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Output of rank transform: 5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Census Transform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3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838080" y="18111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Identifies the pixels in the NxM filtering window that have higher intensity than the center pixel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Output is a NxM-1 bit string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3x3 census transform example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5" name="Rectangle 6"/>
          <p:cNvSpPr/>
          <p:nvPr/>
        </p:nvSpPr>
        <p:spPr>
          <a:xfrm>
            <a:off x="106668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Rectangle 7"/>
          <p:cNvSpPr/>
          <p:nvPr/>
        </p:nvSpPr>
        <p:spPr>
          <a:xfrm>
            <a:off x="189612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Rectangle 8"/>
          <p:cNvSpPr/>
          <p:nvPr/>
        </p:nvSpPr>
        <p:spPr>
          <a:xfrm>
            <a:off x="272556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Rectangle 9"/>
          <p:cNvSpPr/>
          <p:nvPr/>
        </p:nvSpPr>
        <p:spPr>
          <a:xfrm>
            <a:off x="106668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Rectangle 10"/>
          <p:cNvSpPr/>
          <p:nvPr/>
        </p:nvSpPr>
        <p:spPr>
          <a:xfrm>
            <a:off x="189612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Rectangle 11"/>
          <p:cNvSpPr/>
          <p:nvPr/>
        </p:nvSpPr>
        <p:spPr>
          <a:xfrm>
            <a:off x="272556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Rectangle 12"/>
          <p:cNvSpPr/>
          <p:nvPr/>
        </p:nvSpPr>
        <p:spPr>
          <a:xfrm>
            <a:off x="106668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Rectangle 13"/>
          <p:cNvSpPr/>
          <p:nvPr/>
        </p:nvSpPr>
        <p:spPr>
          <a:xfrm>
            <a:off x="189612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Rectangle 14"/>
          <p:cNvSpPr/>
          <p:nvPr/>
        </p:nvSpPr>
        <p:spPr>
          <a:xfrm>
            <a:off x="272556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TextBox 15"/>
          <p:cNvSpPr/>
          <p:nvPr/>
        </p:nvSpPr>
        <p:spPr>
          <a:xfrm>
            <a:off x="1896120" y="485820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16"/>
          <p:cNvSpPr/>
          <p:nvPr/>
        </p:nvSpPr>
        <p:spPr>
          <a:xfrm>
            <a:off x="2725560" y="48513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17"/>
          <p:cNvSpPr/>
          <p:nvPr/>
        </p:nvSpPr>
        <p:spPr>
          <a:xfrm>
            <a:off x="272556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35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TextBox 18"/>
          <p:cNvSpPr/>
          <p:nvPr/>
        </p:nvSpPr>
        <p:spPr>
          <a:xfrm>
            <a:off x="2725560" y="56001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30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TextBox 19"/>
          <p:cNvSpPr/>
          <p:nvPr/>
        </p:nvSpPr>
        <p:spPr>
          <a:xfrm>
            <a:off x="187848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37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TextBox 20"/>
          <p:cNvSpPr/>
          <p:nvPr/>
        </p:nvSpPr>
        <p:spPr>
          <a:xfrm>
            <a:off x="108432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4bc783"/>
                </a:solidFill>
                <a:latin typeface="Calibri"/>
                <a:ea typeface="DejaVu Sans"/>
              </a:rPr>
              <a:t>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TextBox 21"/>
          <p:cNvSpPr/>
          <p:nvPr/>
        </p:nvSpPr>
        <p:spPr>
          <a:xfrm>
            <a:off x="1074600" y="48513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4bc783"/>
                </a:solidFill>
                <a:latin typeface="Calibri"/>
                <a:ea typeface="DejaVu Sans"/>
              </a:rPr>
              <a:t>39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TextBox 22"/>
          <p:cNvSpPr/>
          <p:nvPr/>
        </p:nvSpPr>
        <p:spPr>
          <a:xfrm>
            <a:off x="1087200" y="560232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4bc783"/>
                </a:solidFill>
                <a:latin typeface="Calibri"/>
                <a:ea typeface="DejaVu Sans"/>
              </a:rPr>
              <a:t>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23"/>
          <p:cNvSpPr/>
          <p:nvPr/>
        </p:nvSpPr>
        <p:spPr>
          <a:xfrm>
            <a:off x="1937160" y="559512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36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TextBox 2"/>
          <p:cNvSpPr/>
          <p:nvPr/>
        </p:nvSpPr>
        <p:spPr>
          <a:xfrm>
            <a:off x="7342920" y="4572000"/>
            <a:ext cx="4261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Output of census transform: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4bc783"/>
                </a:solidFill>
                <a:latin typeface="Calibri"/>
                <a:ea typeface="DejaVu Sans"/>
              </a:rPr>
              <a:t>1</a:t>
            </a:r>
            <a:r>
              <a:rPr b="0" lang="en-GB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00</a:t>
            </a:r>
            <a:r>
              <a:rPr b="0" lang="en-GB" sz="2800" spc="-1" strike="noStrike">
                <a:solidFill>
                  <a:srgbClr val="4bc783"/>
                </a:solidFill>
                <a:latin typeface="Calibri"/>
                <a:ea typeface="DejaVu Sans"/>
              </a:rPr>
              <a:t>1</a:t>
            </a:r>
            <a:r>
              <a:rPr b="0" lang="en-GB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0</a:t>
            </a:r>
            <a:r>
              <a:rPr b="0" lang="en-GB" sz="2800" spc="-1" strike="noStrike">
                <a:solidFill>
                  <a:srgbClr val="4bc783"/>
                </a:solidFill>
                <a:latin typeface="Calibri"/>
                <a:ea typeface="DejaVu Sans"/>
              </a:rPr>
              <a:t>1</a:t>
            </a:r>
            <a:r>
              <a:rPr b="0" lang="en-GB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00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4" name="Rectangle 42"/>
          <p:cNvSpPr/>
          <p:nvPr/>
        </p:nvSpPr>
        <p:spPr>
          <a:xfrm>
            <a:off x="443736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Rectangle 43"/>
          <p:cNvSpPr/>
          <p:nvPr/>
        </p:nvSpPr>
        <p:spPr>
          <a:xfrm>
            <a:off x="526680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Rectangle 44"/>
          <p:cNvSpPr/>
          <p:nvPr/>
        </p:nvSpPr>
        <p:spPr>
          <a:xfrm>
            <a:off x="609588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Rectangle 45"/>
          <p:cNvSpPr/>
          <p:nvPr/>
        </p:nvSpPr>
        <p:spPr>
          <a:xfrm>
            <a:off x="443736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Rectangle 46"/>
          <p:cNvSpPr/>
          <p:nvPr/>
        </p:nvSpPr>
        <p:spPr>
          <a:xfrm>
            <a:off x="526680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Rectangle 47"/>
          <p:cNvSpPr/>
          <p:nvPr/>
        </p:nvSpPr>
        <p:spPr>
          <a:xfrm>
            <a:off x="609588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Rectangle 48"/>
          <p:cNvSpPr/>
          <p:nvPr/>
        </p:nvSpPr>
        <p:spPr>
          <a:xfrm>
            <a:off x="443736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Rectangle 49"/>
          <p:cNvSpPr/>
          <p:nvPr/>
        </p:nvSpPr>
        <p:spPr>
          <a:xfrm>
            <a:off x="526680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Rectangle 50"/>
          <p:cNvSpPr/>
          <p:nvPr/>
        </p:nvSpPr>
        <p:spPr>
          <a:xfrm>
            <a:off x="609588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TextBox 52"/>
          <p:cNvSpPr/>
          <p:nvPr/>
        </p:nvSpPr>
        <p:spPr>
          <a:xfrm>
            <a:off x="6095880" y="48513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TextBox 53"/>
          <p:cNvSpPr/>
          <p:nvPr/>
        </p:nvSpPr>
        <p:spPr>
          <a:xfrm>
            <a:off x="609588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54"/>
          <p:cNvSpPr/>
          <p:nvPr/>
        </p:nvSpPr>
        <p:spPr>
          <a:xfrm>
            <a:off x="6095880" y="56001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TextBox 55"/>
          <p:cNvSpPr/>
          <p:nvPr/>
        </p:nvSpPr>
        <p:spPr>
          <a:xfrm>
            <a:off x="524880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TextBox 56"/>
          <p:cNvSpPr/>
          <p:nvPr/>
        </p:nvSpPr>
        <p:spPr>
          <a:xfrm>
            <a:off x="445500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4bc783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TextBox 57"/>
          <p:cNvSpPr/>
          <p:nvPr/>
        </p:nvSpPr>
        <p:spPr>
          <a:xfrm>
            <a:off x="4444920" y="48513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4bc783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" name="TextBox 58"/>
          <p:cNvSpPr/>
          <p:nvPr/>
        </p:nvSpPr>
        <p:spPr>
          <a:xfrm>
            <a:off x="4457520" y="560232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4bc783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59"/>
          <p:cNvSpPr/>
          <p:nvPr/>
        </p:nvSpPr>
        <p:spPr>
          <a:xfrm>
            <a:off x="5307480" y="559512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Sub Pixel Accurate Depth Estimation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2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3" name="Picture 17" descr=""/>
          <p:cNvPicPr/>
          <p:nvPr/>
        </p:nvPicPr>
        <p:blipFill>
          <a:blip r:embed="rId1"/>
          <a:stretch/>
        </p:blipFill>
        <p:spPr>
          <a:xfrm>
            <a:off x="3101040" y="1690560"/>
            <a:ext cx="5883480" cy="2375640"/>
          </a:xfrm>
          <a:prstGeom prst="rect">
            <a:avLst/>
          </a:prstGeom>
          <a:ln w="0">
            <a:noFill/>
          </a:ln>
        </p:spPr>
      </p:pic>
      <p:pic>
        <p:nvPicPr>
          <p:cNvPr id="394" name="Picture 18" descr=""/>
          <p:cNvPicPr/>
          <p:nvPr/>
        </p:nvPicPr>
        <p:blipFill>
          <a:blip r:embed="rId2"/>
          <a:stretch/>
        </p:blipFill>
        <p:spPr>
          <a:xfrm>
            <a:off x="3341880" y="4242960"/>
            <a:ext cx="5642640" cy="224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Depth Post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6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Rectangle 8"/>
          <p:cNvSpPr/>
          <p:nvPr/>
        </p:nvSpPr>
        <p:spPr>
          <a:xfrm>
            <a:off x="5817960" y="4053600"/>
            <a:ext cx="2499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Left Image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8" name="Rectangle 9"/>
          <p:cNvSpPr/>
          <p:nvPr/>
        </p:nvSpPr>
        <p:spPr>
          <a:xfrm>
            <a:off x="8740440" y="4064400"/>
            <a:ext cx="2551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Right Image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99" name="Picture 12" descr=""/>
          <p:cNvPicPr/>
          <p:nvPr/>
        </p:nvPicPr>
        <p:blipFill>
          <a:blip r:embed="rId1"/>
          <a:stretch/>
        </p:blipFill>
        <p:spPr>
          <a:xfrm>
            <a:off x="5769360" y="2133720"/>
            <a:ext cx="2597400" cy="1966320"/>
          </a:xfrm>
          <a:prstGeom prst="rect">
            <a:avLst/>
          </a:prstGeom>
          <a:ln w="0">
            <a:noFill/>
          </a:ln>
        </p:spPr>
      </p:pic>
      <p:pic>
        <p:nvPicPr>
          <p:cNvPr id="400" name="Picture 2" descr=""/>
          <p:cNvPicPr/>
          <p:nvPr/>
        </p:nvPicPr>
        <p:blipFill>
          <a:blip r:embed="rId2"/>
          <a:stretch/>
        </p:blipFill>
        <p:spPr>
          <a:xfrm>
            <a:off x="8691480" y="2103120"/>
            <a:ext cx="2661120" cy="2026800"/>
          </a:xfrm>
          <a:prstGeom prst="rect">
            <a:avLst/>
          </a:prstGeom>
          <a:ln w="0">
            <a:noFill/>
          </a:ln>
        </p:spPr>
      </p:pic>
      <p:sp>
        <p:nvSpPr>
          <p:cNvPr id="401" name="Rectangle 13"/>
          <p:cNvSpPr/>
          <p:nvPr/>
        </p:nvSpPr>
        <p:spPr>
          <a:xfrm>
            <a:off x="5671440" y="6431040"/>
            <a:ext cx="2677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Depth Image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02" name="Picture 7" descr=""/>
          <p:cNvPicPr/>
          <p:nvPr/>
        </p:nvPicPr>
        <p:blipFill>
          <a:blip r:embed="rId3"/>
          <a:stretch/>
        </p:blipFill>
        <p:spPr>
          <a:xfrm>
            <a:off x="8684280" y="4464000"/>
            <a:ext cx="2664000" cy="1966320"/>
          </a:xfrm>
          <a:prstGeom prst="rect">
            <a:avLst/>
          </a:prstGeom>
          <a:ln w="0">
            <a:noFill/>
          </a:ln>
        </p:spPr>
      </p:pic>
      <p:pic>
        <p:nvPicPr>
          <p:cNvPr id="403" name="Picture 14" descr=""/>
          <p:cNvPicPr/>
          <p:nvPr/>
        </p:nvPicPr>
        <p:blipFill>
          <a:blip r:embed="rId4"/>
          <a:stretch/>
        </p:blipFill>
        <p:spPr>
          <a:xfrm>
            <a:off x="5769360" y="4464000"/>
            <a:ext cx="2597400" cy="1943640"/>
          </a:xfrm>
          <a:prstGeom prst="rect">
            <a:avLst/>
          </a:prstGeom>
          <a:ln w="0">
            <a:noFill/>
          </a:ln>
        </p:spPr>
      </p:pic>
      <p:sp>
        <p:nvSpPr>
          <p:cNvPr id="404" name="Rectangle 15"/>
          <p:cNvSpPr/>
          <p:nvPr/>
        </p:nvSpPr>
        <p:spPr>
          <a:xfrm>
            <a:off x="8684280" y="6364440"/>
            <a:ext cx="260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Ground Truth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8322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Irregularities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Lack of textures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Light reflections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Noise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Occlusions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Area covered behind foreground object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Not seen in both views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06" name="Rectangle 3"/>
          <p:cNvSpPr/>
          <p:nvPr/>
        </p:nvSpPr>
        <p:spPr>
          <a:xfrm>
            <a:off x="6182640" y="1502640"/>
            <a:ext cx="1655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Cross Check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7" name="Arc 17"/>
          <p:cNvSpPr/>
          <p:nvPr/>
        </p:nvSpPr>
        <p:spPr>
          <a:xfrm rot="19452600">
            <a:off x="7530480" y="1924560"/>
            <a:ext cx="1573920" cy="1245600"/>
          </a:xfrm>
          <a:prstGeom prst="arc">
            <a:avLst>
              <a:gd name="adj1" fmla="val 16200000"/>
              <a:gd name="adj2" fmla="val 0"/>
            </a:avLst>
          </a:prstGeom>
          <a:noFill/>
          <a:ln w="25400">
            <a:solidFill>
              <a:srgbClr val="000000"/>
            </a:solidFill>
            <a:head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Arc 18"/>
          <p:cNvSpPr/>
          <p:nvPr/>
        </p:nvSpPr>
        <p:spPr>
          <a:xfrm rot="19452600">
            <a:off x="7530480" y="1698120"/>
            <a:ext cx="1573920" cy="1245600"/>
          </a:xfrm>
          <a:prstGeom prst="arc">
            <a:avLst>
              <a:gd name="adj1" fmla="val 16200000"/>
              <a:gd name="adj2" fmla="val 0"/>
            </a:avLst>
          </a:prstGeom>
          <a:noFill/>
          <a:ln w="25400">
            <a:solidFill>
              <a:srgbClr val="000000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Rectangle 20"/>
          <p:cNvSpPr/>
          <p:nvPr/>
        </p:nvSpPr>
        <p:spPr>
          <a:xfrm>
            <a:off x="4632120" y="4941720"/>
            <a:ext cx="11296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Median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2D Median Filter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Commonly used to filter out impulsive noise from images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Can smooth out the depth map by replacing the outliers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Irregularities in block matching will result with non-valid depth values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3x3 median filter example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2" name="Rectangle 11"/>
          <p:cNvSpPr/>
          <p:nvPr/>
        </p:nvSpPr>
        <p:spPr>
          <a:xfrm>
            <a:off x="106668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Rectangle 21"/>
          <p:cNvSpPr/>
          <p:nvPr/>
        </p:nvSpPr>
        <p:spPr>
          <a:xfrm>
            <a:off x="189612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Rectangle 22"/>
          <p:cNvSpPr/>
          <p:nvPr/>
        </p:nvSpPr>
        <p:spPr>
          <a:xfrm>
            <a:off x="272556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Rectangle 23"/>
          <p:cNvSpPr/>
          <p:nvPr/>
        </p:nvSpPr>
        <p:spPr>
          <a:xfrm>
            <a:off x="106668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Rectangle 24"/>
          <p:cNvSpPr/>
          <p:nvPr/>
        </p:nvSpPr>
        <p:spPr>
          <a:xfrm>
            <a:off x="189612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Rectangle 25"/>
          <p:cNvSpPr/>
          <p:nvPr/>
        </p:nvSpPr>
        <p:spPr>
          <a:xfrm>
            <a:off x="272556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Rectangle 26"/>
          <p:cNvSpPr/>
          <p:nvPr/>
        </p:nvSpPr>
        <p:spPr>
          <a:xfrm>
            <a:off x="106668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Rectangle 27"/>
          <p:cNvSpPr/>
          <p:nvPr/>
        </p:nvSpPr>
        <p:spPr>
          <a:xfrm>
            <a:off x="189612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Rectangle 28"/>
          <p:cNvSpPr/>
          <p:nvPr/>
        </p:nvSpPr>
        <p:spPr>
          <a:xfrm>
            <a:off x="272556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TextBox 19"/>
          <p:cNvSpPr/>
          <p:nvPr/>
        </p:nvSpPr>
        <p:spPr>
          <a:xfrm>
            <a:off x="1896120" y="485820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58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29"/>
          <p:cNvSpPr/>
          <p:nvPr/>
        </p:nvSpPr>
        <p:spPr>
          <a:xfrm>
            <a:off x="2725560" y="48513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TextBox 30"/>
          <p:cNvSpPr/>
          <p:nvPr/>
        </p:nvSpPr>
        <p:spPr>
          <a:xfrm>
            <a:off x="272556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4" name="TextBox 31"/>
          <p:cNvSpPr/>
          <p:nvPr/>
        </p:nvSpPr>
        <p:spPr>
          <a:xfrm>
            <a:off x="2725560" y="56001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5" name="TextBox 32"/>
          <p:cNvSpPr/>
          <p:nvPr/>
        </p:nvSpPr>
        <p:spPr>
          <a:xfrm>
            <a:off x="187848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TextBox 33"/>
          <p:cNvSpPr/>
          <p:nvPr/>
        </p:nvSpPr>
        <p:spPr>
          <a:xfrm>
            <a:off x="108432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TextBox 34"/>
          <p:cNvSpPr/>
          <p:nvPr/>
        </p:nvSpPr>
        <p:spPr>
          <a:xfrm>
            <a:off x="1074600" y="48513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8" name="TextBox 35"/>
          <p:cNvSpPr/>
          <p:nvPr/>
        </p:nvSpPr>
        <p:spPr>
          <a:xfrm>
            <a:off x="1087200" y="560232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36"/>
          <p:cNvSpPr/>
          <p:nvPr/>
        </p:nvSpPr>
        <p:spPr>
          <a:xfrm>
            <a:off x="1937160" y="559512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37"/>
          <p:cNvSpPr/>
          <p:nvPr/>
        </p:nvSpPr>
        <p:spPr>
          <a:xfrm>
            <a:off x="4114800" y="4476600"/>
            <a:ext cx="3275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Sorted values: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30, 33, 35, 36, </a:t>
            </a:r>
            <a:r>
              <a:rPr b="0" lang="en-GB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37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39, 40, 40, 58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Rectangle 38"/>
          <p:cNvSpPr/>
          <p:nvPr/>
        </p:nvSpPr>
        <p:spPr>
          <a:xfrm>
            <a:off x="822240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Rectangle 39"/>
          <p:cNvSpPr/>
          <p:nvPr/>
        </p:nvSpPr>
        <p:spPr>
          <a:xfrm>
            <a:off x="905184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Rectangle 40"/>
          <p:cNvSpPr/>
          <p:nvPr/>
        </p:nvSpPr>
        <p:spPr>
          <a:xfrm>
            <a:off x="9881280" y="392436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Rectangle 41"/>
          <p:cNvSpPr/>
          <p:nvPr/>
        </p:nvSpPr>
        <p:spPr>
          <a:xfrm>
            <a:off x="822240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Rectangle 42"/>
          <p:cNvSpPr/>
          <p:nvPr/>
        </p:nvSpPr>
        <p:spPr>
          <a:xfrm>
            <a:off x="905184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Rectangle 43"/>
          <p:cNvSpPr/>
          <p:nvPr/>
        </p:nvSpPr>
        <p:spPr>
          <a:xfrm>
            <a:off x="9881280" y="466812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Rectangle 44"/>
          <p:cNvSpPr/>
          <p:nvPr/>
        </p:nvSpPr>
        <p:spPr>
          <a:xfrm>
            <a:off x="822240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Rectangle 45"/>
          <p:cNvSpPr/>
          <p:nvPr/>
        </p:nvSpPr>
        <p:spPr>
          <a:xfrm>
            <a:off x="905184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Rectangle 46"/>
          <p:cNvSpPr/>
          <p:nvPr/>
        </p:nvSpPr>
        <p:spPr>
          <a:xfrm>
            <a:off x="9881280" y="5412240"/>
            <a:ext cx="828360" cy="7430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TextBox 47"/>
          <p:cNvSpPr/>
          <p:nvPr/>
        </p:nvSpPr>
        <p:spPr>
          <a:xfrm>
            <a:off x="9051840" y="485820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37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48"/>
          <p:cNvSpPr/>
          <p:nvPr/>
        </p:nvSpPr>
        <p:spPr>
          <a:xfrm>
            <a:off x="9881280" y="48513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TextBox 49"/>
          <p:cNvSpPr/>
          <p:nvPr/>
        </p:nvSpPr>
        <p:spPr>
          <a:xfrm>
            <a:off x="988128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" name="TextBox 50"/>
          <p:cNvSpPr/>
          <p:nvPr/>
        </p:nvSpPr>
        <p:spPr>
          <a:xfrm>
            <a:off x="9881280" y="56001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TextBox 51"/>
          <p:cNvSpPr/>
          <p:nvPr/>
        </p:nvSpPr>
        <p:spPr>
          <a:xfrm>
            <a:off x="903420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TextBox 52"/>
          <p:cNvSpPr/>
          <p:nvPr/>
        </p:nvSpPr>
        <p:spPr>
          <a:xfrm>
            <a:off x="8240040" y="410724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" name="TextBox 53"/>
          <p:cNvSpPr/>
          <p:nvPr/>
        </p:nvSpPr>
        <p:spPr>
          <a:xfrm>
            <a:off x="8229960" y="485136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" name="TextBox 54"/>
          <p:cNvSpPr/>
          <p:nvPr/>
        </p:nvSpPr>
        <p:spPr>
          <a:xfrm>
            <a:off x="8242920" y="560232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TextBox 55"/>
          <p:cNvSpPr/>
          <p:nvPr/>
        </p:nvSpPr>
        <p:spPr>
          <a:xfrm>
            <a:off x="9092520" y="5595120"/>
            <a:ext cx="82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Straight Connector 56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Papers Implementing Median Filter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Mutual information based semi-global stereo matching on the gpu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Stereo Processing by Semiglobal Matching and Mutual Information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Real-time semi-global matching disparity estimation on the gpu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Real-time semi-global matching on the cpu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Real-time stereo vision system using semi-global matching disparity estimation: architecture and fpga-implementation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Efficient stereo matching based on a new confidence metric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Matching Cost Computation Algorithm and High Speed FPGA Architecture for High Quality Real-time Semi Global Matching Stereo Vision for Road Scenes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2" name="Straight Connector 56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Why Do We Need Depth?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Surveillance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Drones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Robotics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Automotive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Augmented Reality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Medical imaging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3D reconstruction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3D scanning / 3D printing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3D display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3D video compression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W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hy 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D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o 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W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e 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N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ee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d 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D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ep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th</a:t>
            </a: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?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6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Surveillance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China has more than 200 million surveillance cameras (1 per 7 citizens)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USA has more than 40 million surveillance cameras (1 per 8 citizens)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UK has more than 6 million surveillance cameras (1 per 11 citizens)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Surveillance cameras are becoming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smarter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Computer vision tasks on 3D images perform better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61" name="Picture 6" descr=""/>
          <p:cNvPicPr/>
          <p:nvPr/>
        </p:nvPicPr>
        <p:blipFill>
          <a:blip r:embed="rId1"/>
          <a:stretch/>
        </p:blipFill>
        <p:spPr>
          <a:xfrm>
            <a:off x="980280" y="4436280"/>
            <a:ext cx="2846160" cy="194112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4" descr=""/>
          <p:cNvPicPr/>
          <p:nvPr/>
        </p:nvPicPr>
        <p:blipFill>
          <a:blip r:embed="rId2"/>
          <a:stretch/>
        </p:blipFill>
        <p:spPr>
          <a:xfrm>
            <a:off x="7910280" y="4308480"/>
            <a:ext cx="3110400" cy="2183400"/>
          </a:xfrm>
          <a:prstGeom prst="rect">
            <a:avLst/>
          </a:prstGeom>
          <a:ln w="0">
            <a:noFill/>
          </a:ln>
        </p:spPr>
      </p:pic>
      <p:pic>
        <p:nvPicPr>
          <p:cNvPr id="63" name="Picture 7" descr=""/>
          <p:cNvPicPr/>
          <p:nvPr/>
        </p:nvPicPr>
        <p:blipFill>
          <a:blip r:embed="rId3"/>
          <a:stretch/>
        </p:blipFill>
        <p:spPr>
          <a:xfrm>
            <a:off x="4938480" y="4560840"/>
            <a:ext cx="1859400" cy="167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Why Do We Need Depth?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Drones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Autonomous flights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Autonomous landings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Obstacle avoidance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Civil applications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Military applications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67" name="Picture 4" descr=""/>
          <p:cNvPicPr/>
          <p:nvPr/>
        </p:nvPicPr>
        <p:blipFill>
          <a:blip r:embed="rId1"/>
          <a:stretch/>
        </p:blipFill>
        <p:spPr>
          <a:xfrm>
            <a:off x="1202760" y="4473720"/>
            <a:ext cx="3403800" cy="1837080"/>
          </a:xfrm>
          <a:prstGeom prst="rect">
            <a:avLst/>
          </a:prstGeom>
          <a:ln w="0">
            <a:noFill/>
          </a:ln>
        </p:spPr>
      </p:pic>
      <p:sp>
        <p:nvSpPr>
          <p:cNvPr id="68" name="Rectangle 6"/>
          <p:cNvSpPr/>
          <p:nvPr/>
        </p:nvSpPr>
        <p:spPr>
          <a:xfrm>
            <a:off x="2377080" y="6323400"/>
            <a:ext cx="690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DejaVu Sans"/>
              </a:rPr>
              <a:t>thehustle.co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" name="Picture 7" descr=""/>
          <p:cNvPicPr/>
          <p:nvPr/>
        </p:nvPicPr>
        <p:blipFill>
          <a:blip r:embed="rId2"/>
          <a:stretch/>
        </p:blipFill>
        <p:spPr>
          <a:xfrm>
            <a:off x="5204520" y="4473720"/>
            <a:ext cx="2801520" cy="1837080"/>
          </a:xfrm>
          <a:prstGeom prst="rect">
            <a:avLst/>
          </a:prstGeom>
          <a:ln w="0">
            <a:noFill/>
          </a:ln>
        </p:spPr>
      </p:pic>
      <p:sp>
        <p:nvSpPr>
          <p:cNvPr id="70" name="Rectangle 9"/>
          <p:cNvSpPr/>
          <p:nvPr/>
        </p:nvSpPr>
        <p:spPr>
          <a:xfrm>
            <a:off x="9509400" y="6140880"/>
            <a:ext cx="1239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DejaVu Sans"/>
              </a:rPr>
              <a:t>www.geospatialworld.net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1" name="Picture 10" descr=""/>
          <p:cNvPicPr/>
          <p:nvPr/>
        </p:nvPicPr>
        <p:blipFill>
          <a:blip r:embed="rId3"/>
          <a:stretch/>
        </p:blipFill>
        <p:spPr>
          <a:xfrm>
            <a:off x="8589240" y="4473720"/>
            <a:ext cx="2999520" cy="1661400"/>
          </a:xfrm>
          <a:prstGeom prst="rect">
            <a:avLst/>
          </a:prstGeom>
          <a:ln w="0">
            <a:noFill/>
          </a:ln>
        </p:spPr>
      </p:pic>
      <p:sp>
        <p:nvSpPr>
          <p:cNvPr id="72" name="Rectangle 11"/>
          <p:cNvSpPr/>
          <p:nvPr/>
        </p:nvSpPr>
        <p:spPr>
          <a:xfrm>
            <a:off x="6122160" y="6323400"/>
            <a:ext cx="919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droneanalyst.com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Why Do We Need Depth?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57b7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Robotics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Autonomous navigation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Obstacle avoidance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Object grasping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Civil applications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257b7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Military applications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6" name="Picture 8" descr=""/>
          <p:cNvPicPr/>
          <p:nvPr/>
        </p:nvPicPr>
        <p:blipFill>
          <a:blip r:embed="rId1"/>
          <a:stretch/>
        </p:blipFill>
        <p:spPr>
          <a:xfrm>
            <a:off x="1439280" y="4363560"/>
            <a:ext cx="2923200" cy="2113560"/>
          </a:xfrm>
          <a:prstGeom prst="rect">
            <a:avLst/>
          </a:prstGeom>
          <a:ln w="0">
            <a:noFill/>
          </a:ln>
        </p:spPr>
      </p:pic>
      <p:sp>
        <p:nvSpPr>
          <p:cNvPr id="77" name="Rectangle 12"/>
          <p:cNvSpPr/>
          <p:nvPr/>
        </p:nvSpPr>
        <p:spPr>
          <a:xfrm>
            <a:off x="2456280" y="6478200"/>
            <a:ext cx="889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DejaVu Sans"/>
              </a:rPr>
              <a:t>venturebeat.com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" name="Picture 13" descr=""/>
          <p:cNvPicPr/>
          <p:nvPr/>
        </p:nvPicPr>
        <p:blipFill>
          <a:blip r:embed="rId2"/>
          <a:stretch/>
        </p:blipFill>
        <p:spPr>
          <a:xfrm>
            <a:off x="5372640" y="4363560"/>
            <a:ext cx="3068640" cy="2157480"/>
          </a:xfrm>
          <a:prstGeom prst="rect">
            <a:avLst/>
          </a:prstGeom>
          <a:ln w="0">
            <a:noFill/>
          </a:ln>
        </p:spPr>
      </p:pic>
      <p:sp>
        <p:nvSpPr>
          <p:cNvPr id="79" name="Rectangle 14"/>
          <p:cNvSpPr/>
          <p:nvPr/>
        </p:nvSpPr>
        <p:spPr>
          <a:xfrm>
            <a:off x="6600240" y="6522120"/>
            <a:ext cx="613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DejaVu Sans"/>
              </a:rPr>
              <a:t>zdnet.com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" name="Rectangle 15"/>
          <p:cNvSpPr/>
          <p:nvPr/>
        </p:nvSpPr>
        <p:spPr>
          <a:xfrm>
            <a:off x="9752400" y="6478200"/>
            <a:ext cx="1061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Calibri"/>
                <a:ea typeface="DejaVu Sans"/>
              </a:rPr>
              <a:t>bostonmagazine.com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1" name="Picture 16" descr=""/>
          <p:cNvPicPr/>
          <p:nvPr/>
        </p:nvPicPr>
        <p:blipFill>
          <a:blip r:embed="rId3"/>
          <a:stretch/>
        </p:blipFill>
        <p:spPr>
          <a:xfrm>
            <a:off x="9133920" y="4315680"/>
            <a:ext cx="2298600" cy="216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How To Extract Depth?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Freeform: Shape 3"/>
          <p:cNvSpPr/>
          <p:nvPr/>
        </p:nvSpPr>
        <p:spPr>
          <a:xfrm>
            <a:off x="8821440" y="2639880"/>
            <a:ext cx="440280" cy="1199160"/>
          </a:xfrm>
          <a:custGeom>
            <a:avLst/>
            <a:gdLst/>
            <a:ahLst/>
            <a:rect l="l" t="t" r="r" b="b"/>
            <a:pathLst>
              <a:path w="416719" h="1200150">
                <a:moveTo>
                  <a:pt x="0" y="0"/>
                </a:moveTo>
                <a:lnTo>
                  <a:pt x="204788" y="1200150"/>
                </a:lnTo>
                <a:lnTo>
                  <a:pt x="416719" y="97632"/>
                </a:lnTo>
                <a:lnTo>
                  <a:pt x="411957" y="104775"/>
                </a:lnTo>
                <a:lnTo>
                  <a:pt x="392907" y="123825"/>
                </a:lnTo>
                <a:lnTo>
                  <a:pt x="383382" y="130969"/>
                </a:lnTo>
                <a:lnTo>
                  <a:pt x="354807" y="147638"/>
                </a:lnTo>
                <a:lnTo>
                  <a:pt x="330994" y="164307"/>
                </a:lnTo>
                <a:lnTo>
                  <a:pt x="290513" y="180975"/>
                </a:lnTo>
                <a:lnTo>
                  <a:pt x="211932" y="180975"/>
                </a:lnTo>
                <a:lnTo>
                  <a:pt x="173832" y="173832"/>
                </a:lnTo>
                <a:lnTo>
                  <a:pt x="133350" y="159544"/>
                </a:lnTo>
                <a:lnTo>
                  <a:pt x="97632" y="142875"/>
                </a:lnTo>
                <a:lnTo>
                  <a:pt x="71438" y="128588"/>
                </a:lnTo>
                <a:lnTo>
                  <a:pt x="54769" y="109538"/>
                </a:lnTo>
                <a:lnTo>
                  <a:pt x="38100" y="90488"/>
                </a:lnTo>
                <a:lnTo>
                  <a:pt x="21432" y="69057"/>
                </a:lnTo>
              </a:path>
            </a:pathLst>
          </a:custGeom>
          <a:pattFill prst="ltVert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Rectangle 4"/>
          <p:cNvSpPr/>
          <p:nvPr/>
        </p:nvSpPr>
        <p:spPr>
          <a:xfrm>
            <a:off x="1140120" y="4079520"/>
            <a:ext cx="280440" cy="46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rapezoid 6"/>
          <p:cNvSpPr/>
          <p:nvPr/>
        </p:nvSpPr>
        <p:spPr>
          <a:xfrm rot="10800000">
            <a:off x="1140840" y="3836880"/>
            <a:ext cx="280440" cy="242640"/>
          </a:xfrm>
          <a:prstGeom prst="trapezoid">
            <a:avLst>
              <a:gd name="adj" fmla="val 25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 7"/>
          <p:cNvSpPr/>
          <p:nvPr/>
        </p:nvSpPr>
        <p:spPr>
          <a:xfrm>
            <a:off x="2211480" y="4081680"/>
            <a:ext cx="280440" cy="46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Trapezoid 8"/>
          <p:cNvSpPr/>
          <p:nvPr/>
        </p:nvSpPr>
        <p:spPr>
          <a:xfrm rot="10800000">
            <a:off x="2212560" y="3839040"/>
            <a:ext cx="280440" cy="242640"/>
          </a:xfrm>
          <a:prstGeom prst="trapezoid">
            <a:avLst>
              <a:gd name="adj" fmla="val 25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Oval 9"/>
          <p:cNvSpPr/>
          <p:nvPr/>
        </p:nvSpPr>
        <p:spPr>
          <a:xfrm>
            <a:off x="1557720" y="2350800"/>
            <a:ext cx="477000" cy="441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Straight Connector 10"/>
          <p:cNvSpPr/>
          <p:nvPr/>
        </p:nvSpPr>
        <p:spPr>
          <a:xfrm>
            <a:off x="915120" y="3429000"/>
            <a:ext cx="762120" cy="3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Straight Connector 11"/>
          <p:cNvSpPr/>
          <p:nvPr/>
        </p:nvSpPr>
        <p:spPr>
          <a:xfrm>
            <a:off x="1965960" y="3429000"/>
            <a:ext cx="761760" cy="3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Straight Connector 12"/>
          <p:cNvSpPr/>
          <p:nvPr/>
        </p:nvSpPr>
        <p:spPr>
          <a:xfrm flipH="1" flipV="1">
            <a:off x="1627560" y="2727720"/>
            <a:ext cx="724680" cy="110988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Straight Connector 13"/>
          <p:cNvSpPr/>
          <p:nvPr/>
        </p:nvSpPr>
        <p:spPr>
          <a:xfrm flipH="1" flipV="1">
            <a:off x="2035800" y="2571480"/>
            <a:ext cx="316440" cy="12661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Straight Connector 14"/>
          <p:cNvSpPr/>
          <p:nvPr/>
        </p:nvSpPr>
        <p:spPr>
          <a:xfrm flipV="1">
            <a:off x="1296360" y="2727720"/>
            <a:ext cx="669600" cy="1107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Straight Connector 15"/>
          <p:cNvSpPr/>
          <p:nvPr/>
        </p:nvSpPr>
        <p:spPr>
          <a:xfrm flipV="1">
            <a:off x="1280520" y="2536920"/>
            <a:ext cx="280440" cy="12985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16"/>
          <p:cNvSpPr/>
          <p:nvPr/>
        </p:nvSpPr>
        <p:spPr>
          <a:xfrm>
            <a:off x="835560" y="4536720"/>
            <a:ext cx="88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Left camera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" name="TextBox 17"/>
          <p:cNvSpPr/>
          <p:nvPr/>
        </p:nvSpPr>
        <p:spPr>
          <a:xfrm>
            <a:off x="5919120" y="4941000"/>
            <a:ext cx="1706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Active Stereo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TextBox 18"/>
          <p:cNvSpPr/>
          <p:nvPr/>
        </p:nvSpPr>
        <p:spPr>
          <a:xfrm>
            <a:off x="567720" y="3053880"/>
            <a:ext cx="8895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Left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image plane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9" name="TextBox 19"/>
          <p:cNvSpPr/>
          <p:nvPr/>
        </p:nvSpPr>
        <p:spPr>
          <a:xfrm>
            <a:off x="2146680" y="3048120"/>
            <a:ext cx="8895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Right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image plane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0" name="TextBox 20"/>
          <p:cNvSpPr/>
          <p:nvPr/>
        </p:nvSpPr>
        <p:spPr>
          <a:xfrm>
            <a:off x="1359000" y="2448720"/>
            <a:ext cx="88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01" name="Group 21"/>
          <p:cNvGrpSpPr/>
          <p:nvPr/>
        </p:nvGrpSpPr>
        <p:grpSpPr>
          <a:xfrm>
            <a:off x="5473800" y="2420640"/>
            <a:ext cx="2468520" cy="2427840"/>
            <a:chOff x="5473800" y="2420640"/>
            <a:chExt cx="2468520" cy="2427840"/>
          </a:xfrm>
        </p:grpSpPr>
        <p:sp>
          <p:nvSpPr>
            <p:cNvPr id="102" name="Freeform: Shape 22"/>
            <p:cNvSpPr/>
            <p:nvPr/>
          </p:nvSpPr>
          <p:spPr>
            <a:xfrm>
              <a:off x="6478920" y="2733120"/>
              <a:ext cx="425160" cy="1144440"/>
            </a:xfrm>
            <a:custGeom>
              <a:avLst/>
              <a:gdLst/>
              <a:ahLst/>
              <a:rect l="l" t="t" r="r" b="b"/>
              <a:pathLst>
                <a:path w="426244" h="1145381">
                  <a:moveTo>
                    <a:pt x="0" y="0"/>
                  </a:moveTo>
                  <a:lnTo>
                    <a:pt x="252412" y="1145381"/>
                  </a:lnTo>
                  <a:lnTo>
                    <a:pt x="426244" y="4762"/>
                  </a:lnTo>
                  <a:lnTo>
                    <a:pt x="419100" y="21431"/>
                  </a:lnTo>
                  <a:lnTo>
                    <a:pt x="402431" y="50006"/>
                  </a:lnTo>
                  <a:lnTo>
                    <a:pt x="390525" y="76200"/>
                  </a:lnTo>
                  <a:lnTo>
                    <a:pt x="361950" y="92868"/>
                  </a:lnTo>
                  <a:lnTo>
                    <a:pt x="328612" y="111918"/>
                  </a:lnTo>
                  <a:lnTo>
                    <a:pt x="288131" y="126206"/>
                  </a:lnTo>
                  <a:lnTo>
                    <a:pt x="254794" y="133350"/>
                  </a:lnTo>
                  <a:lnTo>
                    <a:pt x="190500" y="140493"/>
                  </a:lnTo>
                  <a:lnTo>
                    <a:pt x="154781" y="126206"/>
                  </a:lnTo>
                  <a:lnTo>
                    <a:pt x="107156" y="114300"/>
                  </a:lnTo>
                  <a:lnTo>
                    <a:pt x="85725" y="104775"/>
                  </a:lnTo>
                  <a:lnTo>
                    <a:pt x="47625" y="7620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afafa"/>
                </a:gs>
                <a:gs pos="100000">
                  <a:srgbClr val="d6d6d6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Rectangle 23"/>
            <p:cNvSpPr/>
            <p:nvPr/>
          </p:nvSpPr>
          <p:spPr>
            <a:xfrm>
              <a:off x="6045840" y="4149360"/>
              <a:ext cx="280440" cy="4600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Trapezoid 24"/>
            <p:cNvSpPr/>
            <p:nvPr/>
          </p:nvSpPr>
          <p:spPr>
            <a:xfrm rot="10800000">
              <a:off x="6046920" y="3906720"/>
              <a:ext cx="280440" cy="242640"/>
            </a:xfrm>
            <a:prstGeom prst="trapezoid">
              <a:avLst>
                <a:gd name="adj" fmla="val 25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Rectangle 25"/>
            <p:cNvSpPr/>
            <p:nvPr/>
          </p:nvSpPr>
          <p:spPr>
            <a:xfrm>
              <a:off x="7117560" y="4151520"/>
              <a:ext cx="280440" cy="4600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Trapezoid 26"/>
            <p:cNvSpPr/>
            <p:nvPr/>
          </p:nvSpPr>
          <p:spPr>
            <a:xfrm rot="10800000">
              <a:off x="7118640" y="3908880"/>
              <a:ext cx="280440" cy="242640"/>
            </a:xfrm>
            <a:prstGeom prst="trapezoid">
              <a:avLst>
                <a:gd name="adj" fmla="val 25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Oval 27"/>
            <p:cNvSpPr/>
            <p:nvPr/>
          </p:nvSpPr>
          <p:spPr>
            <a:xfrm>
              <a:off x="6463800" y="2420640"/>
              <a:ext cx="477000" cy="44100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Straight Connector 28"/>
            <p:cNvSpPr/>
            <p:nvPr/>
          </p:nvSpPr>
          <p:spPr>
            <a:xfrm>
              <a:off x="5821200" y="3498480"/>
              <a:ext cx="762120" cy="36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Straight Connector 29"/>
            <p:cNvSpPr/>
            <p:nvPr/>
          </p:nvSpPr>
          <p:spPr>
            <a:xfrm>
              <a:off x="6871680" y="3498480"/>
              <a:ext cx="762120" cy="36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Straight Connector 30"/>
            <p:cNvSpPr/>
            <p:nvPr/>
          </p:nvSpPr>
          <p:spPr>
            <a:xfrm flipH="1" flipV="1">
              <a:off x="6533640" y="2797560"/>
              <a:ext cx="724320" cy="110988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Straight Connector 31"/>
            <p:cNvSpPr/>
            <p:nvPr/>
          </p:nvSpPr>
          <p:spPr>
            <a:xfrm flipH="1" flipV="1">
              <a:off x="6941880" y="2641320"/>
              <a:ext cx="316080" cy="126612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Straight Connector 32"/>
            <p:cNvSpPr/>
            <p:nvPr/>
          </p:nvSpPr>
          <p:spPr>
            <a:xfrm flipV="1">
              <a:off x="6202080" y="2797560"/>
              <a:ext cx="669600" cy="110772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Straight Connector 33"/>
            <p:cNvSpPr/>
            <p:nvPr/>
          </p:nvSpPr>
          <p:spPr>
            <a:xfrm flipV="1">
              <a:off x="6186600" y="2606760"/>
              <a:ext cx="280440" cy="129852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TextBox 34"/>
            <p:cNvSpPr/>
            <p:nvPr/>
          </p:nvSpPr>
          <p:spPr>
            <a:xfrm>
              <a:off x="5741280" y="4606560"/>
              <a:ext cx="889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Left camera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5" name="TextBox 35"/>
            <p:cNvSpPr/>
            <p:nvPr/>
          </p:nvSpPr>
          <p:spPr>
            <a:xfrm>
              <a:off x="6807600" y="4606560"/>
              <a:ext cx="889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Right camera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6" name="TextBox 36"/>
            <p:cNvSpPr/>
            <p:nvPr/>
          </p:nvSpPr>
          <p:spPr>
            <a:xfrm>
              <a:off x="5473800" y="3123720"/>
              <a:ext cx="88956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Left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image plane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7" name="TextBox 37"/>
            <p:cNvSpPr/>
            <p:nvPr/>
          </p:nvSpPr>
          <p:spPr>
            <a:xfrm>
              <a:off x="7052760" y="3117960"/>
              <a:ext cx="88956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Right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image plane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8" name="TextBox 38"/>
            <p:cNvSpPr/>
            <p:nvPr/>
          </p:nvSpPr>
          <p:spPr>
            <a:xfrm>
              <a:off x="6265080" y="2518560"/>
              <a:ext cx="889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Object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9" name="Rectangle 39"/>
            <p:cNvSpPr/>
            <p:nvPr/>
          </p:nvSpPr>
          <p:spPr>
            <a:xfrm>
              <a:off x="6416280" y="4026960"/>
              <a:ext cx="612360" cy="584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Trapezoid 40"/>
            <p:cNvSpPr/>
            <p:nvPr/>
          </p:nvSpPr>
          <p:spPr>
            <a:xfrm rot="10800000">
              <a:off x="6535080" y="3906720"/>
              <a:ext cx="403560" cy="118080"/>
            </a:xfrm>
            <a:prstGeom prst="trapezoid">
              <a:avLst>
                <a:gd name="adj" fmla="val 25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TextBox 41"/>
            <p:cNvSpPr/>
            <p:nvPr/>
          </p:nvSpPr>
          <p:spPr>
            <a:xfrm>
              <a:off x="6291000" y="4031640"/>
              <a:ext cx="889560" cy="54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Structured light projector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22" name="Straight Connector 42"/>
            <p:cNvSpPr/>
            <p:nvPr/>
          </p:nvSpPr>
          <p:spPr>
            <a:xfrm flipH="1" flipV="1">
              <a:off x="6467040" y="2678400"/>
              <a:ext cx="268560" cy="1225080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Straight Connector 43"/>
            <p:cNvSpPr/>
            <p:nvPr/>
          </p:nvSpPr>
          <p:spPr>
            <a:xfrm flipV="1">
              <a:off x="6735960" y="2776680"/>
              <a:ext cx="165240" cy="1128600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4" name="Group 44"/>
          <p:cNvGrpSpPr/>
          <p:nvPr/>
        </p:nvGrpSpPr>
        <p:grpSpPr>
          <a:xfrm>
            <a:off x="3424320" y="2350800"/>
            <a:ext cx="1677240" cy="2427840"/>
            <a:chOff x="3424320" y="2350800"/>
            <a:chExt cx="1677240" cy="2427840"/>
          </a:xfrm>
        </p:grpSpPr>
        <p:sp>
          <p:nvSpPr>
            <p:cNvPr id="125" name="Freeform: Shape 45"/>
            <p:cNvSpPr/>
            <p:nvPr/>
          </p:nvSpPr>
          <p:spPr>
            <a:xfrm>
              <a:off x="3641760" y="2667600"/>
              <a:ext cx="425160" cy="1144440"/>
            </a:xfrm>
            <a:custGeom>
              <a:avLst/>
              <a:gdLst/>
              <a:ahLst/>
              <a:rect l="l" t="t" r="r" b="b"/>
              <a:pathLst>
                <a:path w="426244" h="1145381">
                  <a:moveTo>
                    <a:pt x="0" y="0"/>
                  </a:moveTo>
                  <a:lnTo>
                    <a:pt x="252412" y="1145381"/>
                  </a:lnTo>
                  <a:lnTo>
                    <a:pt x="426244" y="4762"/>
                  </a:lnTo>
                  <a:lnTo>
                    <a:pt x="419100" y="21431"/>
                  </a:lnTo>
                  <a:lnTo>
                    <a:pt x="402431" y="50006"/>
                  </a:lnTo>
                  <a:lnTo>
                    <a:pt x="390525" y="76200"/>
                  </a:lnTo>
                  <a:lnTo>
                    <a:pt x="361950" y="92868"/>
                  </a:lnTo>
                  <a:lnTo>
                    <a:pt x="328612" y="111918"/>
                  </a:lnTo>
                  <a:lnTo>
                    <a:pt x="288131" y="126206"/>
                  </a:lnTo>
                  <a:lnTo>
                    <a:pt x="254794" y="133350"/>
                  </a:lnTo>
                  <a:lnTo>
                    <a:pt x="190500" y="140493"/>
                  </a:lnTo>
                  <a:lnTo>
                    <a:pt x="154781" y="126206"/>
                  </a:lnTo>
                  <a:lnTo>
                    <a:pt x="107156" y="114300"/>
                  </a:lnTo>
                  <a:lnTo>
                    <a:pt x="85725" y="104775"/>
                  </a:lnTo>
                  <a:lnTo>
                    <a:pt x="47625" y="7620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afafa"/>
                </a:gs>
                <a:gs pos="100000">
                  <a:srgbClr val="d6d6d6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Rectangle 46"/>
            <p:cNvSpPr/>
            <p:nvPr/>
          </p:nvSpPr>
          <p:spPr>
            <a:xfrm>
              <a:off x="4276800" y="4081680"/>
              <a:ext cx="280440" cy="4600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Trapezoid 47"/>
            <p:cNvSpPr/>
            <p:nvPr/>
          </p:nvSpPr>
          <p:spPr>
            <a:xfrm rot="10800000">
              <a:off x="4277880" y="3839040"/>
              <a:ext cx="280440" cy="242640"/>
            </a:xfrm>
            <a:prstGeom prst="trapezoid">
              <a:avLst>
                <a:gd name="adj" fmla="val 25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Oval 48"/>
            <p:cNvSpPr/>
            <p:nvPr/>
          </p:nvSpPr>
          <p:spPr>
            <a:xfrm>
              <a:off x="3623040" y="2350800"/>
              <a:ext cx="477000" cy="44100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Straight Connector 49"/>
            <p:cNvSpPr/>
            <p:nvPr/>
          </p:nvSpPr>
          <p:spPr>
            <a:xfrm>
              <a:off x="4030920" y="3428640"/>
              <a:ext cx="762120" cy="36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Straight Connector 50"/>
            <p:cNvSpPr/>
            <p:nvPr/>
          </p:nvSpPr>
          <p:spPr>
            <a:xfrm flipH="1" flipV="1">
              <a:off x="3692880" y="2727720"/>
              <a:ext cx="724320" cy="110988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Straight Connector 51"/>
            <p:cNvSpPr/>
            <p:nvPr/>
          </p:nvSpPr>
          <p:spPr>
            <a:xfrm flipH="1" flipV="1">
              <a:off x="4101120" y="2571480"/>
              <a:ext cx="316080" cy="126612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TextBox 52"/>
            <p:cNvSpPr/>
            <p:nvPr/>
          </p:nvSpPr>
          <p:spPr>
            <a:xfrm>
              <a:off x="3966840" y="4536720"/>
              <a:ext cx="889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Camera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3" name="TextBox 53"/>
            <p:cNvSpPr/>
            <p:nvPr/>
          </p:nvSpPr>
          <p:spPr>
            <a:xfrm>
              <a:off x="4212000" y="3048120"/>
              <a:ext cx="88956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Image plane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4" name="TextBox 54"/>
            <p:cNvSpPr/>
            <p:nvPr/>
          </p:nvSpPr>
          <p:spPr>
            <a:xfrm>
              <a:off x="3424320" y="2448720"/>
              <a:ext cx="889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Object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5" name="Rectangle 55"/>
            <p:cNvSpPr/>
            <p:nvPr/>
          </p:nvSpPr>
          <p:spPr>
            <a:xfrm>
              <a:off x="3575880" y="3957120"/>
              <a:ext cx="612360" cy="584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rapezoid 56"/>
            <p:cNvSpPr/>
            <p:nvPr/>
          </p:nvSpPr>
          <p:spPr>
            <a:xfrm rot="10800000">
              <a:off x="3694320" y="3836880"/>
              <a:ext cx="403560" cy="118080"/>
            </a:xfrm>
            <a:prstGeom prst="trapezoid">
              <a:avLst>
                <a:gd name="adj" fmla="val 25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TextBox 57"/>
            <p:cNvSpPr/>
            <p:nvPr/>
          </p:nvSpPr>
          <p:spPr>
            <a:xfrm>
              <a:off x="3450240" y="3961800"/>
              <a:ext cx="889560" cy="54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Structured light projector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8" name="Straight Connector 58"/>
            <p:cNvSpPr/>
            <p:nvPr/>
          </p:nvSpPr>
          <p:spPr>
            <a:xfrm flipH="1" flipV="1">
              <a:off x="3626280" y="2608920"/>
              <a:ext cx="268920" cy="1224720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Straight Connector 59"/>
            <p:cNvSpPr/>
            <p:nvPr/>
          </p:nvSpPr>
          <p:spPr>
            <a:xfrm flipV="1">
              <a:off x="3895200" y="2608920"/>
              <a:ext cx="189360" cy="1226520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0" name="Rectangle 60"/>
          <p:cNvSpPr/>
          <p:nvPr/>
        </p:nvSpPr>
        <p:spPr>
          <a:xfrm>
            <a:off x="9478800" y="4109760"/>
            <a:ext cx="280440" cy="46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Trapezoid 61"/>
          <p:cNvSpPr/>
          <p:nvPr/>
        </p:nvSpPr>
        <p:spPr>
          <a:xfrm rot="10800000">
            <a:off x="9479880" y="3867120"/>
            <a:ext cx="280440" cy="242640"/>
          </a:xfrm>
          <a:prstGeom prst="trapezoid">
            <a:avLst>
              <a:gd name="adj" fmla="val 25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Oval 62"/>
          <p:cNvSpPr/>
          <p:nvPr/>
        </p:nvSpPr>
        <p:spPr>
          <a:xfrm>
            <a:off x="8825040" y="2378880"/>
            <a:ext cx="477000" cy="441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Straight Connector 63"/>
          <p:cNvSpPr/>
          <p:nvPr/>
        </p:nvSpPr>
        <p:spPr>
          <a:xfrm>
            <a:off x="9232920" y="3456720"/>
            <a:ext cx="762120" cy="3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Straight Connector 64"/>
          <p:cNvSpPr/>
          <p:nvPr/>
        </p:nvSpPr>
        <p:spPr>
          <a:xfrm flipH="1" flipV="1">
            <a:off x="8894880" y="2755800"/>
            <a:ext cx="724320" cy="110988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Straight Connector 65"/>
          <p:cNvSpPr/>
          <p:nvPr/>
        </p:nvSpPr>
        <p:spPr>
          <a:xfrm flipH="1" flipV="1">
            <a:off x="9303120" y="2599560"/>
            <a:ext cx="316080" cy="12661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Box 66"/>
          <p:cNvSpPr/>
          <p:nvPr/>
        </p:nvSpPr>
        <p:spPr>
          <a:xfrm>
            <a:off x="9168840" y="4564800"/>
            <a:ext cx="88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Camera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" name="TextBox 67"/>
          <p:cNvSpPr/>
          <p:nvPr/>
        </p:nvSpPr>
        <p:spPr>
          <a:xfrm>
            <a:off x="9414000" y="3076200"/>
            <a:ext cx="8895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Image plane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8" name="TextBox 68"/>
          <p:cNvSpPr/>
          <p:nvPr/>
        </p:nvSpPr>
        <p:spPr>
          <a:xfrm>
            <a:off x="8626320" y="2476800"/>
            <a:ext cx="88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" name="Rectangle 69"/>
          <p:cNvSpPr/>
          <p:nvPr/>
        </p:nvSpPr>
        <p:spPr>
          <a:xfrm>
            <a:off x="8666640" y="3983040"/>
            <a:ext cx="723600" cy="586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rapezoid 70"/>
          <p:cNvSpPr/>
          <p:nvPr/>
        </p:nvSpPr>
        <p:spPr>
          <a:xfrm rot="10800000">
            <a:off x="8843040" y="3881520"/>
            <a:ext cx="388440" cy="95040"/>
          </a:xfrm>
          <a:prstGeom prst="trapezoid">
            <a:avLst>
              <a:gd name="adj" fmla="val 25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71"/>
          <p:cNvSpPr/>
          <p:nvPr/>
        </p:nvSpPr>
        <p:spPr>
          <a:xfrm>
            <a:off x="8588520" y="3976560"/>
            <a:ext cx="8895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IR Laser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emitter and sensor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" name="Straight Connector 72"/>
          <p:cNvSpPr/>
          <p:nvPr/>
        </p:nvSpPr>
        <p:spPr>
          <a:xfrm flipH="1" flipV="1">
            <a:off x="8829720" y="2644200"/>
            <a:ext cx="207000" cy="123588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Straight Connector 73"/>
          <p:cNvSpPr/>
          <p:nvPr/>
        </p:nvSpPr>
        <p:spPr>
          <a:xfrm flipV="1">
            <a:off x="9036720" y="2644200"/>
            <a:ext cx="253080" cy="123588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Box 74"/>
          <p:cNvSpPr/>
          <p:nvPr/>
        </p:nvSpPr>
        <p:spPr>
          <a:xfrm>
            <a:off x="2980800" y="4941000"/>
            <a:ext cx="2206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Structured Light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5" name="TextBox 77"/>
          <p:cNvSpPr/>
          <p:nvPr/>
        </p:nvSpPr>
        <p:spPr>
          <a:xfrm>
            <a:off x="8316720" y="4943880"/>
            <a:ext cx="1828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Time of Flight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TextBox 78"/>
          <p:cNvSpPr/>
          <p:nvPr/>
        </p:nvSpPr>
        <p:spPr>
          <a:xfrm>
            <a:off x="693360" y="4918320"/>
            <a:ext cx="2206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Passive Stereo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7" name="Straight Arrow Connector 75"/>
          <p:cNvSpPr/>
          <p:nvPr/>
        </p:nvSpPr>
        <p:spPr>
          <a:xfrm>
            <a:off x="1182600" y="6103080"/>
            <a:ext cx="874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257b70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TextBox 79"/>
          <p:cNvSpPr/>
          <p:nvPr/>
        </p:nvSpPr>
        <p:spPr>
          <a:xfrm>
            <a:off x="6602760" y="5722560"/>
            <a:ext cx="3460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Higher power consumption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TextBox 80"/>
          <p:cNvSpPr/>
          <p:nvPr/>
        </p:nvSpPr>
        <p:spPr>
          <a:xfrm>
            <a:off x="6579720" y="6080400"/>
            <a:ext cx="3460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Expensive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0" name="TextBox 81"/>
          <p:cNvSpPr/>
          <p:nvPr/>
        </p:nvSpPr>
        <p:spPr>
          <a:xfrm>
            <a:off x="1923840" y="4536720"/>
            <a:ext cx="88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Right camera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Passive Stereo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Rectangle 4"/>
          <p:cNvSpPr/>
          <p:nvPr/>
        </p:nvSpPr>
        <p:spPr>
          <a:xfrm>
            <a:off x="1140120" y="4079520"/>
            <a:ext cx="280440" cy="46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rapezoid 6"/>
          <p:cNvSpPr/>
          <p:nvPr/>
        </p:nvSpPr>
        <p:spPr>
          <a:xfrm rot="10800000">
            <a:off x="1140840" y="3836880"/>
            <a:ext cx="280440" cy="242640"/>
          </a:xfrm>
          <a:prstGeom prst="trapezoid">
            <a:avLst>
              <a:gd name="adj" fmla="val 25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7"/>
          <p:cNvSpPr/>
          <p:nvPr/>
        </p:nvSpPr>
        <p:spPr>
          <a:xfrm>
            <a:off x="2211480" y="4081680"/>
            <a:ext cx="280440" cy="46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Trapezoid 8"/>
          <p:cNvSpPr/>
          <p:nvPr/>
        </p:nvSpPr>
        <p:spPr>
          <a:xfrm rot="10800000">
            <a:off x="2212560" y="3839040"/>
            <a:ext cx="280440" cy="242640"/>
          </a:xfrm>
          <a:prstGeom prst="trapezoid">
            <a:avLst>
              <a:gd name="adj" fmla="val 25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Oval 9"/>
          <p:cNvSpPr/>
          <p:nvPr/>
        </p:nvSpPr>
        <p:spPr>
          <a:xfrm>
            <a:off x="1557720" y="2350800"/>
            <a:ext cx="477000" cy="441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Straight Connector 10"/>
          <p:cNvSpPr/>
          <p:nvPr/>
        </p:nvSpPr>
        <p:spPr>
          <a:xfrm>
            <a:off x="915120" y="3429000"/>
            <a:ext cx="762120" cy="3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Straight Connector 11"/>
          <p:cNvSpPr/>
          <p:nvPr/>
        </p:nvSpPr>
        <p:spPr>
          <a:xfrm>
            <a:off x="1965960" y="3429000"/>
            <a:ext cx="761760" cy="3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Straight Connector 12"/>
          <p:cNvSpPr/>
          <p:nvPr/>
        </p:nvSpPr>
        <p:spPr>
          <a:xfrm flipH="1" flipV="1">
            <a:off x="1627560" y="2727720"/>
            <a:ext cx="724680" cy="110988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Straight Connector 13"/>
          <p:cNvSpPr/>
          <p:nvPr/>
        </p:nvSpPr>
        <p:spPr>
          <a:xfrm flipH="1" flipV="1">
            <a:off x="2035800" y="2571480"/>
            <a:ext cx="316440" cy="12661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Straight Connector 14"/>
          <p:cNvSpPr/>
          <p:nvPr/>
        </p:nvSpPr>
        <p:spPr>
          <a:xfrm flipV="1">
            <a:off x="1296360" y="2727720"/>
            <a:ext cx="669600" cy="1107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Straight Connector 15"/>
          <p:cNvSpPr/>
          <p:nvPr/>
        </p:nvSpPr>
        <p:spPr>
          <a:xfrm flipV="1">
            <a:off x="1280520" y="2536920"/>
            <a:ext cx="280440" cy="12985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16"/>
          <p:cNvSpPr/>
          <p:nvPr/>
        </p:nvSpPr>
        <p:spPr>
          <a:xfrm>
            <a:off x="835560" y="4536720"/>
            <a:ext cx="88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Left camera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5" name="TextBox 18"/>
          <p:cNvSpPr/>
          <p:nvPr/>
        </p:nvSpPr>
        <p:spPr>
          <a:xfrm>
            <a:off x="567720" y="3053880"/>
            <a:ext cx="8895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Left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image plane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6" name="TextBox 19"/>
          <p:cNvSpPr/>
          <p:nvPr/>
        </p:nvSpPr>
        <p:spPr>
          <a:xfrm>
            <a:off x="2146680" y="3048120"/>
            <a:ext cx="8895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Right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image plane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" name="TextBox 20"/>
          <p:cNvSpPr/>
          <p:nvPr/>
        </p:nvSpPr>
        <p:spPr>
          <a:xfrm>
            <a:off x="1359000" y="2448720"/>
            <a:ext cx="88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" name="TextBox 78"/>
          <p:cNvSpPr/>
          <p:nvPr/>
        </p:nvSpPr>
        <p:spPr>
          <a:xfrm>
            <a:off x="693360" y="4918320"/>
            <a:ext cx="2206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Passive Stereo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Rectangle 2"/>
          <p:cNvSpPr/>
          <p:nvPr/>
        </p:nvSpPr>
        <p:spPr>
          <a:xfrm>
            <a:off x="3048120" y="2350800"/>
            <a:ext cx="73749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   Low power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   Low cost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   Good accuracy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   Good range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57b7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Higher range requires big form factor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57b7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 decreases for short range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  Can be combined with other techniques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0" name="Rectangle 76"/>
          <p:cNvSpPr/>
          <p:nvPr/>
        </p:nvSpPr>
        <p:spPr>
          <a:xfrm>
            <a:off x="3064320" y="5036040"/>
            <a:ext cx="2160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Target : 4K, 60 fps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4K, 30 fps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1080p, 60 fps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1" name="Picture 81" descr=""/>
          <p:cNvPicPr/>
          <p:nvPr/>
        </p:nvPicPr>
        <p:blipFill>
          <a:blip r:embed="rId1"/>
          <a:stretch/>
        </p:blipFill>
        <p:spPr>
          <a:xfrm>
            <a:off x="7503840" y="2939400"/>
            <a:ext cx="4468680" cy="1986120"/>
          </a:xfrm>
          <a:prstGeom prst="rect">
            <a:avLst/>
          </a:prstGeom>
          <a:ln w="0">
            <a:noFill/>
          </a:ln>
        </p:spPr>
      </p:pic>
      <p:sp>
        <p:nvSpPr>
          <p:cNvPr id="182" name="TextBox 82"/>
          <p:cNvSpPr/>
          <p:nvPr/>
        </p:nvSpPr>
        <p:spPr>
          <a:xfrm>
            <a:off x="8434080" y="5036040"/>
            <a:ext cx="3075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Zed baseline : 120 mm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Zed range : 0.5m – 20m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TextBox 83"/>
          <p:cNvSpPr/>
          <p:nvPr/>
        </p:nvSpPr>
        <p:spPr>
          <a:xfrm>
            <a:off x="8431200" y="1987200"/>
            <a:ext cx="3075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Zed Mini baseline : 63 mm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Zed Mini range : 0.15m – 12m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Rectangle 84"/>
          <p:cNvSpPr/>
          <p:nvPr/>
        </p:nvSpPr>
        <p:spPr>
          <a:xfrm>
            <a:off x="9050760" y="5712120"/>
            <a:ext cx="1434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1080p, 30 fps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Rectangle 85"/>
          <p:cNvSpPr/>
          <p:nvPr/>
        </p:nvSpPr>
        <p:spPr>
          <a:xfrm>
            <a:off x="9061560" y="2592000"/>
            <a:ext cx="1434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1080p, 30 fps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Rectangle 86"/>
          <p:cNvSpPr/>
          <p:nvPr/>
        </p:nvSpPr>
        <p:spPr>
          <a:xfrm>
            <a:off x="7922160" y="1509480"/>
            <a:ext cx="3691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Interpupillary Distance 62mm ±10mm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TextBox 27"/>
          <p:cNvSpPr/>
          <p:nvPr/>
        </p:nvSpPr>
        <p:spPr>
          <a:xfrm>
            <a:off x="1901880" y="4509720"/>
            <a:ext cx="88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Right camera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Disparity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3"/>
          <p:cNvGrpSpPr/>
          <p:nvPr/>
        </p:nvGrpSpPr>
        <p:grpSpPr>
          <a:xfrm>
            <a:off x="980280" y="2839680"/>
            <a:ext cx="2396160" cy="3422160"/>
            <a:chOff x="980280" y="2839680"/>
            <a:chExt cx="2396160" cy="3422160"/>
          </a:xfrm>
        </p:grpSpPr>
        <p:sp>
          <p:nvSpPr>
            <p:cNvPr id="191" name="Straight Connector 4"/>
            <p:cNvSpPr/>
            <p:nvPr/>
          </p:nvSpPr>
          <p:spPr>
            <a:xfrm flipV="1">
              <a:off x="1614240" y="3115800"/>
              <a:ext cx="424800" cy="22028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Rectangle 6"/>
            <p:cNvSpPr/>
            <p:nvPr/>
          </p:nvSpPr>
          <p:spPr>
            <a:xfrm>
              <a:off x="1473840" y="5562720"/>
              <a:ext cx="280440" cy="4600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Trapezoid 7"/>
            <p:cNvSpPr/>
            <p:nvPr/>
          </p:nvSpPr>
          <p:spPr>
            <a:xfrm rot="10800000">
              <a:off x="1474920" y="5320080"/>
              <a:ext cx="280440" cy="242640"/>
            </a:xfrm>
            <a:prstGeom prst="trapezoid">
              <a:avLst>
                <a:gd name="adj" fmla="val 25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Rectangle 8"/>
            <p:cNvSpPr/>
            <p:nvPr/>
          </p:nvSpPr>
          <p:spPr>
            <a:xfrm>
              <a:off x="2545560" y="5564880"/>
              <a:ext cx="280440" cy="4600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Trapezoid 9"/>
            <p:cNvSpPr/>
            <p:nvPr/>
          </p:nvSpPr>
          <p:spPr>
            <a:xfrm rot="10800000">
              <a:off x="2546280" y="5322240"/>
              <a:ext cx="280440" cy="242640"/>
            </a:xfrm>
            <a:prstGeom prst="trapezoid">
              <a:avLst>
                <a:gd name="adj" fmla="val 25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Oval 10"/>
            <p:cNvSpPr/>
            <p:nvPr/>
          </p:nvSpPr>
          <p:spPr>
            <a:xfrm>
              <a:off x="2004840" y="4033080"/>
              <a:ext cx="67680" cy="6444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Straight Connector 11"/>
            <p:cNvSpPr/>
            <p:nvPr/>
          </p:nvSpPr>
          <p:spPr>
            <a:xfrm>
              <a:off x="2227680" y="4911840"/>
              <a:ext cx="906120" cy="36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Straight Connector 12"/>
            <p:cNvSpPr/>
            <p:nvPr/>
          </p:nvSpPr>
          <p:spPr>
            <a:xfrm flipH="1" flipV="1">
              <a:off x="2039040" y="4098240"/>
              <a:ext cx="646920" cy="122256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Straight Connector 13"/>
            <p:cNvSpPr/>
            <p:nvPr/>
          </p:nvSpPr>
          <p:spPr>
            <a:xfrm flipV="1">
              <a:off x="1614240" y="4098240"/>
              <a:ext cx="424800" cy="12204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TextBox 14"/>
            <p:cNvSpPr/>
            <p:nvPr/>
          </p:nvSpPr>
          <p:spPr>
            <a:xfrm>
              <a:off x="1169280" y="6019920"/>
              <a:ext cx="889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Left camera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01" name="TextBox 15"/>
            <p:cNvSpPr/>
            <p:nvPr/>
          </p:nvSpPr>
          <p:spPr>
            <a:xfrm>
              <a:off x="2235600" y="6019920"/>
              <a:ext cx="889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Right camera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02" name="TextBox 16"/>
            <p:cNvSpPr/>
            <p:nvPr/>
          </p:nvSpPr>
          <p:spPr>
            <a:xfrm>
              <a:off x="980280" y="4287600"/>
              <a:ext cx="88956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Left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image plane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03" name="TextBox 17"/>
            <p:cNvSpPr/>
            <p:nvPr/>
          </p:nvSpPr>
          <p:spPr>
            <a:xfrm>
              <a:off x="2275920" y="4287600"/>
              <a:ext cx="110052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Right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image plane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04" name="TextBox 18"/>
            <p:cNvSpPr/>
            <p:nvPr/>
          </p:nvSpPr>
          <p:spPr>
            <a:xfrm>
              <a:off x="1648800" y="3832560"/>
              <a:ext cx="889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Point 1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05" name="Straight Connector 19"/>
            <p:cNvSpPr/>
            <p:nvPr/>
          </p:nvSpPr>
          <p:spPr>
            <a:xfrm>
              <a:off x="1169280" y="4911840"/>
              <a:ext cx="906120" cy="36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Straight Connector 20"/>
            <p:cNvSpPr/>
            <p:nvPr/>
          </p:nvSpPr>
          <p:spPr>
            <a:xfrm flipH="1">
              <a:off x="1702080" y="5318640"/>
              <a:ext cx="857880" cy="36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Oval 21"/>
            <p:cNvSpPr/>
            <p:nvPr/>
          </p:nvSpPr>
          <p:spPr>
            <a:xfrm>
              <a:off x="2004840" y="3050640"/>
              <a:ext cx="67680" cy="6444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TextBox 22"/>
            <p:cNvSpPr/>
            <p:nvPr/>
          </p:nvSpPr>
          <p:spPr>
            <a:xfrm>
              <a:off x="1628640" y="2839680"/>
              <a:ext cx="889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Point 2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09" name="Straight Connector 23"/>
            <p:cNvSpPr/>
            <p:nvPr/>
          </p:nvSpPr>
          <p:spPr>
            <a:xfrm flipH="1" flipV="1">
              <a:off x="2039040" y="3115800"/>
              <a:ext cx="646920" cy="22050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Straight Arrow Connector 24"/>
            <p:cNvSpPr/>
            <p:nvPr/>
          </p:nvSpPr>
          <p:spPr>
            <a:xfrm>
              <a:off x="1169280" y="4816800"/>
              <a:ext cx="531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headEnd len="sm" type="triangle" w="med"/>
              <a:tailEnd len="sm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TextBox 25"/>
            <p:cNvSpPr/>
            <p:nvPr/>
          </p:nvSpPr>
          <p:spPr>
            <a:xfrm>
              <a:off x="1277280" y="4615560"/>
              <a:ext cx="37044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x2L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12" name="Straight Arrow Connector 26"/>
            <p:cNvSpPr/>
            <p:nvPr/>
          </p:nvSpPr>
          <p:spPr>
            <a:xfrm>
              <a:off x="2228040" y="4816800"/>
              <a:ext cx="310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headEnd len="sm" type="triangle" w="med"/>
              <a:tailEnd len="sm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TextBox 27"/>
            <p:cNvSpPr/>
            <p:nvPr/>
          </p:nvSpPr>
          <p:spPr>
            <a:xfrm>
              <a:off x="2039400" y="4600440"/>
              <a:ext cx="4089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x2R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14" name="TextBox 28"/>
            <p:cNvSpPr/>
            <p:nvPr/>
          </p:nvSpPr>
          <p:spPr>
            <a:xfrm>
              <a:off x="1288080" y="4959360"/>
              <a:ext cx="37044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x1L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15" name="Straight Arrow Connector 29"/>
            <p:cNvSpPr/>
            <p:nvPr/>
          </p:nvSpPr>
          <p:spPr>
            <a:xfrm>
              <a:off x="1167120" y="4981680"/>
              <a:ext cx="569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headEnd len="sm" type="triangle" w="med"/>
              <a:tailEnd len="sm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TextBox 30"/>
            <p:cNvSpPr/>
            <p:nvPr/>
          </p:nvSpPr>
          <p:spPr>
            <a:xfrm>
              <a:off x="2191680" y="4955760"/>
              <a:ext cx="3819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x1R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17" name="Straight Arrow Connector 31"/>
            <p:cNvSpPr/>
            <p:nvPr/>
          </p:nvSpPr>
          <p:spPr>
            <a:xfrm>
              <a:off x="2228040" y="4981680"/>
              <a:ext cx="282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headEnd len="sm" type="triangle" w="med"/>
              <a:tailEnd len="sm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8" name="TextBox 32"/>
          <p:cNvSpPr/>
          <p:nvPr/>
        </p:nvSpPr>
        <p:spPr>
          <a:xfrm>
            <a:off x="1473840" y="5317920"/>
            <a:ext cx="13518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Baseline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" name="TextBox 33"/>
          <p:cNvSpPr/>
          <p:nvPr/>
        </p:nvSpPr>
        <p:spPr>
          <a:xfrm>
            <a:off x="2511360" y="4977720"/>
            <a:ext cx="13518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Focal length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0" name="Straight Arrow Connector 34"/>
          <p:cNvSpPr/>
          <p:nvPr/>
        </p:nvSpPr>
        <p:spPr>
          <a:xfrm flipH="1">
            <a:off x="2824560" y="4912200"/>
            <a:ext cx="360" cy="40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sm" type="triangle" w="med"/>
            <a:tailEnd len="sm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TextBox 39"/>
          <p:cNvSpPr/>
          <p:nvPr/>
        </p:nvSpPr>
        <p:spPr>
          <a:xfrm>
            <a:off x="3719160" y="2892600"/>
            <a:ext cx="44157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 : Baseline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 : Focal Length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x1L : Location of P1 on the left image plane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x1R : Location of P1 on the right image plane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x2L : Location of P2 on the left image plane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x2R : Location of P2 on the right image plane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xL1 – xR1 : Disparity of P1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xL2 – xR2 : Disparity of P2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Rectangle 42"/>
          <p:cNvSpPr/>
          <p:nvPr/>
        </p:nvSpPr>
        <p:spPr>
          <a:xfrm>
            <a:off x="1047600" y="1715040"/>
            <a:ext cx="106351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257b7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We perceive depth of a 3D point  based on its </a:t>
            </a:r>
            <a:r>
              <a:rPr b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disparity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in our left and right retinal images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257b7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Disparity is the </a:t>
            </a:r>
            <a:r>
              <a:rPr b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difference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in the location of the same 3D point in left and right images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257b7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Rectified images fulfil the </a:t>
            </a:r>
            <a:r>
              <a:rPr b="1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epipolar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constraint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3" name="Rectangle 2"/>
          <p:cNvSpPr/>
          <p:nvPr/>
        </p:nvSpPr>
        <p:spPr>
          <a:xfrm>
            <a:off x="1355760" y="6248520"/>
            <a:ext cx="1670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Binocular Vision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257b70"/>
                </a:solidFill>
                <a:latin typeface="Calibri Light"/>
              </a:rPr>
              <a:t>Triangulation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Straight Connector 5"/>
          <p:cNvSpPr/>
          <p:nvPr/>
        </p:nvSpPr>
        <p:spPr>
          <a:xfrm>
            <a:off x="979920" y="1360080"/>
            <a:ext cx="10373760" cy="360"/>
          </a:xfrm>
          <a:prstGeom prst="line">
            <a:avLst/>
          </a:prstGeom>
          <a:ln w="25400">
            <a:solidFill>
              <a:srgbClr val="257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6" name="Group 3"/>
          <p:cNvGrpSpPr/>
          <p:nvPr/>
        </p:nvGrpSpPr>
        <p:grpSpPr>
          <a:xfrm>
            <a:off x="980280" y="2811600"/>
            <a:ext cx="2396160" cy="3422520"/>
            <a:chOff x="980280" y="2811600"/>
            <a:chExt cx="2396160" cy="3422520"/>
          </a:xfrm>
        </p:grpSpPr>
        <p:sp>
          <p:nvSpPr>
            <p:cNvPr id="227" name="Straight Connector 4"/>
            <p:cNvSpPr/>
            <p:nvPr/>
          </p:nvSpPr>
          <p:spPr>
            <a:xfrm flipV="1">
              <a:off x="1614240" y="3088080"/>
              <a:ext cx="424800" cy="22028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Rectangle 6"/>
            <p:cNvSpPr/>
            <p:nvPr/>
          </p:nvSpPr>
          <p:spPr>
            <a:xfrm>
              <a:off x="1473840" y="5535000"/>
              <a:ext cx="280440" cy="4600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Trapezoid 7"/>
            <p:cNvSpPr/>
            <p:nvPr/>
          </p:nvSpPr>
          <p:spPr>
            <a:xfrm rot="10800000">
              <a:off x="1474920" y="5292360"/>
              <a:ext cx="280440" cy="242640"/>
            </a:xfrm>
            <a:prstGeom prst="trapezoid">
              <a:avLst>
                <a:gd name="adj" fmla="val 25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Rectangle 8"/>
            <p:cNvSpPr/>
            <p:nvPr/>
          </p:nvSpPr>
          <p:spPr>
            <a:xfrm>
              <a:off x="2545560" y="5537160"/>
              <a:ext cx="280440" cy="4600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Trapezoid 9"/>
            <p:cNvSpPr/>
            <p:nvPr/>
          </p:nvSpPr>
          <p:spPr>
            <a:xfrm rot="10800000">
              <a:off x="2546280" y="5294520"/>
              <a:ext cx="280440" cy="242640"/>
            </a:xfrm>
            <a:prstGeom prst="trapezoid">
              <a:avLst>
                <a:gd name="adj" fmla="val 25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Oval 10"/>
            <p:cNvSpPr/>
            <p:nvPr/>
          </p:nvSpPr>
          <p:spPr>
            <a:xfrm>
              <a:off x="2004840" y="4005000"/>
              <a:ext cx="67680" cy="6444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Straight Connector 11"/>
            <p:cNvSpPr/>
            <p:nvPr/>
          </p:nvSpPr>
          <p:spPr>
            <a:xfrm>
              <a:off x="2227680" y="4884120"/>
              <a:ext cx="906120" cy="36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Straight Connector 12"/>
            <p:cNvSpPr/>
            <p:nvPr/>
          </p:nvSpPr>
          <p:spPr>
            <a:xfrm flipH="1" flipV="1">
              <a:off x="2039040" y="4070520"/>
              <a:ext cx="646920" cy="122256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Straight Connector 13"/>
            <p:cNvSpPr/>
            <p:nvPr/>
          </p:nvSpPr>
          <p:spPr>
            <a:xfrm flipV="1">
              <a:off x="1614240" y="4070520"/>
              <a:ext cx="424800" cy="12204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TextBox 14"/>
            <p:cNvSpPr/>
            <p:nvPr/>
          </p:nvSpPr>
          <p:spPr>
            <a:xfrm>
              <a:off x="1169280" y="5992200"/>
              <a:ext cx="889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Left camera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37" name="TextBox 15"/>
            <p:cNvSpPr/>
            <p:nvPr/>
          </p:nvSpPr>
          <p:spPr>
            <a:xfrm>
              <a:off x="2235600" y="5992200"/>
              <a:ext cx="889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Right camera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38" name="TextBox 16"/>
            <p:cNvSpPr/>
            <p:nvPr/>
          </p:nvSpPr>
          <p:spPr>
            <a:xfrm>
              <a:off x="980280" y="4259880"/>
              <a:ext cx="88956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Left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image plane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39" name="TextBox 17"/>
            <p:cNvSpPr/>
            <p:nvPr/>
          </p:nvSpPr>
          <p:spPr>
            <a:xfrm>
              <a:off x="2275920" y="4259880"/>
              <a:ext cx="110052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Right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image plane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40" name="TextBox 18"/>
            <p:cNvSpPr/>
            <p:nvPr/>
          </p:nvSpPr>
          <p:spPr>
            <a:xfrm>
              <a:off x="1648800" y="3804480"/>
              <a:ext cx="889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Point 1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41" name="Straight Connector 19"/>
            <p:cNvSpPr/>
            <p:nvPr/>
          </p:nvSpPr>
          <p:spPr>
            <a:xfrm>
              <a:off x="1169280" y="4884120"/>
              <a:ext cx="906120" cy="36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Straight Connector 20"/>
            <p:cNvSpPr/>
            <p:nvPr/>
          </p:nvSpPr>
          <p:spPr>
            <a:xfrm flipH="1">
              <a:off x="1702080" y="5290920"/>
              <a:ext cx="857880" cy="36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Oval 21"/>
            <p:cNvSpPr/>
            <p:nvPr/>
          </p:nvSpPr>
          <p:spPr>
            <a:xfrm>
              <a:off x="2004840" y="3022920"/>
              <a:ext cx="67680" cy="6444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TextBox 22"/>
            <p:cNvSpPr/>
            <p:nvPr/>
          </p:nvSpPr>
          <p:spPr>
            <a:xfrm>
              <a:off x="1628640" y="2811600"/>
              <a:ext cx="889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Point 2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45" name="Straight Connector 23"/>
            <p:cNvSpPr/>
            <p:nvPr/>
          </p:nvSpPr>
          <p:spPr>
            <a:xfrm flipH="1" flipV="1">
              <a:off x="2039040" y="3088080"/>
              <a:ext cx="646920" cy="22050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Straight Arrow Connector 24"/>
            <p:cNvSpPr/>
            <p:nvPr/>
          </p:nvSpPr>
          <p:spPr>
            <a:xfrm>
              <a:off x="1169280" y="4789080"/>
              <a:ext cx="531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headEnd len="sm" type="triangle" w="med"/>
              <a:tailEnd len="sm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TextBox 25"/>
            <p:cNvSpPr/>
            <p:nvPr/>
          </p:nvSpPr>
          <p:spPr>
            <a:xfrm>
              <a:off x="1277280" y="4587840"/>
              <a:ext cx="37044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x2L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48" name="Straight Arrow Connector 26"/>
            <p:cNvSpPr/>
            <p:nvPr/>
          </p:nvSpPr>
          <p:spPr>
            <a:xfrm>
              <a:off x="2228040" y="4789080"/>
              <a:ext cx="310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headEnd len="sm" type="triangle" w="med"/>
              <a:tailEnd len="sm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TextBox 27"/>
            <p:cNvSpPr/>
            <p:nvPr/>
          </p:nvSpPr>
          <p:spPr>
            <a:xfrm>
              <a:off x="2039400" y="4572720"/>
              <a:ext cx="4089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x2R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50" name="TextBox 28"/>
            <p:cNvSpPr/>
            <p:nvPr/>
          </p:nvSpPr>
          <p:spPr>
            <a:xfrm>
              <a:off x="1288080" y="4931640"/>
              <a:ext cx="37044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x1L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51" name="Straight Arrow Connector 29"/>
            <p:cNvSpPr/>
            <p:nvPr/>
          </p:nvSpPr>
          <p:spPr>
            <a:xfrm>
              <a:off x="1167120" y="4953960"/>
              <a:ext cx="569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headEnd len="sm" type="triangle" w="med"/>
              <a:tailEnd len="sm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TextBox 30"/>
            <p:cNvSpPr/>
            <p:nvPr/>
          </p:nvSpPr>
          <p:spPr>
            <a:xfrm>
              <a:off x="2191680" y="4928040"/>
              <a:ext cx="3819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GB" sz="1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x1R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53" name="Straight Arrow Connector 31"/>
            <p:cNvSpPr/>
            <p:nvPr/>
          </p:nvSpPr>
          <p:spPr>
            <a:xfrm>
              <a:off x="2228040" y="4953960"/>
              <a:ext cx="282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headEnd len="sm" type="triangle" w="med"/>
              <a:tailEnd len="sm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4" name="TextBox 32"/>
          <p:cNvSpPr/>
          <p:nvPr/>
        </p:nvSpPr>
        <p:spPr>
          <a:xfrm>
            <a:off x="1473840" y="5290200"/>
            <a:ext cx="13518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Baseline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2511360" y="4949640"/>
            <a:ext cx="13518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Focal length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6" name="Straight Arrow Connector 34"/>
          <p:cNvSpPr/>
          <p:nvPr/>
        </p:nvSpPr>
        <p:spPr>
          <a:xfrm flipH="1">
            <a:off x="2824560" y="4884480"/>
            <a:ext cx="360" cy="40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sm" type="triangle" w="med"/>
            <a:tailEnd len="sm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57" name="Rectangle 36"/>
              <p:cNvSpPr txBox="1"/>
              <p:nvPr/>
            </p:nvSpPr>
            <p:spPr>
              <a:xfrm>
                <a:off x="8263440" y="3022920"/>
                <a:ext cx="3206880" cy="609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𝐷𝑒𝑝𝑡</m:t>
                    </m:r>
                    <m:r>
                      <m:t xml:space="preserve">h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𝑃𝑜𝑖𝑛𝑡</m:t>
                        </m:r>
                        <m:r>
                          <m:t xml:space="preserve">1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𝐵</m:t>
                        </m:r>
                        <m:r>
                          <m:t xml:space="preserve">𝐹</m:t>
                        </m:r>
                      </m:num>
                      <m:den>
                        <m:r>
                          <m:t xml:space="preserve">𝑥𝐿</m:t>
                        </m:r>
                        <m:r>
                          <m:t xml:space="preserve">1</m:t>
                        </m:r>
                        <m:r>
                          <m:t xml:space="preserve">−</m:t>
                        </m:r>
                        <m:r>
                          <m:t xml:space="preserve">𝑥𝑅</m:t>
                        </m:r>
                        <m:r>
                          <m:t xml:space="preserve">1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58" name="Rectangle 37"/>
              <p:cNvSpPr txBox="1"/>
              <p:nvPr/>
            </p:nvSpPr>
            <p:spPr>
              <a:xfrm>
                <a:off x="8296560" y="3957480"/>
                <a:ext cx="3206880" cy="609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𝐷𝑒𝑝𝑡</m:t>
                    </m:r>
                    <m:r>
                      <m:t xml:space="preserve">h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𝑃𝑜𝑖𝑛𝑡</m:t>
                        </m:r>
                        <m:r>
                          <m:t xml:space="preserve">2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𝐵</m:t>
                        </m:r>
                        <m:r>
                          <m:t xml:space="preserve">𝐹</m:t>
                        </m:r>
                      </m:num>
                      <m:den>
                        <m:r>
                          <m:t xml:space="preserve">𝑥𝐿</m:t>
                        </m:r>
                        <m:r>
                          <m:t xml:space="preserve">2</m:t>
                        </m:r>
                        <m:r>
                          <m:t xml:space="preserve">−</m:t>
                        </m:r>
                        <m:r>
                          <m:t xml:space="preserve">𝑥𝑅</m:t>
                        </m:r>
                        <m:r>
                          <m:t xml:space="preserve">2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259" name="TextBox 39"/>
          <p:cNvSpPr/>
          <p:nvPr/>
        </p:nvSpPr>
        <p:spPr>
          <a:xfrm>
            <a:off x="3719160" y="2864880"/>
            <a:ext cx="44157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 : Baseline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 : Focal Length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x1L : Location of P1 on the left image plane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x1R : Location of P1 on the right image plane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x2L : Location of P2 on the left image plane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x2R : Location of P2 on the right image plane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xL1 – xR1 : Disparity of P1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xL2 – xR2 : Disparity of P2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Rectangle 41"/>
          <p:cNvSpPr/>
          <p:nvPr/>
        </p:nvSpPr>
        <p:spPr>
          <a:xfrm>
            <a:off x="8364240" y="4972680"/>
            <a:ext cx="3418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Disparity (P1) &gt; Disparity (P2)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(xL1 – xR1) &gt; (xL2 – xR2)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Rectangle 42"/>
          <p:cNvSpPr/>
          <p:nvPr/>
        </p:nvSpPr>
        <p:spPr>
          <a:xfrm>
            <a:off x="1013760" y="1695240"/>
            <a:ext cx="1030500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257b7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Triangulation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is the method of determining the depth from disparity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57b7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Depth is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inversely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proportional to disparity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2" name="Rectangle 47"/>
          <p:cNvSpPr/>
          <p:nvPr/>
        </p:nvSpPr>
        <p:spPr>
          <a:xfrm>
            <a:off x="1355760" y="6248520"/>
            <a:ext cx="1670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Binocular Vision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14010</TotalTime>
  <Application>LibreOffice/7.3.7.2$Linux_X86_64 LibreOffice_project/30$Build-2</Application>
  <AppVersion>15.0000</AppVersion>
  <Words>1122</Words>
  <Paragraphs>321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2019-03-11T19:54:54Z</dcterms:created>
  <dc:creator>Ozgur Tasdizen</dc:creator>
  <dc:description/>
  <dc:language>en-US</dc:language>
  <cp:lastModifiedBy/>
  <dcterms:modified xsi:type="dcterms:W3CDTF">2023-02-10T15:36:30Z</dcterms:modified>
  <cp:revision>202</cp:revision>
  <dc:subject/>
  <dc:title>Özgür Taşdizen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19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