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
  </p:notesMasterIdLst>
  <p:sldIdLst>
    <p:sldId id="281" r:id="rId2"/>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4" pos="166" userDrawn="1">
          <p15:clr>
            <a:srgbClr val="A4A3A4"/>
          </p15:clr>
        </p15:guide>
        <p15:guide id="5" pos="7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ECFF"/>
    <a:srgbClr val="002060"/>
    <a:srgbClr val="898989"/>
    <a:srgbClr val="FF3300"/>
    <a:srgbClr val="CC9900"/>
    <a:srgbClr val="FFCC00"/>
    <a:srgbClr val="3399FF"/>
    <a:srgbClr val="C000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C1685-8E2B-4657-8661-49062FFAC8A8}" v="5" dt="2020-02-25T11:51:27.32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2279" autoAdjust="0"/>
  </p:normalViewPr>
  <p:slideViewPr>
    <p:cSldViewPr snapToGrid="0">
      <p:cViewPr varScale="1">
        <p:scale>
          <a:sx n="72" d="100"/>
          <a:sy n="72" d="100"/>
        </p:scale>
        <p:origin x="1026" y="54"/>
      </p:cViewPr>
      <p:guideLst>
        <p:guide orient="horz" pos="4133"/>
        <p:guide pos="166"/>
        <p:guide pos="7537"/>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GB"/>
          </a:p>
        </p:txBody>
      </p:sp>
      <p:sp>
        <p:nvSpPr>
          <p:cNvPr id="61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338C46F-69DA-41FA-94E5-717E2A3E2180}" type="slidenum">
              <a:rPr lang="en-GB"/>
              <a:pPr>
                <a:defRPr/>
              </a:pPr>
              <a:t>‹#›</a:t>
            </a:fld>
            <a:endParaRPr lang="en-GB"/>
          </a:p>
        </p:txBody>
      </p:sp>
    </p:spTree>
    <p:extLst>
      <p:ext uri="{BB962C8B-B14F-4D97-AF65-F5344CB8AC3E}">
        <p14:creationId xmlns:p14="http://schemas.microsoft.com/office/powerpoint/2010/main" val="2089094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11" descr="Corner"/>
          <p:cNvPicPr>
            <a:picLocks noChangeArrowheads="1"/>
          </p:cNvPicPr>
          <p:nvPr userDrawn="1"/>
        </p:nvPicPr>
        <p:blipFill>
          <a:blip r:embed="rId2" cstate="print"/>
          <a:srcRect/>
          <a:stretch>
            <a:fillRect/>
          </a:stretch>
        </p:blipFill>
        <p:spPr bwMode="gray">
          <a:xfrm>
            <a:off x="10460567" y="26989"/>
            <a:ext cx="1524000" cy="720725"/>
          </a:xfrm>
          <a:prstGeom prst="rect">
            <a:avLst/>
          </a:prstGeom>
          <a:noFill/>
          <a:ln w="9525">
            <a:noFill/>
            <a:miter lim="800000"/>
            <a:headEnd/>
            <a:tailEnd/>
          </a:ln>
        </p:spPr>
      </p:pic>
      <p:sp>
        <p:nvSpPr>
          <p:cNvPr id="84995" name="Rectangle 2"/>
          <p:cNvSpPr>
            <a:spLocks noGrp="1" noChangeArrowheads="1"/>
          </p:cNvSpPr>
          <p:nvPr userDrawn="1">
            <p:ph type="subTitle" idx="1"/>
          </p:nvPr>
        </p:nvSpPr>
        <p:spPr>
          <a:xfrm>
            <a:off x="3151163" y="3484842"/>
            <a:ext cx="8552832" cy="307777"/>
          </a:xfrm>
          <a:ln/>
        </p:spPr>
        <p:txBody>
          <a:bodyPr wrap="square" lIns="0" tIns="0" rIns="0" bIns="0">
            <a:spAutoFit/>
          </a:bodyPr>
          <a:lstStyle>
            <a:lvl1pPr marL="0" indent="0">
              <a:buFont typeface="Wingdings 2" pitchFamily="18" charset="2"/>
              <a:buNone/>
              <a:defRPr sz="2000">
                <a:solidFill>
                  <a:srgbClr val="4D4D4D"/>
                </a:solidFill>
              </a:defRPr>
            </a:lvl1pPr>
          </a:lstStyle>
          <a:p>
            <a:r>
              <a:rPr lang="en-US" dirty="0"/>
              <a:t>Click to edit Master subtitle style</a:t>
            </a:r>
          </a:p>
        </p:txBody>
      </p:sp>
      <p:sp>
        <p:nvSpPr>
          <p:cNvPr id="84996" name="Rectangle 5"/>
          <p:cNvSpPr>
            <a:spLocks noGrp="1" noChangeArrowheads="1"/>
          </p:cNvSpPr>
          <p:nvPr userDrawn="1">
            <p:ph type="ctrTitle"/>
          </p:nvPr>
        </p:nvSpPr>
        <p:spPr>
          <a:xfrm>
            <a:off x="3151163" y="2408757"/>
            <a:ext cx="8552832" cy="692497"/>
          </a:xfrm>
          <a:ln/>
        </p:spPr>
        <p:txBody>
          <a:bodyPr wrap="square" lIns="0" tIns="0" rIns="0" bIns="0">
            <a:spAutoFit/>
          </a:bodyPr>
          <a:lstStyle>
            <a:lvl1pPr>
              <a:defRPr sz="4500">
                <a:solidFill>
                  <a:schemeClr val="tx2"/>
                </a:solidFill>
              </a:defRPr>
            </a:lvl1pPr>
          </a:lstStyle>
          <a:p>
            <a:r>
              <a:rPr lang="en-US" dirty="0"/>
              <a:t>Click to edit Master title style</a:t>
            </a:r>
          </a:p>
        </p:txBody>
      </p:sp>
      <p:pic>
        <p:nvPicPr>
          <p:cNvPr id="18" name="Picture 7" descr="HCL Logo"/>
          <p:cNvPicPr>
            <a:picLocks noChangeArrowheads="1"/>
          </p:cNvPicPr>
          <p:nvPr userDrawn="1"/>
        </p:nvPicPr>
        <p:blipFill>
          <a:blip r:embed="rId3" cstate="print"/>
          <a:srcRect l="8115" t="31725" r="8223" b="28896"/>
          <a:stretch>
            <a:fillRect/>
          </a:stretch>
        </p:blipFill>
        <p:spPr bwMode="gray">
          <a:xfrm>
            <a:off x="9639511" y="6507444"/>
            <a:ext cx="2505923" cy="314250"/>
          </a:xfrm>
          <a:prstGeom prst="rect">
            <a:avLst/>
          </a:prstGeom>
          <a:noFill/>
          <a:ln w="9525">
            <a:noFill/>
            <a:miter lim="800000"/>
            <a:headEnd/>
            <a:tailEnd/>
          </a:ln>
        </p:spPr>
      </p:pic>
      <p:sp>
        <p:nvSpPr>
          <p:cNvPr id="16" name="Rectangle 15"/>
          <p:cNvSpPr/>
          <p:nvPr userDrawn="1"/>
        </p:nvSpPr>
        <p:spPr>
          <a:xfrm>
            <a:off x="0" y="1716258"/>
            <a:ext cx="2813539" cy="5141742"/>
          </a:xfrm>
          <a:prstGeom prst="rect">
            <a:avLst/>
          </a:prstGeom>
          <a:solidFill>
            <a:schemeClr val="accent1"/>
          </a:solidFill>
          <a:ln>
            <a:noFill/>
          </a:ln>
        </p:spPr>
        <p:txBody>
          <a:bodyPr wrap="square" lIns="0" tIns="0" rIns="0" bIns="0" rtlCol="0" anchor="ctr">
            <a:noAutofit/>
          </a:bodyPr>
          <a:lstStyle/>
          <a:p>
            <a:pPr algn="ctr"/>
            <a:endParaRPr lang="en-IN" sz="1400" dirty="0"/>
          </a:p>
        </p:txBody>
      </p:sp>
      <p:sp>
        <p:nvSpPr>
          <p:cNvPr id="4" name="Rectangle 3"/>
          <p:cNvSpPr/>
          <p:nvPr userDrawn="1"/>
        </p:nvSpPr>
        <p:spPr>
          <a:xfrm>
            <a:off x="0" y="0"/>
            <a:ext cx="2813539" cy="1716258"/>
          </a:xfrm>
          <a:prstGeom prst="rect">
            <a:avLst/>
          </a:prstGeom>
          <a:solidFill>
            <a:schemeClr val="accent3"/>
          </a:solidFill>
          <a:ln>
            <a:noFill/>
          </a:ln>
        </p:spPr>
        <p:txBody>
          <a:bodyPr wrap="square" lIns="0" tIns="0" rIns="0" bIns="0" rtlCol="0" anchor="ctr">
            <a:noAutofit/>
          </a:bodyPr>
          <a:lstStyle/>
          <a:p>
            <a:pPr algn="ctr"/>
            <a:endParaRPr lang="en-IN" sz="1400"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bwMode="gray">
          <a:xfrm>
            <a:off x="127078" y="6671903"/>
            <a:ext cx="125034" cy="123111"/>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lvl1pPr algn="ctr">
              <a:defRPr sz="800" i="0">
                <a:solidFill>
                  <a:schemeClr val="tx1"/>
                </a:solidFill>
                <a:latin typeface="+mn-lt"/>
              </a:defRPr>
            </a:lvl1pPr>
          </a:lstStyle>
          <a:p>
            <a:pPr>
              <a:defRPr/>
            </a:pPr>
            <a:fld id="{4543A41D-C5C8-4A86-9F44-B3EF1631BB55}" type="slidenum">
              <a:rPr lang="en-US" smtClean="0"/>
              <a:pPr>
                <a:defRPr/>
              </a:pPr>
              <a:t>‹#›</a:t>
            </a:fld>
            <a:endParaRPr lang="en-US" dirty="0"/>
          </a:p>
        </p:txBody>
      </p:sp>
      <p:sp>
        <p:nvSpPr>
          <p:cNvPr id="5" name="Rectangle 5"/>
          <p:cNvSpPr>
            <a:spLocks noGrp="1" noChangeArrowheads="1"/>
          </p:cNvSpPr>
          <p:nvPr>
            <p:ph type="title"/>
          </p:nvPr>
        </p:nvSpPr>
        <p:spPr bwMode="gray">
          <a:xfrm>
            <a:off x="328991" y="186157"/>
            <a:ext cx="11534019" cy="292388"/>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lvl1pPr>
              <a:defRPr sz="1900">
                <a:solidFill>
                  <a:schemeClr val="tx2"/>
                </a:solidFill>
              </a:defRPr>
            </a:lvl1pPr>
          </a:lstStyle>
          <a:p>
            <a:pPr lvl="0"/>
            <a:r>
              <a:rPr lang="en-US" dirty="0"/>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244578423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118" y="1589"/>
                        <a:ext cx="2116" cy="1587"/>
                      </a:xfrm>
                      <a:prstGeom prst="rect">
                        <a:avLst/>
                      </a:prstGeom>
                    </p:spPr>
                  </p:pic>
                </p:oleObj>
              </mc:Fallback>
            </mc:AlternateContent>
          </a:graphicData>
        </a:graphic>
      </p:graphicFrame>
      <p:sp>
        <p:nvSpPr>
          <p:cNvPr id="1027" name="Rectangle 2"/>
          <p:cNvSpPr>
            <a:spLocks noGrp="1" noChangeArrowheads="1"/>
          </p:cNvSpPr>
          <p:nvPr>
            <p:ph type="body" idx="1"/>
          </p:nvPr>
        </p:nvSpPr>
        <p:spPr bwMode="gray">
          <a:xfrm>
            <a:off x="406400" y="1295400"/>
            <a:ext cx="11379200" cy="452596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5"/>
          <p:cNvSpPr>
            <a:spLocks noGrp="1" noChangeArrowheads="1"/>
          </p:cNvSpPr>
          <p:nvPr>
            <p:ph type="title"/>
          </p:nvPr>
        </p:nvSpPr>
        <p:spPr bwMode="gray">
          <a:xfrm>
            <a:off x="328991" y="186157"/>
            <a:ext cx="11534019" cy="292388"/>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241094" name="Rectangle 6"/>
          <p:cNvSpPr>
            <a:spLocks noGrp="1" noChangeArrowheads="1"/>
          </p:cNvSpPr>
          <p:nvPr>
            <p:ph type="sldNum" sz="quarter" idx="4"/>
          </p:nvPr>
        </p:nvSpPr>
        <p:spPr bwMode="gray">
          <a:xfrm>
            <a:off x="127078" y="6671903"/>
            <a:ext cx="125034" cy="123111"/>
          </a:xfrm>
          <a:prstGeom prst="rect">
            <a:avLst/>
          </a:prstGeom>
          <a:noFill/>
          <a:ln w="9525">
            <a:noFill/>
            <a:miter lim="800000"/>
            <a:headEnd/>
            <a:tailEnd/>
          </a:ln>
        </p:spPr>
        <p:txBody>
          <a:bodyPr vert="horz" wrap="none" lIns="0" tIns="0" rIns="0" bIns="0" numCol="1" anchor="ctr" anchorCtr="0" compatLnSpc="1">
            <a:prstTxWarp prst="textNoShape">
              <a:avLst/>
            </a:prstTxWarp>
            <a:spAutoFit/>
          </a:bodyPr>
          <a:lstStyle>
            <a:lvl1pPr algn="ctr">
              <a:defRPr sz="800" i="0">
                <a:solidFill>
                  <a:schemeClr val="tx1"/>
                </a:solidFill>
                <a:latin typeface="+mn-lt"/>
              </a:defRPr>
            </a:lvl1pPr>
          </a:lstStyle>
          <a:p>
            <a:pPr>
              <a:defRPr/>
            </a:pPr>
            <a:fld id="{4543A41D-C5C8-4A86-9F44-B3EF1631BB55}" type="slidenum">
              <a:rPr lang="en-US" smtClean="0"/>
              <a:pPr>
                <a:defRPr/>
              </a:pPr>
              <a:t>‹#›</a:t>
            </a:fld>
            <a:endParaRPr lang="en-US" dirty="0"/>
          </a:p>
        </p:txBody>
      </p:sp>
      <p:pic>
        <p:nvPicPr>
          <p:cNvPr id="23" name="Picture 7" descr="HCL Logo"/>
          <p:cNvPicPr>
            <a:picLocks noChangeArrowheads="1"/>
          </p:cNvPicPr>
          <p:nvPr userDrawn="1"/>
        </p:nvPicPr>
        <p:blipFill>
          <a:blip r:embed="rId8" cstate="print"/>
          <a:srcRect l="8115" t="31725" r="8223" b="28896"/>
          <a:stretch>
            <a:fillRect/>
          </a:stretch>
        </p:blipFill>
        <p:spPr bwMode="gray">
          <a:xfrm>
            <a:off x="11106144" y="6710906"/>
            <a:ext cx="1054107" cy="132188"/>
          </a:xfrm>
          <a:prstGeom prst="rect">
            <a:avLst/>
          </a:prstGeom>
          <a:noFill/>
          <a:ln w="9525">
            <a:noFill/>
            <a:miter lim="800000"/>
            <a:headEnd/>
            <a:tailEnd/>
          </a:ln>
        </p:spPr>
      </p:pic>
      <p:sp>
        <p:nvSpPr>
          <p:cNvPr id="12" name="Rectangle 11"/>
          <p:cNvSpPr/>
          <p:nvPr userDrawn="1"/>
        </p:nvSpPr>
        <p:spPr>
          <a:xfrm>
            <a:off x="-1" y="548630"/>
            <a:ext cx="12192001" cy="36436"/>
          </a:xfrm>
          <a:prstGeom prst="rect">
            <a:avLst/>
          </a:prstGeom>
          <a:solidFill>
            <a:schemeClr val="accent3"/>
          </a:solidFill>
          <a:ln>
            <a:noFill/>
          </a:ln>
        </p:spPr>
        <p:txBody>
          <a:bodyPr wrap="square" lIns="0" tIns="0" rIns="0" bIns="0" rtlCol="0" anchor="ctr">
            <a:noAutofit/>
          </a:bodyPr>
          <a:lstStyle/>
          <a:p>
            <a:pPr algn="ctr"/>
            <a:endParaRPr lang="en-IN" sz="1400" dirty="0"/>
          </a:p>
        </p:txBody>
      </p:sp>
    </p:spTree>
  </p:cSld>
  <p:clrMap bg1="lt1" tx1="dk1" bg2="lt2" tx2="dk2" accent1="accent1" accent2="accent2" accent3="accent3" accent4="accent4" accent5="accent5" accent6="accent6" hlink="hlink" folHlink="folHlink"/>
  <p:sldLayoutIdLst>
    <p:sldLayoutId id="2147483756" r:id="rId1"/>
    <p:sldLayoutId id="2147483750" r:id="rId2"/>
  </p:sldLayoutIdLst>
  <p:transition/>
  <p:hf hdr="0" ftr="0" dt="0"/>
  <p:txStyles>
    <p:titleStyle>
      <a:lvl1pPr algn="l" rtl="0" eaLnBrk="0" fontAlgn="base" hangingPunct="0">
        <a:spcBef>
          <a:spcPct val="0"/>
        </a:spcBef>
        <a:spcAft>
          <a:spcPct val="0"/>
        </a:spcAft>
        <a:defRPr sz="1900" b="1">
          <a:solidFill>
            <a:schemeClr val="tx2"/>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228600" indent="-228600" algn="l" rtl="0" eaLnBrk="0" fontAlgn="base" hangingPunct="0">
        <a:spcBef>
          <a:spcPct val="100000"/>
        </a:spcBef>
        <a:spcAft>
          <a:spcPct val="0"/>
        </a:spcAft>
        <a:buClr>
          <a:schemeClr val="tx2"/>
        </a:buClr>
        <a:buFont typeface="Arial" panose="020B0604020202020204" pitchFamily="34" charset="0"/>
        <a:buChar char="▪"/>
        <a:defRPr sz="1400">
          <a:solidFill>
            <a:schemeClr val="tx1"/>
          </a:solidFill>
          <a:latin typeface="+mn-lt"/>
          <a:ea typeface="+mn-ea"/>
          <a:cs typeface="+mn-cs"/>
        </a:defRPr>
      </a:lvl1pPr>
      <a:lvl2pPr marL="457200" indent="-227013" algn="l" rtl="0" eaLnBrk="0" fontAlgn="base" hangingPunct="0">
        <a:spcBef>
          <a:spcPct val="25000"/>
        </a:spcBef>
        <a:spcAft>
          <a:spcPct val="0"/>
        </a:spcAft>
        <a:buClr>
          <a:schemeClr val="tx2"/>
        </a:buClr>
        <a:buFont typeface="Arial" panose="020B0604020202020204" pitchFamily="34" charset="0"/>
        <a:buChar char="–"/>
        <a:defRPr sz="1400">
          <a:solidFill>
            <a:schemeClr val="tx1"/>
          </a:solidFill>
          <a:latin typeface="+mn-lt"/>
        </a:defRPr>
      </a:lvl2pPr>
      <a:lvl3pPr marL="685800" indent="-227013" algn="l" rtl="0" eaLnBrk="0" fontAlgn="base" hangingPunct="0">
        <a:spcBef>
          <a:spcPct val="25000"/>
        </a:spcBef>
        <a:spcAft>
          <a:spcPct val="0"/>
        </a:spcAft>
        <a:buClr>
          <a:schemeClr val="tx2"/>
        </a:buClr>
        <a:buFont typeface="Arial" panose="020B0604020202020204" pitchFamily="34" charset="0"/>
        <a:buChar char="•"/>
        <a:defRPr sz="1400">
          <a:solidFill>
            <a:schemeClr val="tx1"/>
          </a:solidFill>
          <a:latin typeface="+mn-lt"/>
        </a:defRPr>
      </a:lvl3pPr>
      <a:lvl4pPr marL="912813" indent="-225425" algn="l" rtl="0" eaLnBrk="0" fontAlgn="base" hangingPunct="0">
        <a:spcBef>
          <a:spcPct val="25000"/>
        </a:spcBef>
        <a:spcAft>
          <a:spcPct val="0"/>
        </a:spcAft>
        <a:buClr>
          <a:schemeClr val="tx2"/>
        </a:buClr>
        <a:buFont typeface="Arial" panose="020B0604020202020204" pitchFamily="34" charset="0"/>
        <a:buChar char="◦"/>
        <a:defRPr sz="1400">
          <a:solidFill>
            <a:schemeClr val="tx1"/>
          </a:solidFill>
          <a:latin typeface="+mn-lt"/>
        </a:defRPr>
      </a:lvl4pPr>
      <a:lvl5pPr marL="1143000" indent="-228600" algn="l" rtl="0" eaLnBrk="0" fontAlgn="base" hangingPunct="0">
        <a:spcBef>
          <a:spcPct val="25000"/>
        </a:spcBef>
        <a:spcAft>
          <a:spcPct val="0"/>
        </a:spcAft>
        <a:buClr>
          <a:schemeClr val="tx2"/>
        </a:buClr>
        <a:buFont typeface="Calibri" panose="020F0502020204030204" pitchFamily="34" charset="0"/>
        <a:buChar char="–"/>
        <a:defRPr sz="1400">
          <a:solidFill>
            <a:schemeClr val="tx1"/>
          </a:solidFill>
          <a:latin typeface="+mn-lt"/>
        </a:defRPr>
      </a:lvl5pPr>
      <a:lvl6pPr marL="1600200" indent="-228600" algn="l" rtl="0" fontAlgn="base">
        <a:spcBef>
          <a:spcPct val="25000"/>
        </a:spcBef>
        <a:spcAft>
          <a:spcPct val="0"/>
        </a:spcAft>
        <a:buClr>
          <a:schemeClr val="tx1"/>
        </a:buClr>
        <a:buFont typeface="Wingdings" pitchFamily="2" charset="2"/>
        <a:buChar char="§"/>
        <a:defRPr sz="1400">
          <a:solidFill>
            <a:schemeClr val="tx1"/>
          </a:solidFill>
          <a:latin typeface="+mn-lt"/>
        </a:defRPr>
      </a:lvl6pPr>
      <a:lvl7pPr marL="2057400" indent="-228600" algn="l" rtl="0" fontAlgn="base">
        <a:spcBef>
          <a:spcPct val="25000"/>
        </a:spcBef>
        <a:spcAft>
          <a:spcPct val="0"/>
        </a:spcAft>
        <a:buClr>
          <a:schemeClr val="tx1"/>
        </a:buClr>
        <a:buFont typeface="Wingdings" pitchFamily="2" charset="2"/>
        <a:buChar char="§"/>
        <a:defRPr sz="1400">
          <a:solidFill>
            <a:schemeClr val="tx1"/>
          </a:solidFill>
          <a:latin typeface="+mn-lt"/>
        </a:defRPr>
      </a:lvl7pPr>
      <a:lvl8pPr marL="2514600" indent="-228600" algn="l" rtl="0" fontAlgn="base">
        <a:spcBef>
          <a:spcPct val="25000"/>
        </a:spcBef>
        <a:spcAft>
          <a:spcPct val="0"/>
        </a:spcAft>
        <a:buClr>
          <a:schemeClr val="tx1"/>
        </a:buClr>
        <a:buFont typeface="Wingdings" pitchFamily="2" charset="2"/>
        <a:buChar char="§"/>
        <a:defRPr sz="1400">
          <a:solidFill>
            <a:schemeClr val="tx1"/>
          </a:solidFill>
          <a:latin typeface="+mn-lt"/>
        </a:defRPr>
      </a:lvl8pPr>
      <a:lvl9pPr marL="2971800" indent="-228600" algn="l" rtl="0" fontAlgn="base">
        <a:spcBef>
          <a:spcPct val="25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8991" y="263101"/>
            <a:ext cx="11534019" cy="215444"/>
          </a:xfrm>
        </p:spPr>
        <p:txBody>
          <a:bodyPr/>
          <a:lstStyle/>
          <a:p>
            <a:r>
              <a:rPr lang="en-IN" sz="1400" dirty="0"/>
              <a:t>Surendra Pal(40166175)  Mob: 9810699404   Surendra_pal@hcl.com</a:t>
            </a:r>
          </a:p>
        </p:txBody>
      </p:sp>
      <p:sp>
        <p:nvSpPr>
          <p:cNvPr id="4" name="TextBox 3"/>
          <p:cNvSpPr txBox="1"/>
          <p:nvPr/>
        </p:nvSpPr>
        <p:spPr>
          <a:xfrm>
            <a:off x="497813" y="614801"/>
            <a:ext cx="11525822" cy="1107996"/>
          </a:xfrm>
          <a:prstGeom prst="rect">
            <a:avLst/>
          </a:prstGeom>
          <a:noFill/>
        </p:spPr>
        <p:txBody>
          <a:bodyPr wrap="square" lIns="0" tIns="0" rIns="0" bIns="0" rtlCol="0">
            <a:spAutoFit/>
          </a:bodyPr>
          <a:lstStyle/>
          <a:p>
            <a:pPr lvl="0"/>
            <a:r>
              <a:rPr lang="en-US" sz="1200" dirty="0">
                <a:latin typeface="+mn-lt"/>
              </a:rPr>
              <a:t>Total IT experience of 18 years in Business Analysis, Project Management, Requirements Gathering, Consulting &amp; programing. </a:t>
            </a:r>
            <a:endParaRPr lang="en-IN" sz="1200" dirty="0">
              <a:latin typeface="+mn-lt"/>
            </a:endParaRPr>
          </a:p>
          <a:p>
            <a:pPr lvl="0"/>
            <a:r>
              <a:rPr lang="en-US" sz="1200" dirty="0">
                <a:latin typeface="+mn-lt"/>
              </a:rPr>
              <a:t>Domain experience includes a bouquet of Financial Applications such as Credit card application and Insurance applications. </a:t>
            </a:r>
            <a:endParaRPr lang="en-IN" sz="1200" dirty="0">
              <a:latin typeface="+mn-lt"/>
            </a:endParaRPr>
          </a:p>
          <a:p>
            <a:pPr lvl="0"/>
            <a:r>
              <a:rPr lang="en-US" sz="1200" dirty="0">
                <a:latin typeface="+mn-lt"/>
              </a:rPr>
              <a:t>Worked on a multitude of largescale business transformation projects for clients ranging from American Express, BT financial and Direct Line Group.</a:t>
            </a:r>
            <a:endParaRPr lang="en-IN" sz="1200" dirty="0">
              <a:latin typeface="+mn-lt"/>
            </a:endParaRPr>
          </a:p>
          <a:p>
            <a:pPr lvl="0"/>
            <a:r>
              <a:rPr lang="en-US" sz="1200" dirty="0">
                <a:latin typeface="+mn-lt"/>
              </a:rPr>
              <a:t>Working with HCL Technologies Limited, Noida, since Nov’2006 as Project manager and consultant Insurance, Retail and financial services.</a:t>
            </a:r>
            <a:endParaRPr lang="en-IN" sz="1200" dirty="0">
              <a:latin typeface="+mn-lt"/>
            </a:endParaRPr>
          </a:p>
          <a:p>
            <a:pPr lvl="0"/>
            <a:r>
              <a:rPr lang="en-US" sz="1200" dirty="0">
                <a:latin typeface="+mn-lt"/>
              </a:rPr>
              <a:t>International experience includes working at client locations in USA to enriching the experience in shaping IT strategy for technology change programs of major clients.</a:t>
            </a:r>
            <a:endParaRPr lang="en-IN" sz="1200" dirty="0">
              <a:latin typeface="+mn-lt"/>
            </a:endParaRPr>
          </a:p>
          <a:p>
            <a:pPr lvl="0"/>
            <a:r>
              <a:rPr lang="en-US" sz="1200" dirty="0">
                <a:latin typeface="+mn-lt"/>
              </a:rPr>
              <a:t>Experienced in Agile Scrum Development process for diverse requirements.</a:t>
            </a:r>
            <a:r>
              <a:rPr lang="en-US" sz="1200" dirty="0"/>
              <a:t> Managed multiple projects using Agile Scrum methodology.</a:t>
            </a:r>
            <a:endParaRPr lang="en-IN" sz="1200" dirty="0">
              <a:latin typeface="+mn-lt"/>
            </a:endParaRPr>
          </a:p>
        </p:txBody>
      </p:sp>
      <p:sp>
        <p:nvSpPr>
          <p:cNvPr id="5" name="TextBox 4"/>
          <p:cNvSpPr txBox="1"/>
          <p:nvPr/>
        </p:nvSpPr>
        <p:spPr>
          <a:xfrm>
            <a:off x="328991" y="1947432"/>
            <a:ext cx="11534019" cy="166199"/>
          </a:xfrm>
          <a:prstGeom prst="rect">
            <a:avLst/>
          </a:prstGeom>
          <a:noFill/>
        </p:spPr>
        <p:txBody>
          <a:bodyPr wrap="square" lIns="0" tIns="0" rIns="0" bIns="0" rtlCol="0">
            <a:spAutoFit/>
          </a:bodyPr>
          <a:lstStyle/>
          <a:p>
            <a:pPr>
              <a:lnSpc>
                <a:spcPct val="90000"/>
              </a:lnSpc>
              <a:spcAft>
                <a:spcPts val="500"/>
              </a:spcAft>
              <a:buClr>
                <a:schemeClr val="tx2"/>
              </a:buClr>
            </a:pPr>
            <a:r>
              <a:rPr lang="en-US" sz="1200" b="1" dirty="0">
                <a:solidFill>
                  <a:schemeClr val="tx2"/>
                </a:solidFill>
                <a:latin typeface="+mn-lt"/>
              </a:rPr>
              <a:t>Academic Background</a:t>
            </a:r>
          </a:p>
        </p:txBody>
      </p:sp>
      <p:sp>
        <p:nvSpPr>
          <p:cNvPr id="6" name="TextBox 5"/>
          <p:cNvSpPr txBox="1"/>
          <p:nvPr/>
        </p:nvSpPr>
        <p:spPr>
          <a:xfrm>
            <a:off x="328991" y="2652227"/>
            <a:ext cx="11525821" cy="166199"/>
          </a:xfrm>
          <a:prstGeom prst="rect">
            <a:avLst/>
          </a:prstGeom>
          <a:noFill/>
        </p:spPr>
        <p:txBody>
          <a:bodyPr wrap="square" lIns="0" tIns="0" rIns="0" bIns="0" rtlCol="0">
            <a:spAutoFit/>
          </a:bodyPr>
          <a:lstStyle/>
          <a:p>
            <a:pPr>
              <a:lnSpc>
                <a:spcPct val="90000"/>
              </a:lnSpc>
              <a:spcAft>
                <a:spcPts val="500"/>
              </a:spcAft>
              <a:buClr>
                <a:schemeClr val="tx2"/>
              </a:buClr>
            </a:pPr>
            <a:r>
              <a:rPr lang="en-US" sz="1200" b="1" dirty="0">
                <a:solidFill>
                  <a:schemeClr val="tx2"/>
                </a:solidFill>
                <a:latin typeface="+mn-lt"/>
              </a:rPr>
              <a:t>Key Programs/Assignments</a:t>
            </a:r>
          </a:p>
        </p:txBody>
      </p:sp>
      <p:cxnSp>
        <p:nvCxnSpPr>
          <p:cNvPr id="8" name="Straight Connector 7"/>
          <p:cNvCxnSpPr/>
          <p:nvPr/>
        </p:nvCxnSpPr>
        <p:spPr>
          <a:xfrm>
            <a:off x="328991" y="1818316"/>
            <a:ext cx="1152804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8991" y="2577410"/>
            <a:ext cx="1152804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8991" y="5150050"/>
            <a:ext cx="1152804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8990" y="5365734"/>
            <a:ext cx="2344189" cy="166199"/>
          </a:xfrm>
          <a:prstGeom prst="rect">
            <a:avLst/>
          </a:prstGeom>
          <a:noFill/>
        </p:spPr>
        <p:txBody>
          <a:bodyPr wrap="square" lIns="0" tIns="0" rIns="0" bIns="0" rtlCol="0">
            <a:spAutoFit/>
          </a:bodyPr>
          <a:lstStyle/>
          <a:p>
            <a:pPr lvl="0">
              <a:lnSpc>
                <a:spcPct val="90000"/>
              </a:lnSpc>
              <a:buClr>
                <a:schemeClr val="tx2"/>
              </a:buClr>
            </a:pPr>
            <a:r>
              <a:rPr lang="en-US" sz="1200" b="1" dirty="0">
                <a:solidFill>
                  <a:schemeClr val="tx2"/>
                </a:solidFill>
                <a:latin typeface="+mn-lt"/>
              </a:rPr>
              <a:t>Area of expertise</a:t>
            </a:r>
          </a:p>
        </p:txBody>
      </p:sp>
      <p:sp>
        <p:nvSpPr>
          <p:cNvPr id="13" name="TextBox 12"/>
          <p:cNvSpPr txBox="1"/>
          <p:nvPr/>
        </p:nvSpPr>
        <p:spPr>
          <a:xfrm>
            <a:off x="4131061" y="5360295"/>
            <a:ext cx="4050021" cy="166199"/>
          </a:xfrm>
          <a:prstGeom prst="rect">
            <a:avLst/>
          </a:prstGeom>
          <a:noFill/>
        </p:spPr>
        <p:txBody>
          <a:bodyPr wrap="square" lIns="0" tIns="0" rIns="0" bIns="0" rtlCol="0">
            <a:spAutoFit/>
          </a:bodyPr>
          <a:lstStyle/>
          <a:p>
            <a:pPr lvl="0">
              <a:lnSpc>
                <a:spcPct val="90000"/>
              </a:lnSpc>
              <a:buClr>
                <a:schemeClr val="tx2"/>
              </a:buClr>
            </a:pPr>
            <a:r>
              <a:rPr lang="en-US" sz="1200" b="1" dirty="0">
                <a:solidFill>
                  <a:schemeClr val="tx2"/>
                </a:solidFill>
                <a:latin typeface="+mn-lt"/>
              </a:rPr>
              <a:t>Key customers worked with</a:t>
            </a:r>
          </a:p>
        </p:txBody>
      </p:sp>
      <p:sp>
        <p:nvSpPr>
          <p:cNvPr id="14" name="TextBox 13"/>
          <p:cNvSpPr txBox="1"/>
          <p:nvPr/>
        </p:nvSpPr>
        <p:spPr>
          <a:xfrm>
            <a:off x="328991" y="5569034"/>
            <a:ext cx="3376736" cy="974626"/>
          </a:xfrm>
          <a:prstGeom prst="rect">
            <a:avLst/>
          </a:prstGeom>
          <a:noFill/>
        </p:spPr>
        <p:txBody>
          <a:bodyPr wrap="square" lIns="0" tIns="0" rIns="0" bIns="0" rtlCol="0">
            <a:spAutoFit/>
          </a:bodyPr>
          <a:lstStyle/>
          <a:p>
            <a:pPr marL="185738" indent="-185738" algn="just">
              <a:spcAft>
                <a:spcPts val="100"/>
              </a:spcAft>
              <a:buClr>
                <a:schemeClr val="tx2"/>
              </a:buClr>
              <a:buFont typeface="Arial" panose="020B0604020202020204" pitchFamily="34" charset="0"/>
              <a:buChar char="▪"/>
            </a:pPr>
            <a:r>
              <a:rPr lang="sv-SE" sz="1200" dirty="0">
                <a:latin typeface="+mn-lt"/>
              </a:rPr>
              <a:t>Agile Methodology and Scrum framework</a:t>
            </a:r>
          </a:p>
          <a:p>
            <a:pPr marL="185738" indent="-185738" algn="just">
              <a:spcAft>
                <a:spcPts val="100"/>
              </a:spcAft>
              <a:buClr>
                <a:schemeClr val="tx2"/>
              </a:buClr>
              <a:buFont typeface="Arial" panose="020B0604020202020204" pitchFamily="34" charset="0"/>
              <a:buChar char="▪"/>
            </a:pPr>
            <a:r>
              <a:rPr lang="sv-SE" sz="1200" dirty="0">
                <a:latin typeface="+mn-lt"/>
              </a:rPr>
              <a:t>Stakeholder management</a:t>
            </a:r>
          </a:p>
          <a:p>
            <a:pPr marL="185738" indent="-185738" algn="just">
              <a:spcAft>
                <a:spcPts val="100"/>
              </a:spcAft>
              <a:buClr>
                <a:schemeClr val="tx2"/>
              </a:buClr>
              <a:buFont typeface="Arial" panose="020B0604020202020204" pitchFamily="34" charset="0"/>
              <a:buChar char="▪"/>
            </a:pPr>
            <a:r>
              <a:rPr lang="sv-SE" sz="1200" dirty="0">
                <a:latin typeface="+mn-lt"/>
              </a:rPr>
              <a:t>Requirements elicitation and documentation</a:t>
            </a:r>
          </a:p>
          <a:p>
            <a:pPr marL="185738" indent="-185738" algn="just">
              <a:spcAft>
                <a:spcPts val="100"/>
              </a:spcAft>
              <a:buClr>
                <a:schemeClr val="tx2"/>
              </a:buClr>
              <a:buFont typeface="Arial" panose="020B0604020202020204" pitchFamily="34" charset="0"/>
              <a:buChar char="▪"/>
            </a:pPr>
            <a:r>
              <a:rPr lang="en-US" sz="1200" dirty="0"/>
              <a:t>Manage &amp; administer JIRA/Confluence</a:t>
            </a:r>
          </a:p>
          <a:p>
            <a:pPr marL="185738" indent="-185738" algn="just">
              <a:spcAft>
                <a:spcPts val="100"/>
              </a:spcAft>
              <a:buClr>
                <a:schemeClr val="tx2"/>
              </a:buClr>
              <a:buFont typeface="Arial" panose="020B0604020202020204" pitchFamily="34" charset="0"/>
              <a:buChar char="▪"/>
            </a:pPr>
            <a:r>
              <a:rPr lang="sv-SE" sz="1200" dirty="0">
                <a:latin typeface="+mn-lt"/>
              </a:rPr>
              <a:t>Oracle database and architecture</a:t>
            </a:r>
          </a:p>
        </p:txBody>
      </p:sp>
      <p:sp>
        <p:nvSpPr>
          <p:cNvPr id="18" name="TextBox 17"/>
          <p:cNvSpPr txBox="1"/>
          <p:nvPr/>
        </p:nvSpPr>
        <p:spPr>
          <a:xfrm>
            <a:off x="7381763" y="5352471"/>
            <a:ext cx="2782644" cy="166199"/>
          </a:xfrm>
          <a:prstGeom prst="rect">
            <a:avLst/>
          </a:prstGeom>
          <a:noFill/>
        </p:spPr>
        <p:txBody>
          <a:bodyPr wrap="square" lIns="0" tIns="0" rIns="0" bIns="0" rtlCol="0">
            <a:spAutoFit/>
          </a:bodyPr>
          <a:lstStyle/>
          <a:p>
            <a:pPr lvl="0">
              <a:lnSpc>
                <a:spcPct val="90000"/>
              </a:lnSpc>
              <a:buClr>
                <a:schemeClr val="tx2"/>
              </a:buClr>
            </a:pPr>
            <a:r>
              <a:rPr lang="en-US" sz="1200" b="1" dirty="0">
                <a:solidFill>
                  <a:schemeClr val="tx2"/>
                </a:solidFill>
                <a:latin typeface="+mn-lt"/>
              </a:rPr>
              <a:t>Domain &amp; Prog. Mgmt. Skills</a:t>
            </a:r>
          </a:p>
        </p:txBody>
      </p:sp>
      <p:sp>
        <p:nvSpPr>
          <p:cNvPr id="20" name="TextBox 19"/>
          <p:cNvSpPr txBox="1"/>
          <p:nvPr/>
        </p:nvSpPr>
        <p:spPr>
          <a:xfrm>
            <a:off x="7382435" y="5505103"/>
            <a:ext cx="4472377" cy="1305486"/>
          </a:xfrm>
          <a:prstGeom prst="rect">
            <a:avLst/>
          </a:prstGeom>
          <a:noFill/>
        </p:spPr>
        <p:txBody>
          <a:bodyPr wrap="square" lIns="0" tIns="0" rIns="0" bIns="0" rtlCol="0">
            <a:spAutoFit/>
          </a:bodyPr>
          <a:lstStyle/>
          <a:p>
            <a:pPr marL="185738" indent="-185738">
              <a:spcAft>
                <a:spcPts val="100"/>
              </a:spcAft>
              <a:buClr>
                <a:schemeClr val="tx2"/>
              </a:buClr>
              <a:buFont typeface="Arial" panose="020B0604020202020204" pitchFamily="34" charset="0"/>
              <a:buChar char="▪"/>
            </a:pPr>
            <a:r>
              <a:rPr lang="en-US" sz="1200" dirty="0">
                <a:latin typeface="+mn-lt"/>
              </a:rPr>
              <a:t>Knowledge of Ad Sales System, Credit Card, Publishing system, Insurance application, Manufacturing business application.</a:t>
            </a:r>
            <a:r>
              <a:rPr lang="sv-SE" sz="1200" dirty="0" err="1">
                <a:solidFill>
                  <a:srgbClr val="000000"/>
                </a:solidFill>
                <a:latin typeface="+mn-lt"/>
                <a:cs typeface="Calibri" panose="020F0502020204030204" pitchFamily="34" charset="0"/>
              </a:rPr>
              <a:t>Requirements</a:t>
            </a:r>
            <a:r>
              <a:rPr lang="sv-SE" sz="1200" dirty="0">
                <a:latin typeface="+mn-lt"/>
              </a:rPr>
              <a:t> elicitation, Conceptual diragrams, process mapping, &amp; </a:t>
            </a:r>
            <a:r>
              <a:rPr lang="sv-SE" sz="1200" dirty="0" err="1">
                <a:latin typeface="+mn-lt"/>
              </a:rPr>
              <a:t>Functional</a:t>
            </a:r>
            <a:r>
              <a:rPr lang="sv-SE" sz="1200" dirty="0">
                <a:latin typeface="+mn-lt"/>
              </a:rPr>
              <a:t> </a:t>
            </a:r>
            <a:r>
              <a:rPr lang="sv-SE" sz="1200" dirty="0" err="1">
                <a:latin typeface="+mn-lt"/>
              </a:rPr>
              <a:t>documentation</a:t>
            </a:r>
            <a:r>
              <a:rPr lang="sv-SE" sz="1200" dirty="0">
                <a:latin typeface="+mn-lt"/>
              </a:rPr>
              <a:t>.</a:t>
            </a:r>
          </a:p>
          <a:p>
            <a:pPr marL="185738" indent="-185738">
              <a:spcAft>
                <a:spcPts val="100"/>
              </a:spcAft>
              <a:buClr>
                <a:schemeClr val="tx2"/>
              </a:buClr>
              <a:buFont typeface="Arial" panose="020B0604020202020204" pitchFamily="34" charset="0"/>
              <a:buChar char="▪"/>
            </a:pPr>
            <a:r>
              <a:rPr lang="en-US" sz="1200" dirty="0"/>
              <a:t>Experienced scrum master with a proven track record of delivering high-quality software, on-time and within budget seeks a position with HCL.</a:t>
            </a:r>
            <a:endParaRPr lang="en-GB" sz="1200" dirty="0">
              <a:latin typeface="+mn-lt"/>
            </a:endParaRPr>
          </a:p>
        </p:txBody>
      </p:sp>
      <p:sp>
        <p:nvSpPr>
          <p:cNvPr id="22" name="TextBox 21"/>
          <p:cNvSpPr txBox="1"/>
          <p:nvPr/>
        </p:nvSpPr>
        <p:spPr>
          <a:xfrm>
            <a:off x="328990" y="2827006"/>
            <a:ext cx="11534020" cy="2631490"/>
          </a:xfrm>
          <a:prstGeom prst="rect">
            <a:avLst/>
          </a:prstGeom>
          <a:noFill/>
        </p:spPr>
        <p:txBody>
          <a:bodyPr wrap="square" lIns="0" tIns="0" rIns="0" bIns="0" rtlCol="0">
            <a:spAutoFit/>
          </a:bodyPr>
          <a:lstStyle>
            <a:defPPr>
              <a:defRPr lang="en-GB"/>
            </a:defPPr>
            <a:lvl1pPr marL="228600" indent="-228600">
              <a:spcAft>
                <a:spcPts val="250"/>
              </a:spcAft>
              <a:buClr>
                <a:schemeClr val="tx2"/>
              </a:buClr>
              <a:buFont typeface="Arial" panose="020B0604020202020204" pitchFamily="34" charset="0"/>
              <a:buChar char="▪"/>
              <a:defRPr sz="1200">
                <a:latin typeface="+mn-lt"/>
              </a:defRPr>
            </a:lvl1pPr>
          </a:lstStyle>
          <a:p>
            <a:pPr algn="just"/>
            <a:r>
              <a:rPr lang="en-GB" dirty="0"/>
              <a:t>As a Product Owner in the Media domain, </a:t>
            </a:r>
            <a:r>
              <a:rPr lang="en-US" dirty="0"/>
              <a:t>worked with customer’s/business sponsors to elicit, define, document and validate business requirements of their existing Ad Sales System, lead design,  development and review activities to ensure the Work Product (Target System) meets the business requirements. Well exposed to Agile Development practices. Having good experience of scrum master role. Worked with Scrum teams and filled in as Scrum Master on several occasions. Proven history of successful work with cross-functional teams. </a:t>
            </a:r>
          </a:p>
          <a:p>
            <a:pPr algn="just"/>
            <a:r>
              <a:rPr lang="en-US" dirty="0"/>
              <a:t>Lead the team to envisage the Work Product and work towards conceptualizing the technical solution to business problems</a:t>
            </a:r>
          </a:p>
          <a:p>
            <a:pPr algn="just"/>
            <a:r>
              <a:rPr lang="en-US" dirty="0"/>
              <a:t>Conducted requirements session with stakeholders, analyzed requirements to identify areas of improvement, translate requirements into functional specifications including User stories, Use cases, wire frames, and illustrative business scenarios.</a:t>
            </a:r>
          </a:p>
          <a:p>
            <a:pPr algn="just"/>
            <a:r>
              <a:rPr lang="en-US" dirty="0"/>
              <a:t>In the role of Techno-functional consultant, worked in the Banking domain, to understand and document the required business functionality  of the existing Mainframe applications and supported the data migration on open system application</a:t>
            </a:r>
          </a:p>
          <a:p>
            <a:pPr algn="just"/>
            <a:r>
              <a:rPr lang="en-US" dirty="0"/>
              <a:t>Worked on RFPs for UK and US clients to submit proposal on migration of Mainframe applications and its data to other target applications of which most of them were on open  platform. Actively involved in collaboration with the business SMEs to comprehend the design and data complexities involved in the source applications</a:t>
            </a:r>
          </a:p>
          <a:p>
            <a:pPr algn="just"/>
            <a:r>
              <a:rPr lang="en-US" dirty="0"/>
              <a:t>Actively Used </a:t>
            </a:r>
            <a:r>
              <a:rPr lang="en-IN" dirty="0" err="1"/>
              <a:t>Unica</a:t>
            </a:r>
            <a:r>
              <a:rPr lang="en-IN" dirty="0"/>
              <a:t> template builder marketing tool</a:t>
            </a:r>
          </a:p>
          <a:p>
            <a:pPr algn="just"/>
            <a:endParaRPr lang="en-IN" dirty="0"/>
          </a:p>
        </p:txBody>
      </p:sp>
      <p:sp>
        <p:nvSpPr>
          <p:cNvPr id="23" name="TextBox 22"/>
          <p:cNvSpPr txBox="1"/>
          <p:nvPr/>
        </p:nvSpPr>
        <p:spPr>
          <a:xfrm>
            <a:off x="4131061" y="5591178"/>
            <a:ext cx="3051792" cy="923330"/>
          </a:xfrm>
          <a:prstGeom prst="rect">
            <a:avLst/>
          </a:prstGeom>
          <a:noFill/>
        </p:spPr>
        <p:txBody>
          <a:bodyPr wrap="square" lIns="0" tIns="0" rIns="0" bIns="0" rtlCol="0">
            <a:spAutoFit/>
          </a:bodyPr>
          <a:lstStyle/>
          <a:p>
            <a:pPr marL="185738" indent="-185738" algn="just">
              <a:spcAft>
                <a:spcPts val="0"/>
              </a:spcAft>
              <a:buClr>
                <a:schemeClr val="tx2"/>
              </a:buClr>
              <a:buFont typeface="Arial" panose="020B0604020202020204" pitchFamily="34" charset="0"/>
              <a:buChar char="▪"/>
            </a:pPr>
            <a:r>
              <a:rPr lang="en-GB" sz="1200" dirty="0" err="1">
                <a:solidFill>
                  <a:srgbClr val="000000"/>
                </a:solidFill>
                <a:latin typeface="+mn-lt"/>
                <a:cs typeface="Calibri" panose="020F0502020204030204" pitchFamily="34" charset="0"/>
              </a:rPr>
              <a:t>Lipi</a:t>
            </a:r>
            <a:r>
              <a:rPr lang="en-GB" sz="1200" dirty="0">
                <a:solidFill>
                  <a:srgbClr val="000000"/>
                </a:solidFill>
                <a:latin typeface="+mn-lt"/>
                <a:cs typeface="Calibri" panose="020F0502020204030204" pitchFamily="34" charset="0"/>
              </a:rPr>
              <a:t> Data System Ltd</a:t>
            </a:r>
          </a:p>
          <a:p>
            <a:pPr marL="185738" indent="-185738" algn="just">
              <a:spcAft>
                <a:spcPts val="0"/>
              </a:spcAft>
              <a:buClr>
                <a:schemeClr val="tx2"/>
              </a:buClr>
              <a:buFont typeface="Arial" panose="020B0604020202020204" pitchFamily="34" charset="0"/>
              <a:buChar char="▪"/>
            </a:pPr>
            <a:r>
              <a:rPr lang="en-GB" sz="1200" dirty="0">
                <a:solidFill>
                  <a:srgbClr val="000000"/>
                </a:solidFill>
                <a:latin typeface="+mn-lt"/>
                <a:cs typeface="Calibri" panose="020F0502020204030204" pitchFamily="34" charset="0"/>
              </a:rPr>
              <a:t>Bear Stern</a:t>
            </a:r>
          </a:p>
          <a:p>
            <a:pPr marL="185738" indent="-185738" algn="just">
              <a:spcAft>
                <a:spcPts val="0"/>
              </a:spcAft>
              <a:buClr>
                <a:schemeClr val="tx2"/>
              </a:buClr>
              <a:buFont typeface="Arial" panose="020B0604020202020204" pitchFamily="34" charset="0"/>
              <a:buChar char="▪"/>
            </a:pPr>
            <a:r>
              <a:rPr lang="en-US" sz="1200" dirty="0">
                <a:solidFill>
                  <a:srgbClr val="000000"/>
                </a:solidFill>
                <a:cs typeface="Calibri" panose="020F0502020204030204" pitchFamily="34" charset="0"/>
              </a:rPr>
              <a:t>American Express</a:t>
            </a:r>
          </a:p>
          <a:p>
            <a:pPr marL="185738" indent="-185738" algn="just">
              <a:spcAft>
                <a:spcPts val="0"/>
              </a:spcAft>
              <a:buClr>
                <a:schemeClr val="tx2"/>
              </a:buClr>
              <a:buFont typeface="Arial" panose="020B0604020202020204" pitchFamily="34" charset="0"/>
              <a:buChar char="▪"/>
            </a:pPr>
            <a:r>
              <a:rPr lang="en-US" sz="1200" dirty="0">
                <a:solidFill>
                  <a:srgbClr val="000000"/>
                </a:solidFill>
                <a:cs typeface="Calibri" panose="020F0502020204030204" pitchFamily="34" charset="0"/>
              </a:rPr>
              <a:t>Direct Line group</a:t>
            </a:r>
          </a:p>
          <a:p>
            <a:pPr marL="185738" indent="-185738" algn="just">
              <a:spcAft>
                <a:spcPts val="0"/>
              </a:spcAft>
              <a:buClr>
                <a:schemeClr val="tx2"/>
              </a:buClr>
              <a:buFont typeface="Arial" panose="020B0604020202020204" pitchFamily="34" charset="0"/>
              <a:buChar char="▪"/>
            </a:pPr>
            <a:r>
              <a:rPr lang="en-US" sz="1200" dirty="0">
                <a:solidFill>
                  <a:srgbClr val="000000"/>
                </a:solidFill>
                <a:cs typeface="Calibri" panose="020F0502020204030204" pitchFamily="34" charset="0"/>
              </a:rPr>
              <a:t>Readers Digest Association</a:t>
            </a:r>
          </a:p>
        </p:txBody>
      </p:sp>
      <p:sp>
        <p:nvSpPr>
          <p:cNvPr id="7" name="Rectangle 2">
            <a:extLst>
              <a:ext uri="{FF2B5EF4-FFF2-40B4-BE49-F238E27FC236}">
                <a16:creationId xmlns:a16="http://schemas.microsoft.com/office/drawing/2014/main" id="{F6325538-6843-4715-BA51-B34618556B2B}"/>
              </a:ext>
            </a:extLst>
          </p:cNvPr>
          <p:cNvSpPr>
            <a:spLocks noChangeArrowheads="1"/>
          </p:cNvSpPr>
          <p:nvPr/>
        </p:nvSpPr>
        <p:spPr bwMode="auto">
          <a:xfrm>
            <a:off x="441541" y="2066343"/>
            <a:ext cx="5839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ea typeface="MS Mincho" panose="02020609040205080304" pitchFamily="49" charset="-128"/>
                <a:cs typeface="Tahoma" panose="020B0604030504040204" pitchFamily="34" charset="0"/>
              </a:rPr>
              <a:t>Bachelor of Engineering (Computer Science), North </a:t>
            </a:r>
            <a:r>
              <a:rPr kumimoji="0" lang="en-US" altLang="en-US" sz="1200" i="0" u="none" strike="noStrike" cap="none" normalizeH="0" baseline="0" dirty="0" err="1">
                <a:ln>
                  <a:noFill/>
                </a:ln>
                <a:solidFill>
                  <a:schemeClr val="tx1"/>
                </a:solidFill>
                <a:effectLst/>
                <a:latin typeface="+mn-lt"/>
                <a:ea typeface="MS Mincho" panose="02020609040205080304" pitchFamily="49" charset="-128"/>
                <a:cs typeface="Tahoma" panose="020B0604030504040204" pitchFamily="34" charset="0"/>
              </a:rPr>
              <a:t>Maharastra</a:t>
            </a:r>
            <a:r>
              <a:rPr kumimoji="0" lang="en-US" altLang="en-US" sz="1200" i="0" u="none" strike="noStrike" cap="none" normalizeH="0" baseline="0" dirty="0">
                <a:ln>
                  <a:noFill/>
                </a:ln>
                <a:solidFill>
                  <a:schemeClr val="tx1"/>
                </a:solidFill>
                <a:effectLst/>
                <a:latin typeface="+mn-lt"/>
                <a:ea typeface="MS Mincho" panose="02020609040205080304" pitchFamily="49" charset="-128"/>
                <a:cs typeface="Tahoma" panose="020B0604030504040204" pitchFamily="34" charset="0"/>
              </a:rPr>
              <a:t> University, 1996</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ea typeface="MS Mincho" panose="02020609040205080304" pitchFamily="49" charset="-128"/>
                <a:cs typeface="Tahoma" panose="020B0604030504040204" pitchFamily="34" charset="0"/>
              </a:rPr>
              <a:t>Diploma in Business Management, NMIMS Mumbai, 1998</a:t>
            </a:r>
            <a:endParaRPr kumimoji="0" lang="en-US" altLang="en-US" sz="12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9832888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HCL Template">
  <a:themeElements>
    <a:clrScheme name="Custom 5">
      <a:dk1>
        <a:srgbClr val="000000"/>
      </a:dk1>
      <a:lt1>
        <a:srgbClr val="FFFFFF"/>
      </a:lt1>
      <a:dk2>
        <a:srgbClr val="002060"/>
      </a:dk2>
      <a:lt2>
        <a:srgbClr val="808080"/>
      </a:lt2>
      <a:accent1>
        <a:srgbClr val="03B0FD"/>
      </a:accent1>
      <a:accent2>
        <a:srgbClr val="0066CC"/>
      </a:accent2>
      <a:accent3>
        <a:srgbClr val="002060"/>
      </a:accent3>
      <a:accent4>
        <a:srgbClr val="000099"/>
      </a:accent4>
      <a:accent5>
        <a:srgbClr val="FFFF00"/>
      </a:accent5>
      <a:accent6>
        <a:srgbClr val="663300"/>
      </a:accent6>
      <a:hlink>
        <a:srgbClr val="080808"/>
      </a:hlink>
      <a:folHlink>
        <a:srgbClr val="4D4D4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1"/>
          </a:solidFill>
        </a:ln>
      </a:spPr>
      <a:bodyPr wrap="square" lIns="0" tIns="0" rIns="0" bIns="0" rtlCol="0" anchor="ctr">
        <a:noAutofit/>
      </a:bodyPr>
      <a:lstStyle>
        <a:defPPr algn="ctr">
          <a:defRPr sz="1400" dirty="0" smtClean="0"/>
        </a:defPPr>
      </a:lstStyle>
    </a:spDef>
    <a:txDef>
      <a:spPr>
        <a:noFill/>
      </a:spPr>
      <a:bodyPr wrap="square" lIns="0" tIns="0" rIns="0" bIns="0" rtlCol="0">
        <a:spAutoFit/>
      </a:bodyPr>
      <a:lstStyle>
        <a:defPPr>
          <a:defRPr sz="1400" b="1" dirty="0" smtClean="0"/>
        </a:defPPr>
      </a:lstStyle>
    </a:txDef>
  </a:objectDefaults>
  <a:extraClrSchemeLst>
    <a:extraClrScheme>
      <a:clrScheme name="2_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13284</TotalTime>
  <Words>509</Words>
  <Application>Microsoft Office PowerPoint</Application>
  <PresentationFormat>Widescreen</PresentationFormat>
  <Paragraphs>32</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Wingdings</vt:lpstr>
      <vt:lpstr>Wingdings 2</vt:lpstr>
      <vt:lpstr>2_HCL Template</vt:lpstr>
      <vt:lpstr>think-cell Slide</vt:lpstr>
      <vt:lpstr>Surendra Pal(40166175)  Mob: 9810699404   Surendra_pal@hcl.com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dc:title>
  <dc:creator>anilv</dc:creator>
  <cp:lastModifiedBy>Surendra Pal</cp:lastModifiedBy>
  <cp:revision>1404</cp:revision>
  <dcterms:created xsi:type="dcterms:W3CDTF">2009-12-14T21:28:07Z</dcterms:created>
  <dcterms:modified xsi:type="dcterms:W3CDTF">2020-02-25T12:09:27Z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59e65e3e-d61f-4d5c-9ce3-d8e90ba851a2</vt:lpwstr>
  </property>
  <property fmtid="{D5CDD505-2E9C-101B-9397-08002B2CF9AE}" pid="3" name="Classification">
    <vt:lpwstr>null</vt:lpwstr>
  </property>
  <property fmtid="{D5CDD505-2E9C-101B-9397-08002B2CF9AE}" pid="4" name="HCLClassification">
    <vt:lpwstr>HCL_Cla5s_Publ1c</vt:lpwstr>
  </property>
  <property fmtid="{D5CDD505-2E9C-101B-9397-08002B2CF9AE}" pid="5" name="HCL_Cla5s_D6">
    <vt:lpwstr>False</vt:lpwstr>
  </property>
</Properties>
</file>