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270" r:id="rId5"/>
    <p:sldId id="306" r:id="rId6"/>
    <p:sldId id="305" r:id="rId7"/>
    <p:sldId id="307" r:id="rId8"/>
    <p:sldId id="299" r:id="rId9"/>
    <p:sldId id="285" r:id="rId10"/>
    <p:sldId id="298" r:id="rId11"/>
    <p:sldId id="300" r:id="rId12"/>
    <p:sldId id="301" r:id="rId13"/>
    <p:sldId id="302" r:id="rId14"/>
    <p:sldId id="28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74"/>
  </p:normalViewPr>
  <p:slideViewPr>
    <p:cSldViewPr snapToGrid="0" snapToObjects="1">
      <p:cViewPr varScale="1">
        <p:scale>
          <a:sx n="27" d="100"/>
          <a:sy n="27" d="100"/>
        </p:scale>
        <p:origin x="-1074" y="-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os</a:t>
          </a:r>
          <a:r>
            <a:rPr lang="en-IN" b="0" i="0" dirty="0" smtClean="0"/>
            <a:t>-performance-tools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-vagrant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FFD7BE90-92E6-4E48-B1D2-EBA5EEB26968}">
      <dgm:prSet phldrT="[Text]"/>
      <dgm:spPr/>
      <dgm:t>
        <a:bodyPr/>
        <a:lstStyle/>
        <a:p>
          <a:r>
            <a:rPr lang="en-IN" b="0" i="0" dirty="0" smtClean="0"/>
            <a:t>karma-subunit-reporter</a:t>
          </a:r>
          <a:endParaRPr lang="en-IN" dirty="0"/>
        </a:p>
      </dgm:t>
    </dgm:pt>
    <dgm:pt modelId="{D878A440-8166-4C18-AA93-C90BBA53A94C}" type="parTrans" cxnId="{7B10C7D4-9E82-43E0-8361-34125A046551}">
      <dgm:prSet/>
      <dgm:spPr/>
      <dgm:t>
        <a:bodyPr/>
        <a:lstStyle/>
        <a:p>
          <a:endParaRPr lang="en-IN"/>
        </a:p>
      </dgm:t>
    </dgm:pt>
    <dgm:pt modelId="{323D6523-1504-44DA-B13B-2044DCCB812E}" type="sibTrans" cxnId="{7B10C7D4-9E82-43E0-8361-34125A046551}">
      <dgm:prSet/>
      <dgm:spPr/>
      <dgm:t>
        <a:bodyPr/>
        <a:lstStyle/>
        <a:p>
          <a:endParaRPr lang="en-IN"/>
        </a:p>
      </dgm:t>
    </dgm:pt>
    <dgm:pt modelId="{75F7DFF2-2664-4427-AFE6-96542B377B3C}">
      <dgm:prSet phldrT="[Text]"/>
      <dgm:spPr/>
      <dgm:t>
        <a:bodyPr/>
        <a:lstStyle/>
        <a:p>
          <a:r>
            <a:rPr lang="en-IN" b="0" i="0" dirty="0" smtClean="0"/>
            <a:t>tempest-plugin-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36A9A112-8357-4261-A582-107195989497}" type="parTrans" cxnId="{9C134D57-51AB-4A4D-B5D3-D605AF3CA41A}">
      <dgm:prSet/>
      <dgm:spPr/>
      <dgm:t>
        <a:bodyPr/>
        <a:lstStyle/>
        <a:p>
          <a:endParaRPr lang="en-IN"/>
        </a:p>
      </dgm:t>
    </dgm:pt>
    <dgm:pt modelId="{F011E3BB-845C-45B2-B85C-0B43A4CB9EC0}" type="sibTrans" cxnId="{9C134D57-51AB-4A4D-B5D3-D605AF3CA41A}">
      <dgm:prSet/>
      <dgm:spPr/>
      <dgm:t>
        <a:bodyPr/>
        <a:lstStyle/>
        <a:p>
          <a:endParaRPr lang="en-IN"/>
        </a:p>
      </dgm:t>
    </dgm:pt>
    <dgm:pt modelId="{844AE349-27AA-4AA3-9D29-1C2D8ED3887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b="0" i="0" dirty="0" smtClean="0"/>
            <a:t>tempest-lib (Deprecated)</a:t>
          </a:r>
          <a:endParaRPr lang="en-IN" dirty="0"/>
        </a:p>
      </dgm:t>
    </dgm:pt>
    <dgm:pt modelId="{E723CFB5-4C21-4552-BDC4-0E7AEF4F0E08}" type="parTrans" cxnId="{CC41EE23-D0D5-4585-8CBA-DA121B8BE688}">
      <dgm:prSet/>
      <dgm:spPr/>
      <dgm:t>
        <a:bodyPr/>
        <a:lstStyle/>
        <a:p>
          <a:endParaRPr lang="en-IN"/>
        </a:p>
      </dgm:t>
    </dgm:pt>
    <dgm:pt modelId="{DD0B616E-0F67-4B29-B9F0-026DA8D681C1}" type="sibTrans" cxnId="{CC41EE23-D0D5-4585-8CBA-DA121B8BE688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0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1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2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2D492-D333-4633-B48F-D3F2E43FBE3E}" type="pres">
      <dgm:prSet presAssocID="{85867330-1A3B-4FC1-9BD3-6A191C7CB3B4}" presName="sp" presStyleCnt="0"/>
      <dgm:spPr/>
    </dgm:pt>
    <dgm:pt modelId="{F0822800-DD21-46E3-8009-3AD347E7C87D}" type="pres">
      <dgm:prSet presAssocID="{75F7DFF2-2664-4427-AFE6-96542B377B3C}" presName="linNode" presStyleCnt="0"/>
      <dgm:spPr/>
    </dgm:pt>
    <dgm:pt modelId="{B2C50D70-C584-4333-8B4F-73DF09D2C40E}" type="pres">
      <dgm:prSet presAssocID="{75F7DFF2-2664-4427-AFE6-96542B377B3C}" presName="parentText" presStyleLbl="node1" presStyleIdx="3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617FF-6269-4DBA-A3ED-DF4DF3C85678}" type="pres">
      <dgm:prSet presAssocID="{F011E3BB-845C-45B2-B85C-0B43A4CB9EC0}" presName="sp" presStyleCnt="0"/>
      <dgm:spPr/>
    </dgm:pt>
    <dgm:pt modelId="{22A577EE-FD16-412C-A40A-E70CA2C1B8A5}" type="pres">
      <dgm:prSet presAssocID="{FFD7BE90-92E6-4E48-B1D2-EBA5EEB26968}" presName="linNode" presStyleCnt="0"/>
      <dgm:spPr/>
    </dgm:pt>
    <dgm:pt modelId="{ADE5B4B1-51AD-4343-9EED-822075EAAAAC}" type="pres">
      <dgm:prSet presAssocID="{FFD7BE90-92E6-4E48-B1D2-EBA5EEB26968}" presName="parentText" presStyleLbl="node1" presStyleIdx="4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B1EE8F-5052-43B6-9510-843FDBD55D23}" type="pres">
      <dgm:prSet presAssocID="{323D6523-1504-44DA-B13B-2044DCCB812E}" presName="sp" presStyleCnt="0"/>
      <dgm:spPr/>
    </dgm:pt>
    <dgm:pt modelId="{2BDCD6B0-E886-4B58-BEC4-F255942A0569}" type="pres">
      <dgm:prSet presAssocID="{844AE349-27AA-4AA3-9D29-1C2D8ED3887A}" presName="linNode" presStyleCnt="0"/>
      <dgm:spPr/>
    </dgm:pt>
    <dgm:pt modelId="{7AB773EC-7884-4B8C-9B0E-38A006B35F76}" type="pres">
      <dgm:prSet presAssocID="{844AE349-27AA-4AA3-9D29-1C2D8ED3887A}" presName="parentText" presStyleLbl="node1" presStyleIdx="5" presStyleCnt="6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BEC0BD-D241-448E-8791-AC8AF9B71327}" type="presOf" srcId="{75F7DFF2-2664-4427-AFE6-96542B377B3C}" destId="{B2C50D70-C584-4333-8B4F-73DF09D2C40E}" srcOrd="0" destOrd="0" presId="urn:microsoft.com/office/officeart/2005/8/layout/vList5"/>
    <dgm:cxn modelId="{87EAC82B-86BE-4BC5-A94D-2D5F2E4936F8}" type="presOf" srcId="{FFD7BE90-92E6-4E48-B1D2-EBA5EEB26968}" destId="{ADE5B4B1-51AD-4343-9EED-822075EAAAAC}" srcOrd="0" destOrd="0" presId="urn:microsoft.com/office/officeart/2005/8/layout/vList5"/>
    <dgm:cxn modelId="{DCDA5973-CBA8-4B7B-84D4-955EA47FD9AC}" type="presOf" srcId="{CC741D4E-227A-47B1-9DDE-24F231595F7D}" destId="{0A1827EB-CEEB-4BCD-A14F-445694C3429C}" srcOrd="0" destOrd="0" presId="urn:microsoft.com/office/officeart/2005/8/layout/vList5"/>
    <dgm:cxn modelId="{70ADF9C2-5738-44FA-983F-DF82DAE3DC6B}" srcId="{F0B8AC8E-EDB6-4CC2-A8A5-733E94B2725D}" destId="{CC741D4E-227A-47B1-9DDE-24F231595F7D}" srcOrd="1" destOrd="0" parTransId="{51F94F55-A943-408E-B5A9-45E72AD0009D}" sibTransId="{687B5241-5DBC-4A0D-A285-92F0C31BFF47}"/>
    <dgm:cxn modelId="{52C2B8DF-25F2-43A8-BBE4-01E0F76D8476}" srcId="{F0B8AC8E-EDB6-4CC2-A8A5-733E94B2725D}" destId="{4C3E82D5-7BAF-455F-8393-0A0510F5934E}" srcOrd="0" destOrd="0" parTransId="{62913D78-61E1-43C4-B8F7-8C00569481B4}" sibTransId="{CE3B2F11-F08B-43B1-8A74-7551B4261579}"/>
    <dgm:cxn modelId="{CC41EE23-D0D5-4585-8CBA-DA121B8BE688}" srcId="{F0B8AC8E-EDB6-4CC2-A8A5-733E94B2725D}" destId="{844AE349-27AA-4AA3-9D29-1C2D8ED3887A}" srcOrd="5" destOrd="0" parTransId="{E723CFB5-4C21-4552-BDC4-0E7AEF4F0E08}" sibTransId="{DD0B616E-0F67-4B29-B9F0-026DA8D681C1}"/>
    <dgm:cxn modelId="{9FBD5177-A885-4B04-9116-1B970CB67411}" type="presOf" srcId="{4C3E82D5-7BAF-455F-8393-0A0510F5934E}" destId="{3618952F-4BE3-4028-98B6-ADE29320BE4E}" srcOrd="0" destOrd="0" presId="urn:microsoft.com/office/officeart/2005/8/layout/vList5"/>
    <dgm:cxn modelId="{7B10C7D4-9E82-43E0-8361-34125A046551}" srcId="{F0B8AC8E-EDB6-4CC2-A8A5-733E94B2725D}" destId="{FFD7BE90-92E6-4E48-B1D2-EBA5EEB26968}" srcOrd="4" destOrd="0" parTransId="{D878A440-8166-4C18-AA93-C90BBA53A94C}" sibTransId="{323D6523-1504-44DA-B13B-2044DCCB812E}"/>
    <dgm:cxn modelId="{8A661203-E411-4A50-ACD3-3CC842A50822}" srcId="{F0B8AC8E-EDB6-4CC2-A8A5-733E94B2725D}" destId="{02EBABB0-461F-4AA9-B625-375E8A848D8E}" srcOrd="2" destOrd="0" parTransId="{239D9B8C-2E11-4FF1-84B5-46679554235E}" sibTransId="{85867330-1A3B-4FC1-9BD3-6A191C7CB3B4}"/>
    <dgm:cxn modelId="{13FED8C6-7AFC-4148-A038-94CB0DD48A00}" type="presOf" srcId="{F0B8AC8E-EDB6-4CC2-A8A5-733E94B2725D}" destId="{44E7393E-B577-4D9B-9124-EC0A4DEA69EE}" srcOrd="0" destOrd="0" presId="urn:microsoft.com/office/officeart/2005/8/layout/vList5"/>
    <dgm:cxn modelId="{B0DA7A29-474C-4BF4-B701-CB115D2F656A}" type="presOf" srcId="{844AE349-27AA-4AA3-9D29-1C2D8ED3887A}" destId="{7AB773EC-7884-4B8C-9B0E-38A006B35F76}" srcOrd="0" destOrd="0" presId="urn:microsoft.com/office/officeart/2005/8/layout/vList5"/>
    <dgm:cxn modelId="{9C134D57-51AB-4A4D-B5D3-D605AF3CA41A}" srcId="{F0B8AC8E-EDB6-4CC2-A8A5-733E94B2725D}" destId="{75F7DFF2-2664-4427-AFE6-96542B377B3C}" srcOrd="3" destOrd="0" parTransId="{36A9A112-8357-4261-A582-107195989497}" sibTransId="{F011E3BB-845C-45B2-B85C-0B43A4CB9EC0}"/>
    <dgm:cxn modelId="{99E7033C-FE41-4738-9048-6E53E5C18234}" type="presOf" srcId="{02EBABB0-461F-4AA9-B625-375E8A848D8E}" destId="{5F86F39B-AE89-44A6-B4EE-168EEFC3B687}" srcOrd="0" destOrd="0" presId="urn:microsoft.com/office/officeart/2005/8/layout/vList5"/>
    <dgm:cxn modelId="{9A568D51-94E7-4912-B0B5-E58EB87BA747}" type="presParOf" srcId="{44E7393E-B577-4D9B-9124-EC0A4DEA69EE}" destId="{162ED075-0204-4BA6-AB94-802293AB212D}" srcOrd="0" destOrd="0" presId="urn:microsoft.com/office/officeart/2005/8/layout/vList5"/>
    <dgm:cxn modelId="{49830359-A84A-4CDB-A2A1-EAA00BD91B6B}" type="presParOf" srcId="{162ED075-0204-4BA6-AB94-802293AB212D}" destId="{3618952F-4BE3-4028-98B6-ADE29320BE4E}" srcOrd="0" destOrd="0" presId="urn:microsoft.com/office/officeart/2005/8/layout/vList5"/>
    <dgm:cxn modelId="{99AF562D-1905-4D0C-8DE3-B0AA16B30710}" type="presParOf" srcId="{44E7393E-B577-4D9B-9124-EC0A4DEA69EE}" destId="{0FA7AEBF-A275-416A-B2C0-B6B47A0EDCAA}" srcOrd="1" destOrd="0" presId="urn:microsoft.com/office/officeart/2005/8/layout/vList5"/>
    <dgm:cxn modelId="{DD1C83C2-56FC-428B-A888-C7B298452105}" type="presParOf" srcId="{44E7393E-B577-4D9B-9124-EC0A4DEA69EE}" destId="{FEED4176-BAA2-4F84-8C3B-36A9F86EA745}" srcOrd="2" destOrd="0" presId="urn:microsoft.com/office/officeart/2005/8/layout/vList5"/>
    <dgm:cxn modelId="{0FB4B7AE-E1B5-4219-8CA9-2E21F5F06514}" type="presParOf" srcId="{FEED4176-BAA2-4F84-8C3B-36A9F86EA745}" destId="{0A1827EB-CEEB-4BCD-A14F-445694C3429C}" srcOrd="0" destOrd="0" presId="urn:microsoft.com/office/officeart/2005/8/layout/vList5"/>
    <dgm:cxn modelId="{B301FC2A-0D4C-4BBE-A95E-9B7ADAFC6AB0}" type="presParOf" srcId="{44E7393E-B577-4D9B-9124-EC0A4DEA69EE}" destId="{224687A2-E16D-40F9-99A4-CBC474C433A5}" srcOrd="3" destOrd="0" presId="urn:microsoft.com/office/officeart/2005/8/layout/vList5"/>
    <dgm:cxn modelId="{FD329819-AD26-42CA-A821-A70284277F68}" type="presParOf" srcId="{44E7393E-B577-4D9B-9124-EC0A4DEA69EE}" destId="{F41882EE-205A-44C0-87ED-EC09347C5127}" srcOrd="4" destOrd="0" presId="urn:microsoft.com/office/officeart/2005/8/layout/vList5"/>
    <dgm:cxn modelId="{5B37AA88-0E03-4422-99E5-AAADDBFFA568}" type="presParOf" srcId="{F41882EE-205A-44C0-87ED-EC09347C5127}" destId="{5F86F39B-AE89-44A6-B4EE-168EEFC3B687}" srcOrd="0" destOrd="0" presId="urn:microsoft.com/office/officeart/2005/8/layout/vList5"/>
    <dgm:cxn modelId="{A7C25A5C-99CD-4E6B-B24D-26021E7DD11A}" type="presParOf" srcId="{44E7393E-B577-4D9B-9124-EC0A4DEA69EE}" destId="{BF02D492-D333-4633-B48F-D3F2E43FBE3E}" srcOrd="5" destOrd="0" presId="urn:microsoft.com/office/officeart/2005/8/layout/vList5"/>
    <dgm:cxn modelId="{60F4E600-D6FE-4E33-9E09-32D05331E616}" type="presParOf" srcId="{44E7393E-B577-4D9B-9124-EC0A4DEA69EE}" destId="{F0822800-DD21-46E3-8009-3AD347E7C87D}" srcOrd="6" destOrd="0" presId="urn:microsoft.com/office/officeart/2005/8/layout/vList5"/>
    <dgm:cxn modelId="{7A8A157E-C54F-43EA-8DFC-EF864E54FA9D}" type="presParOf" srcId="{F0822800-DD21-46E3-8009-3AD347E7C87D}" destId="{B2C50D70-C584-4333-8B4F-73DF09D2C40E}" srcOrd="0" destOrd="0" presId="urn:microsoft.com/office/officeart/2005/8/layout/vList5"/>
    <dgm:cxn modelId="{6B88F71F-A830-493B-B3BE-EEEB3F17F13D}" type="presParOf" srcId="{44E7393E-B577-4D9B-9124-EC0A4DEA69EE}" destId="{1D3617FF-6269-4DBA-A3ED-DF4DF3C85678}" srcOrd="7" destOrd="0" presId="urn:microsoft.com/office/officeart/2005/8/layout/vList5"/>
    <dgm:cxn modelId="{A06F1013-426A-4235-86D2-0EEF85018A8F}" type="presParOf" srcId="{44E7393E-B577-4D9B-9124-EC0A4DEA69EE}" destId="{22A577EE-FD16-412C-A40A-E70CA2C1B8A5}" srcOrd="8" destOrd="0" presId="urn:microsoft.com/office/officeart/2005/8/layout/vList5"/>
    <dgm:cxn modelId="{C110C84A-25BB-49B3-9F67-0EB28A155098}" type="presParOf" srcId="{22A577EE-FD16-412C-A40A-E70CA2C1B8A5}" destId="{ADE5B4B1-51AD-4343-9EED-822075EAAAAC}" srcOrd="0" destOrd="0" presId="urn:microsoft.com/office/officeart/2005/8/layout/vList5"/>
    <dgm:cxn modelId="{261790B8-62A4-4875-9DE3-B334C28B298B}" type="presParOf" srcId="{44E7393E-B577-4D9B-9124-EC0A4DEA69EE}" destId="{C5B1EE8F-5052-43B6-9510-843FDBD55D23}" srcOrd="9" destOrd="0" presId="urn:microsoft.com/office/officeart/2005/8/layout/vList5"/>
    <dgm:cxn modelId="{C59B8D84-52AF-46B5-9C12-D0586D5DF2DB}" type="presParOf" srcId="{44E7393E-B577-4D9B-9124-EC0A4DEA69EE}" destId="{2BDCD6B0-E886-4B58-BEC4-F255942A0569}" srcOrd="10" destOrd="0" presId="urn:microsoft.com/office/officeart/2005/8/layout/vList5"/>
    <dgm:cxn modelId="{37DDD148-DFF9-4CC1-B36B-890FBAEB14DD}" type="presParOf" srcId="{2BDCD6B0-E886-4B58-BEC4-F255942A0569}" destId="{7AB773EC-7884-4B8C-9B0E-38A006B35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8952F-4BE3-4028-98B6-ADE29320BE4E}">
      <dsp:nvSpPr>
        <dsp:cNvPr id="0" name=""/>
        <dsp:cNvSpPr/>
      </dsp:nvSpPr>
      <dsp:spPr>
        <a:xfrm>
          <a:off x="1363404" y="2567"/>
          <a:ext cx="7874004" cy="1494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os</a:t>
          </a:r>
          <a:r>
            <a:rPr lang="en-IN" sz="4300" b="0" i="0" kern="1200" dirty="0" smtClean="0"/>
            <a:t>-performance-tools</a:t>
          </a:r>
          <a:endParaRPr lang="en-IN" sz="4300" kern="1200" dirty="0"/>
        </a:p>
      </dsp:txBody>
      <dsp:txXfrm>
        <a:off x="1436383" y="75546"/>
        <a:ext cx="7728046" cy="1349034"/>
      </dsp:txXfrm>
    </dsp:sp>
    <dsp:sp modelId="{0A1827EB-CEEB-4BCD-A14F-445694C3429C}">
      <dsp:nvSpPr>
        <dsp:cNvPr id="0" name=""/>
        <dsp:cNvSpPr/>
      </dsp:nvSpPr>
      <dsp:spPr>
        <a:xfrm>
          <a:off x="1363404" y="1572309"/>
          <a:ext cx="7874004" cy="1494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-vagrant</a:t>
          </a:r>
          <a:endParaRPr lang="en-IN" sz="4300" kern="1200" dirty="0"/>
        </a:p>
      </dsp:txBody>
      <dsp:txXfrm>
        <a:off x="1436383" y="1645288"/>
        <a:ext cx="7728046" cy="1349034"/>
      </dsp:txXfrm>
    </dsp:sp>
    <dsp:sp modelId="{5F86F39B-AE89-44A6-B4EE-168EEFC3B687}">
      <dsp:nvSpPr>
        <dsp:cNvPr id="0" name=""/>
        <dsp:cNvSpPr/>
      </dsp:nvSpPr>
      <dsp:spPr>
        <a:xfrm>
          <a:off x="1363404" y="3142051"/>
          <a:ext cx="7874004" cy="1494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</a:t>
          </a:r>
          <a:r>
            <a:rPr lang="en-IN" sz="4300" b="0" i="0" kern="1200" dirty="0" err="1" smtClean="0"/>
            <a:t>cookiecutter</a:t>
          </a:r>
          <a:endParaRPr lang="en-IN" sz="4300" kern="1200" dirty="0"/>
        </a:p>
      </dsp:txBody>
      <dsp:txXfrm>
        <a:off x="1436383" y="3215030"/>
        <a:ext cx="7728046" cy="1349034"/>
      </dsp:txXfrm>
    </dsp:sp>
    <dsp:sp modelId="{B2C50D70-C584-4333-8B4F-73DF09D2C40E}">
      <dsp:nvSpPr>
        <dsp:cNvPr id="0" name=""/>
        <dsp:cNvSpPr/>
      </dsp:nvSpPr>
      <dsp:spPr>
        <a:xfrm>
          <a:off x="1363404" y="4711793"/>
          <a:ext cx="7874004" cy="1494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smtClean="0"/>
            <a:t>tempest-plugin-</a:t>
          </a:r>
          <a:r>
            <a:rPr lang="en-IN" sz="4200" b="0" i="0" kern="1200" dirty="0" err="1" smtClean="0"/>
            <a:t>cookiecutter</a:t>
          </a:r>
          <a:endParaRPr lang="en-IN" sz="4200" kern="1200" dirty="0"/>
        </a:p>
      </dsp:txBody>
      <dsp:txXfrm>
        <a:off x="1436383" y="4784772"/>
        <a:ext cx="7728046" cy="1349034"/>
      </dsp:txXfrm>
    </dsp:sp>
    <dsp:sp modelId="{ADE5B4B1-51AD-4343-9EED-822075EAAAAC}">
      <dsp:nvSpPr>
        <dsp:cNvPr id="0" name=""/>
        <dsp:cNvSpPr/>
      </dsp:nvSpPr>
      <dsp:spPr>
        <a:xfrm>
          <a:off x="1363404" y="6281535"/>
          <a:ext cx="7874004" cy="14949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smtClean="0"/>
            <a:t>karma-subunit-reporter</a:t>
          </a:r>
          <a:endParaRPr lang="en-IN" sz="4200" kern="1200" dirty="0"/>
        </a:p>
      </dsp:txBody>
      <dsp:txXfrm>
        <a:off x="1436383" y="6354514"/>
        <a:ext cx="7728046" cy="1349034"/>
      </dsp:txXfrm>
    </dsp:sp>
    <dsp:sp modelId="{7AB773EC-7884-4B8C-9B0E-38A006B35F76}">
      <dsp:nvSpPr>
        <dsp:cNvPr id="0" name=""/>
        <dsp:cNvSpPr/>
      </dsp:nvSpPr>
      <dsp:spPr>
        <a:xfrm>
          <a:off x="1363404" y="7851277"/>
          <a:ext cx="7874004" cy="149499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smtClean="0"/>
            <a:t>tempest-lib (Deprecated)</a:t>
          </a:r>
          <a:endParaRPr lang="en-IN" sz="4200" kern="1200" dirty="0"/>
        </a:p>
      </dsp:txBody>
      <dsp:txXfrm>
        <a:off x="1436383" y="7924256"/>
        <a:ext cx="7728046" cy="134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Red Cover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44600" y="48133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4638009" y="10558748"/>
            <a:ext cx="15107982" cy="57658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1139556" y="9858275"/>
            <a:ext cx="22104888" cy="141932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4800" b="0">
                <a:solidFill>
                  <a:srgbClr val="4E45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4638009" y="11480800"/>
            <a:ext cx="15107982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15760699" y="7048499"/>
            <a:ext cx="7404101" cy="5549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-34305"/>
            <a:ext cx="4870591" cy="13784610"/>
          </a:xfrm>
          <a:prstGeom prst="rect">
            <a:avLst/>
          </a:prstGeom>
          <a:solidFill>
            <a:srgbClr val="194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878352" y="-34305"/>
            <a:ext cx="4870591" cy="13784610"/>
          </a:xfrm>
          <a:prstGeom prst="rect">
            <a:avLst/>
          </a:prstGeom>
          <a:solidFill>
            <a:srgbClr val="1957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9756704" y="-34305"/>
            <a:ext cx="4870592" cy="13784610"/>
          </a:xfrm>
          <a:prstGeom prst="rect">
            <a:avLst/>
          </a:prstGeom>
          <a:solidFill>
            <a:srgbClr val="26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635057" y="-34305"/>
            <a:ext cx="4870591" cy="13784610"/>
          </a:xfrm>
          <a:prstGeom prst="rect">
            <a:avLst/>
          </a:prstGeom>
          <a:solidFill>
            <a:srgbClr val="3168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9513408" y="-34305"/>
            <a:ext cx="4870592" cy="13784610"/>
          </a:xfrm>
          <a:prstGeom prst="rect">
            <a:avLst/>
          </a:prstGeom>
          <a:solidFill>
            <a:srgbClr val="3D71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21949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3"/>
          </p:nvPr>
        </p:nvSpPr>
        <p:spPr>
          <a:xfrm>
            <a:off x="1856081" y="5075389"/>
            <a:ext cx="1158429" cy="1025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71185" y="7296884"/>
            <a:ext cx="3528220" cy="169068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2400"/>
              </a:spcBef>
              <a:defRPr sz="260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100301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4"/>
          </p:nvPr>
        </p:nvSpPr>
        <p:spPr>
          <a:xfrm>
            <a:off x="5511438" y="7296884"/>
            <a:ext cx="3604419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pic" sz="quarter" idx="15"/>
          </p:nvPr>
        </p:nvSpPr>
        <p:spPr>
          <a:xfrm>
            <a:off x="6734408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978653" y="4336553"/>
            <a:ext cx="2426694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6"/>
          </p:nvPr>
        </p:nvSpPr>
        <p:spPr>
          <a:xfrm>
            <a:off x="10389790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pic" sz="quarter" idx="17"/>
          </p:nvPr>
        </p:nvSpPr>
        <p:spPr>
          <a:xfrm>
            <a:off x="11612760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857005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8"/>
          </p:nvPr>
        </p:nvSpPr>
        <p:spPr>
          <a:xfrm>
            <a:off x="15268142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pic" sz="quarter" idx="19"/>
          </p:nvPr>
        </p:nvSpPr>
        <p:spPr>
          <a:xfrm>
            <a:off x="16491112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735357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20"/>
          </p:nvPr>
        </p:nvSpPr>
        <p:spPr>
          <a:xfrm>
            <a:off x="20146494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quarter" idx="21"/>
          </p:nvPr>
        </p:nvSpPr>
        <p:spPr>
          <a:xfrm>
            <a:off x="21369464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3198019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089" y="10957320"/>
            <a:ext cx="1155422" cy="115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body" sz="quarter" idx="14"/>
          </p:nvPr>
        </p:nvSpPr>
        <p:spPr>
          <a:xfrm>
            <a:off x="2910817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8889" y="10957320"/>
            <a:ext cx="1155421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91108" y="10957320"/>
            <a:ext cx="1155420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18132" y="10970431"/>
            <a:ext cx="1155420" cy="115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6618013" y="11274686"/>
            <a:ext cx="2161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@OpenStack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5"/>
          </p:nvPr>
        </p:nvSpPr>
        <p:spPr>
          <a:xfrm>
            <a:off x="10830495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6"/>
          </p:nvPr>
        </p:nvSpPr>
        <p:spPr>
          <a:xfrm>
            <a:off x="14627287" y="11274686"/>
            <a:ext cx="3636541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ut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3650" y="3952589"/>
            <a:ext cx="15310700" cy="888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pic" sz="quarter" idx="14"/>
          </p:nvPr>
        </p:nvSpPr>
        <p:spPr>
          <a:xfrm>
            <a:off x="6985694" y="4980742"/>
            <a:ext cx="10119946" cy="62953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838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 b="1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d Cover + Info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>
            <a:off x="1285308" y="9169400"/>
            <a:ext cx="21813385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1250844" y="9734550"/>
            <a:ext cx="319654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5"/>
          </p:nvPr>
        </p:nvSpPr>
        <p:spPr>
          <a:xfrm>
            <a:off x="18831259" y="2673350"/>
            <a:ext cx="176691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1236" y="2349154"/>
            <a:ext cx="1143674" cy="114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+ Info">
    <p:bg>
      <p:bgPr>
        <a:solidFill>
          <a:srgbClr val="0B4D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Cover + Info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4567747" cy="6858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1600"/>
              </a:spcBef>
              <a:buSzTx/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3716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12858303" y="2333326"/>
            <a:ext cx="10400706" cy="10277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168400" y="40132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5893654" cy="8806657"/>
          </a:xfrm>
          <a:prstGeom prst="rect">
            <a:avLst/>
          </a:prstGeom>
        </p:spPr>
        <p:txBody>
          <a:bodyPr anchor="t"/>
          <a:lstStyle>
            <a:lvl1pPr marL="723900" indent="-723900">
              <a:spcBef>
                <a:spcPts val="3000"/>
              </a:spcBef>
              <a:buClr>
                <a:srgbClr val="DA1A32"/>
              </a:buClr>
              <a:buSzPct val="115000"/>
              <a:buChar char="➡"/>
              <a:defRPr sz="3800"/>
            </a:lvl1pPr>
            <a:lvl2pPr marL="685800" indent="-482600">
              <a:spcBef>
                <a:spcPts val="3000"/>
              </a:spcBef>
              <a:buClr>
                <a:srgbClr val="0B4D6A"/>
              </a:buClr>
              <a:defRPr sz="3800"/>
            </a:lvl2pPr>
            <a:lvl3pPr marL="1003300" indent="-368300">
              <a:spcBef>
                <a:spcPts val="3000"/>
              </a:spcBef>
              <a:buClr>
                <a:srgbClr val="0B4D6A"/>
              </a:buClr>
              <a:defRPr sz="3800"/>
            </a:lvl3pPr>
            <a:lvl4pPr marL="1429238" indent="-464038">
              <a:spcBef>
                <a:spcPts val="3000"/>
              </a:spcBef>
              <a:buClr>
                <a:srgbClr val="0B4D6A"/>
              </a:buClr>
              <a:defRPr sz="3800"/>
            </a:lvl4pPr>
            <a:lvl5pPr marL="1924538" indent="-464038">
              <a:spcBef>
                <a:spcPts val="3000"/>
              </a:spcBef>
              <a:buClr>
                <a:srgbClr val="0B4D6A"/>
              </a:buClr>
              <a:defRPr sz="3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0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150529" y="3744714"/>
            <a:ext cx="2082943" cy="18051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1pPr>
      <a:lvl2pPr marL="660400" marR="0" indent="-457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15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2pPr>
      <a:lvl3pPr marL="166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3pPr>
      <a:lvl4pPr marL="229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4pPr>
      <a:lvl5pPr marL="293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5pPr>
      <a:lvl6pPr marL="356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6pPr>
      <a:lvl7pPr marL="420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7pPr>
      <a:lvl8pPr marL="483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8pPr>
      <a:lvl9pPr marL="547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sayuki@igawa.io" TargetMode="External"/><Relationship Id="rId2" Type="http://schemas.openxmlformats.org/officeDocument/2006/relationships/hyperlink" Target="mailto:gmann@ghanshyamman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openstack.org/cgi-bin/mailman/listinfo/openstack-dev" TargetMode="External"/><Relationship Id="rId7" Type="http://schemas.openxmlformats.org/officeDocument/2006/relationships/hyperlink" Target="https://www.openstack.org/summit/denver-2019/summit-schedule/events/23728/openstack-qa-project-onboarding" TargetMode="External"/><Relationship Id="rId2" Type="http://schemas.openxmlformats.org/officeDocument/2006/relationships/hyperlink" Target="https://wiki.openstack.org/wiki/Q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penstack.org/summit/denver-2019/summit-schedule/events/23660/users-operators-adoption-of-qa-tools-plugins" TargetMode="External"/><Relationship Id="rId5" Type="http://schemas.openxmlformats.org/officeDocument/2006/relationships/hyperlink" Target="https://www.openstack.org/summit/berlin-2018/summit-schedule/events/22763/openstack-qa-project-update" TargetMode="External"/><Relationship Id="rId4" Type="http://schemas.openxmlformats.org/officeDocument/2006/relationships/hyperlink" Target="mailto:openstack-discuss@lists.openstack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IRC" TargetMode="External"/><Relationship Id="rId2" Type="http://schemas.openxmlformats.org/officeDocument/2006/relationships/hyperlink" Target="https://www.openstack.org/summit/denver-2019/summit-schedule/events/23728/openstack-qa-project-onboarding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penstack.org/contributors/" TargetMode="External"/><Relationship Id="rId5" Type="http://schemas.openxmlformats.org/officeDocument/2006/relationships/hyperlink" Target="https://etherpad.openstack.org/p/qa-train-ptg" TargetMode="External"/><Relationship Id="rId4" Type="http://schemas.openxmlformats.org/officeDocument/2006/relationships/hyperlink" Target="https://www.openstack.org/pt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overnance.openstack.org/tc/reference/projects/quality-assurance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alytics.com/?module=quality%20assurance-group&amp;metric=marks&amp;release=ste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OpenStack QA</a:t>
            </a:r>
            <a:br>
              <a:rPr lang="en-US" dirty="0" smtClean="0"/>
            </a:b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body" idx="13"/>
          </p:nvPr>
        </p:nvSpPr>
        <p:spPr>
          <a:xfrm>
            <a:off x="1447800" y="6853376"/>
            <a:ext cx="17721198" cy="37959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Update, OpenStack Summit </a:t>
            </a:r>
            <a:r>
              <a:rPr lang="en-US" dirty="0" smtClean="0"/>
              <a:t>Denver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Ghanshyam Mann</a:t>
            </a:r>
            <a:r>
              <a:rPr lang="en-US" dirty="0" smtClean="0"/>
              <a:t>, IRC- </a:t>
            </a:r>
            <a:r>
              <a:rPr lang="en-US" dirty="0" err="1" smtClean="0"/>
              <a:t>gmann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gmann@ghanshyammann.com</a:t>
            </a:r>
            <a:endParaRPr lang="en-US" dirty="0" smtClean="0"/>
          </a:p>
          <a:p>
            <a:r>
              <a:rPr lang="en-US" dirty="0" smtClean="0"/>
              <a:t>Masayuki </a:t>
            </a:r>
            <a:r>
              <a:rPr lang="en-US" dirty="0" err="1" smtClean="0"/>
              <a:t>Igawa</a:t>
            </a:r>
            <a:r>
              <a:rPr lang="en-US" dirty="0" smtClean="0"/>
              <a:t>, IRC- </a:t>
            </a:r>
            <a:r>
              <a:rPr lang="en-US" dirty="0" err="1" smtClean="0"/>
              <a:t>masayukig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masayuki@igawa.io</a:t>
            </a:r>
            <a:r>
              <a:rPr lang="en-US" dirty="0" smtClean="0"/>
              <a:t> 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15"/>
          </p:nvPr>
        </p:nvSpPr>
        <p:spPr>
          <a:xfrm>
            <a:off x="19809427" y="2669650"/>
            <a:ext cx="1588576" cy="50270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dirty="0" smtClean="0"/>
              <a:t>201</a:t>
            </a:r>
            <a:r>
              <a:rPr lang="en-US" dirty="0"/>
              <a:t>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RBAC </a:t>
            </a:r>
            <a:r>
              <a:rPr lang="en-IN" sz="4100" dirty="0" smtClean="0"/>
              <a:t>testing on gate using </a:t>
            </a:r>
            <a:r>
              <a:rPr lang="en-IN" sz="4100" dirty="0" err="1" smtClean="0"/>
              <a:t>Patrole</a:t>
            </a: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Strict </a:t>
            </a:r>
            <a:r>
              <a:rPr lang="en-IN" sz="4100" dirty="0"/>
              <a:t>validation testing using JSON </a:t>
            </a:r>
            <a:r>
              <a:rPr lang="en-IN" sz="4100" dirty="0" smtClean="0"/>
              <a:t>schema for more projects</a:t>
            </a: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 marL="831850" marR="0" lvl="1" indent="-62865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600"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5400" b="1" dirty="0" smtClean="0">
                <a:solidFill>
                  <a:srgbClr val="0C4C6A"/>
                </a:solidFill>
                <a:latin typeface="+mj-lt"/>
              </a:rPr>
              <a:t>			</a:t>
            </a: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lang="en-US" dirty="0" smtClean="0"/>
              <a:t>Beyond </a:t>
            </a:r>
            <a:r>
              <a:rPr lang="en-US" dirty="0" smtClean="0"/>
              <a:t>Train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5097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Cross-Project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Zuulv3 migration </a:t>
            </a:r>
            <a:r>
              <a:rPr lang="en-US" sz="4100" dirty="0" smtClean="0"/>
              <a:t>for grenade jobs</a:t>
            </a: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 smtClean="0"/>
              <a:t>Plugins </a:t>
            </a:r>
            <a:r>
              <a:rPr lang="en-US" sz="4100" dirty="0"/>
              <a:t>help on fixing the </a:t>
            </a:r>
            <a:r>
              <a:rPr lang="en-US" sz="4100" dirty="0" smtClean="0"/>
              <a:t>usage and guidelines</a:t>
            </a: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 smtClean="0"/>
              <a:t>Integrated-gate jobs more stable</a:t>
            </a:r>
            <a:endParaRPr lang="en-US" sz="4100" dirty="0" smtClean="0"/>
          </a:p>
          <a:p>
            <a:pPr lvl="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IN" sz="4100" dirty="0" smtClean="0"/>
              <a:t>Support </a:t>
            </a:r>
            <a:r>
              <a:rPr lang="en-IN" sz="4100" dirty="0" smtClean="0"/>
              <a:t>the OpenStack CI/CD platform </a:t>
            </a:r>
            <a:r>
              <a:rPr lang="en-IN" sz="4100" dirty="0" smtClean="0"/>
              <a:t>updates.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96210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give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8800916" cy="8806657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/>
              <a:t>Report Bug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Bug Tracking links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wiki.openstack.org/wiki/QA</a:t>
            </a:r>
            <a:r>
              <a:rPr lang="en-US" dirty="0" smtClean="0"/>
              <a:t> 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/>
              <a:t>Send mail on 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  <a:hlinkClick r:id="rId3"/>
              </a:rPr>
              <a:t>ML</a:t>
            </a:r>
            <a:r>
              <a:rPr lang="en-US" dirty="0"/>
              <a:t>: </a:t>
            </a:r>
            <a:r>
              <a:rPr lang="en-IN" u="sng" dirty="0">
                <a:hlinkClick r:id="rId4"/>
              </a:rPr>
              <a:t>openstack-discuss@lists.openstack.org</a:t>
            </a:r>
            <a:r>
              <a:rPr lang="en-IN" dirty="0" smtClean="0"/>
              <a:t> </a:t>
            </a:r>
            <a:r>
              <a:rPr lang="en-IN" dirty="0"/>
              <a:t>with [</a:t>
            </a:r>
            <a:r>
              <a:rPr lang="en-IN" dirty="0" err="1"/>
              <a:t>qa</a:t>
            </a:r>
            <a:r>
              <a:rPr lang="en-IN" dirty="0"/>
              <a:t>] in </a:t>
            </a:r>
            <a:r>
              <a:rPr lang="en-IN" dirty="0" smtClean="0"/>
              <a:t>subject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Ping on IRC. </a:t>
            </a:r>
            <a:r>
              <a:rPr lang="en-IN" b="1" dirty="0" smtClean="0"/>
              <a:t> #</a:t>
            </a:r>
            <a:r>
              <a:rPr lang="en-IN" b="1" dirty="0" err="1" smtClean="0"/>
              <a:t>openstack-qa</a:t>
            </a:r>
            <a:endParaRPr lang="en-I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Forum session: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17500" lvl="2" indent="-3810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>
                <a:hlinkClick r:id="rId5"/>
              </a:rPr>
              <a:t>Users / </a:t>
            </a:r>
            <a:r>
              <a:rPr lang="en-IN" dirty="0" smtClean="0">
                <a:hlinkClick r:id="rId5"/>
              </a:rPr>
              <a:t>Operators </a:t>
            </a:r>
            <a:r>
              <a:rPr lang="en-IN" dirty="0" smtClean="0">
                <a:hlinkClick r:id="rId6"/>
              </a:rPr>
              <a:t>Feedback </a:t>
            </a:r>
            <a:r>
              <a:rPr lang="en-IN" dirty="0" smtClean="0">
                <a:hlinkClick r:id="rId5"/>
              </a:rPr>
              <a:t>on QA </a:t>
            </a:r>
            <a:endParaRPr lang="en-US" dirty="0" smtClean="0"/>
          </a:p>
          <a:p>
            <a:pPr marL="317500" lvl="2" indent="-38100">
              <a:buNone/>
            </a:pPr>
            <a:r>
              <a:rPr lang="en-US" dirty="0" smtClean="0">
                <a:hlinkClick r:id="rId7"/>
              </a:rPr>
              <a:t>QA </a:t>
            </a:r>
            <a:r>
              <a:rPr lang="en-US" dirty="0">
                <a:hlinkClick r:id="rId7"/>
              </a:rPr>
              <a:t>Onboarding </a:t>
            </a:r>
            <a:r>
              <a:rPr lang="en-US" dirty="0" smtClean="0">
                <a:hlinkClick r:id="rId7"/>
              </a:rPr>
              <a:t>sessions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0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22547006" cy="880665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Tomorrow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QA Onboarding sessions</a:t>
            </a:r>
            <a:r>
              <a:rPr lang="en-US" dirty="0" smtClean="0"/>
              <a:t>, </a:t>
            </a:r>
            <a:r>
              <a:rPr lang="en-IN" dirty="0" smtClean="0"/>
              <a:t>Wednesday, </a:t>
            </a:r>
            <a:r>
              <a:rPr lang="en-US" dirty="0"/>
              <a:t>May 1, </a:t>
            </a:r>
            <a:r>
              <a:rPr lang="en-US" dirty="0" smtClean="0"/>
              <a:t>9:00am-9:40am The </a:t>
            </a:r>
            <a:r>
              <a:rPr lang="en-US" dirty="0"/>
              <a:t>Colorado Convention Center - 406</a:t>
            </a:r>
          </a:p>
          <a:p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Join us in </a:t>
            </a:r>
            <a:r>
              <a:rPr lang="en-US" dirty="0" smtClean="0"/>
              <a:t>#</a:t>
            </a:r>
            <a:r>
              <a:rPr lang="en-US" dirty="0" err="1" smtClean="0"/>
              <a:t>openstack-qa</a:t>
            </a:r>
            <a:r>
              <a:rPr lang="en-US" dirty="0" smtClean="0"/>
              <a:t>, </a:t>
            </a:r>
            <a:r>
              <a:rPr lang="en-US" dirty="0" err="1">
                <a:hlinkClick r:id="rId3"/>
              </a:rPr>
              <a:t>Freenode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IRC</a:t>
            </a:r>
            <a:r>
              <a:rPr lang="en-US" dirty="0" smtClean="0"/>
              <a:t>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PTG</a:t>
            </a:r>
            <a:r>
              <a:rPr lang="en-US" dirty="0" smtClean="0"/>
              <a:t>: OpenStack QA </a:t>
            </a:r>
            <a:r>
              <a:rPr lang="en-US" dirty="0" smtClean="0"/>
              <a:t>Room 105 </a:t>
            </a:r>
            <a:r>
              <a:rPr lang="en-US" dirty="0" smtClean="0"/>
              <a:t>@</a:t>
            </a:r>
            <a:r>
              <a:rPr lang="en-US" dirty="0" smtClean="0">
                <a:hlinkClick r:id="rId4"/>
              </a:rPr>
              <a:t>PTG </a:t>
            </a:r>
            <a:r>
              <a:rPr lang="en-US" dirty="0" smtClean="0"/>
              <a:t> </a:t>
            </a:r>
            <a:r>
              <a:rPr lang="en-IN" dirty="0"/>
              <a:t>May </a:t>
            </a:r>
            <a:r>
              <a:rPr lang="en-IN" dirty="0" smtClean="0"/>
              <a:t>2-3, </a:t>
            </a:r>
            <a:r>
              <a:rPr lang="en-IN" dirty="0" smtClean="0"/>
              <a:t>2019 </a:t>
            </a:r>
            <a:endParaRPr lang="en-I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 smtClean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etherpad.openstack.org/p/qa-train-ptg</a:t>
            </a:r>
            <a:r>
              <a:rPr lang="en-US" dirty="0" smtClean="0"/>
              <a:t> </a:t>
            </a:r>
            <a:endParaRPr lang="en-US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hlinkClick r:id="rId6"/>
              </a:rPr>
              <a:t>OpenStack Contributor Guide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75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3"/>
          </p:nvPr>
        </p:nvSpPr>
        <p:spPr>
          <a:xfrm>
            <a:off x="1248916" y="7232650"/>
            <a:ext cx="3153107" cy="841256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</a:t>
            </a:r>
            <a:r>
              <a:rPr dirty="0" smtClean="0"/>
              <a:t>you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527" name="Shape 52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openstack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OpenStackFoundation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" y="2348680"/>
            <a:ext cx="24081829" cy="94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</a:t>
            </a:r>
            <a:r>
              <a:rPr lang="en-US" dirty="0" smtClean="0"/>
              <a:t>QA??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399" y="5062332"/>
            <a:ext cx="22753485" cy="8596313"/>
          </a:xfrm>
        </p:spPr>
        <p:txBody>
          <a:bodyPr/>
          <a:lstStyle/>
          <a:p>
            <a:r>
              <a:rPr lang="en-IN" b="1" dirty="0" smtClean="0"/>
              <a:t>Official Mission </a:t>
            </a:r>
            <a:r>
              <a:rPr lang="en-IN" b="1" dirty="0"/>
              <a:t>Statement:</a:t>
            </a:r>
          </a:p>
          <a:p>
            <a:r>
              <a:rPr lang="en-IN" sz="5400" i="1" dirty="0" smtClean="0">
                <a:solidFill>
                  <a:srgbClr val="0B4D6A"/>
                </a:solidFill>
              </a:rPr>
              <a:t>“Develop</a:t>
            </a:r>
            <a:r>
              <a:rPr lang="en-IN" sz="5400" i="1" dirty="0">
                <a:solidFill>
                  <a:srgbClr val="0B4D6A"/>
                </a:solidFill>
              </a:rPr>
              <a:t>, maintain, and initiate tools and plans to ensure the upstream stability and quality of OpenStack, and its release readiness at any point during the release cycle</a:t>
            </a:r>
            <a:r>
              <a:rPr lang="en-IN" sz="5400" i="1" dirty="0" smtClean="0">
                <a:solidFill>
                  <a:srgbClr val="0B4D6A"/>
                </a:solidFill>
              </a:rPr>
              <a:t>.”</a:t>
            </a:r>
            <a:endParaRPr lang="en-US" sz="5400" i="1" dirty="0">
              <a:solidFill>
                <a:srgbClr val="0B4D6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97" y="10005552"/>
            <a:ext cx="14256371" cy="24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4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10" y="982954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43636744"/>
              </p:ext>
            </p:extLst>
          </p:nvPr>
        </p:nvGraphicFramePr>
        <p:xfrm>
          <a:off x="14754816" y="4687094"/>
          <a:ext cx="10600814" cy="93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838200" y="13235038"/>
            <a:ext cx="14020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2400" dirty="0">
                <a:hlinkClick r:id="rId8"/>
              </a:rPr>
              <a:t>https://</a:t>
            </a:r>
            <a:r>
              <a:rPr lang="en-IN" sz="2400" dirty="0" smtClean="0">
                <a:hlinkClick r:id="rId8"/>
              </a:rPr>
              <a:t>governance.openstack.org/tc/reference/projects/quality-assurance.html</a:t>
            </a:r>
            <a:r>
              <a:rPr lang="en-IN" sz="2400" dirty="0" smtClean="0"/>
              <a:t> 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E4540"/>
              </a:solidFill>
              <a:effectLst/>
              <a:uFillTx/>
              <a:sym typeface="Helvetic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4325" y="2795179"/>
            <a:ext cx="7353583" cy="6034811"/>
            <a:chOff x="117864" y="5072405"/>
            <a:chExt cx="8639275" cy="6923881"/>
          </a:xfrm>
        </p:grpSpPr>
        <p:grpSp>
          <p:nvGrpSpPr>
            <p:cNvPr id="5" name="Group 4"/>
            <p:cNvGrpSpPr/>
            <p:nvPr/>
          </p:nvGrpSpPr>
          <p:grpSpPr>
            <a:xfrm>
              <a:off x="117864" y="5072405"/>
              <a:ext cx="8639275" cy="6923881"/>
              <a:chOff x="10769599" y="3363075"/>
              <a:chExt cx="8859520" cy="594321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0769600" y="3363075"/>
                <a:ext cx="8859519" cy="5943219"/>
              </a:xfrm>
              <a:prstGeom prst="roundRect">
                <a:avLst/>
              </a:prstGeom>
              <a:blipFill rotWithShape="1">
                <a:blip r:embed="rId9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4000" b="1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Dev &amp; Test </a:t>
                </a:r>
                <a:r>
                  <a:rPr lang="en-US" sz="4000" b="1" dirty="0" smtClean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environment</a:t>
                </a: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10000"/>
                      <a:lumOff val="90000"/>
                    </a:schemeClr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0769599" y="4374304"/>
                <a:ext cx="8218119" cy="894429"/>
                <a:chOff x="1191347" y="697573"/>
                <a:chExt cx="8218119" cy="894429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1191347" y="697573"/>
                  <a:ext cx="8218119" cy="893571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ounded Rectangle 4"/>
                <p:cNvSpPr/>
                <p:nvPr/>
              </p:nvSpPr>
              <p:spPr>
                <a:xfrm>
                  <a:off x="1234968" y="785673"/>
                  <a:ext cx="8130877" cy="8063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7640" tIns="83820" rIns="167640" bIns="83820" numCol="1" spcCol="1270" anchor="ctr" anchorCtr="0">
                  <a:noAutofit/>
                </a:bodyPr>
                <a:lstStyle/>
                <a:p>
                  <a:pPr lvl="0"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kern="1200" dirty="0" err="1" smtClean="0"/>
                    <a:t>Devstack</a:t>
                  </a:r>
                  <a:endParaRPr lang="en-IN" sz="3600" kern="12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0813220" y="5317303"/>
                <a:ext cx="8218119" cy="796333"/>
                <a:chOff x="1191347" y="3133722"/>
                <a:chExt cx="8218119" cy="79633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191347" y="3133722"/>
                  <a:ext cx="8218119" cy="796333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Rounded Rectangle 4"/>
                <p:cNvSpPr/>
                <p:nvPr/>
              </p:nvSpPr>
              <p:spPr>
                <a:xfrm>
                  <a:off x="1239870" y="3182244"/>
                  <a:ext cx="8121073" cy="7478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6690" tIns="93345" rIns="186690" bIns="93345" numCol="1" spcCol="1270" anchor="ctr" anchorCtr="0">
                  <a:noAutofit/>
                </a:bodyPr>
                <a:lstStyle/>
                <a:p>
                  <a:pPr lvl="0" algn="ctr" defTabSz="2178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kern="1200" dirty="0" err="1"/>
                    <a:t>devstack</a:t>
                  </a:r>
                  <a:r>
                    <a:rPr lang="en-IN" sz="3600" kern="1200" dirty="0"/>
                    <a:t>-tools</a:t>
                  </a:r>
                  <a:endParaRPr lang="en-IN" sz="3600" kern="12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0813220" y="6119497"/>
                <a:ext cx="8218119" cy="1005855"/>
                <a:chOff x="1191347" y="3935916"/>
                <a:chExt cx="8218119" cy="100585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191347" y="3935916"/>
                  <a:ext cx="8218119" cy="993998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Rounded Rectangle 6"/>
                <p:cNvSpPr/>
                <p:nvPr/>
              </p:nvSpPr>
              <p:spPr>
                <a:xfrm>
                  <a:off x="1239870" y="4044819"/>
                  <a:ext cx="8121073" cy="8969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91440" rIns="182880" bIns="9144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b="0" i="0" kern="1200" dirty="0" err="1" smtClean="0"/>
                    <a:t>devstack</a:t>
                  </a:r>
                  <a:r>
                    <a:rPr lang="en-IN" sz="3600" b="0" i="0" kern="1200" dirty="0" smtClean="0"/>
                    <a:t>-plugin-</a:t>
                  </a:r>
                  <a:r>
                    <a:rPr lang="en-IN" sz="3600" b="0" i="0" kern="1200" dirty="0" err="1" smtClean="0"/>
                    <a:t>ceph</a:t>
                  </a:r>
                  <a:endParaRPr lang="en-IN" sz="3600" kern="12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0813220" y="7133007"/>
                <a:ext cx="8218119" cy="1066227"/>
                <a:chOff x="1191347" y="4949426"/>
                <a:chExt cx="8218119" cy="1066227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191347" y="4949426"/>
                  <a:ext cx="8218119" cy="993998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" name="Rounded Rectangle 8"/>
                <p:cNvSpPr/>
                <p:nvPr/>
              </p:nvSpPr>
              <p:spPr>
                <a:xfrm>
                  <a:off x="1239870" y="5118701"/>
                  <a:ext cx="8121073" cy="8969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79070" tIns="89535" rIns="179070" bIns="89535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b="0" i="0" kern="1200" dirty="0" err="1" smtClean="0"/>
                    <a:t>devstack</a:t>
                  </a:r>
                  <a:r>
                    <a:rPr lang="en-IN" sz="3600" b="0" i="0" kern="1200" dirty="0" smtClean="0"/>
                    <a:t>-plugin-container</a:t>
                  </a:r>
                  <a:endParaRPr lang="en-IN" sz="3600" kern="1200" dirty="0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69980" y="10718102"/>
              <a:ext cx="8004242" cy="1195191"/>
              <a:chOff x="0" y="2006808"/>
              <a:chExt cx="7874004" cy="105096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0" y="2006808"/>
                <a:ext cx="7874004" cy="1050963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ounded Rectangle 4"/>
              <p:cNvSpPr/>
              <p:nvPr/>
            </p:nvSpPr>
            <p:spPr>
              <a:xfrm>
                <a:off x="37124" y="2006810"/>
                <a:ext cx="7800557" cy="6843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5730" tIns="62865" rIns="125730" bIns="62865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kern="1200" dirty="0" err="1"/>
                  <a:t>D</a:t>
                </a:r>
                <a:r>
                  <a:rPr lang="en-US" sz="3600" kern="1200" dirty="0" err="1" smtClean="0"/>
                  <a:t>evstack</a:t>
                </a:r>
                <a:r>
                  <a:rPr lang="en-US" sz="3600" kern="1200" dirty="0" smtClean="0"/>
                  <a:t> </a:t>
                </a:r>
                <a:r>
                  <a:rPr lang="en-US" sz="3600" kern="1200" dirty="0"/>
                  <a:t>plugin interface</a:t>
                </a:r>
                <a:endParaRPr lang="en-IN" sz="3600" kern="1200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8144774" y="9144001"/>
            <a:ext cx="7329688" cy="4116500"/>
            <a:chOff x="796413" y="4232184"/>
            <a:chExt cx="8639274" cy="4608354"/>
          </a:xfrm>
        </p:grpSpPr>
        <p:sp>
          <p:nvSpPr>
            <p:cNvPr id="43" name="Rounded Rectangle 42"/>
            <p:cNvSpPr/>
            <p:nvPr/>
          </p:nvSpPr>
          <p:spPr>
            <a:xfrm>
              <a:off x="796413" y="4232184"/>
              <a:ext cx="8639274" cy="4608354"/>
            </a:xfrm>
            <a:prstGeom prst="roundRect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rPr>
                <a:t>Syntax Checks</a:t>
              </a:r>
            </a:p>
            <a:p>
              <a:endParaRPr lang="en-US" sz="44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17599" y="5532217"/>
              <a:ext cx="7874004" cy="812545"/>
              <a:chOff x="1363404" y="2282"/>
              <a:chExt cx="7874004" cy="812545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363404" y="2282"/>
                <a:ext cx="7874004" cy="812545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Rounded Rectangle 4"/>
              <p:cNvSpPr/>
              <p:nvPr/>
            </p:nvSpPr>
            <p:spPr>
              <a:xfrm>
                <a:off x="1403069" y="41947"/>
                <a:ext cx="7794674" cy="7332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8590" tIns="74295" rIns="148590" bIns="74295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3600" kern="1200" dirty="0" smtClean="0"/>
                  <a:t>Hacking</a:t>
                </a:r>
                <a:endParaRPr lang="en-IN" sz="3900" kern="12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108710" y="6390390"/>
              <a:ext cx="7874004" cy="893571"/>
              <a:chOff x="1363404" y="5506"/>
              <a:chExt cx="7874004" cy="89357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363404" y="5506"/>
                <a:ext cx="7874004" cy="893571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Rounded Rectangle 4"/>
              <p:cNvSpPr/>
              <p:nvPr/>
            </p:nvSpPr>
            <p:spPr>
              <a:xfrm>
                <a:off x="1407025" y="49127"/>
                <a:ext cx="7786762" cy="806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80010" rIns="160020" bIns="8001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3600" b="0" i="0" kern="1200" dirty="0" err="1" smtClean="0"/>
                  <a:t>bashate</a:t>
                </a:r>
                <a:endParaRPr lang="en-IN" sz="4200" kern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77934" y="7313556"/>
              <a:ext cx="7874004" cy="1050982"/>
              <a:chOff x="1363404" y="989339"/>
              <a:chExt cx="7874004" cy="1050982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363404" y="1046323"/>
                <a:ext cx="7874004" cy="99399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ounded Rectangle 4"/>
              <p:cNvSpPr/>
              <p:nvPr/>
            </p:nvSpPr>
            <p:spPr>
              <a:xfrm>
                <a:off x="1411927" y="989339"/>
                <a:ext cx="7776958" cy="8969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83820" rIns="167640" bIns="8382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3600" b="0" i="0" kern="1200" dirty="0" err="1" smtClean="0"/>
                  <a:t>eslint-config-openstack</a:t>
                </a:r>
                <a:endParaRPr lang="en-IN" sz="4400" kern="1200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326736" y="8960336"/>
            <a:ext cx="7551172" cy="3851083"/>
            <a:chOff x="1963700" y="3101881"/>
            <a:chExt cx="8430823" cy="4608354"/>
          </a:xfrm>
        </p:grpSpPr>
        <p:sp>
          <p:nvSpPr>
            <p:cNvPr id="59" name="Rounded Rectangle 58"/>
            <p:cNvSpPr/>
            <p:nvPr/>
          </p:nvSpPr>
          <p:spPr>
            <a:xfrm>
              <a:off x="1963700" y="3101881"/>
              <a:ext cx="8430823" cy="4608354"/>
            </a:xfrm>
            <a:prstGeom prst="roundRect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44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rPr>
                <a:t>Test Results</a:t>
              </a:r>
            </a:p>
            <a:p>
              <a:endParaRPr lang="en-US" sz="4400" b="1" dirty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4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94280" y="5206082"/>
              <a:ext cx="5608180" cy="779520"/>
              <a:chOff x="1636059" y="1251681"/>
              <a:chExt cx="7555840" cy="1288847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636059" y="1251681"/>
                <a:ext cx="7555840" cy="1288847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Rounded Rectangle 4"/>
              <p:cNvSpPr/>
              <p:nvPr/>
            </p:nvSpPr>
            <p:spPr>
              <a:xfrm>
                <a:off x="1698975" y="1314597"/>
                <a:ext cx="7430008" cy="11630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4000" b="0" i="0" kern="1200" dirty="0" err="1" smtClean="0"/>
                  <a:t>Stackviz</a:t>
                </a:r>
                <a:endParaRPr lang="en-IN" sz="4000" kern="12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57196" y="4369584"/>
              <a:ext cx="5545264" cy="710565"/>
              <a:chOff x="5055549" y="8638273"/>
              <a:chExt cx="5545264" cy="71056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055549" y="8638273"/>
                <a:ext cx="5545264" cy="710565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Rounded Rectangle 4"/>
              <p:cNvSpPr/>
              <p:nvPr/>
            </p:nvSpPr>
            <p:spPr>
              <a:xfrm>
                <a:off x="5090236" y="8672960"/>
                <a:ext cx="5475890" cy="6411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4000" b="0" i="0" kern="1200" dirty="0" err="1" smtClean="0"/>
                  <a:t>openstack</a:t>
                </a:r>
                <a:r>
                  <a:rPr lang="en-IN" sz="4000" b="0" i="0" kern="1200" dirty="0" smtClean="0"/>
                  <a:t>-health</a:t>
                </a:r>
                <a:endParaRPr lang="en-IN" sz="4000" kern="12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394281" y="6234728"/>
              <a:ext cx="5608180" cy="739689"/>
              <a:chOff x="1363404" y="370"/>
              <a:chExt cx="7874004" cy="111953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363404" y="370"/>
                <a:ext cx="7874004" cy="1119532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Rounded Rectangle 4"/>
              <p:cNvSpPr/>
              <p:nvPr/>
            </p:nvSpPr>
            <p:spPr>
              <a:xfrm>
                <a:off x="1418055" y="55021"/>
                <a:ext cx="7764702" cy="10102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83820" rIns="167640" bIns="8382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4000" b="0" i="0" kern="1200" dirty="0" smtClean="0"/>
                  <a:t>coverage2sql</a:t>
                </a:r>
                <a:endParaRPr lang="en-IN" sz="4000" kern="12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8100201" y="2702248"/>
            <a:ext cx="7057738" cy="6242844"/>
            <a:chOff x="8693615" y="3119180"/>
            <a:chExt cx="8020619" cy="9637147"/>
          </a:xfrm>
        </p:grpSpPr>
        <p:grpSp>
          <p:nvGrpSpPr>
            <p:cNvPr id="42" name="Group 41"/>
            <p:cNvGrpSpPr/>
            <p:nvPr/>
          </p:nvGrpSpPr>
          <p:grpSpPr>
            <a:xfrm>
              <a:off x="8693615" y="3119180"/>
              <a:ext cx="8020619" cy="9637147"/>
              <a:chOff x="14146423" y="2779035"/>
              <a:chExt cx="8653483" cy="1111071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4160632" y="2779035"/>
                <a:ext cx="8639274" cy="11110713"/>
              </a:xfrm>
              <a:prstGeom prst="roundRect">
                <a:avLst/>
              </a:prstGeom>
              <a:blipFill rotWithShape="1">
                <a:blip r:embed="rId9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Test Frameworks</a:t>
                </a:r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en-US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10000"/>
                      <a:lumOff val="90000"/>
                    </a:schemeClr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4146423" y="5199439"/>
                <a:ext cx="8218119" cy="1064881"/>
                <a:chOff x="1191347" y="370"/>
                <a:chExt cx="8218119" cy="1064881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1191347" y="370"/>
                  <a:ext cx="8218119" cy="896609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Rounded Rectangle 4"/>
                <p:cNvSpPr/>
                <p:nvPr/>
              </p:nvSpPr>
              <p:spPr>
                <a:xfrm>
                  <a:off x="1245998" y="55021"/>
                  <a:ext cx="8108817" cy="10102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0" tIns="104775" rIns="209550" bIns="104775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kern="1200" dirty="0" smtClean="0"/>
                    <a:t>Tempest</a:t>
                  </a:r>
                  <a:endParaRPr lang="en-IN" sz="3600" kern="12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4146423" y="6339781"/>
                <a:ext cx="8218119" cy="1119532"/>
                <a:chOff x="1191347" y="1140712"/>
                <a:chExt cx="8218119" cy="1119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1191347" y="1140712"/>
                  <a:ext cx="8218119" cy="1119532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Rounded Rectangle 6"/>
                <p:cNvSpPr/>
                <p:nvPr/>
              </p:nvSpPr>
              <p:spPr>
                <a:xfrm>
                  <a:off x="1245998" y="1195363"/>
                  <a:ext cx="8108817" cy="10102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5740" tIns="102870" rIns="205740" bIns="102870" numCol="1" spcCol="1270" anchor="ctr" anchorCtr="0">
                  <a:noAutofit/>
                </a:bodyPr>
                <a:lstStyle/>
                <a:p>
                  <a:pPr lvl="0" algn="ctr" defTabSz="2400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600" b="0" i="0" kern="1200" dirty="0" smtClean="0"/>
                    <a:t>Tempest plugin interface</a:t>
                  </a:r>
                  <a:endParaRPr lang="en-IN" sz="3600" kern="12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4146423" y="7550459"/>
                <a:ext cx="8218119" cy="1119532"/>
                <a:chOff x="1191347" y="2351390"/>
                <a:chExt cx="8218119" cy="111953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1191347" y="2351390"/>
                  <a:ext cx="8218119" cy="1119532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Rounded Rectangle 8"/>
                <p:cNvSpPr/>
                <p:nvPr/>
              </p:nvSpPr>
              <p:spPr>
                <a:xfrm>
                  <a:off x="1245998" y="2406040"/>
                  <a:ext cx="8108817" cy="10102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5740" tIns="102870" rIns="205740" bIns="102870" numCol="1" spcCol="1270" anchor="ctr" anchorCtr="0">
                  <a:noAutofit/>
                </a:bodyPr>
                <a:lstStyle/>
                <a:p>
                  <a:pPr lvl="0" algn="ctr" defTabSz="2400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kern="1200" dirty="0" smtClean="0"/>
                    <a:t>Grenade</a:t>
                  </a:r>
                  <a:endParaRPr lang="en-IN" sz="3600" kern="1200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4146423" y="8725968"/>
                <a:ext cx="8218119" cy="1119532"/>
                <a:chOff x="1191347" y="3526899"/>
                <a:chExt cx="8218119" cy="1119532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1191347" y="3526899"/>
                  <a:ext cx="8218119" cy="1119532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Rounded Rectangle 10"/>
                <p:cNvSpPr/>
                <p:nvPr/>
              </p:nvSpPr>
              <p:spPr>
                <a:xfrm>
                  <a:off x="1245998" y="3581549"/>
                  <a:ext cx="8108817" cy="10102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100965" rIns="201930" bIns="100965" numCol="1" spcCol="1270" anchor="ctr" anchorCtr="0">
                  <a:noAutofit/>
                </a:bodyPr>
                <a:lstStyle/>
                <a:p>
                  <a:pPr lvl="0" algn="ctr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600" b="0" i="0" kern="1200" dirty="0" smtClean="0"/>
                    <a:t>Grenade plugin interface</a:t>
                  </a:r>
                  <a:endParaRPr lang="en-IN" sz="3600" kern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4146423" y="9901475"/>
                <a:ext cx="8218119" cy="1119532"/>
                <a:chOff x="1191347" y="4702406"/>
                <a:chExt cx="8218119" cy="111953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1191347" y="4702406"/>
                  <a:ext cx="8218119" cy="1119532"/>
                </a:xfrm>
                <a:prstGeom prst="round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Rounded Rectangle 12"/>
                <p:cNvSpPr/>
                <p:nvPr/>
              </p:nvSpPr>
              <p:spPr>
                <a:xfrm>
                  <a:off x="1245998" y="4757058"/>
                  <a:ext cx="8108817" cy="10102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5740" tIns="102870" rIns="205740" bIns="102870" numCol="1" spcCol="1270" anchor="ctr" anchorCtr="0">
                  <a:noAutofit/>
                </a:bodyPr>
                <a:lstStyle/>
                <a:p>
                  <a:pPr lvl="0" algn="ctr" defTabSz="2400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600" kern="1200" dirty="0" err="1" smtClean="0"/>
                    <a:t>Patrole</a:t>
                  </a:r>
                  <a:endParaRPr lang="en-IN" sz="3600" kern="1200" dirty="0"/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8847324" y="10474655"/>
              <a:ext cx="7240212" cy="744300"/>
              <a:chOff x="1363404" y="798"/>
              <a:chExt cx="7874004" cy="12804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363404" y="798"/>
                <a:ext cx="7874004" cy="128044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1425910" y="63304"/>
                <a:ext cx="7748992" cy="11554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80010" rIns="160020" bIns="8001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4000" b="0" i="0" kern="1200" dirty="0" smtClean="0"/>
                  <a:t>tempest-stress</a:t>
                </a:r>
                <a:endParaRPr lang="en-IN" sz="4000" kern="1200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15986095" y="1769845"/>
            <a:ext cx="8018586" cy="2625837"/>
            <a:chOff x="11769214" y="619089"/>
            <a:chExt cx="7644202" cy="2837656"/>
          </a:xfrm>
        </p:grpSpPr>
        <p:sp>
          <p:nvSpPr>
            <p:cNvPr id="54" name="Rounded Rectangle 53"/>
            <p:cNvSpPr/>
            <p:nvPr/>
          </p:nvSpPr>
          <p:spPr>
            <a:xfrm>
              <a:off x="11769214" y="619089"/>
              <a:ext cx="7644202" cy="2837656"/>
            </a:xfrm>
            <a:prstGeom prst="roundRect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4000" b="1" dirty="0" smtClean="0">
                  <a:solidFill>
                    <a:schemeClr val="bg1">
                      <a:lumMod val="10000"/>
                      <a:lumOff val="90000"/>
                    </a:schemeClr>
                  </a:solidFill>
                </a:rPr>
                <a:t>Test Runners</a:t>
              </a:r>
            </a:p>
            <a:p>
              <a:endParaRPr lang="en-US" sz="40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endParaRPr lang="en-US" sz="4000" b="1" dirty="0" smtClean="0">
                <a:solidFill>
                  <a:schemeClr val="bg1">
                    <a:lumMod val="10000"/>
                    <a:lumOff val="90000"/>
                  </a:schemeClr>
                </a:solidFill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2611954" y="2407010"/>
              <a:ext cx="6406783" cy="614998"/>
              <a:chOff x="1191347" y="6157646"/>
              <a:chExt cx="8218119" cy="3039554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191347" y="6157646"/>
                <a:ext cx="8218119" cy="3012811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ounded Rectangle 4"/>
              <p:cNvSpPr/>
              <p:nvPr/>
            </p:nvSpPr>
            <p:spPr>
              <a:xfrm>
                <a:off x="1338420" y="6478537"/>
                <a:ext cx="7923973" cy="27186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32410" tIns="116205" rIns="232410" bIns="116205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3600" b="0" i="0" kern="1200" dirty="0" err="1" smtClean="0"/>
                  <a:t>os-testr</a:t>
                </a:r>
                <a:endParaRPr lang="en-IN" sz="6100" kern="12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2646686" y="1514388"/>
              <a:ext cx="6406783" cy="609587"/>
              <a:chOff x="1191347" y="6157646"/>
              <a:chExt cx="8218119" cy="3012811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1191347" y="6157646"/>
                <a:ext cx="8218119" cy="301281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Rounded Rectangle 4"/>
              <p:cNvSpPr/>
              <p:nvPr/>
            </p:nvSpPr>
            <p:spPr>
              <a:xfrm>
                <a:off x="1273216" y="6304717"/>
                <a:ext cx="7923973" cy="27186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32410" tIns="116205" rIns="232410" bIns="116205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3600" b="0" i="0" kern="1200" dirty="0" err="1" smtClean="0"/>
                  <a:t>stestr</a:t>
                </a:r>
                <a:endParaRPr lang="en-IN" sz="6100" kern="1200" dirty="0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Things we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Community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driven approach to QA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Serve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OpenStack community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Drive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testing best practices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Maintain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 tools and frameworks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Keep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gate running smoothly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Support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interoperability testing 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efforts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Cross Community collaboration on testing tools </a:t>
            </a:r>
            <a:r>
              <a:rPr lang="en-IN" sz="40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etc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Open for new testing ideas/projects</a:t>
            </a:r>
            <a:endParaRPr lang="en-US" sz="4000" dirty="0" smtClean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7" y="2418943"/>
            <a:ext cx="10919230" cy="104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7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19694768" y="9621017"/>
            <a:ext cx="4677507" cy="3616706"/>
          </a:xfrm>
          <a:prstGeom prst="flowChartProcess">
            <a:avLst/>
          </a:prstGeom>
          <a:noFill/>
          <a:ln w="76200" cap="flat">
            <a:solidFill>
              <a:srgbClr val="FF0000"/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QA CONTRIBUTION </a:t>
            </a:r>
            <a:r>
              <a:rPr lang="en-US" sz="6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STATS: </a:t>
            </a:r>
            <a:r>
              <a:rPr lang="en-US" sz="6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(Stein Cycle</a:t>
            </a:r>
            <a:r>
              <a:rPr lang="en-US" sz="6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7877" y="4013200"/>
            <a:ext cx="23786123" cy="859631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https://www.stackalytics.com/?</a:t>
            </a:r>
            <a:r>
              <a:rPr lang="en-US" dirty="0" smtClean="0">
                <a:hlinkClick r:id="rId3"/>
              </a:rPr>
              <a:t>module=quality%20assurance-group&amp;metric=marks&amp;release=stein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Commits: Total </a:t>
            </a:r>
            <a:r>
              <a:rPr lang="en-US" b="1" dirty="0" smtClean="0"/>
              <a:t>753</a:t>
            </a:r>
            <a:r>
              <a:rPr lang="en-US" b="1" dirty="0" smtClean="0"/>
              <a:t> (Rocky 497)                        Reviews</a:t>
            </a:r>
            <a:r>
              <a:rPr lang="en-US" b="1" dirty="0" smtClean="0"/>
              <a:t>: Total </a:t>
            </a:r>
            <a:r>
              <a:rPr lang="en-US" b="1" dirty="0" smtClean="0"/>
              <a:t>3242 (</a:t>
            </a:r>
            <a:r>
              <a:rPr lang="en-US" b="1" dirty="0" smtClean="0"/>
              <a:t>Rocky</a:t>
            </a:r>
            <a:r>
              <a:rPr lang="en-US" b="1" dirty="0" smtClean="0"/>
              <a:t>-2159)                                        Bugs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Shape 405"/>
          <p:cNvSpPr txBox="1">
            <a:spLocks/>
          </p:cNvSpPr>
          <p:nvPr/>
        </p:nvSpPr>
        <p:spPr>
          <a:xfrm>
            <a:off x="18967031" y="6032144"/>
            <a:ext cx="4821931" cy="188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Filed Bugs: </a:t>
            </a:r>
            <a:r>
              <a:rPr lang="en-IN" sz="3200" dirty="0" smtClean="0"/>
              <a:t>175</a:t>
            </a:r>
            <a:endParaRPr lang="en-IN" sz="3200" dirty="0" smtClean="0"/>
          </a:p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Resolve Bugs: </a:t>
            </a:r>
            <a:r>
              <a:rPr lang="en-IN" sz="3200" dirty="0" smtClean="0"/>
              <a:t>77</a:t>
            </a:r>
            <a:endParaRPr lang="en-IN" sz="3200" dirty="0" smtClean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 smtClean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FontTx/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01" y="6852494"/>
            <a:ext cx="9839325" cy="638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9092"/>
            <a:ext cx="9934575" cy="682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11013318"/>
            <a:ext cx="4106200" cy="19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43784" y="8990813"/>
            <a:ext cx="53105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4E454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Open Change Request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4E454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3327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697418"/>
            <a:ext cx="20390183" cy="973723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err="1" smtClean="0"/>
              <a:t>Devstack</a:t>
            </a:r>
            <a:endParaRPr lang="en-IN" sz="4000" dirty="0" smtClean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err="1" smtClean="0"/>
              <a:t>Devstack</a:t>
            </a:r>
            <a:r>
              <a:rPr lang="en-IN" sz="2800" dirty="0" smtClean="0"/>
              <a:t> base jobs switc</a:t>
            </a:r>
            <a:r>
              <a:rPr lang="en-IN" sz="2800" dirty="0" smtClean="0"/>
              <a:t>hed to Ubuntu Bionic</a:t>
            </a:r>
            <a:endParaRPr lang="en-IN" sz="2800" dirty="0" smtClean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Testing gate with shared network </a:t>
            </a:r>
            <a:r>
              <a:rPr lang="en-IN" sz="2800" dirty="0" err="1" smtClean="0"/>
              <a:t>env</a:t>
            </a:r>
            <a:endParaRPr lang="en-IN" sz="2800" dirty="0" smtClean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Base job for IPv6 and fixes bug for IPv6.</a:t>
            </a:r>
            <a:endParaRPr lang="en-IN" sz="2800" dirty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 Bug fixes </a:t>
            </a:r>
            <a:r>
              <a:rPr lang="en-IN" sz="2800" dirty="0" err="1"/>
              <a:t>etc</a:t>
            </a:r>
            <a:endParaRPr lang="en-IN" sz="2800" dirty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smtClean="0"/>
              <a:t>Tempest</a:t>
            </a:r>
            <a:endParaRPr lang="en-IN" sz="4000" dirty="0" smtClean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Tempest CLI </a:t>
            </a:r>
            <a:r>
              <a:rPr lang="en-IN" sz="2800" dirty="0" smtClean="0"/>
              <a:t>testing improvement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/>
              <a:t>Proper handling of interface/volume/</a:t>
            </a:r>
            <a:r>
              <a:rPr lang="en-US" sz="2800" dirty="0" err="1"/>
              <a:t>pci</a:t>
            </a:r>
            <a:r>
              <a:rPr lang="en-US" sz="2800" dirty="0"/>
              <a:t> </a:t>
            </a:r>
            <a:r>
              <a:rPr lang="en-US" sz="2800" dirty="0" smtClean="0"/>
              <a:t>device </a:t>
            </a:r>
            <a:r>
              <a:rPr lang="en-US" sz="2800" dirty="0"/>
              <a:t>attach/detach </a:t>
            </a:r>
            <a:r>
              <a:rPr lang="en-US" sz="2800" dirty="0" err="1"/>
              <a:t>hotplug</a:t>
            </a:r>
            <a:r>
              <a:rPr lang="en-US" sz="2800" dirty="0"/>
              <a:t>/unplug</a:t>
            </a:r>
            <a:endParaRPr lang="en-IN" sz="2800" dirty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API </a:t>
            </a:r>
            <a:r>
              <a:rPr lang="en-IN" sz="2800" dirty="0" err="1"/>
              <a:t>Microversion</a:t>
            </a:r>
            <a:r>
              <a:rPr lang="en-IN" sz="2800" dirty="0"/>
              <a:t> </a:t>
            </a:r>
            <a:r>
              <a:rPr lang="en-IN" sz="2800" dirty="0" smtClean="0"/>
              <a:t>schema gap testing,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Placement service client support,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Tempest </a:t>
            </a:r>
            <a:r>
              <a:rPr lang="en-IN" sz="2800" dirty="0" err="1" smtClean="0"/>
              <a:t>multinode</a:t>
            </a:r>
            <a:r>
              <a:rPr lang="en-IN" sz="2800" dirty="0" smtClean="0"/>
              <a:t> jobs working for stable branches. 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/>
              <a:t>Immutable user </a:t>
            </a:r>
            <a:r>
              <a:rPr lang="en-US" sz="2800" dirty="0" smtClean="0"/>
              <a:t>source</a:t>
            </a:r>
            <a:r>
              <a:rPr lang="en-US" sz="2800" dirty="0"/>
              <a:t> </a:t>
            </a:r>
            <a:r>
              <a:rPr lang="en-US" sz="2800" dirty="0" smtClean="0"/>
              <a:t>support.</a:t>
            </a:r>
            <a:endParaRPr lang="en-IN" sz="2800" dirty="0"/>
          </a:p>
          <a:p>
            <a:pPr marL="0" indent="0">
              <a:buNone/>
            </a:pPr>
            <a:endParaRPr lang="en-US" sz="1400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Stein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301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: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More neutron policy tests coverage</a:t>
            </a:r>
            <a:r>
              <a:rPr lang="en-IN" sz="3200" dirty="0"/>
              <a:t>.  </a:t>
            </a:r>
            <a:r>
              <a:rPr lang="en-IN" sz="3200" dirty="0" smtClean="0"/>
              <a:t> 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Documentation Improvements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err="1" smtClean="0"/>
              <a:t>Misc</a:t>
            </a:r>
            <a:r>
              <a:rPr lang="en-IN" sz="3200" dirty="0" smtClean="0"/>
              <a:t> </a:t>
            </a:r>
            <a:r>
              <a:rPr lang="en-IN" sz="3200" dirty="0" smtClean="0"/>
              <a:t>updates for stable release of </a:t>
            </a:r>
            <a:r>
              <a:rPr lang="en-IN" sz="3200" dirty="0" err="1" smtClean="0"/>
              <a:t>Patrole</a:t>
            </a:r>
            <a:r>
              <a:rPr lang="en-IN" sz="3200" dirty="0" smtClean="0"/>
              <a:t>. </a:t>
            </a:r>
          </a:p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smtClean="0"/>
              <a:t>Other projects are going with usual bug fix and minor support updates.</a:t>
            </a:r>
          </a:p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smtClean="0"/>
              <a:t>Migration </a:t>
            </a:r>
            <a:r>
              <a:rPr lang="en-IN" sz="4100" dirty="0"/>
              <a:t>of OpenStack gate testing from </a:t>
            </a:r>
            <a:r>
              <a:rPr lang="en-IN" sz="4100" dirty="0" smtClean="0"/>
              <a:t>Ubuntu </a:t>
            </a:r>
            <a:r>
              <a:rPr lang="en-IN" sz="4100" dirty="0" err="1" smtClean="0"/>
              <a:t>Xenial</a:t>
            </a:r>
            <a:r>
              <a:rPr lang="en-IN" sz="4100" dirty="0" smtClean="0"/>
              <a:t>(16.04) </a:t>
            </a:r>
            <a:r>
              <a:rPr lang="en-IN" sz="4100" dirty="0"/>
              <a:t>to </a:t>
            </a:r>
            <a:r>
              <a:rPr lang="en-IN" sz="4100" dirty="0" smtClean="0"/>
              <a:t>Bionic(18.04)</a:t>
            </a:r>
            <a:endParaRPr lang="en-IN" sz="4100" dirty="0"/>
          </a:p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endParaRPr lang="en-IN" sz="3200" dirty="0" smtClean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Stein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07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1016473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/>
              <a:t>New: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Finish </a:t>
            </a:r>
            <a:r>
              <a:rPr lang="en-IN" sz="4100" dirty="0" err="1"/>
              <a:t>Zuul</a:t>
            </a:r>
            <a:r>
              <a:rPr lang="en-IN" sz="4100" dirty="0"/>
              <a:t> v3 native jobs for grenade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 stable release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Keystone system scope testing support in Tempest &amp; </a:t>
            </a:r>
            <a:r>
              <a:rPr lang="en-IN" sz="4100" dirty="0" err="1"/>
              <a:t>Devstack</a:t>
            </a:r>
            <a:r>
              <a:rPr lang="en-IN" sz="4100" dirty="0"/>
              <a:t> along with gate job setup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Volume strict validation testing using JSON schema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Support k8s installation in </a:t>
            </a:r>
            <a:r>
              <a:rPr lang="en-IN" sz="4100" dirty="0" err="1"/>
              <a:t>devstack</a:t>
            </a:r>
            <a:r>
              <a:rPr lang="en-IN" sz="4100" dirty="0"/>
              <a:t>-plugin-container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Train</a:t>
            </a:r>
            <a:endParaRPr dirty="0"/>
          </a:p>
        </p:txBody>
      </p:sp>
      <p:sp>
        <p:nvSpPr>
          <p:cNvPr id="5" name="Shape 405"/>
          <p:cNvSpPr txBox="1">
            <a:spLocks/>
          </p:cNvSpPr>
          <p:nvPr/>
        </p:nvSpPr>
        <p:spPr>
          <a:xfrm>
            <a:off x="12907108" y="4126367"/>
            <a:ext cx="10562492" cy="973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/>
              <a:t>Stability: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Making integrated-gate jobs like tempest-full more stable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More documentation and guidelines for Tempest plugins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Consuming all Tempest CLI in gate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Make scenario manager stable for plugins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Tempest smart </a:t>
            </a:r>
            <a:r>
              <a:rPr lang="en-IN" sz="4100" dirty="0" err="1" smtClean="0"/>
              <a:t>cleanup</a:t>
            </a:r>
            <a:r>
              <a:rPr lang="en-IN" sz="4100" dirty="0" smtClean="0"/>
              <a:t> feature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Keep gate stable.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9482871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E4540"/>
      </a:dk1>
      <a:lt1>
        <a:srgbClr val="0E374E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penStackPike2017" id="{3FD16EED-361F-9047-AC87-7C591A377F26}" vid="{56062C89-8633-DF45-A838-CDA583F1CF3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OpenStack2017</Template>
  <TotalTime>12890</TotalTime>
  <Words>552</Words>
  <Application>Microsoft Office PowerPoint</Application>
  <PresentationFormat>Custom</PresentationFormat>
  <Paragraphs>168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OpenStack QA </vt:lpstr>
      <vt:lpstr>PowerPoint Presentation</vt:lpstr>
      <vt:lpstr>What is OpenStack QA??</vt:lpstr>
      <vt:lpstr>What is OpenStack QA??</vt:lpstr>
      <vt:lpstr>What is OpenStack QA??</vt:lpstr>
      <vt:lpstr>QA CONTRIBUTION STATS: (Stein Cycle) </vt:lpstr>
      <vt:lpstr>PowerPoint Presentation</vt:lpstr>
      <vt:lpstr>PowerPoint Presentation</vt:lpstr>
      <vt:lpstr>PowerPoint Presentation</vt:lpstr>
      <vt:lpstr>PowerPoint Presentation</vt:lpstr>
      <vt:lpstr>Cross-Project Work</vt:lpstr>
      <vt:lpstr>How to give feedback</vt:lpstr>
      <vt:lpstr>How to contribute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PROJECT]</dc:title>
  <dc:creator>Anne Bertucio</dc:creator>
  <cp:lastModifiedBy>ghanshyam</cp:lastModifiedBy>
  <cp:revision>113</cp:revision>
  <dcterms:created xsi:type="dcterms:W3CDTF">2017-09-26T22:45:35Z</dcterms:created>
  <dcterms:modified xsi:type="dcterms:W3CDTF">2019-04-29T17:24:00Z</dcterms:modified>
</cp:coreProperties>
</file>