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266" r:id="rId2"/>
    <p:sldId id="483" r:id="rId3"/>
    <p:sldId id="462" r:id="rId4"/>
    <p:sldId id="463" r:id="rId5"/>
    <p:sldId id="464" r:id="rId6"/>
    <p:sldId id="484" r:id="rId7"/>
    <p:sldId id="465" r:id="rId8"/>
    <p:sldId id="485" r:id="rId9"/>
    <p:sldId id="486" r:id="rId10"/>
    <p:sldId id="487" r:id="rId11"/>
    <p:sldId id="466" r:id="rId12"/>
    <p:sldId id="467" r:id="rId13"/>
    <p:sldId id="488" r:id="rId14"/>
    <p:sldId id="489" r:id="rId15"/>
    <p:sldId id="468" r:id="rId16"/>
    <p:sldId id="469" r:id="rId17"/>
    <p:sldId id="490" r:id="rId18"/>
    <p:sldId id="470" r:id="rId19"/>
    <p:sldId id="472" r:id="rId20"/>
    <p:sldId id="491" r:id="rId21"/>
    <p:sldId id="473"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4E"/>
    <a:srgbClr val="079418"/>
    <a:srgbClr val="00853E"/>
    <a:srgbClr val="077B3B"/>
    <a:srgbClr val="007B3B"/>
    <a:srgbClr val="00A651"/>
    <a:srgbClr val="004A24"/>
    <a:srgbClr val="74C427"/>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315"/>
    <p:restoredTop sz="79295"/>
  </p:normalViewPr>
  <p:slideViewPr>
    <p:cSldViewPr snapToGrid="0" snapToObjects="1">
      <p:cViewPr varScale="1">
        <p:scale>
          <a:sx n="92" d="100"/>
          <a:sy n="92" d="100"/>
        </p:scale>
        <p:origin x="976" y="184"/>
      </p:cViewPr>
      <p:guideLst/>
    </p:cSldViewPr>
  </p:slideViewPr>
  <p:outlineViewPr>
    <p:cViewPr>
      <p:scale>
        <a:sx n="33" d="100"/>
        <a:sy n="33" d="100"/>
      </p:scale>
      <p:origin x="0" y="-621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DD8B4B-44FA-0F9E-02E9-C3A4092852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7BE652F-DBC9-1542-D8F0-7D62E8F78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0DD4366-99D5-AA47-8A4E-30DF96451BD5}" type="datetime1">
              <a:rPr lang="en-US" smtClean="0"/>
              <a:t>4/9/25</a:t>
            </a:fld>
            <a:endParaRPr lang="en-US"/>
          </a:p>
        </p:txBody>
      </p:sp>
      <p:sp>
        <p:nvSpPr>
          <p:cNvPr id="4" name="Footer Placeholder 3">
            <a:extLst>
              <a:ext uri="{FF2B5EF4-FFF2-40B4-BE49-F238E27FC236}">
                <a16:creationId xmlns:a16="http://schemas.microsoft.com/office/drawing/2014/main" id="{C674198D-2290-0F09-4142-CD2C14537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B06C097-E003-BA44-2C81-2DD9AA8266B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67FAFC-D055-C049-B8A9-0E4C55EDA3F2}" type="slidenum">
              <a:rPr lang="en-US" smtClean="0"/>
              <a:t>‹#›</a:t>
            </a:fld>
            <a:endParaRPr lang="en-US"/>
          </a:p>
        </p:txBody>
      </p:sp>
    </p:spTree>
    <p:extLst>
      <p:ext uri="{BB962C8B-B14F-4D97-AF65-F5344CB8AC3E}">
        <p14:creationId xmlns:p14="http://schemas.microsoft.com/office/powerpoint/2010/main" val="35181967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358FC2-929F-D045-A0EB-E015151E7E59}" type="datetime1">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5E1EAE-778F-514F-8802-6B62F667972B}" type="slidenum">
              <a:rPr lang="en-US" smtClean="0"/>
              <a:t>‹#›</a:t>
            </a:fld>
            <a:endParaRPr lang="en-US"/>
          </a:p>
        </p:txBody>
      </p:sp>
    </p:spTree>
    <p:extLst>
      <p:ext uri="{BB962C8B-B14F-4D97-AF65-F5344CB8AC3E}">
        <p14:creationId xmlns:p14="http://schemas.microsoft.com/office/powerpoint/2010/main" val="261403279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3</a:t>
            </a:fld>
            <a:endParaRPr lang="en-US"/>
          </a:p>
        </p:txBody>
      </p:sp>
    </p:spTree>
    <p:extLst>
      <p:ext uri="{BB962C8B-B14F-4D97-AF65-F5344CB8AC3E}">
        <p14:creationId xmlns:p14="http://schemas.microsoft.com/office/powerpoint/2010/main" val="1324352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12</a:t>
            </a:fld>
            <a:endParaRPr lang="en-US"/>
          </a:p>
        </p:txBody>
      </p:sp>
    </p:spTree>
    <p:extLst>
      <p:ext uri="{BB962C8B-B14F-4D97-AF65-F5344CB8AC3E}">
        <p14:creationId xmlns:p14="http://schemas.microsoft.com/office/powerpoint/2010/main" val="21461607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3CC4A-2CFD-857E-894B-073EF9BCE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F67BE0-4949-7614-BEA0-602D74D8CE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E1152-95DC-FF4D-C000-FD8BB7AC0142}"/>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0A5BC46-A500-C7BC-DA60-56046BDE05D0}"/>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6DFC1ED9-34A0-33E1-E8A2-DBCCB3B21504}"/>
              </a:ext>
            </a:extLst>
          </p:cNvPr>
          <p:cNvSpPr>
            <a:spLocks noGrp="1"/>
          </p:cNvSpPr>
          <p:nvPr>
            <p:ph type="sldNum" sz="quarter" idx="5"/>
          </p:nvPr>
        </p:nvSpPr>
        <p:spPr/>
        <p:txBody>
          <a:bodyPr/>
          <a:lstStyle/>
          <a:p>
            <a:fld id="{BB5E1EAE-778F-514F-8802-6B62F667972B}" type="slidenum">
              <a:rPr lang="en-US" smtClean="0"/>
              <a:t>13</a:t>
            </a:fld>
            <a:endParaRPr lang="en-US"/>
          </a:p>
        </p:txBody>
      </p:sp>
    </p:spTree>
    <p:extLst>
      <p:ext uri="{BB962C8B-B14F-4D97-AF65-F5344CB8AC3E}">
        <p14:creationId xmlns:p14="http://schemas.microsoft.com/office/powerpoint/2010/main" val="221152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9A0C3-DF60-3B99-1B1B-D219FADE9B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B2DEA8-29E4-306A-08EF-4F3F2B2DCF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E5B231-ED61-A26D-0BC7-0FA02CF6555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C5FFB8A-CC8A-0E0A-FAF0-9AFD3450A989}"/>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4DFC162A-48DC-794F-271C-F26D8B8380CB}"/>
              </a:ext>
            </a:extLst>
          </p:cNvPr>
          <p:cNvSpPr>
            <a:spLocks noGrp="1"/>
          </p:cNvSpPr>
          <p:nvPr>
            <p:ph type="sldNum" sz="quarter" idx="5"/>
          </p:nvPr>
        </p:nvSpPr>
        <p:spPr/>
        <p:txBody>
          <a:bodyPr/>
          <a:lstStyle/>
          <a:p>
            <a:fld id="{BB5E1EAE-778F-514F-8802-6B62F667972B}" type="slidenum">
              <a:rPr lang="en-US" smtClean="0"/>
              <a:t>14</a:t>
            </a:fld>
            <a:endParaRPr lang="en-US"/>
          </a:p>
        </p:txBody>
      </p:sp>
    </p:spTree>
    <p:extLst>
      <p:ext uri="{BB962C8B-B14F-4D97-AF65-F5344CB8AC3E}">
        <p14:creationId xmlns:p14="http://schemas.microsoft.com/office/powerpoint/2010/main" val="3175289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15</a:t>
            </a:fld>
            <a:endParaRPr lang="en-US"/>
          </a:p>
        </p:txBody>
      </p:sp>
    </p:spTree>
    <p:extLst>
      <p:ext uri="{BB962C8B-B14F-4D97-AF65-F5344CB8AC3E}">
        <p14:creationId xmlns:p14="http://schemas.microsoft.com/office/powerpoint/2010/main" val="11890813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16</a:t>
            </a:fld>
            <a:endParaRPr lang="en-US"/>
          </a:p>
        </p:txBody>
      </p:sp>
    </p:spTree>
    <p:extLst>
      <p:ext uri="{BB962C8B-B14F-4D97-AF65-F5344CB8AC3E}">
        <p14:creationId xmlns:p14="http://schemas.microsoft.com/office/powerpoint/2010/main" val="1734875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16CB2-87DC-DE51-9377-316D6FF7B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9B7E98-B11D-3E40-A1E6-D306863CBB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E1798-763D-4094-74EA-0784205CDBD5}"/>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184EEEE-F0BB-00FD-8436-CBF91C05A7BA}"/>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5515260F-7AF8-2347-9F7F-DF6DFFB30035}"/>
              </a:ext>
            </a:extLst>
          </p:cNvPr>
          <p:cNvSpPr>
            <a:spLocks noGrp="1"/>
          </p:cNvSpPr>
          <p:nvPr>
            <p:ph type="sldNum" sz="quarter" idx="5"/>
          </p:nvPr>
        </p:nvSpPr>
        <p:spPr/>
        <p:txBody>
          <a:bodyPr/>
          <a:lstStyle/>
          <a:p>
            <a:fld id="{BB5E1EAE-778F-514F-8802-6B62F667972B}" type="slidenum">
              <a:rPr lang="en-US" smtClean="0"/>
              <a:t>17</a:t>
            </a:fld>
            <a:endParaRPr lang="en-US"/>
          </a:p>
        </p:txBody>
      </p:sp>
    </p:spTree>
    <p:extLst>
      <p:ext uri="{BB962C8B-B14F-4D97-AF65-F5344CB8AC3E}">
        <p14:creationId xmlns:p14="http://schemas.microsoft.com/office/powerpoint/2010/main" val="471646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18</a:t>
            </a:fld>
            <a:endParaRPr lang="en-US"/>
          </a:p>
        </p:txBody>
      </p:sp>
    </p:spTree>
    <p:extLst>
      <p:ext uri="{BB962C8B-B14F-4D97-AF65-F5344CB8AC3E}">
        <p14:creationId xmlns:p14="http://schemas.microsoft.com/office/powerpoint/2010/main" val="247555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19</a:t>
            </a:fld>
            <a:endParaRPr lang="en-US"/>
          </a:p>
        </p:txBody>
      </p:sp>
    </p:spTree>
    <p:extLst>
      <p:ext uri="{BB962C8B-B14F-4D97-AF65-F5344CB8AC3E}">
        <p14:creationId xmlns:p14="http://schemas.microsoft.com/office/powerpoint/2010/main" val="3768409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9C7BF-8DF9-57A3-877C-0B5AAC267C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7EE608-D5EC-4D59-F62D-71C4A4452B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8D0FA-3027-3FA9-943F-EC63B5828C5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1696023A-ED81-B9B4-7312-1FA6FE4A4D13}"/>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B106A791-DE9E-BA84-B055-DA9177C89C9D}"/>
              </a:ext>
            </a:extLst>
          </p:cNvPr>
          <p:cNvSpPr>
            <a:spLocks noGrp="1"/>
          </p:cNvSpPr>
          <p:nvPr>
            <p:ph type="sldNum" sz="quarter" idx="5"/>
          </p:nvPr>
        </p:nvSpPr>
        <p:spPr/>
        <p:txBody>
          <a:bodyPr/>
          <a:lstStyle/>
          <a:p>
            <a:fld id="{BB5E1EAE-778F-514F-8802-6B62F667972B}" type="slidenum">
              <a:rPr lang="en-US" smtClean="0"/>
              <a:t>20</a:t>
            </a:fld>
            <a:endParaRPr lang="en-US"/>
          </a:p>
        </p:txBody>
      </p:sp>
    </p:spTree>
    <p:extLst>
      <p:ext uri="{BB962C8B-B14F-4D97-AF65-F5344CB8AC3E}">
        <p14:creationId xmlns:p14="http://schemas.microsoft.com/office/powerpoint/2010/main" val="5592680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https://scikit-</a:t>
            </a:r>
            <a:r>
              <a:rPr lang="en-US" dirty="0" err="1"/>
              <a:t>learn.org</a:t>
            </a:r>
            <a:r>
              <a:rPr lang="en-US" dirty="0"/>
              <a:t>/stable/modules/</a:t>
            </a:r>
            <a:r>
              <a:rPr lang="en-US" dirty="0" err="1"/>
              <a:t>cross_validation.html</a:t>
            </a:r>
            <a:r>
              <a:rPr lang="en-US" dirty="0"/>
              <a:t> </a:t>
            </a:r>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21</a:t>
            </a:fld>
            <a:endParaRPr lang="en-US"/>
          </a:p>
        </p:txBody>
      </p:sp>
    </p:spTree>
    <p:extLst>
      <p:ext uri="{BB962C8B-B14F-4D97-AF65-F5344CB8AC3E}">
        <p14:creationId xmlns:p14="http://schemas.microsoft.com/office/powerpoint/2010/main" val="69957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4</a:t>
            </a:fld>
            <a:endParaRPr lang="en-US"/>
          </a:p>
        </p:txBody>
      </p:sp>
    </p:spTree>
    <p:extLst>
      <p:ext uri="{BB962C8B-B14F-4D97-AF65-F5344CB8AC3E}">
        <p14:creationId xmlns:p14="http://schemas.microsoft.com/office/powerpoint/2010/main" val="1545359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www.evidentlyai.com</a:t>
            </a:r>
            <a:r>
              <a:rPr lang="en-US" dirty="0"/>
              <a:t>/classification-metrics/accuracy-precision-recall </a:t>
            </a:r>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5</a:t>
            </a:fld>
            <a:endParaRPr lang="en-US"/>
          </a:p>
        </p:txBody>
      </p:sp>
    </p:spTree>
    <p:extLst>
      <p:ext uri="{BB962C8B-B14F-4D97-AF65-F5344CB8AC3E}">
        <p14:creationId xmlns:p14="http://schemas.microsoft.com/office/powerpoint/2010/main" val="231033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A3228-F149-12D8-CBD4-5BD7F9659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C46421-6EBA-39A9-23B8-F267376319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2FEEE8-1D65-2611-9C58-C2D44B4B64A0}"/>
              </a:ext>
            </a:extLst>
          </p:cNvPr>
          <p:cNvSpPr>
            <a:spLocks noGrp="1"/>
          </p:cNvSpPr>
          <p:nvPr>
            <p:ph type="body" idx="1"/>
          </p:nvPr>
        </p:nvSpPr>
        <p:spPr/>
        <p:txBody>
          <a:bodyPr/>
          <a:lstStyle/>
          <a:p>
            <a:r>
              <a:rPr lang="en-US" dirty="0"/>
              <a:t>https://</a:t>
            </a:r>
            <a:r>
              <a:rPr lang="en-US" dirty="0" err="1"/>
              <a:t>www.evidentlyai.com</a:t>
            </a:r>
            <a:r>
              <a:rPr lang="en-US" dirty="0"/>
              <a:t>/classification-metrics/accuracy-precision-recall </a:t>
            </a:r>
          </a:p>
        </p:txBody>
      </p:sp>
      <p:sp>
        <p:nvSpPr>
          <p:cNvPr id="4" name="Date Placeholder 3">
            <a:extLst>
              <a:ext uri="{FF2B5EF4-FFF2-40B4-BE49-F238E27FC236}">
                <a16:creationId xmlns:a16="http://schemas.microsoft.com/office/drawing/2014/main" id="{CBF9E327-B0C4-4205-8462-C097BFFDDBBB}"/>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B63E7467-8E9E-82B9-1A16-24467365AC13}"/>
              </a:ext>
            </a:extLst>
          </p:cNvPr>
          <p:cNvSpPr>
            <a:spLocks noGrp="1"/>
          </p:cNvSpPr>
          <p:nvPr>
            <p:ph type="sldNum" sz="quarter" idx="5"/>
          </p:nvPr>
        </p:nvSpPr>
        <p:spPr/>
        <p:txBody>
          <a:bodyPr/>
          <a:lstStyle/>
          <a:p>
            <a:fld id="{BB5E1EAE-778F-514F-8802-6B62F667972B}" type="slidenum">
              <a:rPr lang="en-US" smtClean="0"/>
              <a:t>6</a:t>
            </a:fld>
            <a:endParaRPr lang="en-US"/>
          </a:p>
        </p:txBody>
      </p:sp>
    </p:spTree>
    <p:extLst>
      <p:ext uri="{BB962C8B-B14F-4D97-AF65-F5344CB8AC3E}">
        <p14:creationId xmlns:p14="http://schemas.microsoft.com/office/powerpoint/2010/main" val="2755300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7</a:t>
            </a:fld>
            <a:endParaRPr lang="en-US"/>
          </a:p>
        </p:txBody>
      </p:sp>
    </p:spTree>
    <p:extLst>
      <p:ext uri="{BB962C8B-B14F-4D97-AF65-F5344CB8AC3E}">
        <p14:creationId xmlns:p14="http://schemas.microsoft.com/office/powerpoint/2010/main" val="2148646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3EACF-6838-6E99-8B65-8B6D6A9775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F654C3-7789-3797-4BBD-F283DB16B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47A63-3D78-E20B-179A-769C6490A526}"/>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9DA8931D-0254-5DAD-D69B-10B6D71EE429}"/>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BDD45194-4485-6710-2123-A41566FFA342}"/>
              </a:ext>
            </a:extLst>
          </p:cNvPr>
          <p:cNvSpPr>
            <a:spLocks noGrp="1"/>
          </p:cNvSpPr>
          <p:nvPr>
            <p:ph type="sldNum" sz="quarter" idx="5"/>
          </p:nvPr>
        </p:nvSpPr>
        <p:spPr/>
        <p:txBody>
          <a:bodyPr/>
          <a:lstStyle/>
          <a:p>
            <a:fld id="{BB5E1EAE-778F-514F-8802-6B62F667972B}" type="slidenum">
              <a:rPr lang="en-US" smtClean="0"/>
              <a:t>8</a:t>
            </a:fld>
            <a:endParaRPr lang="en-US"/>
          </a:p>
        </p:txBody>
      </p:sp>
    </p:spTree>
    <p:extLst>
      <p:ext uri="{BB962C8B-B14F-4D97-AF65-F5344CB8AC3E}">
        <p14:creationId xmlns:p14="http://schemas.microsoft.com/office/powerpoint/2010/main" val="864995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9CDF3-2F7E-E072-A16C-F55A04BE6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353E1B-C87C-1758-20BC-9D9F755B2F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3DE09-80C0-51AE-A7A8-64FC6AEA0BA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7F6B09-112B-8BF8-B7CF-DAACB0271D4D}"/>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57D76BC6-212B-FC1E-AA15-0926FF35B89C}"/>
              </a:ext>
            </a:extLst>
          </p:cNvPr>
          <p:cNvSpPr>
            <a:spLocks noGrp="1"/>
          </p:cNvSpPr>
          <p:nvPr>
            <p:ph type="sldNum" sz="quarter" idx="5"/>
          </p:nvPr>
        </p:nvSpPr>
        <p:spPr/>
        <p:txBody>
          <a:bodyPr/>
          <a:lstStyle/>
          <a:p>
            <a:fld id="{BB5E1EAE-778F-514F-8802-6B62F667972B}" type="slidenum">
              <a:rPr lang="en-US" smtClean="0"/>
              <a:t>9</a:t>
            </a:fld>
            <a:endParaRPr lang="en-US"/>
          </a:p>
        </p:txBody>
      </p:sp>
    </p:spTree>
    <p:extLst>
      <p:ext uri="{BB962C8B-B14F-4D97-AF65-F5344CB8AC3E}">
        <p14:creationId xmlns:p14="http://schemas.microsoft.com/office/powerpoint/2010/main" val="867019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0EDC-CE92-A5BE-64FF-D92A727A1B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3F0221-453D-267D-4D5E-C3CB42E527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43144E-0EA9-1E44-C834-830D763D8A3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731EDE5E-B30D-4432-38D5-093C569099B0}"/>
              </a:ext>
            </a:extLst>
          </p:cNvPr>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a:extLst>
              <a:ext uri="{FF2B5EF4-FFF2-40B4-BE49-F238E27FC236}">
                <a16:creationId xmlns:a16="http://schemas.microsoft.com/office/drawing/2014/main" id="{0838133A-FC4B-EC73-A28B-6A8812F51E8F}"/>
              </a:ext>
            </a:extLst>
          </p:cNvPr>
          <p:cNvSpPr>
            <a:spLocks noGrp="1"/>
          </p:cNvSpPr>
          <p:nvPr>
            <p:ph type="sldNum" sz="quarter" idx="5"/>
          </p:nvPr>
        </p:nvSpPr>
        <p:spPr/>
        <p:txBody>
          <a:bodyPr/>
          <a:lstStyle/>
          <a:p>
            <a:fld id="{BB5E1EAE-778F-514F-8802-6B62F667972B}" type="slidenum">
              <a:rPr lang="en-US" smtClean="0"/>
              <a:t>10</a:t>
            </a:fld>
            <a:endParaRPr lang="en-US"/>
          </a:p>
        </p:txBody>
      </p:sp>
    </p:spTree>
    <p:extLst>
      <p:ext uri="{BB962C8B-B14F-4D97-AF65-F5344CB8AC3E}">
        <p14:creationId xmlns:p14="http://schemas.microsoft.com/office/powerpoint/2010/main" val="3916163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8A358FC2-929F-D045-A0EB-E015151E7E59}" type="datetime1">
              <a:rPr lang="en-US" smtClean="0"/>
              <a:t>4/9/25</a:t>
            </a:fld>
            <a:endParaRPr lang="en-US"/>
          </a:p>
        </p:txBody>
      </p:sp>
      <p:sp>
        <p:nvSpPr>
          <p:cNvPr id="5" name="Slide Number Placeholder 4"/>
          <p:cNvSpPr>
            <a:spLocks noGrp="1"/>
          </p:cNvSpPr>
          <p:nvPr>
            <p:ph type="sldNum" sz="quarter" idx="5"/>
          </p:nvPr>
        </p:nvSpPr>
        <p:spPr/>
        <p:txBody>
          <a:bodyPr/>
          <a:lstStyle/>
          <a:p>
            <a:fld id="{BB5E1EAE-778F-514F-8802-6B62F667972B}" type="slidenum">
              <a:rPr lang="en-US" smtClean="0"/>
              <a:t>11</a:t>
            </a:fld>
            <a:endParaRPr lang="en-US"/>
          </a:p>
        </p:txBody>
      </p:sp>
    </p:spTree>
    <p:extLst>
      <p:ext uri="{BB962C8B-B14F-4D97-AF65-F5344CB8AC3E}">
        <p14:creationId xmlns:p14="http://schemas.microsoft.com/office/powerpoint/2010/main" val="1119327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63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10E7C09-85A1-C347-BD36-1D230C772538}"/>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sz="2800" b="0" i="0" u="none" strike="noStrike" baseline="0" smtClean="0">
                <a:effectLst/>
                <a:latin typeface="Calibri Regular"/>
              </a:defRPr>
            </a:lvl1pPr>
          </a:lstStyle>
          <a:p>
            <a:pPr lvl="0">
              <a:spcBef>
                <a:spcPts val="1600"/>
              </a:spcBef>
            </a:pPr>
            <a:r>
              <a:rPr lang="en-US" b="0" i="0" u="none" strike="noStrike" dirty="0">
                <a:solidFill>
                  <a:srgbClr val="000000"/>
                </a:solidFill>
                <a:effectLst/>
                <a:latin typeface="Segoe UI"/>
              </a:rPr>
              <a:t>Slide Title Here</a:t>
            </a:r>
          </a:p>
        </p:txBody>
      </p:sp>
      <p:sp>
        <p:nvSpPr>
          <p:cNvPr id="10" name="Text Placeholder 9">
            <a:extLst>
              <a:ext uri="{FF2B5EF4-FFF2-40B4-BE49-F238E27FC236}">
                <a16:creationId xmlns:a16="http://schemas.microsoft.com/office/drawing/2014/main" id="{B68784AB-3752-A44B-9D82-F3D2CCF84DDE}"/>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tx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5" name="Oval 4">
            <a:extLst>
              <a:ext uri="{FF2B5EF4-FFF2-40B4-BE49-F238E27FC236}">
                <a16:creationId xmlns:a16="http://schemas.microsoft.com/office/drawing/2014/main" id="{A3C1BF43-167B-404A-8DED-4E203311E0FD}"/>
              </a:ext>
            </a:extLst>
          </p:cNvPr>
          <p:cNvSpPr/>
          <p:nvPr userDrawn="1"/>
        </p:nvSpPr>
        <p:spPr>
          <a:xfrm>
            <a:off x="4446928" y="763908"/>
            <a:ext cx="3237181" cy="3237181"/>
          </a:xfrm>
          <a:prstGeom prst="ellipse">
            <a:avLst/>
          </a:prstGeom>
          <a:solidFill>
            <a:srgbClr val="0085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6958F9-1290-544E-A4D9-C155090F0538}"/>
              </a:ext>
            </a:extLst>
          </p:cNvPr>
          <p:cNvPicPr>
            <a:picLocks noChangeAspect="1"/>
          </p:cNvPicPr>
          <p:nvPr userDrawn="1"/>
        </p:nvPicPr>
        <p:blipFill>
          <a:blip r:embed="rId2"/>
          <a:stretch>
            <a:fillRect/>
          </a:stretch>
        </p:blipFill>
        <p:spPr>
          <a:xfrm>
            <a:off x="4689346" y="1747341"/>
            <a:ext cx="2752344" cy="1270313"/>
          </a:xfrm>
          <a:prstGeom prst="rect">
            <a:avLst/>
          </a:prstGeom>
        </p:spPr>
      </p:pic>
    </p:spTree>
    <p:extLst>
      <p:ext uri="{BB962C8B-B14F-4D97-AF65-F5344CB8AC3E}">
        <p14:creationId xmlns:p14="http://schemas.microsoft.com/office/powerpoint/2010/main" val="1356981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E59F1FB-5E2C-514C-8EE1-7A1EB1EF3DF9}"/>
              </a:ext>
            </a:extLst>
          </p:cNvPr>
          <p:cNvSpPr/>
          <p:nvPr userDrawn="1"/>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5">
            <a:extLst>
              <a:ext uri="{FF2B5EF4-FFF2-40B4-BE49-F238E27FC236}">
                <a16:creationId xmlns:a16="http://schemas.microsoft.com/office/drawing/2014/main" id="{D2C30F20-235F-174D-B487-D6643917E8A9}"/>
              </a:ext>
            </a:extLst>
          </p:cNvPr>
          <p:cNvSpPr>
            <a:spLocks noGrp="1"/>
          </p:cNvSpPr>
          <p:nvPr>
            <p:ph type="body" sz="quarter" idx="10" hasCustomPrompt="1"/>
          </p:nvPr>
        </p:nvSpPr>
        <p:spPr>
          <a:xfrm>
            <a:off x="3911599" y="4366579"/>
            <a:ext cx="4307841" cy="439101"/>
          </a:xfrm>
          <a:prstGeom prst="rect">
            <a:avLst/>
          </a:prstGeom>
        </p:spPr>
        <p:txBody>
          <a:bodyPr/>
          <a:lstStyle>
            <a:lvl1pPr marL="0" indent="0" algn="ctr">
              <a:buFontTx/>
              <a:buNone/>
              <a:defRPr lang="en-US" dirty="0" smtClean="0">
                <a:solidFill>
                  <a:schemeClr val="bg1"/>
                </a:solidFill>
              </a:defRPr>
            </a:lvl1pPr>
          </a:lstStyle>
          <a:p>
            <a:pPr lvl="0">
              <a:spcBef>
                <a:spcPts val="1600"/>
              </a:spcBef>
            </a:pPr>
            <a:r>
              <a:rPr lang="en-US" sz="2800" dirty="0"/>
              <a:t>Slide Title Here</a:t>
            </a:r>
            <a:endParaRPr lang="en-US" b="0" i="0" u="none" strike="noStrike" dirty="0">
              <a:solidFill>
                <a:srgbClr val="000000"/>
              </a:solidFill>
              <a:effectLst/>
              <a:latin typeface="Segoe UI"/>
            </a:endParaRPr>
          </a:p>
        </p:txBody>
      </p:sp>
      <p:sp>
        <p:nvSpPr>
          <p:cNvPr id="9" name="Text Placeholder 9">
            <a:extLst>
              <a:ext uri="{FF2B5EF4-FFF2-40B4-BE49-F238E27FC236}">
                <a16:creationId xmlns:a16="http://schemas.microsoft.com/office/drawing/2014/main" id="{0D4B792E-BBD3-EA46-9052-2846A6BC14B1}"/>
              </a:ext>
            </a:extLst>
          </p:cNvPr>
          <p:cNvSpPr>
            <a:spLocks noGrp="1"/>
          </p:cNvSpPr>
          <p:nvPr>
            <p:ph type="body" sz="quarter" idx="11" hasCustomPrompt="1"/>
          </p:nvPr>
        </p:nvSpPr>
        <p:spPr>
          <a:xfrm>
            <a:off x="3911600" y="5008563"/>
            <a:ext cx="4308475" cy="1655762"/>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Tx/>
              <a:buNone/>
              <a:tabLst/>
              <a:defRPr lang="en-US" sz="1400" b="0" i="0" u="none" strike="noStrike" baseline="0" smtClean="0">
                <a:solidFill>
                  <a:schemeClr val="bg1"/>
                </a:solidFill>
                <a:effectLst/>
                <a:latin typeface="+mn-lt"/>
                <a:cs typeface="Calibri" panose="020F0502020204030204" pitchFamily="34" charset="0"/>
              </a:defRPr>
            </a:lvl1pPr>
          </a:lstStyle>
          <a:p>
            <a:pPr marL="0" marR="0" lvl="0" indent="0" algn="ctr" defTabSz="914400" rtl="0" eaLnBrk="1" fontAlgn="auto" latinLnBrk="0" hangingPunct="1">
              <a:lnSpc>
                <a:spcPct val="90000"/>
              </a:lnSpc>
              <a:spcBef>
                <a:spcPts val="1000"/>
              </a:spcBef>
              <a:spcAft>
                <a:spcPts val="0"/>
              </a:spcAft>
              <a:buClrTx/>
              <a:buSzTx/>
              <a:buFontTx/>
              <a:buNone/>
              <a:tabLst/>
              <a:defRPr/>
            </a:pPr>
            <a:r>
              <a:rPr lang="en-US" sz="1400" dirty="0" err="1"/>
              <a:t>Mauris</a:t>
            </a:r>
            <a:r>
              <a:rPr lang="en-US" sz="1400" dirty="0"/>
              <a:t> </a:t>
            </a:r>
            <a:r>
              <a:rPr lang="en-US" sz="1400" dirty="0" err="1"/>
              <a:t>accumsan</a:t>
            </a:r>
            <a:r>
              <a:rPr lang="en-US" sz="1400" dirty="0"/>
              <a:t> </a:t>
            </a:r>
            <a:r>
              <a:rPr lang="en-US" sz="1400" dirty="0" err="1"/>
              <a:t>purus</a:t>
            </a:r>
            <a:r>
              <a:rPr lang="en-US" sz="1400" dirty="0"/>
              <a:t> in </a:t>
            </a:r>
            <a:r>
              <a:rPr lang="en-US" sz="1400" dirty="0" err="1"/>
              <a:t>quam</a:t>
            </a:r>
            <a:r>
              <a:rPr lang="en-US" sz="1400" dirty="0"/>
              <a:t> </a:t>
            </a:r>
            <a:r>
              <a:rPr lang="en-US" sz="1400" dirty="0" err="1"/>
              <a:t>lobortis</a:t>
            </a:r>
            <a:r>
              <a:rPr lang="en-US" sz="1400" dirty="0"/>
              <a:t> pharetra. </a:t>
            </a:r>
            <a:r>
              <a:rPr lang="en-US" sz="1400" dirty="0" err="1"/>
              <a:t>Proin</a:t>
            </a:r>
            <a:r>
              <a:rPr lang="en-US" sz="1400" dirty="0"/>
              <a:t> sit </a:t>
            </a:r>
            <a:r>
              <a:rPr lang="en-US" sz="1400" dirty="0" err="1"/>
              <a:t>amet</a:t>
            </a:r>
            <a:r>
              <a:rPr lang="en-US" sz="1400" dirty="0"/>
              <a:t> </a:t>
            </a:r>
            <a:r>
              <a:rPr lang="en-US" sz="1400" dirty="0" err="1"/>
              <a:t>elementum</a:t>
            </a:r>
            <a:r>
              <a:rPr lang="en-US" sz="1400" dirty="0"/>
              <a:t> </a:t>
            </a:r>
            <a:r>
              <a:rPr lang="en-US" sz="1400" dirty="0" err="1"/>
              <a:t>turpis</a:t>
            </a:r>
            <a:r>
              <a:rPr lang="en-US" sz="1400" dirty="0"/>
              <a:t>. </a:t>
            </a:r>
            <a:r>
              <a:rPr lang="en-US" sz="1400" dirty="0" err="1"/>
              <a:t>Vivamus</a:t>
            </a:r>
            <a:r>
              <a:rPr lang="en-US" sz="1400" dirty="0"/>
              <a:t> </a:t>
            </a:r>
            <a:r>
              <a:rPr lang="en-US" sz="1400" dirty="0" err="1"/>
              <a:t>sodales</a:t>
            </a:r>
            <a:r>
              <a:rPr lang="en-US" sz="1400" dirty="0"/>
              <a:t> magna id pulvinar </a:t>
            </a:r>
            <a:r>
              <a:rPr lang="en-US" sz="1400" dirty="0" err="1"/>
              <a:t>pretium</a:t>
            </a:r>
            <a:r>
              <a:rPr lang="en-US" sz="1400" dirty="0"/>
              <a:t>. </a:t>
            </a:r>
            <a:r>
              <a:rPr lang="en-US" sz="1400" dirty="0" err="1"/>
              <a:t>Phasellus</a:t>
            </a:r>
            <a:r>
              <a:rPr lang="en-US" sz="1400" dirty="0"/>
              <a:t> porta ipsum </a:t>
            </a:r>
            <a:r>
              <a:rPr lang="en-US" sz="1400" dirty="0" err="1"/>
              <a:t>nec</a:t>
            </a:r>
            <a:r>
              <a:rPr lang="en-US" sz="1400" dirty="0"/>
              <a:t> </a:t>
            </a:r>
            <a:r>
              <a:rPr lang="en-US" sz="1400" dirty="0" err="1"/>
              <a:t>euismod</a:t>
            </a:r>
            <a:r>
              <a:rPr lang="en-US" sz="1400" dirty="0"/>
              <a:t> </a:t>
            </a:r>
            <a:r>
              <a:rPr lang="en-US" sz="1400" dirty="0" err="1"/>
              <a:t>tincidunt</a:t>
            </a:r>
            <a:r>
              <a:rPr lang="en-US" sz="1400" dirty="0"/>
              <a:t>. </a:t>
            </a:r>
            <a:r>
              <a:rPr lang="en-US" sz="1400" dirty="0" err="1"/>
              <a:t>Aliquam</a:t>
            </a:r>
            <a:r>
              <a:rPr lang="en-US" sz="1400" dirty="0"/>
              <a:t> </a:t>
            </a:r>
            <a:r>
              <a:rPr lang="en-US" sz="1400" dirty="0" err="1"/>
              <a:t>ultrices</a:t>
            </a:r>
            <a:r>
              <a:rPr lang="en-US" sz="1400" dirty="0"/>
              <a:t>, </a:t>
            </a:r>
            <a:r>
              <a:rPr lang="en-US" sz="1400" dirty="0" err="1"/>
              <a:t>justo</a:t>
            </a:r>
            <a:r>
              <a:rPr lang="en-US" sz="1400" dirty="0"/>
              <a:t> </a:t>
            </a:r>
            <a:r>
              <a:rPr lang="en-US" sz="1400" dirty="0" err="1"/>
              <a:t>quis</a:t>
            </a:r>
            <a:r>
              <a:rPr lang="en-US" sz="1400" dirty="0"/>
              <a:t> semper</a:t>
            </a:r>
            <a:endParaRPr lang="en-US" dirty="0">
              <a:solidFill>
                <a:srgbClr val="000000"/>
              </a:solidFill>
              <a:effectLst/>
              <a:latin typeface="Helvetica" pitchFamily="2" charset="0"/>
            </a:endParaRPr>
          </a:p>
        </p:txBody>
      </p:sp>
      <p:sp>
        <p:nvSpPr>
          <p:cNvPr id="6" name="Oval 5">
            <a:extLst>
              <a:ext uri="{FF2B5EF4-FFF2-40B4-BE49-F238E27FC236}">
                <a16:creationId xmlns:a16="http://schemas.microsoft.com/office/drawing/2014/main" id="{0583217F-EF53-454B-993D-E0F772248784}"/>
              </a:ext>
            </a:extLst>
          </p:cNvPr>
          <p:cNvSpPr/>
          <p:nvPr userDrawn="1"/>
        </p:nvSpPr>
        <p:spPr>
          <a:xfrm>
            <a:off x="4446683" y="695669"/>
            <a:ext cx="3237181" cy="32371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3ED3F9B-EE06-3047-9AAE-7CF23F171A05}"/>
              </a:ext>
            </a:extLst>
          </p:cNvPr>
          <p:cNvPicPr>
            <a:picLocks noChangeAspect="1"/>
          </p:cNvPicPr>
          <p:nvPr userDrawn="1"/>
        </p:nvPicPr>
        <p:blipFill>
          <a:blip r:embed="rId2"/>
          <a:stretch>
            <a:fillRect/>
          </a:stretch>
        </p:blipFill>
        <p:spPr>
          <a:xfrm>
            <a:off x="4692681" y="1680755"/>
            <a:ext cx="2745184" cy="1267007"/>
          </a:xfrm>
          <a:prstGeom prst="rect">
            <a:avLst/>
          </a:prstGeom>
        </p:spPr>
      </p:pic>
    </p:spTree>
    <p:extLst>
      <p:ext uri="{BB962C8B-B14F-4D97-AF65-F5344CB8AC3E}">
        <p14:creationId xmlns:p14="http://schemas.microsoft.com/office/powerpoint/2010/main" val="56018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FA48A-D45C-104B-BED3-DE006E62D3AF}"/>
              </a:ext>
            </a:extLst>
          </p:cNvPr>
          <p:cNvPicPr>
            <a:picLocks noChangeAspect="1"/>
          </p:cNvPicPr>
          <p:nvPr userDrawn="1"/>
        </p:nvPicPr>
        <p:blipFill>
          <a:blip r:embed="rId2"/>
          <a:stretch>
            <a:fillRect/>
          </a:stretch>
        </p:blipFill>
        <p:spPr>
          <a:xfrm>
            <a:off x="10349932" y="217820"/>
            <a:ext cx="1623486" cy="749301"/>
          </a:xfrm>
          <a:prstGeom prst="rect">
            <a:avLst/>
          </a:prstGeom>
        </p:spPr>
      </p:pic>
      <p:sp>
        <p:nvSpPr>
          <p:cNvPr id="4" name="Text Placeholder 3">
            <a:extLst>
              <a:ext uri="{FF2B5EF4-FFF2-40B4-BE49-F238E27FC236}">
                <a16:creationId xmlns:a16="http://schemas.microsoft.com/office/drawing/2014/main" id="{29C5E821-9602-8B43-B24F-C0C7DEF06399}"/>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lvl1pPr>
          </a:lstStyle>
          <a:p>
            <a:pPr lvl="0"/>
            <a:r>
              <a:rPr lang="en-US" dirty="0"/>
              <a:t>Very Large Headline Here</a:t>
            </a:r>
          </a:p>
        </p:txBody>
      </p:sp>
      <p:sp>
        <p:nvSpPr>
          <p:cNvPr id="9" name="Text Placeholder 3">
            <a:extLst>
              <a:ext uri="{FF2B5EF4-FFF2-40B4-BE49-F238E27FC236}">
                <a16:creationId xmlns:a16="http://schemas.microsoft.com/office/drawing/2014/main" id="{F6C1644D-226D-1A4D-8637-0158912CDBED}"/>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353650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rgbClr val="077B3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92C9595-0EA3-D84B-B804-E01A3FC5DA6A}"/>
              </a:ext>
            </a:extLst>
          </p:cNvPr>
          <p:cNvPicPr>
            <a:picLocks noChangeAspect="1"/>
          </p:cNvPicPr>
          <p:nvPr userDrawn="1"/>
        </p:nvPicPr>
        <p:blipFill>
          <a:blip r:embed="rId2"/>
          <a:stretch>
            <a:fillRect/>
          </a:stretch>
        </p:blipFill>
        <p:spPr>
          <a:xfrm>
            <a:off x="10351008" y="219456"/>
            <a:ext cx="1627632" cy="751215"/>
          </a:xfrm>
          <a:prstGeom prst="rect">
            <a:avLst/>
          </a:prstGeom>
        </p:spPr>
      </p:pic>
      <p:sp>
        <p:nvSpPr>
          <p:cNvPr id="5" name="Text Placeholder 3">
            <a:extLst>
              <a:ext uri="{FF2B5EF4-FFF2-40B4-BE49-F238E27FC236}">
                <a16:creationId xmlns:a16="http://schemas.microsoft.com/office/drawing/2014/main" id="{4D028BE1-628E-C845-BC44-E884D945FA28}"/>
              </a:ext>
            </a:extLst>
          </p:cNvPr>
          <p:cNvSpPr>
            <a:spLocks noGrp="1"/>
          </p:cNvSpPr>
          <p:nvPr>
            <p:ph type="body" sz="quarter" idx="10" hasCustomPrompt="1"/>
          </p:nvPr>
        </p:nvSpPr>
        <p:spPr>
          <a:xfrm>
            <a:off x="2092325" y="2631759"/>
            <a:ext cx="8667750" cy="873442"/>
          </a:xfrm>
          <a:prstGeom prst="rect">
            <a:avLst/>
          </a:prstGeom>
        </p:spPr>
        <p:txBody>
          <a:bodyPr/>
          <a:lstStyle>
            <a:lvl1pPr marL="0" indent="0">
              <a:buNone/>
              <a:defRPr sz="6000">
                <a:solidFill>
                  <a:schemeClr val="bg1"/>
                </a:solidFill>
              </a:defRPr>
            </a:lvl1pPr>
          </a:lstStyle>
          <a:p>
            <a:pPr lvl="0"/>
            <a:r>
              <a:rPr lang="en-US" dirty="0"/>
              <a:t>Very Large Headline Here</a:t>
            </a:r>
          </a:p>
        </p:txBody>
      </p:sp>
      <p:sp>
        <p:nvSpPr>
          <p:cNvPr id="6" name="Text Placeholder 3">
            <a:extLst>
              <a:ext uri="{FF2B5EF4-FFF2-40B4-BE49-F238E27FC236}">
                <a16:creationId xmlns:a16="http://schemas.microsoft.com/office/drawing/2014/main" id="{DF02F72D-84BA-CE4B-9DF3-FC49E4CE2E0E}"/>
              </a:ext>
            </a:extLst>
          </p:cNvPr>
          <p:cNvSpPr>
            <a:spLocks noGrp="1"/>
          </p:cNvSpPr>
          <p:nvPr>
            <p:ph type="body" sz="quarter" idx="11" hasCustomPrompt="1"/>
          </p:nvPr>
        </p:nvSpPr>
        <p:spPr>
          <a:xfrm>
            <a:off x="2092325" y="3637598"/>
            <a:ext cx="8667750" cy="2448241"/>
          </a:xfrm>
          <a:prstGeom prst="rect">
            <a:avLst/>
          </a:prstGeom>
        </p:spPr>
        <p:txBody>
          <a:bodyPr/>
          <a:lstStyle>
            <a:lvl1pPr marL="0" indent="0">
              <a:buNone/>
              <a:defRPr sz="1800">
                <a:solidFill>
                  <a:schemeClr val="bg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Tree>
    <p:extLst>
      <p:ext uri="{BB962C8B-B14F-4D97-AF65-F5344CB8AC3E}">
        <p14:creationId xmlns:p14="http://schemas.microsoft.com/office/powerpoint/2010/main" val="921838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6D0D23-7F98-C641-88F6-FE6D8AEF7B11}"/>
              </a:ext>
            </a:extLst>
          </p:cNvPr>
          <p:cNvSpPr>
            <a:spLocks noGrp="1"/>
          </p:cNvSpPr>
          <p:nvPr>
            <p:ph type="body" sz="quarter" idx="10" hasCustomPrompt="1"/>
          </p:nvPr>
        </p:nvSpPr>
        <p:spPr>
          <a:xfrm>
            <a:off x="2895283" y="1778318"/>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0" name="Text Placeholder 5">
            <a:extLst>
              <a:ext uri="{FF2B5EF4-FFF2-40B4-BE49-F238E27FC236}">
                <a16:creationId xmlns:a16="http://schemas.microsoft.com/office/drawing/2014/main" id="{618F94F7-6A0C-4842-97A6-ACC772E67945}"/>
              </a:ext>
            </a:extLst>
          </p:cNvPr>
          <p:cNvSpPr>
            <a:spLocks noGrp="1"/>
          </p:cNvSpPr>
          <p:nvPr>
            <p:ph type="body" sz="quarter" idx="11" hasCustomPrompt="1"/>
          </p:nvPr>
        </p:nvSpPr>
        <p:spPr>
          <a:xfrm>
            <a:off x="2895283" y="2133600"/>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17" name="Text Placeholder 16">
            <a:extLst>
              <a:ext uri="{FF2B5EF4-FFF2-40B4-BE49-F238E27FC236}">
                <a16:creationId xmlns:a16="http://schemas.microsoft.com/office/drawing/2014/main" id="{A7C738E9-0CF9-D840-A14B-E1FACA560A98}"/>
              </a:ext>
            </a:extLst>
          </p:cNvPr>
          <p:cNvSpPr>
            <a:spLocks noGrp="1"/>
          </p:cNvSpPr>
          <p:nvPr>
            <p:ph type="body" sz="quarter" idx="16" hasCustomPrompt="1"/>
          </p:nvPr>
        </p:nvSpPr>
        <p:spPr>
          <a:xfrm>
            <a:off x="2021205" y="1589881"/>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19" name="Text Placeholder 16">
            <a:extLst>
              <a:ext uri="{FF2B5EF4-FFF2-40B4-BE49-F238E27FC236}">
                <a16:creationId xmlns:a16="http://schemas.microsoft.com/office/drawing/2014/main" id="{FEBC0744-1C0D-8A4E-9A74-5B20FDEC0832}"/>
              </a:ext>
            </a:extLst>
          </p:cNvPr>
          <p:cNvSpPr>
            <a:spLocks noGrp="1"/>
          </p:cNvSpPr>
          <p:nvPr>
            <p:ph type="body" sz="quarter" idx="17" hasCustomPrompt="1"/>
          </p:nvPr>
        </p:nvSpPr>
        <p:spPr>
          <a:xfrm>
            <a:off x="2021205" y="3367431"/>
            <a:ext cx="732155" cy="732155"/>
          </a:xfrm>
          <a:prstGeom prst="ellipse">
            <a:avLst/>
          </a:prstGeom>
          <a:solidFill>
            <a:srgbClr val="007B3B"/>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0" name="Text Placeholder 16">
            <a:extLst>
              <a:ext uri="{FF2B5EF4-FFF2-40B4-BE49-F238E27FC236}">
                <a16:creationId xmlns:a16="http://schemas.microsoft.com/office/drawing/2014/main" id="{F2A377BB-0714-DD4C-80FE-85B366A98F25}"/>
              </a:ext>
            </a:extLst>
          </p:cNvPr>
          <p:cNvSpPr>
            <a:spLocks noGrp="1"/>
          </p:cNvSpPr>
          <p:nvPr>
            <p:ph type="body" sz="quarter" idx="18" hasCustomPrompt="1"/>
          </p:nvPr>
        </p:nvSpPr>
        <p:spPr>
          <a:xfrm>
            <a:off x="2031047" y="5095108"/>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
        <p:nvSpPr>
          <p:cNvPr id="21" name="Text Placeholder 5">
            <a:extLst>
              <a:ext uri="{FF2B5EF4-FFF2-40B4-BE49-F238E27FC236}">
                <a16:creationId xmlns:a16="http://schemas.microsoft.com/office/drawing/2014/main" id="{00BB2566-BA77-DA4D-8AE9-AB7266B6FDB2}"/>
              </a:ext>
            </a:extLst>
          </p:cNvPr>
          <p:cNvSpPr>
            <a:spLocks noGrp="1"/>
          </p:cNvSpPr>
          <p:nvPr>
            <p:ph type="body" sz="quarter" idx="19" hasCustomPrompt="1"/>
          </p:nvPr>
        </p:nvSpPr>
        <p:spPr>
          <a:xfrm>
            <a:off x="2895283" y="3531104"/>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2" name="Text Placeholder 5">
            <a:extLst>
              <a:ext uri="{FF2B5EF4-FFF2-40B4-BE49-F238E27FC236}">
                <a16:creationId xmlns:a16="http://schemas.microsoft.com/office/drawing/2014/main" id="{B58912CC-E0BC-BC43-8A1E-EE3F00B3B169}"/>
              </a:ext>
            </a:extLst>
          </p:cNvPr>
          <p:cNvSpPr>
            <a:spLocks noGrp="1"/>
          </p:cNvSpPr>
          <p:nvPr>
            <p:ph type="body" sz="quarter" idx="20" hasCustomPrompt="1"/>
          </p:nvPr>
        </p:nvSpPr>
        <p:spPr>
          <a:xfrm>
            <a:off x="2895283" y="3886386"/>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3" name="Text Placeholder 5">
            <a:extLst>
              <a:ext uri="{FF2B5EF4-FFF2-40B4-BE49-F238E27FC236}">
                <a16:creationId xmlns:a16="http://schemas.microsoft.com/office/drawing/2014/main" id="{4BF3DBAD-AE6F-A742-B177-934C84760CFB}"/>
              </a:ext>
            </a:extLst>
          </p:cNvPr>
          <p:cNvSpPr>
            <a:spLocks noGrp="1"/>
          </p:cNvSpPr>
          <p:nvPr>
            <p:ph type="body" sz="quarter" idx="21" hasCustomPrompt="1"/>
          </p:nvPr>
        </p:nvSpPr>
        <p:spPr>
          <a:xfrm>
            <a:off x="2895283" y="5289897"/>
            <a:ext cx="4176077" cy="355282"/>
          </a:xfrm>
          <a:prstGeom prst="rect">
            <a:avLst/>
          </a:prstGeo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4" name="Text Placeholder 5">
            <a:extLst>
              <a:ext uri="{FF2B5EF4-FFF2-40B4-BE49-F238E27FC236}">
                <a16:creationId xmlns:a16="http://schemas.microsoft.com/office/drawing/2014/main" id="{A5F64050-BBE0-6141-A55E-19C9B49423FA}"/>
              </a:ext>
            </a:extLst>
          </p:cNvPr>
          <p:cNvSpPr>
            <a:spLocks noGrp="1"/>
          </p:cNvSpPr>
          <p:nvPr>
            <p:ph type="body" sz="quarter" idx="22" hasCustomPrompt="1"/>
          </p:nvPr>
        </p:nvSpPr>
        <p:spPr>
          <a:xfrm>
            <a:off x="2895283" y="5645179"/>
            <a:ext cx="5679757" cy="853440"/>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2895283" y="737685"/>
            <a:ext cx="5974397" cy="421163"/>
          </a:xfrm>
          <a:prstGeom prst="rect">
            <a:avLst/>
          </a:prstGeom>
        </p:spPr>
        <p:txBody>
          <a:bodyPr/>
          <a:lstStyle>
            <a:lvl1pPr marL="0" indent="0">
              <a:buNone/>
              <a:defRPr sz="3600"/>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Tree>
    <p:extLst>
      <p:ext uri="{BB962C8B-B14F-4D97-AF65-F5344CB8AC3E}">
        <p14:creationId xmlns:p14="http://schemas.microsoft.com/office/powerpoint/2010/main" val="3243184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FAA48E5-92BB-6946-953B-AC27C5395327}"/>
              </a:ext>
            </a:extLst>
          </p:cNvPr>
          <p:cNvPicPr>
            <a:picLocks noChangeAspect="1"/>
          </p:cNvPicPr>
          <p:nvPr userDrawn="1"/>
        </p:nvPicPr>
        <p:blipFill>
          <a:blip r:embed="rId2"/>
          <a:stretch>
            <a:fillRect/>
          </a:stretch>
        </p:blipFill>
        <p:spPr>
          <a:xfrm>
            <a:off x="10351008" y="219456"/>
            <a:ext cx="1623486" cy="749301"/>
          </a:xfrm>
          <a:prstGeom prst="rect">
            <a:avLst/>
          </a:prstGeom>
        </p:spPr>
      </p:pic>
      <p:sp>
        <p:nvSpPr>
          <p:cNvPr id="25" name="Text Placeholder 5">
            <a:extLst>
              <a:ext uri="{FF2B5EF4-FFF2-40B4-BE49-F238E27FC236}">
                <a16:creationId xmlns:a16="http://schemas.microsoft.com/office/drawing/2014/main" id="{210D1966-0F17-4F47-A1D0-2100A95FD57A}"/>
              </a:ext>
            </a:extLst>
          </p:cNvPr>
          <p:cNvSpPr>
            <a:spLocks noGrp="1"/>
          </p:cNvSpPr>
          <p:nvPr>
            <p:ph type="body" sz="quarter" idx="23" hasCustomPrompt="1"/>
          </p:nvPr>
        </p:nvSpPr>
        <p:spPr>
          <a:xfrm>
            <a:off x="492284" y="1486747"/>
            <a:ext cx="7107396" cy="1751515"/>
          </a:xfrm>
          <a:prstGeom prst="rect">
            <a:avLst/>
          </a:prstGeom>
        </p:spPr>
        <p:txBody>
          <a:bodyPr/>
          <a:lstStyle>
            <a:lvl1pPr marL="0" indent="0">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a:t>
            </a:r>
          </a:p>
        </p:txBody>
      </p:sp>
      <p:sp>
        <p:nvSpPr>
          <p:cNvPr id="13" name="Text Placeholder 5">
            <a:extLst>
              <a:ext uri="{FF2B5EF4-FFF2-40B4-BE49-F238E27FC236}">
                <a16:creationId xmlns:a16="http://schemas.microsoft.com/office/drawing/2014/main" id="{7DA05E9A-A537-F34A-ABA1-52DBF38C407D}"/>
              </a:ext>
            </a:extLst>
          </p:cNvPr>
          <p:cNvSpPr>
            <a:spLocks noGrp="1"/>
          </p:cNvSpPr>
          <p:nvPr>
            <p:ph type="body" sz="quarter" idx="24" hasCustomPrompt="1"/>
          </p:nvPr>
        </p:nvSpPr>
        <p:spPr>
          <a:xfrm>
            <a:off x="340767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14" name="Text Placeholder 5">
            <a:extLst>
              <a:ext uri="{FF2B5EF4-FFF2-40B4-BE49-F238E27FC236}">
                <a16:creationId xmlns:a16="http://schemas.microsoft.com/office/drawing/2014/main" id="{117DC69A-FED7-9149-B451-D971805BAEC7}"/>
              </a:ext>
            </a:extLst>
          </p:cNvPr>
          <p:cNvSpPr>
            <a:spLocks noGrp="1"/>
          </p:cNvSpPr>
          <p:nvPr>
            <p:ph type="body" sz="quarter" idx="25" hasCustomPrompt="1"/>
          </p:nvPr>
        </p:nvSpPr>
        <p:spPr>
          <a:xfrm>
            <a:off x="340767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Text Placeholder 16">
            <a:extLst>
              <a:ext uri="{FF2B5EF4-FFF2-40B4-BE49-F238E27FC236}">
                <a16:creationId xmlns:a16="http://schemas.microsoft.com/office/drawing/2014/main" id="{C375D517-4746-E942-9E60-0A18D5CA6FDD}"/>
              </a:ext>
            </a:extLst>
          </p:cNvPr>
          <p:cNvSpPr>
            <a:spLocks noGrp="1"/>
          </p:cNvSpPr>
          <p:nvPr>
            <p:ph type="body" sz="quarter" idx="26" hasCustomPrompt="1"/>
          </p:nvPr>
        </p:nvSpPr>
        <p:spPr>
          <a:xfrm>
            <a:off x="340767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2</a:t>
            </a:r>
          </a:p>
        </p:txBody>
      </p:sp>
      <p:sp>
        <p:nvSpPr>
          <p:cNvPr id="28" name="Text Placeholder 5">
            <a:extLst>
              <a:ext uri="{FF2B5EF4-FFF2-40B4-BE49-F238E27FC236}">
                <a16:creationId xmlns:a16="http://schemas.microsoft.com/office/drawing/2014/main" id="{2385BFDE-CF4D-4F49-8049-ABD9DB742C8E}"/>
              </a:ext>
            </a:extLst>
          </p:cNvPr>
          <p:cNvSpPr>
            <a:spLocks noGrp="1"/>
          </p:cNvSpPr>
          <p:nvPr>
            <p:ph type="body" sz="quarter" idx="30" hasCustomPrompt="1"/>
          </p:nvPr>
        </p:nvSpPr>
        <p:spPr>
          <a:xfrm>
            <a:off x="492284"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29" name="Text Placeholder 5">
            <a:extLst>
              <a:ext uri="{FF2B5EF4-FFF2-40B4-BE49-F238E27FC236}">
                <a16:creationId xmlns:a16="http://schemas.microsoft.com/office/drawing/2014/main" id="{DCFE16C2-82E9-8740-8C87-20DB3E132035}"/>
              </a:ext>
            </a:extLst>
          </p:cNvPr>
          <p:cNvSpPr>
            <a:spLocks noGrp="1"/>
          </p:cNvSpPr>
          <p:nvPr>
            <p:ph type="body" sz="quarter" idx="31" hasCustomPrompt="1"/>
          </p:nvPr>
        </p:nvSpPr>
        <p:spPr>
          <a:xfrm>
            <a:off x="492284"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Text Placeholder 16">
            <a:extLst>
              <a:ext uri="{FF2B5EF4-FFF2-40B4-BE49-F238E27FC236}">
                <a16:creationId xmlns:a16="http://schemas.microsoft.com/office/drawing/2014/main" id="{0FDC6856-C94B-2044-A250-C8197993944A}"/>
              </a:ext>
            </a:extLst>
          </p:cNvPr>
          <p:cNvSpPr>
            <a:spLocks noGrp="1"/>
          </p:cNvSpPr>
          <p:nvPr>
            <p:ph type="body" sz="quarter" idx="32" hasCustomPrompt="1"/>
          </p:nvPr>
        </p:nvSpPr>
        <p:spPr>
          <a:xfrm>
            <a:off x="492284"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1</a:t>
            </a:r>
          </a:p>
        </p:txBody>
      </p:sp>
      <p:sp>
        <p:nvSpPr>
          <p:cNvPr id="31" name="Text Placeholder 5">
            <a:extLst>
              <a:ext uri="{FF2B5EF4-FFF2-40B4-BE49-F238E27FC236}">
                <a16:creationId xmlns:a16="http://schemas.microsoft.com/office/drawing/2014/main" id="{1B3DAE5D-32C0-1D43-8236-574C048D0FE6}"/>
              </a:ext>
            </a:extLst>
          </p:cNvPr>
          <p:cNvSpPr>
            <a:spLocks noGrp="1"/>
          </p:cNvSpPr>
          <p:nvPr>
            <p:ph type="body" sz="quarter" idx="33" hasCustomPrompt="1"/>
          </p:nvPr>
        </p:nvSpPr>
        <p:spPr>
          <a:xfrm>
            <a:off x="9395988"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2" name="Text Placeholder 5">
            <a:extLst>
              <a:ext uri="{FF2B5EF4-FFF2-40B4-BE49-F238E27FC236}">
                <a16:creationId xmlns:a16="http://schemas.microsoft.com/office/drawing/2014/main" id="{245E4E13-C49D-BF4A-985A-3B95BE7906D1}"/>
              </a:ext>
            </a:extLst>
          </p:cNvPr>
          <p:cNvSpPr>
            <a:spLocks noGrp="1"/>
          </p:cNvSpPr>
          <p:nvPr>
            <p:ph type="body" sz="quarter" idx="34" hasCustomPrompt="1"/>
          </p:nvPr>
        </p:nvSpPr>
        <p:spPr>
          <a:xfrm>
            <a:off x="9395988"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3" name="Text Placeholder 16">
            <a:extLst>
              <a:ext uri="{FF2B5EF4-FFF2-40B4-BE49-F238E27FC236}">
                <a16:creationId xmlns:a16="http://schemas.microsoft.com/office/drawing/2014/main" id="{B4724838-E9BD-BB48-A347-3D9240219B5D}"/>
              </a:ext>
            </a:extLst>
          </p:cNvPr>
          <p:cNvSpPr>
            <a:spLocks noGrp="1"/>
          </p:cNvSpPr>
          <p:nvPr>
            <p:ph type="body" sz="quarter" idx="35" hasCustomPrompt="1"/>
          </p:nvPr>
        </p:nvSpPr>
        <p:spPr>
          <a:xfrm>
            <a:off x="9395988"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4</a:t>
            </a:r>
          </a:p>
        </p:txBody>
      </p:sp>
      <p:sp>
        <p:nvSpPr>
          <p:cNvPr id="34" name="Text Placeholder 5">
            <a:extLst>
              <a:ext uri="{FF2B5EF4-FFF2-40B4-BE49-F238E27FC236}">
                <a16:creationId xmlns:a16="http://schemas.microsoft.com/office/drawing/2014/main" id="{501F45E9-39DB-414E-9EEB-1E6ECD1FA8D4}"/>
              </a:ext>
            </a:extLst>
          </p:cNvPr>
          <p:cNvSpPr>
            <a:spLocks noGrp="1"/>
          </p:cNvSpPr>
          <p:nvPr>
            <p:ph type="body" sz="quarter" idx="36" hasCustomPrompt="1"/>
          </p:nvPr>
        </p:nvSpPr>
        <p:spPr>
          <a:xfrm>
            <a:off x="6424559" y="4740462"/>
            <a:ext cx="2174875" cy="355282"/>
          </a:xfrm>
          <a:prstGeom prst="rect">
            <a:avLst/>
          </a:prstGeom>
        </p:spPr>
        <p:txBody>
          <a:bodyPr/>
          <a:lstStyle>
            <a:lvl1pPr marL="0" indent="0">
              <a:buNone/>
              <a:defRPr sz="2000" b="1" i="0">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Header Goes Here</a:t>
            </a:r>
          </a:p>
        </p:txBody>
      </p:sp>
      <p:sp>
        <p:nvSpPr>
          <p:cNvPr id="35" name="Text Placeholder 5">
            <a:extLst>
              <a:ext uri="{FF2B5EF4-FFF2-40B4-BE49-F238E27FC236}">
                <a16:creationId xmlns:a16="http://schemas.microsoft.com/office/drawing/2014/main" id="{0A5A593D-C0FD-4E46-82D5-69FF869316B4}"/>
              </a:ext>
            </a:extLst>
          </p:cNvPr>
          <p:cNvSpPr>
            <a:spLocks noGrp="1"/>
          </p:cNvSpPr>
          <p:nvPr>
            <p:ph type="body" sz="quarter" idx="37" hasCustomPrompt="1"/>
          </p:nvPr>
        </p:nvSpPr>
        <p:spPr>
          <a:xfrm>
            <a:off x="6424559" y="5095744"/>
            <a:ext cx="2002155" cy="1294896"/>
          </a:xfrm>
          <a:prstGeom prst="rect">
            <a:avLst/>
          </a:prstGeom>
        </p:spPr>
        <p:txBody>
          <a:bodyPr/>
          <a:lstStyle>
            <a:lvl1pPr marL="0" indent="0">
              <a:buNone/>
              <a:defRPr sz="1200"/>
            </a:lvl1pPr>
            <a:lvl2pPr marL="457200" indent="0">
              <a:buNone/>
              <a:defRPr/>
            </a:lvl2pPr>
            <a:lvl3pPr marL="914400" indent="0">
              <a:buNone/>
              <a:defRPr/>
            </a:lvl3pPr>
            <a:lvl4pPr marL="1371600" indent="0">
              <a:buNone/>
              <a:defRPr/>
            </a:lvl4pPr>
            <a:lvl5pPr marL="18288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6" name="Text Placeholder 16">
            <a:extLst>
              <a:ext uri="{FF2B5EF4-FFF2-40B4-BE49-F238E27FC236}">
                <a16:creationId xmlns:a16="http://schemas.microsoft.com/office/drawing/2014/main" id="{25A718CA-3C44-754A-B2CC-F173F1B2E238}"/>
              </a:ext>
            </a:extLst>
          </p:cNvPr>
          <p:cNvSpPr>
            <a:spLocks noGrp="1"/>
          </p:cNvSpPr>
          <p:nvPr>
            <p:ph type="body" sz="quarter" idx="38" hasCustomPrompt="1"/>
          </p:nvPr>
        </p:nvSpPr>
        <p:spPr>
          <a:xfrm>
            <a:off x="6424559" y="3854476"/>
            <a:ext cx="732155" cy="732155"/>
          </a:xfrm>
          <a:prstGeom prst="ellipse">
            <a:avLst/>
          </a:prstGeom>
          <a:solidFill>
            <a:srgbClr val="00A44E"/>
          </a:solidFill>
        </p:spPr>
        <p:txBody>
          <a:bodyPr anchor="ctr"/>
          <a:lstStyle>
            <a:lvl1pPr marL="0" indent="0" algn="ctr">
              <a:buFontTx/>
              <a:buNone/>
              <a:defRPr b="0" i="0">
                <a:solidFill>
                  <a:schemeClr val="bg1"/>
                </a:solidFill>
                <a:latin typeface="Calibri" panose="020F0502020204030204" pitchFamily="34" charset="0"/>
                <a:cs typeface="Calibri" panose="020F0502020204030204" pitchFamily="34" charset="0"/>
              </a:defRPr>
            </a:lvl1pPr>
          </a:lstStyle>
          <a:p>
            <a:pPr lvl="0"/>
            <a:r>
              <a:rPr lang="en-US" dirty="0"/>
              <a:t>3</a:t>
            </a:r>
          </a:p>
        </p:txBody>
      </p:sp>
    </p:spTree>
    <p:extLst>
      <p:ext uri="{BB962C8B-B14F-4D97-AF65-F5344CB8AC3E}">
        <p14:creationId xmlns:p14="http://schemas.microsoft.com/office/powerpoint/2010/main" val="166515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863526"/>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54" r:id="rId3"/>
    <p:sldLayoutId id="2147483649" r:id="rId4"/>
    <p:sldLayoutId id="2147483652" r:id="rId5"/>
    <p:sldLayoutId id="2147483655" r:id="rId6"/>
    <p:sldLayoutId id="2147483656" r:id="rId7"/>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evidentlyai.com/classification-metrics/accuracy-precision-recall"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www.evidentlyai.com/classification-metrics/accuracy-precision-recal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hyperlink" Target="https://www.evidentlyai.com/classification-metrics/accuracy-precision-recall"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hyperlink" Target="https://www.evidentlyai.com/classification-metrics/accuracy-precision-recall"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www.evidentlyai.com/classification-metrics/accuracy-precision-recall"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www.evidentlyai.com/classification-metrics/accuracy-precision-recal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www.evidentlyai.com/classification-metrics/accuracy-precision-recall" TargetMode="External"/><Relationship Id="rId5" Type="http://schemas.openxmlformats.org/officeDocument/2006/relationships/image" Target="../media/image16.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www.evidentlyai.com/classification-metrics/accuracy-precision-recall"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www.evidentlyai.com/blog/tutorial-2-model-evaluation-hr-attrition"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hyperlink" Target="https://scikit-learn.org/stable/modules/cross_validation.html" TargetMode="Externa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evidentlyai.com/classification-metrics/accuracy-precision-recal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www.evidentlyai.com/classification-metrics/accuracy-precision-recall"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hyperlink" Target="https://www.evidentlyai.com/classification-metrics/accuracy-precision-recall"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evidentlyai.com/classification-metrics/accuracy-precision-recal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hyperlink" Target="https://www.evidentlyai.com/classification-metrics/accuracy-precision-recall"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DF8852-3F5E-3A4A-B788-E6A7CB4D80EB}"/>
              </a:ext>
            </a:extLst>
          </p:cNvPr>
          <p:cNvSpPr>
            <a:spLocks noGrp="1"/>
          </p:cNvSpPr>
          <p:nvPr>
            <p:ph type="title" idx="4294967295"/>
          </p:nvPr>
        </p:nvSpPr>
        <p:spPr>
          <a:xfrm>
            <a:off x="1665510" y="4240257"/>
            <a:ext cx="8980715" cy="43910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1000"/>
              </a:spcBef>
              <a:defRPr/>
            </a:pPr>
            <a:r>
              <a:rPr kumimoji="0" lang="en-US" sz="2800" b="0" i="0" u="none" strike="noStrike" kern="1200" cap="none" spc="0" normalizeH="0" baseline="0" noProof="0" dirty="0">
                <a:ln>
                  <a:noFill/>
                </a:ln>
                <a:solidFill>
                  <a:schemeClr val="tx1"/>
                </a:solidFill>
                <a:effectLst/>
                <a:uLnTx/>
                <a:uFillTx/>
                <a:latin typeface="Calibri Regular"/>
                <a:ea typeface="+mn-ea"/>
                <a:cs typeface="+mn-cs"/>
              </a:rPr>
              <a:t>INFO 5731 - Computational Methods for Information Systems</a:t>
            </a:r>
          </a:p>
          <a:p>
            <a:pPr marL="0" marR="0" lvl="0" indent="0" algn="ctr" defTabSz="914400" rtl="0" eaLnBrk="1" fontAlgn="auto" latinLnBrk="0" hangingPunct="1">
              <a:lnSpc>
                <a:spcPct val="90000"/>
              </a:lnSpc>
              <a:spcBef>
                <a:spcPts val="1000"/>
              </a:spcBef>
              <a:spcAft>
                <a:spcPts val="0"/>
              </a:spcAft>
              <a:buClrTx/>
              <a:buSzTx/>
              <a:buFontTx/>
              <a:buNone/>
              <a:tabLst/>
              <a:defRPr/>
            </a:pPr>
            <a:endParaRPr kumimoji="0" lang="en-US" sz="2800" b="0" i="0" u="none" strike="noStrike" kern="1200" cap="none" spc="0" normalizeH="0" baseline="0" noProof="0" dirty="0">
              <a:ln>
                <a:noFill/>
              </a:ln>
              <a:solidFill>
                <a:schemeClr val="tx1"/>
              </a:solidFill>
              <a:effectLst/>
              <a:uLnTx/>
              <a:uFillTx/>
              <a:latin typeface="Calibri Regular"/>
              <a:ea typeface="+mn-ea"/>
              <a:cs typeface="+mn-cs"/>
            </a:endParaRPr>
          </a:p>
        </p:txBody>
      </p:sp>
      <p:sp>
        <p:nvSpPr>
          <p:cNvPr id="3" name="Text Placeholder 2">
            <a:extLst>
              <a:ext uri="{FF2B5EF4-FFF2-40B4-BE49-F238E27FC236}">
                <a16:creationId xmlns:a16="http://schemas.microsoft.com/office/drawing/2014/main" id="{286BCEE6-1AD2-4849-BBCF-B9FC91D30DC4}"/>
              </a:ext>
            </a:extLst>
          </p:cNvPr>
          <p:cNvSpPr>
            <a:spLocks noGrp="1"/>
          </p:cNvSpPr>
          <p:nvPr>
            <p:ph type="body" sz="quarter" idx="11"/>
          </p:nvPr>
        </p:nvSpPr>
        <p:spPr>
          <a:xfrm>
            <a:off x="3096491" y="5354638"/>
            <a:ext cx="5999018" cy="1378671"/>
          </a:xfrm>
        </p:spPr>
        <p:txBody>
          <a:bodyPr/>
          <a:lstStyle/>
          <a:p>
            <a:r>
              <a:rPr lang="en-US" sz="1800" dirty="0"/>
              <a:t>Classification Evaluation </a:t>
            </a:r>
          </a:p>
          <a:p>
            <a:r>
              <a:rPr lang="en-US" sz="1800" dirty="0"/>
              <a:t>Haihua Chen, Ph.D. </a:t>
            </a:r>
          </a:p>
          <a:p>
            <a:r>
              <a:rPr lang="en-US" sz="1800" dirty="0"/>
              <a:t>University of North Texas</a:t>
            </a:r>
          </a:p>
        </p:txBody>
      </p:sp>
    </p:spTree>
    <p:extLst>
      <p:ext uri="{BB962C8B-B14F-4D97-AF65-F5344CB8AC3E}">
        <p14:creationId xmlns:p14="http://schemas.microsoft.com/office/powerpoint/2010/main" val="4002240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0D40A-750E-518D-A12A-059D7538FE1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8B83898-AD2C-4A4C-ED97-7832A30159B5}"/>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Confusion matrix</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Box 3">
            <a:extLst>
              <a:ext uri="{FF2B5EF4-FFF2-40B4-BE49-F238E27FC236}">
                <a16:creationId xmlns:a16="http://schemas.microsoft.com/office/drawing/2014/main" id="{AC497892-4993-40BE-8EFB-FFEA26A3114D}"/>
              </a:ext>
            </a:extLst>
          </p:cNvPr>
          <p:cNvSpPr txBox="1"/>
          <p:nvPr/>
        </p:nvSpPr>
        <p:spPr>
          <a:xfrm>
            <a:off x="401781" y="1684697"/>
            <a:ext cx="11305309" cy="4896212"/>
          </a:xfrm>
          <a:prstGeom prst="rect">
            <a:avLst/>
          </a:prstGeom>
          <a:noFill/>
        </p:spPr>
        <p:txBody>
          <a:bodyPr wrap="square">
            <a:spAutoFit/>
          </a:bodyPr>
          <a:lstStyle/>
          <a:p>
            <a:pPr algn="l">
              <a:spcBef>
                <a:spcPts val="1500"/>
              </a:spcBef>
              <a:spcAft>
                <a:spcPts val="1500"/>
              </a:spcAft>
            </a:pPr>
            <a:r>
              <a:rPr lang="en-US" b="1" i="0" u="none" strike="noStrike" dirty="0">
                <a:solidFill>
                  <a:srgbClr val="40454F"/>
                </a:solidFill>
                <a:effectLst/>
                <a:latin typeface="Manrope"/>
              </a:rPr>
              <a:t>Correct predictions </a:t>
            </a:r>
            <a:r>
              <a:rPr lang="en-US" b="0" i="0" u="none" strike="noStrike" dirty="0">
                <a:solidFill>
                  <a:srgbClr val="40454F"/>
                </a:solidFill>
                <a:effectLst/>
                <a:latin typeface="Manrope"/>
              </a:rPr>
              <a:t>include so-called true positives and true negatives. This is how it unpacks for our spam use case example:</a:t>
            </a:r>
          </a:p>
          <a:p>
            <a:pPr algn="l">
              <a:spcBef>
                <a:spcPts val="750"/>
              </a:spcBef>
              <a:spcAft>
                <a:spcPts val="1500"/>
              </a:spcAft>
              <a:buFont typeface="Arial" panose="020B0604020202020204" pitchFamily="34" charset="0"/>
              <a:buChar char="•"/>
            </a:pPr>
            <a:r>
              <a:rPr lang="en-US" b="1" i="0" u="none" strike="noStrike" dirty="0">
                <a:solidFill>
                  <a:srgbClr val="40454F"/>
                </a:solidFill>
                <a:effectLst/>
                <a:latin typeface="Manrope"/>
              </a:rPr>
              <a:t>True positive (TP): </a:t>
            </a:r>
            <a:r>
              <a:rPr lang="en-US" b="0" i="0" u="none" strike="noStrike" dirty="0">
                <a:solidFill>
                  <a:srgbClr val="40454F"/>
                </a:solidFill>
                <a:effectLst/>
                <a:latin typeface="Manrope"/>
              </a:rPr>
              <a:t>An email that is actually spam and is correctly classified by the model as spam.</a:t>
            </a:r>
          </a:p>
          <a:p>
            <a:pPr algn="l">
              <a:spcBef>
                <a:spcPts val="750"/>
              </a:spcBef>
              <a:spcAft>
                <a:spcPts val="1500"/>
              </a:spcAft>
              <a:buFont typeface="Arial" panose="020B0604020202020204" pitchFamily="34" charset="0"/>
              <a:buChar char="•"/>
            </a:pPr>
            <a:r>
              <a:rPr lang="en-US" b="1" i="0" u="none" strike="noStrike" dirty="0">
                <a:solidFill>
                  <a:srgbClr val="40454F"/>
                </a:solidFill>
                <a:effectLst/>
                <a:latin typeface="Manrope"/>
              </a:rPr>
              <a:t>True negative (TN):</a:t>
            </a:r>
            <a:r>
              <a:rPr lang="en-US" b="0" i="0" u="none" strike="noStrike" dirty="0">
                <a:solidFill>
                  <a:srgbClr val="40454F"/>
                </a:solidFill>
                <a:effectLst/>
                <a:latin typeface="Manrope"/>
              </a:rPr>
              <a:t> An email that is actually not spam and is correctly classified by the model as not spam.</a:t>
            </a:r>
          </a:p>
          <a:p>
            <a:pPr algn="l">
              <a:spcBef>
                <a:spcPts val="1500"/>
              </a:spcBef>
              <a:spcAft>
                <a:spcPts val="1500"/>
              </a:spcAft>
            </a:pPr>
            <a:r>
              <a:rPr lang="en-US" b="1" i="0" u="none" strike="noStrike" dirty="0">
                <a:solidFill>
                  <a:srgbClr val="40454F"/>
                </a:solidFill>
                <a:effectLst/>
                <a:latin typeface="Manrope"/>
              </a:rPr>
              <a:t>Model errors </a:t>
            </a:r>
            <a:r>
              <a:rPr lang="en-US" b="0" i="0" u="none" strike="noStrike" dirty="0">
                <a:solidFill>
                  <a:srgbClr val="40454F"/>
                </a:solidFill>
                <a:effectLst/>
                <a:latin typeface="Manrope"/>
              </a:rPr>
              <a:t>include so-called false positives and false negatives. In our example:   </a:t>
            </a:r>
          </a:p>
          <a:p>
            <a:pPr algn="l">
              <a:spcBef>
                <a:spcPts val="750"/>
              </a:spcBef>
              <a:spcAft>
                <a:spcPts val="1500"/>
              </a:spcAft>
              <a:buFont typeface="Arial" panose="020B0604020202020204" pitchFamily="34" charset="0"/>
              <a:buChar char="•"/>
            </a:pPr>
            <a:r>
              <a:rPr lang="en-US" b="1" i="0" u="none" strike="noStrike" dirty="0">
                <a:solidFill>
                  <a:srgbClr val="40454F"/>
                </a:solidFill>
                <a:effectLst/>
                <a:latin typeface="Manrope"/>
              </a:rPr>
              <a:t>False Positive (FP):</a:t>
            </a:r>
            <a:r>
              <a:rPr lang="en-US" b="0" i="0" u="none" strike="noStrike" dirty="0">
                <a:solidFill>
                  <a:srgbClr val="40454F"/>
                </a:solidFill>
                <a:effectLst/>
                <a:latin typeface="Manrope"/>
              </a:rPr>
              <a:t> An email that is actually not spam but is incorrectly classified by the model as spam (a "false alarm").</a:t>
            </a:r>
          </a:p>
          <a:p>
            <a:pPr algn="l">
              <a:spcBef>
                <a:spcPts val="750"/>
              </a:spcBef>
              <a:spcAft>
                <a:spcPts val="1500"/>
              </a:spcAft>
              <a:buFont typeface="Arial" panose="020B0604020202020204" pitchFamily="34" charset="0"/>
              <a:buChar char="•"/>
            </a:pPr>
            <a:r>
              <a:rPr lang="en-US" b="1" i="0" u="none" strike="noStrike" dirty="0">
                <a:solidFill>
                  <a:srgbClr val="40454F"/>
                </a:solidFill>
                <a:effectLst/>
                <a:latin typeface="Manrope"/>
              </a:rPr>
              <a:t>False Negative (FN):</a:t>
            </a:r>
            <a:r>
              <a:rPr lang="en-US" b="0" i="0" u="none" strike="noStrike" dirty="0">
                <a:solidFill>
                  <a:srgbClr val="40454F"/>
                </a:solidFill>
                <a:effectLst/>
                <a:latin typeface="Manrope"/>
              </a:rPr>
              <a:t> An email that is actually spam but is incorrectly classified by the model as not spam (a "missed spam").</a:t>
            </a:r>
          </a:p>
          <a:p>
            <a:br>
              <a:rPr lang="en-US" dirty="0"/>
            </a:br>
            <a:endParaRPr lang="en-US" dirty="0"/>
          </a:p>
        </p:txBody>
      </p:sp>
      <p:sp>
        <p:nvSpPr>
          <p:cNvPr id="5" name="TextBox 4">
            <a:extLst>
              <a:ext uri="{FF2B5EF4-FFF2-40B4-BE49-F238E27FC236}">
                <a16:creationId xmlns:a16="http://schemas.microsoft.com/office/drawing/2014/main" id="{D58EF588-7819-EC79-5D1B-62CA78E913A3}"/>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3"/>
              </a:rPr>
              <a:t>https://www.evidentlyai.com/classification-metrics/accuracy-precision-recall</a:t>
            </a:r>
            <a:r>
              <a:rPr lang="en-US" dirty="0"/>
              <a:t>  </a:t>
            </a:r>
          </a:p>
        </p:txBody>
      </p:sp>
    </p:spTree>
    <p:extLst>
      <p:ext uri="{BB962C8B-B14F-4D97-AF65-F5344CB8AC3E}">
        <p14:creationId xmlns:p14="http://schemas.microsoft.com/office/powerpoint/2010/main" val="216477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Precision</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Box 13">
            <a:extLst>
              <a:ext uri="{FF2B5EF4-FFF2-40B4-BE49-F238E27FC236}">
                <a16:creationId xmlns:a16="http://schemas.microsoft.com/office/drawing/2014/main" id="{19FB5C8B-6E31-0D4F-85D8-0E092AF35C52}"/>
              </a:ext>
            </a:extLst>
          </p:cNvPr>
          <p:cNvSpPr txBox="1">
            <a:spLocks noChangeArrowheads="1"/>
          </p:cNvSpPr>
          <p:nvPr/>
        </p:nvSpPr>
        <p:spPr bwMode="auto">
          <a:xfrm>
            <a:off x="283030" y="1372665"/>
            <a:ext cx="10883898"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20000"/>
              </a:spcBef>
            </a:pPr>
            <a:r>
              <a:rPr lang="en-US" altLang="zh-CN" sz="2400" dirty="0">
                <a:latin typeface="Arial" panose="020B0604020202020204" pitchFamily="34" charset="0"/>
                <a:ea typeface="微软雅黑" panose="020B0503020204020204" pitchFamily="34" charset="-122"/>
                <a:sym typeface="Arial" panose="020B0604020202020204" pitchFamily="34" charset="0"/>
              </a:rPr>
              <a:t>Precision is a metric that measures how often a machine learning model correctly predicts the positive class. You can calculate precision by dividing the number of correct positive predictions (true positives) by the total number of instances the model predicted as positive (both true and false positives).</a:t>
            </a:r>
          </a:p>
        </p:txBody>
      </p:sp>
      <p:pic>
        <p:nvPicPr>
          <p:cNvPr id="7170" name="Picture 2" descr="Precision metric formula">
            <a:extLst>
              <a:ext uri="{FF2B5EF4-FFF2-40B4-BE49-F238E27FC236}">
                <a16:creationId xmlns:a16="http://schemas.microsoft.com/office/drawing/2014/main" id="{B8D70816-8283-3324-8CAD-66FDEF1072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9185" y="2812859"/>
            <a:ext cx="6216052" cy="34983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EF3884E-FE26-D1FB-E6AD-78B780EC7F32}"/>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4"/>
              </a:rPr>
              <a:t>https://www.evidentlyai.com/classification-metrics/accuracy-precision-recall</a:t>
            </a:r>
            <a:r>
              <a:rPr lang="en-US" dirty="0"/>
              <a:t>  </a:t>
            </a:r>
          </a:p>
        </p:txBody>
      </p:sp>
    </p:spTree>
    <p:extLst>
      <p:ext uri="{BB962C8B-B14F-4D97-AF65-F5344CB8AC3E}">
        <p14:creationId xmlns:p14="http://schemas.microsoft.com/office/powerpoint/2010/main" val="139963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Precision (Visual example)</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8194" name="Picture 2" descr="Precision metric visual example">
            <a:extLst>
              <a:ext uri="{FF2B5EF4-FFF2-40B4-BE49-F238E27FC236}">
                <a16:creationId xmlns:a16="http://schemas.microsoft.com/office/drawing/2014/main" id="{9D8E4B18-1B54-D4A9-C1E8-93050FD085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35" y="1053972"/>
            <a:ext cx="5169671" cy="290945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Comparing model predictions against the true labels">
            <a:extLst>
              <a:ext uri="{FF2B5EF4-FFF2-40B4-BE49-F238E27FC236}">
                <a16:creationId xmlns:a16="http://schemas.microsoft.com/office/drawing/2014/main" id="{EF93ADF2-AC09-2991-7A49-EF96FCF2AD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9308" y="1053972"/>
            <a:ext cx="5415844" cy="30480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ow to calculate precision metric for ML classification problem">
            <a:extLst>
              <a:ext uri="{FF2B5EF4-FFF2-40B4-BE49-F238E27FC236}">
                <a16:creationId xmlns:a16="http://schemas.microsoft.com/office/drawing/2014/main" id="{89A3F304-9CD2-A270-52AA-1A4F16A76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581" y="4036655"/>
            <a:ext cx="4355674" cy="24513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53B061-177E-B587-F002-BA795C87B6FE}"/>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6"/>
              </a:rPr>
              <a:t>https://www.evidentlyai.com/classification-metrics/accuracy-precision-recall</a:t>
            </a:r>
            <a:r>
              <a:rPr lang="en-US" dirty="0"/>
              <a:t>  </a:t>
            </a:r>
          </a:p>
        </p:txBody>
      </p:sp>
    </p:spTree>
    <p:extLst>
      <p:ext uri="{BB962C8B-B14F-4D97-AF65-F5344CB8AC3E}">
        <p14:creationId xmlns:p14="http://schemas.microsoft.com/office/powerpoint/2010/main" val="364208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36E0F-904C-A48F-01AE-777DD0E217A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F7CD9B4-9919-8634-2493-96E6B27A8FAC}"/>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Precision (Issues)</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8194" name="Picture 2" descr="Precision metric visual example">
            <a:extLst>
              <a:ext uri="{FF2B5EF4-FFF2-40B4-BE49-F238E27FC236}">
                <a16:creationId xmlns:a16="http://schemas.microsoft.com/office/drawing/2014/main" id="{48ED3EE3-E4C7-009D-AB26-F24D8CDC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35" y="1053972"/>
            <a:ext cx="5169671" cy="290945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quot;Spam&quot; and &quot;non-spam&quot; predicted labels example">
            <a:extLst>
              <a:ext uri="{FF2B5EF4-FFF2-40B4-BE49-F238E27FC236}">
                <a16:creationId xmlns:a16="http://schemas.microsoft.com/office/drawing/2014/main" id="{3FB44CAE-AA8D-985E-08ED-20FB188ED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206" y="1053972"/>
            <a:ext cx="5635625" cy="31716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BCC7F37-B1BC-66EC-E5D0-AB658DA46EAE}"/>
              </a:ext>
            </a:extLst>
          </p:cNvPr>
          <p:cNvSpPr txBox="1"/>
          <p:nvPr/>
        </p:nvSpPr>
        <p:spPr>
          <a:xfrm>
            <a:off x="410535" y="4225663"/>
            <a:ext cx="10428145" cy="369332"/>
          </a:xfrm>
          <a:prstGeom prst="rect">
            <a:avLst/>
          </a:prstGeom>
          <a:noFill/>
        </p:spPr>
        <p:txBody>
          <a:bodyPr wrap="square">
            <a:spAutoFit/>
          </a:bodyPr>
          <a:lstStyle/>
          <a:p>
            <a:r>
              <a:rPr lang="en-US" b="1" i="0" u="none" strike="noStrike" dirty="0">
                <a:solidFill>
                  <a:srgbClr val="40454F"/>
                </a:solidFill>
                <a:effectLst/>
                <a:latin typeface="Manrope"/>
              </a:rPr>
              <a:t>Let’s first try the same trick</a:t>
            </a:r>
            <a:r>
              <a:rPr lang="en-US" b="0" i="0" u="none" strike="noStrike" dirty="0">
                <a:solidFill>
                  <a:srgbClr val="40454F"/>
                </a:solidFill>
                <a:effectLst/>
                <a:latin typeface="Manrope"/>
              </a:rPr>
              <a:t> that we did with accuracy. We simply predict that all emails are non-spam (right).</a:t>
            </a:r>
            <a:endParaRPr lang="en-US" dirty="0"/>
          </a:p>
        </p:txBody>
      </p:sp>
      <p:sp>
        <p:nvSpPr>
          <p:cNvPr id="6" name="TextBox 5">
            <a:extLst>
              <a:ext uri="{FF2B5EF4-FFF2-40B4-BE49-F238E27FC236}">
                <a16:creationId xmlns:a16="http://schemas.microsoft.com/office/drawing/2014/main" id="{D6FCD770-CDC1-3139-B565-C76A40F0D693}"/>
              </a:ext>
            </a:extLst>
          </p:cNvPr>
          <p:cNvSpPr txBox="1"/>
          <p:nvPr/>
        </p:nvSpPr>
        <p:spPr>
          <a:xfrm>
            <a:off x="410535" y="4762168"/>
            <a:ext cx="11404314" cy="1200329"/>
          </a:xfrm>
          <a:prstGeom prst="rect">
            <a:avLst/>
          </a:prstGeom>
          <a:noFill/>
        </p:spPr>
        <p:txBody>
          <a:bodyPr wrap="square">
            <a:spAutoFit/>
          </a:bodyPr>
          <a:lstStyle/>
          <a:p>
            <a:pPr algn="l">
              <a:spcBef>
                <a:spcPts val="1500"/>
              </a:spcBef>
              <a:spcAft>
                <a:spcPts val="1500"/>
              </a:spcAft>
            </a:pPr>
            <a:r>
              <a:rPr lang="en-US" b="0" i="0" u="none" strike="noStrike" dirty="0">
                <a:solidFill>
                  <a:srgbClr val="40454F"/>
                </a:solidFill>
                <a:effectLst/>
                <a:latin typeface="Manrope"/>
              </a:rPr>
              <a:t>To calculate the precision, we must divide the number of</a:t>
            </a:r>
            <a:r>
              <a:rPr lang="en-US" b="1" i="0" u="none" strike="noStrike" dirty="0">
                <a:solidFill>
                  <a:srgbClr val="40454F"/>
                </a:solidFill>
                <a:effectLst/>
                <a:latin typeface="Manrope"/>
              </a:rPr>
              <a:t> correctly predicted spam emails </a:t>
            </a:r>
            <a:r>
              <a:rPr lang="en-US" b="0" i="0" u="none" strike="noStrike" dirty="0">
                <a:solidFill>
                  <a:srgbClr val="40454F"/>
                </a:solidFill>
                <a:effectLst/>
                <a:latin typeface="Manrope"/>
              </a:rPr>
              <a:t>by their total number. However, the number of correctly identified spam emails is 0. There were 3 spam emails in the dataset, and the model missed them all. All the correct predictions were about non-spam emails. This way, the precision metric corrects for the major downside of accuracy. It clearly communicates that our non-existent model does not solve the problem.</a:t>
            </a:r>
          </a:p>
        </p:txBody>
      </p:sp>
      <p:sp>
        <p:nvSpPr>
          <p:cNvPr id="7" name="TextBox 6">
            <a:extLst>
              <a:ext uri="{FF2B5EF4-FFF2-40B4-BE49-F238E27FC236}">
                <a16:creationId xmlns:a16="http://schemas.microsoft.com/office/drawing/2014/main" id="{122B9910-1EF3-DFDF-1FA7-9C58B6C29669}"/>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5"/>
              </a:rPr>
              <a:t>https://www.evidentlyai.com/classification-metrics/accuracy-precision-recall</a:t>
            </a:r>
            <a:r>
              <a:rPr lang="en-US" dirty="0"/>
              <a:t>  </a:t>
            </a:r>
          </a:p>
        </p:txBody>
      </p:sp>
    </p:spTree>
    <p:extLst>
      <p:ext uri="{BB962C8B-B14F-4D97-AF65-F5344CB8AC3E}">
        <p14:creationId xmlns:p14="http://schemas.microsoft.com/office/powerpoint/2010/main" val="9992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499CF-209F-28FD-3915-FDF90D33EEB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B1CE186-49A1-CF0B-C41E-ED460EAB65E2}"/>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defRPr/>
            </a:pPr>
            <a:r>
              <a:rPr lang="en-US" altLang="en-US" sz="4000" dirty="0">
                <a:latin typeface="+mn-lt"/>
                <a:ea typeface="+mn-ea"/>
                <a:cs typeface="+mn-cs"/>
              </a:rPr>
              <a:t>Precision</a:t>
            </a:r>
            <a:r>
              <a:rPr kumimoji="0" lang="en-US" altLang="en-US" sz="4000" b="0" i="0" u="none" strike="noStrike" kern="1200" cap="none" spc="0" normalizeH="0" baseline="0" noProof="0" dirty="0">
                <a:ln>
                  <a:noFill/>
                </a:ln>
                <a:solidFill>
                  <a:schemeClr val="tx1"/>
                </a:solidFill>
                <a:effectLst/>
                <a:uLnTx/>
                <a:uFillTx/>
                <a:latin typeface="+mn-lt"/>
                <a:ea typeface="+mn-ea"/>
                <a:cs typeface="+mn-cs"/>
              </a:rPr>
              <a:t> </a:t>
            </a:r>
            <a:r>
              <a:rPr lang="en-US" altLang="en-US" sz="4000" dirty="0">
                <a:latin typeface="+mn-lt"/>
                <a:ea typeface="+mn-ea"/>
                <a:cs typeface="+mn-cs"/>
              </a:rPr>
              <a:t>(</a:t>
            </a:r>
            <a:r>
              <a:rPr lang="en-US" sz="4000" dirty="0">
                <a:latin typeface="+mn-lt"/>
                <a:ea typeface="+mn-ea"/>
                <a:cs typeface="+mn-cs"/>
              </a:rPr>
              <a:t>Pros and cons</a:t>
            </a:r>
            <a:r>
              <a:rPr lang="en-US" altLang="en-US" sz="4000" dirty="0">
                <a:latin typeface="+mn-lt"/>
                <a:ea typeface="+mn-ea"/>
                <a:cs typeface="+mn-cs"/>
              </a:rPr>
              <a:t>)</a:t>
            </a:r>
            <a:endParaRPr lang="en-US" sz="4000" dirty="0">
              <a:latin typeface="+mn-lt"/>
              <a:ea typeface="+mn-ea"/>
              <a:cs typeface="+mn-cs"/>
            </a:endParaRPr>
          </a:p>
        </p:txBody>
      </p:sp>
      <p:sp>
        <p:nvSpPr>
          <p:cNvPr id="8" name="TextBox 7">
            <a:extLst>
              <a:ext uri="{FF2B5EF4-FFF2-40B4-BE49-F238E27FC236}">
                <a16:creationId xmlns:a16="http://schemas.microsoft.com/office/drawing/2014/main" id="{172AF61A-2A05-6B54-3A06-7993B99751D1}"/>
              </a:ext>
            </a:extLst>
          </p:cNvPr>
          <p:cNvSpPr txBox="1"/>
          <p:nvPr/>
        </p:nvSpPr>
        <p:spPr>
          <a:xfrm>
            <a:off x="955963" y="1565330"/>
            <a:ext cx="10321636" cy="2067233"/>
          </a:xfrm>
          <a:prstGeom prst="rect">
            <a:avLst/>
          </a:prstGeom>
          <a:noFill/>
        </p:spPr>
        <p:txBody>
          <a:bodyPr wrap="square">
            <a:spAutoFit/>
          </a:bodyPr>
          <a:lstStyle/>
          <a:p>
            <a:pPr algn="l">
              <a:spcBef>
                <a:spcPts val="1500"/>
              </a:spcBef>
              <a:spcAft>
                <a:spcPts val="1500"/>
              </a:spcAft>
            </a:pPr>
            <a:r>
              <a:rPr lang="en-US" b="1" i="0" u="none" strike="noStrike" dirty="0">
                <a:solidFill>
                  <a:srgbClr val="40454F"/>
                </a:solidFill>
                <a:effectLst/>
                <a:latin typeface="Manrope"/>
              </a:rPr>
              <a:t>Here are the pros of the precision metric:</a:t>
            </a:r>
            <a:endParaRPr lang="en-US" b="0" i="0" u="none" strike="noStrike" dirty="0">
              <a:solidFill>
                <a:srgbClr val="40454F"/>
              </a:solidFill>
              <a:effectLst/>
              <a:latin typeface="Manrope"/>
            </a:endParaRPr>
          </a:p>
          <a:p>
            <a:pPr algn="l">
              <a:spcBef>
                <a:spcPts val="750"/>
              </a:spcBef>
              <a:spcAft>
                <a:spcPts val="1500"/>
              </a:spcAft>
              <a:buFont typeface="Arial" panose="020B0604020202020204" pitchFamily="34" charset="0"/>
              <a:buChar char="•"/>
            </a:pPr>
            <a:r>
              <a:rPr lang="en-US" b="0" i="0" u="none" strike="noStrike" dirty="0">
                <a:solidFill>
                  <a:srgbClr val="40454F"/>
                </a:solidFill>
                <a:effectLst/>
                <a:latin typeface="Manrope"/>
              </a:rPr>
              <a:t>It works well for problems with </a:t>
            </a:r>
            <a:r>
              <a:rPr lang="en-US" b="1" i="0" u="none" strike="noStrike" dirty="0">
                <a:solidFill>
                  <a:srgbClr val="40454F"/>
                </a:solidFill>
                <a:effectLst/>
                <a:latin typeface="Manrope"/>
              </a:rPr>
              <a:t>imbalanced classes</a:t>
            </a:r>
            <a:r>
              <a:rPr lang="en-US" b="0" i="0" u="none" strike="noStrike" dirty="0">
                <a:solidFill>
                  <a:srgbClr val="40454F"/>
                </a:solidFill>
                <a:effectLst/>
                <a:latin typeface="Manrope"/>
              </a:rPr>
              <a:t> since it shows the model correctness in identifying the target class.</a:t>
            </a:r>
          </a:p>
          <a:p>
            <a:pPr algn="l">
              <a:spcBef>
                <a:spcPts val="750"/>
              </a:spcBef>
              <a:spcAft>
                <a:spcPts val="1500"/>
              </a:spcAft>
              <a:buFont typeface="Arial" panose="020B0604020202020204" pitchFamily="34" charset="0"/>
              <a:buChar char="•"/>
            </a:pPr>
            <a:r>
              <a:rPr lang="en-US" b="0" i="0" u="none" strike="noStrike" dirty="0">
                <a:solidFill>
                  <a:srgbClr val="40454F"/>
                </a:solidFill>
                <a:effectLst/>
                <a:latin typeface="Manrope"/>
              </a:rPr>
              <a:t>Precision is useful when the </a:t>
            </a:r>
            <a:r>
              <a:rPr lang="en-US" b="1" i="0" u="none" strike="noStrike" dirty="0">
                <a:solidFill>
                  <a:srgbClr val="40454F"/>
                </a:solidFill>
                <a:effectLst/>
                <a:latin typeface="Manrope"/>
              </a:rPr>
              <a:t>cost of a false positive</a:t>
            </a:r>
            <a:r>
              <a:rPr lang="en-US" b="0" i="0" u="none" strike="noStrike" dirty="0">
                <a:solidFill>
                  <a:srgbClr val="40454F"/>
                </a:solidFill>
                <a:effectLst/>
                <a:latin typeface="Manrope"/>
              </a:rPr>
              <a:t> is high. In this case, you typically want to be </a:t>
            </a:r>
            <a:r>
              <a:rPr lang="en-US" b="1" i="0" u="none" strike="noStrike" dirty="0">
                <a:solidFill>
                  <a:srgbClr val="40454F"/>
                </a:solidFill>
                <a:effectLst/>
                <a:latin typeface="Manrope"/>
              </a:rPr>
              <a:t>confident in identifying the target class, </a:t>
            </a:r>
            <a:r>
              <a:rPr lang="en-US" b="0" i="0" u="none" strike="noStrike" dirty="0">
                <a:solidFill>
                  <a:srgbClr val="40454F"/>
                </a:solidFill>
                <a:effectLst/>
                <a:latin typeface="Manrope"/>
              </a:rPr>
              <a:t>even if you miss out on some (or many) instances. </a:t>
            </a:r>
          </a:p>
        </p:txBody>
      </p:sp>
      <p:sp>
        <p:nvSpPr>
          <p:cNvPr id="10" name="TextBox 9">
            <a:extLst>
              <a:ext uri="{FF2B5EF4-FFF2-40B4-BE49-F238E27FC236}">
                <a16:creationId xmlns:a16="http://schemas.microsoft.com/office/drawing/2014/main" id="{79DF9D15-7EF7-EBAE-8DBB-97913F90A83A}"/>
              </a:ext>
            </a:extLst>
          </p:cNvPr>
          <p:cNvSpPr txBox="1"/>
          <p:nvPr/>
        </p:nvSpPr>
        <p:spPr>
          <a:xfrm>
            <a:off x="955963" y="4163750"/>
            <a:ext cx="10183091" cy="1218282"/>
          </a:xfrm>
          <a:prstGeom prst="rect">
            <a:avLst/>
          </a:prstGeom>
          <a:noFill/>
        </p:spPr>
        <p:txBody>
          <a:bodyPr wrap="square">
            <a:spAutoFit/>
          </a:bodyPr>
          <a:lstStyle/>
          <a:p>
            <a:pPr algn="l">
              <a:spcBef>
                <a:spcPts val="1500"/>
              </a:spcBef>
              <a:spcAft>
                <a:spcPts val="1500"/>
              </a:spcAft>
            </a:pPr>
            <a:r>
              <a:rPr lang="en-US" b="0" i="0" u="none" strike="noStrike" dirty="0">
                <a:solidFill>
                  <a:srgbClr val="40454F"/>
                </a:solidFill>
                <a:effectLst/>
                <a:latin typeface="Manrope"/>
              </a:rPr>
              <a:t>Here is the main</a:t>
            </a:r>
            <a:r>
              <a:rPr lang="en-US" b="1" i="0" u="none" strike="noStrike" dirty="0">
                <a:solidFill>
                  <a:srgbClr val="40454F"/>
                </a:solidFill>
                <a:effectLst/>
                <a:latin typeface="Manrope"/>
              </a:rPr>
              <a:t> con of precision:</a:t>
            </a:r>
            <a:r>
              <a:rPr lang="en-US" b="0" i="0" u="none" strike="noStrike" dirty="0">
                <a:solidFill>
                  <a:srgbClr val="40454F"/>
                </a:solidFill>
                <a:effectLst/>
                <a:latin typeface="Manrope"/>
              </a:rPr>
              <a:t> </a:t>
            </a:r>
          </a:p>
          <a:p>
            <a:pPr algn="l">
              <a:spcBef>
                <a:spcPts val="750"/>
              </a:spcBef>
              <a:spcAft>
                <a:spcPts val="1500"/>
              </a:spcAft>
              <a:buFont typeface="Arial" panose="020B0604020202020204" pitchFamily="34" charset="0"/>
              <a:buChar char="•"/>
            </a:pPr>
            <a:r>
              <a:rPr lang="en-US" b="0" i="0" u="none" strike="noStrike" dirty="0">
                <a:solidFill>
                  <a:srgbClr val="40454F"/>
                </a:solidFill>
                <a:effectLst/>
                <a:latin typeface="Manrope"/>
              </a:rPr>
              <a:t>Precision does not consider </a:t>
            </a:r>
            <a:r>
              <a:rPr lang="en-US" b="1" i="0" u="none" strike="noStrike" dirty="0">
                <a:solidFill>
                  <a:srgbClr val="40454F"/>
                </a:solidFill>
                <a:effectLst/>
                <a:latin typeface="Manrope"/>
              </a:rPr>
              <a:t>false negatives. </a:t>
            </a:r>
            <a:r>
              <a:rPr lang="en-US" b="0" i="0" u="none" strike="noStrike" dirty="0">
                <a:solidFill>
                  <a:srgbClr val="40454F"/>
                </a:solidFill>
                <a:effectLst/>
                <a:latin typeface="Manrope"/>
              </a:rPr>
              <a:t>Meaning: it does not account for the cases when we miss our target event!</a:t>
            </a:r>
          </a:p>
        </p:txBody>
      </p:sp>
      <p:sp>
        <p:nvSpPr>
          <p:cNvPr id="11" name="TextBox 10">
            <a:extLst>
              <a:ext uri="{FF2B5EF4-FFF2-40B4-BE49-F238E27FC236}">
                <a16:creationId xmlns:a16="http://schemas.microsoft.com/office/drawing/2014/main" id="{25F69641-A89E-371F-AF22-032BDC7BAC72}"/>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3"/>
              </a:rPr>
              <a:t>https://www.evidentlyai.com/classification-metrics/accuracy-precision-recall</a:t>
            </a:r>
            <a:r>
              <a:rPr lang="en-US" dirty="0"/>
              <a:t>  </a:t>
            </a:r>
          </a:p>
        </p:txBody>
      </p:sp>
    </p:spTree>
    <p:extLst>
      <p:ext uri="{BB962C8B-B14F-4D97-AF65-F5344CB8AC3E}">
        <p14:creationId xmlns:p14="http://schemas.microsoft.com/office/powerpoint/2010/main" val="2127045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Recall</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Box 13">
            <a:extLst>
              <a:ext uri="{FF2B5EF4-FFF2-40B4-BE49-F238E27FC236}">
                <a16:creationId xmlns:a16="http://schemas.microsoft.com/office/drawing/2014/main" id="{CFB8F75D-0D4F-0D47-D222-27CD2B7B7172}"/>
              </a:ext>
            </a:extLst>
          </p:cNvPr>
          <p:cNvSpPr txBox="1">
            <a:spLocks noChangeArrowheads="1"/>
          </p:cNvSpPr>
          <p:nvPr/>
        </p:nvSpPr>
        <p:spPr bwMode="auto">
          <a:xfrm>
            <a:off x="283029" y="1372665"/>
            <a:ext cx="11618025"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20000"/>
              </a:spcBef>
            </a:pPr>
            <a:r>
              <a:rPr lang="en-US" altLang="zh-CN" sz="2400" dirty="0">
                <a:latin typeface="Arial" panose="020B0604020202020204" pitchFamily="34" charset="0"/>
                <a:ea typeface="微软雅黑" panose="020B0503020204020204" pitchFamily="34" charset="-122"/>
                <a:sym typeface="Arial" panose="020B0604020202020204" pitchFamily="34" charset="0"/>
              </a:rPr>
              <a:t>Recall is a metric that measures how often a machine learning model correctly identifies positive instances (true positives) from all the actual positive samples in the dataset. You can calculate recall by dividing the number of true positives by the number of positive instances. The latter includes true positives (successfully identified cases) and false negative results (missed cases).</a:t>
            </a:r>
          </a:p>
        </p:txBody>
      </p:sp>
      <p:pic>
        <p:nvPicPr>
          <p:cNvPr id="11266" name="Picture 2" descr="Recall metric formula">
            <a:extLst>
              <a:ext uri="{FF2B5EF4-FFF2-40B4-BE49-F238E27FC236}">
                <a16:creationId xmlns:a16="http://schemas.microsoft.com/office/drawing/2014/main" id="{758F4EBA-681E-273E-D808-9FF1DD7584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7891" y="3219324"/>
            <a:ext cx="5375563" cy="30253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398BC8C-48FA-A128-8786-1C5D3D8F74CD}"/>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4"/>
              </a:rPr>
              <a:t>https://www.evidentlyai.com/classification-metrics/accuracy-precision-recall</a:t>
            </a:r>
            <a:r>
              <a:rPr lang="en-US" dirty="0"/>
              <a:t>  </a:t>
            </a:r>
          </a:p>
        </p:txBody>
      </p:sp>
    </p:spTree>
    <p:extLst>
      <p:ext uri="{BB962C8B-B14F-4D97-AF65-F5344CB8AC3E}">
        <p14:creationId xmlns:p14="http://schemas.microsoft.com/office/powerpoint/2010/main" val="284418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Recall (Visual example)</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4" name="Picture 2" descr="recall metric visual example">
            <a:extLst>
              <a:ext uri="{FF2B5EF4-FFF2-40B4-BE49-F238E27FC236}">
                <a16:creationId xmlns:a16="http://schemas.microsoft.com/office/drawing/2014/main" id="{EAA76330-EAB6-21B6-E38B-2631FC0C9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35" y="1053972"/>
            <a:ext cx="5169671" cy="290945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Recall calculation example">
            <a:extLst>
              <a:ext uri="{FF2B5EF4-FFF2-40B4-BE49-F238E27FC236}">
                <a16:creationId xmlns:a16="http://schemas.microsoft.com/office/drawing/2014/main" id="{5C01CDE8-3EFB-6D0C-386D-8B54F0661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5890" y="1053972"/>
            <a:ext cx="5169671" cy="290945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How to calculate recall metric for ML classification problem">
            <a:extLst>
              <a:ext uri="{FF2B5EF4-FFF2-40B4-BE49-F238E27FC236}">
                <a16:creationId xmlns:a16="http://schemas.microsoft.com/office/drawing/2014/main" id="{969827BC-AF70-38E3-C294-384D8EA77C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109" y="3858365"/>
            <a:ext cx="4733879" cy="26641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249D430-97C0-03CD-8ADB-8D5F5436103D}"/>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6"/>
              </a:rPr>
              <a:t>https://www.evidentlyai.com/classification-metrics/accuracy-precision-recall</a:t>
            </a:r>
            <a:r>
              <a:rPr lang="en-US" dirty="0"/>
              <a:t>  </a:t>
            </a:r>
          </a:p>
        </p:txBody>
      </p:sp>
    </p:spTree>
    <p:extLst>
      <p:ext uri="{BB962C8B-B14F-4D97-AF65-F5344CB8AC3E}">
        <p14:creationId xmlns:p14="http://schemas.microsoft.com/office/powerpoint/2010/main" val="347417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D1700-C4BE-CD7E-34CF-F4B0B3549F5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3F29216-79E5-254C-94F4-FEB172B3FEA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Recall (Pros and cons)</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a:extLst>
              <a:ext uri="{FF2B5EF4-FFF2-40B4-BE49-F238E27FC236}">
                <a16:creationId xmlns:a16="http://schemas.microsoft.com/office/drawing/2014/main" id="{AB02FD2B-D5B7-42F8-48D4-DD567D32BBA8}"/>
              </a:ext>
            </a:extLst>
          </p:cNvPr>
          <p:cNvSpPr txBox="1"/>
          <p:nvPr/>
        </p:nvSpPr>
        <p:spPr>
          <a:xfrm>
            <a:off x="775853" y="1361767"/>
            <a:ext cx="10293927" cy="2067233"/>
          </a:xfrm>
          <a:prstGeom prst="rect">
            <a:avLst/>
          </a:prstGeom>
          <a:noFill/>
        </p:spPr>
        <p:txBody>
          <a:bodyPr wrap="square">
            <a:spAutoFit/>
          </a:bodyPr>
          <a:lstStyle/>
          <a:p>
            <a:pPr algn="l">
              <a:spcBef>
                <a:spcPts val="1500"/>
              </a:spcBef>
              <a:spcAft>
                <a:spcPts val="1500"/>
              </a:spcAft>
            </a:pPr>
            <a:r>
              <a:rPr lang="en-US" b="1" i="0" u="none" strike="noStrike" dirty="0">
                <a:solidFill>
                  <a:srgbClr val="40454F"/>
                </a:solidFill>
                <a:effectLst/>
                <a:latin typeface="Manrope"/>
              </a:rPr>
              <a:t>Here are the pros of the recall metric:</a:t>
            </a:r>
            <a:endParaRPr lang="en-US" b="0" i="0" u="none" strike="noStrike" dirty="0">
              <a:solidFill>
                <a:srgbClr val="40454F"/>
              </a:solidFill>
              <a:effectLst/>
              <a:latin typeface="Manrope"/>
            </a:endParaRPr>
          </a:p>
          <a:p>
            <a:pPr algn="l">
              <a:spcBef>
                <a:spcPts val="750"/>
              </a:spcBef>
              <a:spcAft>
                <a:spcPts val="1500"/>
              </a:spcAft>
              <a:buFont typeface="Arial" panose="020B0604020202020204" pitchFamily="34" charset="0"/>
              <a:buChar char="•"/>
            </a:pPr>
            <a:r>
              <a:rPr lang="en-US" b="0" i="0" u="none" strike="noStrike" dirty="0">
                <a:solidFill>
                  <a:srgbClr val="40454F"/>
                </a:solidFill>
                <a:effectLst/>
                <a:latin typeface="Manrope"/>
              </a:rPr>
              <a:t>It works well for problems with </a:t>
            </a:r>
            <a:r>
              <a:rPr lang="en-US" b="1" i="0" u="none" strike="noStrike" dirty="0">
                <a:solidFill>
                  <a:srgbClr val="40454F"/>
                </a:solidFill>
                <a:effectLst/>
                <a:latin typeface="Manrope"/>
              </a:rPr>
              <a:t>imbalanced classes</a:t>
            </a:r>
            <a:r>
              <a:rPr lang="en-US" b="0" i="0" u="none" strike="noStrike" dirty="0">
                <a:solidFill>
                  <a:srgbClr val="40454F"/>
                </a:solidFill>
                <a:effectLst/>
                <a:latin typeface="Manrope"/>
              </a:rPr>
              <a:t> since it is focused on the model’s ability to find objects of the target class.</a:t>
            </a:r>
          </a:p>
          <a:p>
            <a:pPr algn="l">
              <a:spcBef>
                <a:spcPts val="750"/>
              </a:spcBef>
              <a:spcAft>
                <a:spcPts val="1500"/>
              </a:spcAft>
              <a:buFont typeface="Arial" panose="020B0604020202020204" pitchFamily="34" charset="0"/>
              <a:buChar char="•"/>
            </a:pPr>
            <a:r>
              <a:rPr lang="en-US" b="0" i="0" u="none" strike="noStrike" dirty="0">
                <a:solidFill>
                  <a:srgbClr val="40454F"/>
                </a:solidFill>
                <a:effectLst/>
                <a:latin typeface="Manrope"/>
              </a:rPr>
              <a:t>Recall is useful when the </a:t>
            </a:r>
            <a:r>
              <a:rPr lang="en-US" b="1" i="0" u="none" strike="noStrike" dirty="0">
                <a:solidFill>
                  <a:srgbClr val="40454F"/>
                </a:solidFill>
                <a:effectLst/>
                <a:latin typeface="Manrope"/>
              </a:rPr>
              <a:t>cost of false negatives</a:t>
            </a:r>
            <a:r>
              <a:rPr lang="en-US" b="0" i="0" u="none" strike="noStrike" dirty="0">
                <a:solidFill>
                  <a:srgbClr val="40454F"/>
                </a:solidFill>
                <a:effectLst/>
                <a:latin typeface="Manrope"/>
              </a:rPr>
              <a:t> is high. In this case, you typically want to find</a:t>
            </a:r>
            <a:r>
              <a:rPr lang="en-US" b="1" i="0" u="none" strike="noStrike" dirty="0">
                <a:solidFill>
                  <a:srgbClr val="40454F"/>
                </a:solidFill>
                <a:effectLst/>
                <a:latin typeface="Manrope"/>
              </a:rPr>
              <a:t> all objects of the target class,</a:t>
            </a:r>
            <a:r>
              <a:rPr lang="en-US" b="0" i="0" u="none" strike="noStrike" dirty="0">
                <a:solidFill>
                  <a:srgbClr val="40454F"/>
                </a:solidFill>
                <a:effectLst/>
                <a:latin typeface="Manrope"/>
              </a:rPr>
              <a:t> even if this results in some false positives (predicting a positive when it is actually negative).</a:t>
            </a:r>
          </a:p>
        </p:txBody>
      </p:sp>
      <p:sp>
        <p:nvSpPr>
          <p:cNvPr id="7" name="TextBox 6">
            <a:extLst>
              <a:ext uri="{FF2B5EF4-FFF2-40B4-BE49-F238E27FC236}">
                <a16:creationId xmlns:a16="http://schemas.microsoft.com/office/drawing/2014/main" id="{F971DD97-82CC-2C4F-924F-ED4DB439B800}"/>
              </a:ext>
            </a:extLst>
          </p:cNvPr>
          <p:cNvSpPr txBox="1"/>
          <p:nvPr/>
        </p:nvSpPr>
        <p:spPr>
          <a:xfrm>
            <a:off x="775852" y="4136041"/>
            <a:ext cx="10709565" cy="941283"/>
          </a:xfrm>
          <a:prstGeom prst="rect">
            <a:avLst/>
          </a:prstGeom>
          <a:noFill/>
        </p:spPr>
        <p:txBody>
          <a:bodyPr wrap="square">
            <a:spAutoFit/>
          </a:bodyPr>
          <a:lstStyle/>
          <a:p>
            <a:pPr algn="l">
              <a:spcBef>
                <a:spcPts val="1500"/>
              </a:spcBef>
              <a:spcAft>
                <a:spcPts val="1500"/>
              </a:spcAft>
            </a:pPr>
            <a:r>
              <a:rPr lang="en-US" b="0" i="0" u="none" strike="noStrike" dirty="0">
                <a:solidFill>
                  <a:srgbClr val="40454F"/>
                </a:solidFill>
                <a:effectLst/>
                <a:latin typeface="Manrope"/>
              </a:rPr>
              <a:t>Here is the </a:t>
            </a:r>
            <a:r>
              <a:rPr lang="en-US" b="1" i="0" u="none" strike="noStrike" dirty="0">
                <a:solidFill>
                  <a:srgbClr val="40454F"/>
                </a:solidFill>
                <a:effectLst/>
                <a:latin typeface="Manrope"/>
              </a:rPr>
              <a:t>downside of recall:</a:t>
            </a:r>
            <a:endParaRPr lang="en-US" b="0" i="0" u="none" strike="noStrike" dirty="0">
              <a:solidFill>
                <a:srgbClr val="40454F"/>
              </a:solidFill>
              <a:effectLst/>
              <a:latin typeface="Manrope"/>
            </a:endParaRPr>
          </a:p>
          <a:p>
            <a:pPr algn="l">
              <a:spcBef>
                <a:spcPts val="750"/>
              </a:spcBef>
              <a:spcAft>
                <a:spcPts val="1500"/>
              </a:spcAft>
              <a:buFont typeface="Arial" panose="020B0604020202020204" pitchFamily="34" charset="0"/>
              <a:buChar char="•"/>
            </a:pPr>
            <a:r>
              <a:rPr lang="en-US" b="0" i="0" u="none" strike="noStrike" dirty="0">
                <a:solidFill>
                  <a:srgbClr val="40454F"/>
                </a:solidFill>
                <a:effectLst/>
                <a:latin typeface="Manrope"/>
              </a:rPr>
              <a:t>Recall is that it does not account for the cost of these </a:t>
            </a:r>
            <a:r>
              <a:rPr lang="en-US" b="1" i="0" u="none" strike="noStrike" dirty="0">
                <a:solidFill>
                  <a:srgbClr val="40454F"/>
                </a:solidFill>
                <a:effectLst/>
                <a:latin typeface="Manrope"/>
              </a:rPr>
              <a:t>false positives</a:t>
            </a:r>
            <a:r>
              <a:rPr lang="en-US" b="0" i="0" u="none" strike="noStrike" dirty="0">
                <a:solidFill>
                  <a:srgbClr val="40454F"/>
                </a:solidFill>
                <a:effectLst/>
                <a:latin typeface="Manrope"/>
              </a:rPr>
              <a:t>.</a:t>
            </a:r>
          </a:p>
        </p:txBody>
      </p:sp>
      <p:sp>
        <p:nvSpPr>
          <p:cNvPr id="8" name="TextBox 7">
            <a:extLst>
              <a:ext uri="{FF2B5EF4-FFF2-40B4-BE49-F238E27FC236}">
                <a16:creationId xmlns:a16="http://schemas.microsoft.com/office/drawing/2014/main" id="{80839C87-1815-F2AE-42DB-B85C45E3CAD7}"/>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3"/>
              </a:rPr>
              <a:t>https://www.evidentlyai.com/classification-metrics/accuracy-precision-recall</a:t>
            </a:r>
            <a:r>
              <a:rPr lang="en-US" dirty="0"/>
              <a:t>  </a:t>
            </a:r>
          </a:p>
        </p:txBody>
      </p:sp>
    </p:spTree>
    <p:extLst>
      <p:ext uri="{BB962C8B-B14F-4D97-AF65-F5344CB8AC3E}">
        <p14:creationId xmlns:p14="http://schemas.microsoft.com/office/powerpoint/2010/main" val="1442782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F-measure</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5" descr="The F-measure of the system is defined as the weighted harmonic mean of its precision and recall.">
            <a:extLst>
              <a:ext uri="{FF2B5EF4-FFF2-40B4-BE49-F238E27FC236}">
                <a16:creationId xmlns:a16="http://schemas.microsoft.com/office/drawing/2014/main" id="{8E833550-B91D-4D8C-C26E-3A831F206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0931" y="1541022"/>
            <a:ext cx="6808487" cy="4180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ECBB241-1012-47C9-B66D-039D23319C63}"/>
              </a:ext>
            </a:extLst>
          </p:cNvPr>
          <p:cNvSpPr txBox="1"/>
          <p:nvPr/>
        </p:nvSpPr>
        <p:spPr>
          <a:xfrm>
            <a:off x="4253871" y="6337894"/>
            <a:ext cx="3684258" cy="369332"/>
          </a:xfrm>
          <a:prstGeom prst="rect">
            <a:avLst/>
          </a:prstGeom>
          <a:noFill/>
        </p:spPr>
        <p:txBody>
          <a:bodyPr wrap="square">
            <a:spAutoFit/>
          </a:bodyPr>
          <a:lstStyle/>
          <a:p>
            <a:r>
              <a:rPr lang="en-US" dirty="0"/>
              <a:t>Source: Created by our own</a:t>
            </a:r>
          </a:p>
        </p:txBody>
      </p:sp>
    </p:spTree>
    <p:extLst>
      <p:ext uri="{BB962C8B-B14F-4D97-AF65-F5344CB8AC3E}">
        <p14:creationId xmlns:p14="http://schemas.microsoft.com/office/powerpoint/2010/main" val="161366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Summary of text classification evaluation</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5" descr="Model evaluation methods">
            <a:extLst>
              <a:ext uri="{FF2B5EF4-FFF2-40B4-BE49-F238E27FC236}">
                <a16:creationId xmlns:a16="http://schemas.microsoft.com/office/drawing/2014/main" id="{08D8CD5D-7FAC-9409-AD4B-0E990BD5C9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3585" y="1282449"/>
            <a:ext cx="6319057" cy="458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A137C545-084B-6A07-3270-9BEE9EC3E8D6}"/>
              </a:ext>
            </a:extLst>
          </p:cNvPr>
          <p:cNvSpPr txBox="1"/>
          <p:nvPr/>
        </p:nvSpPr>
        <p:spPr>
          <a:xfrm>
            <a:off x="3464162" y="6337894"/>
            <a:ext cx="3684258" cy="369332"/>
          </a:xfrm>
          <a:prstGeom prst="rect">
            <a:avLst/>
          </a:prstGeom>
          <a:noFill/>
        </p:spPr>
        <p:txBody>
          <a:bodyPr wrap="square">
            <a:spAutoFit/>
          </a:bodyPr>
          <a:lstStyle/>
          <a:p>
            <a:r>
              <a:rPr lang="en-US" dirty="0"/>
              <a:t>Source: Created by our own</a:t>
            </a:r>
          </a:p>
        </p:txBody>
      </p:sp>
    </p:spTree>
    <p:extLst>
      <p:ext uri="{BB962C8B-B14F-4D97-AF65-F5344CB8AC3E}">
        <p14:creationId xmlns:p14="http://schemas.microsoft.com/office/powerpoint/2010/main" val="1924145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38341-3380-1845-A1F6-15BA8BC96522}"/>
              </a:ext>
            </a:extLst>
          </p:cNvPr>
          <p:cNvSpPr>
            <a:spLocks noGrp="1"/>
          </p:cNvSpPr>
          <p:nvPr>
            <p:ph type="title" idx="4294967295"/>
          </p:nvPr>
        </p:nvSpPr>
        <p:spPr>
          <a:xfrm>
            <a:off x="576146" y="2726508"/>
            <a:ext cx="10870379" cy="140498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6000" b="0" i="0" u="none" strike="noStrike" kern="1200" cap="none" spc="0" normalizeH="0" baseline="0" noProof="0" dirty="0">
                <a:ln>
                  <a:noFill/>
                </a:ln>
                <a:solidFill>
                  <a:schemeClr val="bg1"/>
                </a:solidFill>
                <a:effectLst/>
                <a:uLnTx/>
                <a:uFillTx/>
                <a:latin typeface="+mn-lt"/>
                <a:ea typeface="+mn-ea"/>
                <a:cs typeface="+mn-cs"/>
              </a:rPr>
              <a:t>Classification Evaluation</a:t>
            </a:r>
          </a:p>
        </p:txBody>
      </p:sp>
    </p:spTree>
    <p:extLst>
      <p:ext uri="{BB962C8B-B14F-4D97-AF65-F5344CB8AC3E}">
        <p14:creationId xmlns:p14="http://schemas.microsoft.com/office/powerpoint/2010/main" val="1396388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C0DEC-A8C6-EBF4-D68C-60869ABD198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22F3B77-4F74-CC32-3BEE-473388A39056}"/>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Summary of text classification evaluation</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a:extLst>
              <a:ext uri="{FF2B5EF4-FFF2-40B4-BE49-F238E27FC236}">
                <a16:creationId xmlns:a16="http://schemas.microsoft.com/office/drawing/2014/main" id="{E4D923F9-0F47-6E43-9CE7-7A8B8B42A125}"/>
              </a:ext>
            </a:extLst>
          </p:cNvPr>
          <p:cNvSpPr txBox="1"/>
          <p:nvPr/>
        </p:nvSpPr>
        <p:spPr>
          <a:xfrm>
            <a:off x="751676" y="2690336"/>
            <a:ext cx="9434945" cy="738664"/>
          </a:xfrm>
          <a:prstGeom prst="rect">
            <a:avLst/>
          </a:prstGeom>
          <a:noFill/>
        </p:spPr>
        <p:txBody>
          <a:bodyPr wrap="square">
            <a:spAutoFit/>
          </a:bodyPr>
          <a:lstStyle/>
          <a:p>
            <a:r>
              <a:rPr lang="en-US" sz="2400" dirty="0">
                <a:solidFill>
                  <a:srgbClr val="0D0E10"/>
                </a:solidFill>
                <a:latin typeface="Manrope"/>
              </a:rPr>
              <a:t>A</a:t>
            </a:r>
            <a:r>
              <a:rPr lang="en-US" sz="2400" i="0" u="none" strike="noStrike" dirty="0">
                <a:solidFill>
                  <a:srgbClr val="0D0E10"/>
                </a:solidFill>
                <a:effectLst/>
                <a:latin typeface="Manrope"/>
              </a:rPr>
              <a:t> more detailed example of evaluating classification models with code: </a:t>
            </a:r>
            <a:r>
              <a:rPr lang="en-US" i="0" u="none" strike="noStrike" dirty="0">
                <a:solidFill>
                  <a:srgbClr val="0D0E10"/>
                </a:solidFill>
                <a:effectLst/>
                <a:latin typeface="Manrope"/>
                <a:hlinkClick r:id="rId3"/>
              </a:rPr>
              <a:t>https://www.evidentlyai.com/blog/tutorial-2-model-evaluation-hr-attrition</a:t>
            </a:r>
            <a:r>
              <a:rPr lang="en-US" i="0" u="none" strike="noStrike" dirty="0">
                <a:solidFill>
                  <a:srgbClr val="0D0E10"/>
                </a:solidFill>
                <a:effectLst/>
                <a:latin typeface="Manrope"/>
              </a:rPr>
              <a:t>  </a:t>
            </a:r>
            <a:endParaRPr lang="en-US" dirty="0"/>
          </a:p>
        </p:txBody>
      </p:sp>
    </p:spTree>
    <p:extLst>
      <p:ext uri="{BB962C8B-B14F-4D97-AF65-F5344CB8AC3E}">
        <p14:creationId xmlns:p14="http://schemas.microsoft.com/office/powerpoint/2010/main" val="13749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Cross-validation</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Picture 1" descr="Cross-validation is a resampling method that uses different portions of the data to test and train a model on different iterations.">
            <a:extLst>
              <a:ext uri="{FF2B5EF4-FFF2-40B4-BE49-F238E27FC236}">
                <a16:creationId xmlns:a16="http://schemas.microsoft.com/office/drawing/2014/main" id="{918E4F28-DFD7-E558-7CD5-E86DD516A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30" y="1684337"/>
            <a:ext cx="5660570" cy="390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K-Fold cross validation.">
            <a:extLst>
              <a:ext uri="{FF2B5EF4-FFF2-40B4-BE49-F238E27FC236}">
                <a16:creationId xmlns:a16="http://schemas.microsoft.com/office/drawing/2014/main" id="{8CD5E906-20E9-677B-4872-46BD22CE7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94750"/>
            <a:ext cx="5812970" cy="4152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4B82F776-92F0-527C-B449-F36DD97518AA}"/>
              </a:ext>
            </a:extLst>
          </p:cNvPr>
          <p:cNvSpPr txBox="1"/>
          <p:nvPr/>
        </p:nvSpPr>
        <p:spPr>
          <a:xfrm>
            <a:off x="2286000" y="6238495"/>
            <a:ext cx="7785100" cy="369332"/>
          </a:xfrm>
          <a:prstGeom prst="rect">
            <a:avLst/>
          </a:prstGeom>
          <a:noFill/>
        </p:spPr>
        <p:txBody>
          <a:bodyPr wrap="square">
            <a:spAutoFit/>
          </a:bodyPr>
          <a:lstStyle/>
          <a:p>
            <a:r>
              <a:rPr lang="en-US" dirty="0"/>
              <a:t>Source: </a:t>
            </a:r>
            <a:r>
              <a:rPr lang="en-US" dirty="0">
                <a:hlinkClick r:id="rId5"/>
              </a:rPr>
              <a:t>https://scikit-learn.org/stable/modules/cross_validation.html</a:t>
            </a:r>
            <a:r>
              <a:rPr lang="en-US" dirty="0"/>
              <a:t> </a:t>
            </a:r>
          </a:p>
        </p:txBody>
      </p:sp>
    </p:spTree>
    <p:extLst>
      <p:ext uri="{BB962C8B-B14F-4D97-AF65-F5344CB8AC3E}">
        <p14:creationId xmlns:p14="http://schemas.microsoft.com/office/powerpoint/2010/main" val="2333123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
            <a:extLst>
              <a:ext uri="{FF2B5EF4-FFF2-40B4-BE49-F238E27FC236}">
                <a16:creationId xmlns:a16="http://schemas.microsoft.com/office/drawing/2014/main" id="{5F80085D-AAC7-4DFE-984F-32834266D86A}"/>
              </a:ext>
            </a:extLst>
          </p:cNvPr>
          <p:cNvSpPr txBox="1">
            <a:spLocks noGrp="1"/>
          </p:cNvSpPr>
          <p:nvPr>
            <p:ph type="title" idx="4294967295"/>
          </p:nvPr>
        </p:nvSpPr>
        <p:spPr>
          <a:xfrm>
            <a:off x="3757960" y="2730297"/>
            <a:ext cx="5084957" cy="118378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8000" b="0" i="0" u="none" strike="noStrike" kern="1200" cap="none" spc="0" normalizeH="0" baseline="0" noProof="0" dirty="0">
                <a:ln>
                  <a:noFill/>
                </a:ln>
                <a:solidFill>
                  <a:schemeClr val="tx1"/>
                </a:solidFill>
                <a:effectLst/>
                <a:uLnTx/>
                <a:uFillTx/>
                <a:latin typeface="+mn-lt"/>
                <a:ea typeface="+mn-ea"/>
                <a:cs typeface="+mn-cs"/>
              </a:rPr>
              <a:t>Thank you!</a:t>
            </a:r>
            <a:endParaRPr kumimoji="0" lang="en-US" sz="8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0747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Classification evaluation:</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13">
            <a:extLst>
              <a:ext uri="{FF2B5EF4-FFF2-40B4-BE49-F238E27FC236}">
                <a16:creationId xmlns:a16="http://schemas.microsoft.com/office/drawing/2014/main" id="{13DEA2F3-CBC0-7FAA-FABC-0BDC426DD027}"/>
              </a:ext>
            </a:extLst>
          </p:cNvPr>
          <p:cNvSpPr txBox="1">
            <a:spLocks noChangeArrowheads="1"/>
          </p:cNvSpPr>
          <p:nvPr/>
        </p:nvSpPr>
        <p:spPr bwMode="auto">
          <a:xfrm>
            <a:off x="654051" y="2022273"/>
            <a:ext cx="10883898" cy="3619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20000"/>
              </a:spcBef>
            </a:pPr>
            <a:r>
              <a:rPr lang="en-US" altLang="zh-CN" sz="2400" dirty="0">
                <a:latin typeface="Arial" panose="020B0604020202020204" pitchFamily="34" charset="0"/>
                <a:ea typeface="微软雅黑" panose="020B0503020204020204" pitchFamily="34" charset="-122"/>
                <a:sym typeface="Arial" panose="020B0604020202020204" pitchFamily="34" charset="0"/>
              </a:rPr>
              <a:t>N-fold cross-validation: Split dataset into N folds. Runs test N times. At a time, use one-fold of data as test set, remaining N - 1 folds of data as training sets. Classification accuracy is average of results in N runs.</a:t>
            </a:r>
          </a:p>
          <a:p>
            <a:pPr marL="342900" indent="-342900">
              <a:lnSpc>
                <a:spcPct val="100000"/>
              </a:lnSpc>
              <a:spcBef>
                <a:spcPct val="20000"/>
              </a:spcBef>
            </a:pP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00000"/>
              </a:lnSpc>
              <a:spcBef>
                <a:spcPct val="20000"/>
              </a:spcBef>
            </a:pPr>
            <a:r>
              <a:rPr lang="en-US" altLang="zh-CN" sz="2400" dirty="0">
                <a:latin typeface="Arial" panose="020B0604020202020204" pitchFamily="34" charset="0"/>
                <a:ea typeface="微软雅黑" panose="020B0503020204020204" pitchFamily="34" charset="-122"/>
                <a:sym typeface="Arial" panose="020B0604020202020204" pitchFamily="34" charset="0"/>
              </a:rPr>
              <a:t>Hold-out test: Divide dataset into training and test subsets. Varied splits will result in varied results and accuracy, especially for small datasets. Paired t-test can be used to measure significance in accuracy differences.</a:t>
            </a:r>
          </a:p>
          <a:p>
            <a:pPr marL="342900" indent="-342900">
              <a:lnSpc>
                <a:spcPct val="100000"/>
              </a:lnSpc>
              <a:spcBef>
                <a:spcPct val="20000"/>
              </a:spcBef>
            </a:pPr>
            <a:endParaRPr lang="en-US" altLang="zh-CN" sz="2400" dirty="0">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00000"/>
              </a:lnSpc>
              <a:spcBef>
                <a:spcPct val="20000"/>
              </a:spcBef>
            </a:pPr>
            <a:r>
              <a:rPr lang="en-US" altLang="zh-CN" sz="2400" dirty="0">
                <a:latin typeface="Arial" panose="020B0604020202020204" pitchFamily="34" charset="0"/>
                <a:ea typeface="微软雅黑" panose="020B0503020204020204" pitchFamily="34" charset="-122"/>
                <a:sym typeface="Arial" panose="020B0604020202020204" pitchFamily="34" charset="0"/>
              </a:rPr>
              <a:t>Evaluation metrics: Accuracy, recall, precision, F-score</a:t>
            </a:r>
          </a:p>
        </p:txBody>
      </p:sp>
    </p:spTree>
    <p:extLst>
      <p:ext uri="{BB962C8B-B14F-4D97-AF65-F5344CB8AC3E}">
        <p14:creationId xmlns:p14="http://schemas.microsoft.com/office/powerpoint/2010/main" val="378447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156030" y="177784"/>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Common Evaluation Metrics</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13">
            <a:extLst>
              <a:ext uri="{FF2B5EF4-FFF2-40B4-BE49-F238E27FC236}">
                <a16:creationId xmlns:a16="http://schemas.microsoft.com/office/drawing/2014/main" id="{C78A4E90-5D12-787F-7E91-2534FF7D6C52}"/>
              </a:ext>
            </a:extLst>
          </p:cNvPr>
          <p:cNvSpPr txBox="1">
            <a:spLocks noChangeArrowheads="1"/>
          </p:cNvSpPr>
          <p:nvPr/>
        </p:nvSpPr>
        <p:spPr bwMode="auto">
          <a:xfrm>
            <a:off x="1155699" y="1141582"/>
            <a:ext cx="8966201"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numCol="2">
            <a:spAutoFit/>
          </a:bodyPr>
          <a:lstStyle>
            <a:lvl1pPr marL="342900" indent="-342900"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pPr>
            <a:r>
              <a:rPr lang="en-US" altLang="zh-CN" sz="2000" dirty="0">
                <a:latin typeface="Arial" panose="020B0604020202020204" pitchFamily="34" charset="0"/>
                <a:ea typeface="微软雅黑" panose="020B0503020204020204" pitchFamily="34" charset="-122"/>
                <a:sym typeface="Arial" panose="020B0604020202020204" pitchFamily="34" charset="0"/>
              </a:rPr>
              <a:t>Accuracy</a:t>
            </a:r>
          </a:p>
          <a:p>
            <a:pPr>
              <a:lnSpc>
                <a:spcPct val="100000"/>
              </a:lnSpc>
              <a:spcBef>
                <a:spcPct val="20000"/>
              </a:spcBef>
            </a:pPr>
            <a:r>
              <a:rPr lang="en-US" altLang="zh-CN" sz="2000" dirty="0">
                <a:latin typeface="Arial" panose="020B0604020202020204" pitchFamily="34" charset="0"/>
                <a:ea typeface="微软雅黑" panose="020B0503020204020204" pitchFamily="34" charset="-122"/>
                <a:sym typeface="Arial" panose="020B0604020202020204" pitchFamily="34" charset="0"/>
              </a:rPr>
              <a:t>Precision</a:t>
            </a:r>
          </a:p>
          <a:p>
            <a:pPr>
              <a:lnSpc>
                <a:spcPct val="100000"/>
              </a:lnSpc>
              <a:spcBef>
                <a:spcPct val="20000"/>
              </a:spcBef>
            </a:pPr>
            <a:r>
              <a:rPr lang="en-US" altLang="zh-CN" sz="2000" dirty="0">
                <a:latin typeface="Arial" panose="020B0604020202020204" pitchFamily="34" charset="0"/>
                <a:ea typeface="微软雅黑" panose="020B0503020204020204" pitchFamily="34" charset="-122"/>
                <a:sym typeface="Arial" panose="020B0604020202020204" pitchFamily="34" charset="0"/>
              </a:rPr>
              <a:t>Recall</a:t>
            </a:r>
          </a:p>
          <a:p>
            <a:pPr>
              <a:lnSpc>
                <a:spcPct val="100000"/>
              </a:lnSpc>
              <a:spcBef>
                <a:spcPct val="20000"/>
              </a:spcBef>
            </a:pP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a:lnSpc>
                <a:spcPct val="100000"/>
              </a:lnSpc>
              <a:spcBef>
                <a:spcPct val="20000"/>
              </a:spcBef>
            </a:pPr>
            <a:endParaRPr lang="en-US" altLang="zh-CN" sz="2000" dirty="0">
              <a:latin typeface="Arial" panose="020B0604020202020204" pitchFamily="34" charset="0"/>
              <a:ea typeface="微软雅黑" panose="020B0503020204020204" pitchFamily="34" charset="-122"/>
              <a:sym typeface="Arial" panose="020B0604020202020204" pitchFamily="34" charset="0"/>
            </a:endParaRPr>
          </a:p>
          <a:p>
            <a:pPr>
              <a:lnSpc>
                <a:spcPct val="100000"/>
              </a:lnSpc>
              <a:spcBef>
                <a:spcPct val="20000"/>
              </a:spcBef>
            </a:pPr>
            <a:r>
              <a:rPr lang="en-US" altLang="zh-CN" sz="2000" dirty="0">
                <a:latin typeface="Arial" panose="020B0604020202020204" pitchFamily="34" charset="0"/>
                <a:ea typeface="微软雅黑" panose="020B0503020204020204" pitchFamily="34" charset="-122"/>
                <a:sym typeface="Arial" panose="020B0604020202020204" pitchFamily="34" charset="0"/>
              </a:rPr>
              <a:t>F-measure</a:t>
            </a:r>
          </a:p>
          <a:p>
            <a:pPr lvl="1">
              <a:lnSpc>
                <a:spcPct val="100000"/>
              </a:lnSpc>
              <a:spcBef>
                <a:spcPct val="20000"/>
              </a:spcBef>
            </a:pPr>
            <a:r>
              <a:rPr lang="en-US" altLang="zh-CN" sz="1600" dirty="0">
                <a:latin typeface="Arial" panose="020B0604020202020204" pitchFamily="34" charset="0"/>
                <a:ea typeface="微软雅黑" panose="020B0503020204020204" pitchFamily="34" charset="-122"/>
                <a:sym typeface="Arial" panose="020B0604020202020204" pitchFamily="34" charset="0"/>
              </a:rPr>
              <a:t>harmonic mean of recall and precision</a:t>
            </a:r>
          </a:p>
          <a:p>
            <a:pPr lvl="1">
              <a:lnSpc>
                <a:spcPct val="100000"/>
              </a:lnSpc>
              <a:spcBef>
                <a:spcPct val="20000"/>
              </a:spcBef>
            </a:pPr>
            <a:r>
              <a:rPr lang="en-US" altLang="zh-CN" sz="1600" dirty="0">
                <a:latin typeface="Arial" panose="020B0604020202020204" pitchFamily="34" charset="0"/>
                <a:ea typeface="微软雅黑" panose="020B0503020204020204" pitchFamily="34" charset="-122"/>
                <a:sym typeface="Arial" panose="020B0604020202020204" pitchFamily="34" charset="0"/>
              </a:rPr>
              <a:t>micro-average F1: global calculation of F1 regardless of topics</a:t>
            </a:r>
          </a:p>
          <a:p>
            <a:pPr lvl="1">
              <a:lnSpc>
                <a:spcPct val="100000"/>
              </a:lnSpc>
              <a:spcBef>
                <a:spcPct val="20000"/>
              </a:spcBef>
            </a:pPr>
            <a:r>
              <a:rPr lang="en-US" altLang="zh-CN" sz="1600" dirty="0">
                <a:latin typeface="Arial" panose="020B0604020202020204" pitchFamily="34" charset="0"/>
                <a:ea typeface="微软雅黑" panose="020B0503020204020204" pitchFamily="34" charset="-122"/>
                <a:sym typeface="Arial" panose="020B0604020202020204" pitchFamily="34" charset="0"/>
              </a:rPr>
              <a:t>macro-average F1: average on F1 scores of all the topics</a:t>
            </a:r>
          </a:p>
        </p:txBody>
      </p:sp>
      <p:pic>
        <p:nvPicPr>
          <p:cNvPr id="5" name="Picture 5" descr="Scores on evaluating combination of different models">
            <a:extLst>
              <a:ext uri="{FF2B5EF4-FFF2-40B4-BE49-F238E27FC236}">
                <a16:creationId xmlns:a16="http://schemas.microsoft.com/office/drawing/2014/main" id="{4E0D7731-71B0-73B6-C759-9F1B3E4A6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016" y="2926685"/>
            <a:ext cx="7477394" cy="320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3">
            <a:extLst>
              <a:ext uri="{FF2B5EF4-FFF2-40B4-BE49-F238E27FC236}">
                <a16:creationId xmlns:a16="http://schemas.microsoft.com/office/drawing/2014/main" id="{32F6FE88-6063-B76C-47FD-7A7DFCAA5F7D}"/>
              </a:ext>
            </a:extLst>
          </p:cNvPr>
          <p:cNvSpPr txBox="1">
            <a:spLocks noChangeArrowheads="1"/>
          </p:cNvSpPr>
          <p:nvPr/>
        </p:nvSpPr>
        <p:spPr bwMode="auto">
          <a:xfrm>
            <a:off x="8554416" y="4281698"/>
            <a:ext cx="26015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20000"/>
              </a:spcBef>
              <a:buNone/>
            </a:pPr>
            <a:r>
              <a:rPr lang="en-US" altLang="zh-CN" sz="1600" dirty="0">
                <a:latin typeface="Arial" panose="020B0604020202020204" pitchFamily="34" charset="0"/>
                <a:ea typeface="微软雅黑" panose="020B0503020204020204" pitchFamily="34" charset="-122"/>
                <a:sym typeface="Arial" panose="020B0604020202020204" pitchFamily="34" charset="0"/>
              </a:rPr>
              <a:t>An example of evaluation report for text classification </a:t>
            </a:r>
          </a:p>
        </p:txBody>
      </p:sp>
      <p:sp>
        <p:nvSpPr>
          <p:cNvPr id="7" name="TextBox 6">
            <a:extLst>
              <a:ext uri="{FF2B5EF4-FFF2-40B4-BE49-F238E27FC236}">
                <a16:creationId xmlns:a16="http://schemas.microsoft.com/office/drawing/2014/main" id="{469A897B-54B9-4D6A-8B26-03FCDE181093}"/>
              </a:ext>
            </a:extLst>
          </p:cNvPr>
          <p:cNvSpPr txBox="1"/>
          <p:nvPr/>
        </p:nvSpPr>
        <p:spPr>
          <a:xfrm>
            <a:off x="703880" y="6334780"/>
            <a:ext cx="10230820" cy="523220"/>
          </a:xfrm>
          <a:prstGeom prst="rect">
            <a:avLst/>
          </a:prstGeom>
          <a:noFill/>
        </p:spPr>
        <p:txBody>
          <a:bodyPr wrap="square">
            <a:spAutoFit/>
          </a:bodyPr>
          <a:lstStyle/>
          <a:p>
            <a:r>
              <a:rPr lang="en-US" sz="1400" b="0" i="0" u="none" strike="noStrike" dirty="0">
                <a:solidFill>
                  <a:srgbClr val="222222"/>
                </a:solidFill>
                <a:effectLst/>
                <a:latin typeface="Arial" panose="020B0604020202020204" pitchFamily="34" charset="0"/>
              </a:rPr>
              <a:t>Source: </a:t>
            </a:r>
            <a:r>
              <a:rPr lang="en-US" sz="1400" b="1" i="0" u="none" strike="noStrike" dirty="0">
                <a:solidFill>
                  <a:srgbClr val="222222"/>
                </a:solidFill>
                <a:effectLst/>
                <a:latin typeface="Arial" panose="020B0604020202020204" pitchFamily="34" charset="0"/>
              </a:rPr>
              <a:t>Chen, H., </a:t>
            </a:r>
            <a:r>
              <a:rPr lang="en-US" sz="1400" b="0" i="0" u="none" strike="noStrike" dirty="0">
                <a:solidFill>
                  <a:srgbClr val="222222"/>
                </a:solidFill>
                <a:effectLst/>
                <a:latin typeface="Arial" panose="020B0604020202020204" pitchFamily="34" charset="0"/>
              </a:rPr>
              <a:t>Wu, L., Chen, J., Lu, W., &amp; Ding, J. (2022). A comparative study of automated legal text classification using random forests and deep learning. </a:t>
            </a:r>
            <a:r>
              <a:rPr lang="en-US" sz="1400" b="0" i="1" u="none" strike="noStrike" dirty="0">
                <a:solidFill>
                  <a:srgbClr val="222222"/>
                </a:solidFill>
                <a:effectLst/>
                <a:latin typeface="Arial" panose="020B0604020202020204" pitchFamily="34" charset="0"/>
              </a:rPr>
              <a:t>Information Processing &amp; Management</a:t>
            </a:r>
            <a:r>
              <a:rPr lang="en-US" sz="1400" b="0" i="0" u="none" strike="noStrike" dirty="0">
                <a:solidFill>
                  <a:srgbClr val="222222"/>
                </a:solidFill>
                <a:effectLst/>
                <a:latin typeface="Arial" panose="020B0604020202020204" pitchFamily="34" charset="0"/>
              </a:rPr>
              <a:t>, </a:t>
            </a:r>
            <a:r>
              <a:rPr lang="en-US" sz="1400" b="0" i="1" u="none" strike="noStrike" dirty="0">
                <a:solidFill>
                  <a:srgbClr val="222222"/>
                </a:solidFill>
                <a:effectLst/>
                <a:latin typeface="Arial" panose="020B0604020202020204" pitchFamily="34" charset="0"/>
              </a:rPr>
              <a:t>59</a:t>
            </a:r>
            <a:r>
              <a:rPr lang="en-US" sz="1400" b="0" i="0" u="none" strike="noStrike" dirty="0">
                <a:solidFill>
                  <a:srgbClr val="222222"/>
                </a:solidFill>
                <a:effectLst/>
                <a:latin typeface="Arial" panose="020B0604020202020204" pitchFamily="34" charset="0"/>
              </a:rPr>
              <a:t>(2), 102798. </a:t>
            </a:r>
            <a:endParaRPr lang="en-US" sz="1400" dirty="0"/>
          </a:p>
        </p:txBody>
      </p:sp>
    </p:spTree>
    <p:extLst>
      <p:ext uri="{BB962C8B-B14F-4D97-AF65-F5344CB8AC3E}">
        <p14:creationId xmlns:p14="http://schemas.microsoft.com/office/powerpoint/2010/main" val="4268044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Accuracy</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13">
            <a:extLst>
              <a:ext uri="{FF2B5EF4-FFF2-40B4-BE49-F238E27FC236}">
                <a16:creationId xmlns:a16="http://schemas.microsoft.com/office/drawing/2014/main" id="{23D040C2-8612-BFF8-D8FA-7A2FB2AD579E}"/>
              </a:ext>
            </a:extLst>
          </p:cNvPr>
          <p:cNvSpPr txBox="1">
            <a:spLocks noChangeArrowheads="1"/>
          </p:cNvSpPr>
          <p:nvPr/>
        </p:nvSpPr>
        <p:spPr bwMode="auto">
          <a:xfrm>
            <a:off x="366375" y="1580484"/>
            <a:ext cx="1088389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defTabSz="1216025">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defTabSz="1216025">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defTabSz="1216025">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defTabSz="1216025"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342900" indent="-342900">
              <a:lnSpc>
                <a:spcPct val="100000"/>
              </a:lnSpc>
              <a:spcBef>
                <a:spcPct val="20000"/>
              </a:spcBef>
            </a:pPr>
            <a:r>
              <a:rPr lang="en-US" altLang="zh-CN" sz="2400" dirty="0">
                <a:latin typeface="Arial" panose="020B0604020202020204" pitchFamily="34" charset="0"/>
                <a:ea typeface="微软雅黑" panose="020B0503020204020204" pitchFamily="34" charset="-122"/>
                <a:sym typeface="Arial" panose="020B0604020202020204" pitchFamily="34" charset="0"/>
              </a:rPr>
              <a:t>What is accuracy? Accuracy is a metric that measures how often a machine learning model correctly predicts the outcome. You can calculate accuracy by dividing the number of correct predictions by the total number of predictions. </a:t>
            </a:r>
          </a:p>
        </p:txBody>
      </p:sp>
      <p:pic>
        <p:nvPicPr>
          <p:cNvPr id="1026" name="Picture 2" descr="Accuracy metric formula">
            <a:extLst>
              <a:ext uri="{FF2B5EF4-FFF2-40B4-BE49-F238E27FC236}">
                <a16:creationId xmlns:a16="http://schemas.microsoft.com/office/drawing/2014/main" id="{A8A6E044-B425-1779-71D7-DF09D8F29E8E}"/>
              </a:ext>
              <a:ext uri="{C183D7F6-B498-43B3-948B-1728B52AA6E4}">
                <adec:decorative xmlns:adec="http://schemas.microsoft.com/office/drawing/2017/decorative" val="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830" y="2688480"/>
            <a:ext cx="5743253" cy="32322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18BD80A-52FA-524D-1FEC-1071BE91E051}"/>
              </a:ext>
            </a:extLst>
          </p:cNvPr>
          <p:cNvSpPr txBox="1"/>
          <p:nvPr/>
        </p:nvSpPr>
        <p:spPr>
          <a:xfrm>
            <a:off x="1830903" y="6337894"/>
            <a:ext cx="8934079" cy="369332"/>
          </a:xfrm>
          <a:prstGeom prst="rect">
            <a:avLst/>
          </a:prstGeom>
          <a:noFill/>
        </p:spPr>
        <p:txBody>
          <a:bodyPr wrap="square">
            <a:spAutoFit/>
          </a:bodyPr>
          <a:lstStyle/>
          <a:p>
            <a:r>
              <a:rPr lang="en-US" dirty="0"/>
              <a:t>Source: </a:t>
            </a:r>
            <a:r>
              <a:rPr lang="en-US" dirty="0">
                <a:hlinkClick r:id="rId4"/>
              </a:rPr>
              <a:t>https://www.evidentlyai.com/classification-metrics/accuracy-precision-recall</a:t>
            </a:r>
            <a:r>
              <a:rPr lang="en-US" dirty="0"/>
              <a:t>  </a:t>
            </a:r>
          </a:p>
        </p:txBody>
      </p:sp>
    </p:spTree>
    <p:extLst>
      <p:ext uri="{BB962C8B-B14F-4D97-AF65-F5344CB8AC3E}">
        <p14:creationId xmlns:p14="http://schemas.microsoft.com/office/powerpoint/2010/main" val="505435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DD8FC-213B-41AF-32BC-767892826A0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CC3701A-A5A8-E8A9-8DD1-7BEFC106C62B}"/>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Accuracy (visual example)</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2050" name="Picture 2" descr="Predicted labels in the email spam detection example">
            <a:extLst>
              <a:ext uri="{FF2B5EF4-FFF2-40B4-BE49-F238E27FC236}">
                <a16:creationId xmlns:a16="http://schemas.microsoft.com/office/drawing/2014/main" id="{1ED31FA5-5777-54E0-3677-B28AB6170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33" y="919963"/>
            <a:ext cx="5466113" cy="30762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quot;Spam&quot; and &quot;non-spam&quot; predicted labels example">
            <a:extLst>
              <a:ext uri="{FF2B5EF4-FFF2-40B4-BE49-F238E27FC236}">
                <a16:creationId xmlns:a16="http://schemas.microsoft.com/office/drawing/2014/main" id="{37980EB3-A49B-4726-51A4-64C23A68C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949" y="1022575"/>
            <a:ext cx="5101460" cy="28710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ccuracy metric formula">
            <a:extLst>
              <a:ext uri="{FF2B5EF4-FFF2-40B4-BE49-F238E27FC236}">
                <a16:creationId xmlns:a16="http://schemas.microsoft.com/office/drawing/2014/main" id="{BB0BCADF-D992-3243-9494-AF6985EECB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4816" y="3842698"/>
            <a:ext cx="5101459" cy="2656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C23B4ED-74FD-99DE-CC75-2AE6434E6604}"/>
              </a:ext>
            </a:extLst>
          </p:cNvPr>
          <p:cNvSpPr txBox="1"/>
          <p:nvPr/>
        </p:nvSpPr>
        <p:spPr>
          <a:xfrm>
            <a:off x="1830903" y="6435477"/>
            <a:ext cx="8934079" cy="369332"/>
          </a:xfrm>
          <a:prstGeom prst="rect">
            <a:avLst/>
          </a:prstGeom>
          <a:noFill/>
        </p:spPr>
        <p:txBody>
          <a:bodyPr wrap="square">
            <a:spAutoFit/>
          </a:bodyPr>
          <a:lstStyle/>
          <a:p>
            <a:r>
              <a:rPr lang="en-US" dirty="0"/>
              <a:t>Source: </a:t>
            </a:r>
            <a:r>
              <a:rPr lang="en-US" dirty="0">
                <a:hlinkClick r:id="rId6"/>
              </a:rPr>
              <a:t>https://www.evidentlyai.com/classification-metrics/accuracy-precision-recall</a:t>
            </a:r>
            <a:r>
              <a:rPr lang="en-US" dirty="0"/>
              <a:t>  </a:t>
            </a:r>
          </a:p>
        </p:txBody>
      </p:sp>
    </p:spTree>
    <p:extLst>
      <p:ext uri="{BB962C8B-B14F-4D97-AF65-F5344CB8AC3E}">
        <p14:creationId xmlns:p14="http://schemas.microsoft.com/office/powerpoint/2010/main" val="4169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49783-B54C-9542-9EA4-63127633209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Accuracy (Issues)</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3074" name="Picture 2" descr="Accuracy paradox example">
            <a:extLst>
              <a:ext uri="{FF2B5EF4-FFF2-40B4-BE49-F238E27FC236}">
                <a16:creationId xmlns:a16="http://schemas.microsoft.com/office/drawing/2014/main" id="{820BC2AB-EB09-AFA9-450C-1782B1CED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24" y="1186543"/>
            <a:ext cx="5883576" cy="33112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quot;Spam&quot; and &quot;non-spam&quot; predicted labels example">
            <a:extLst>
              <a:ext uri="{FF2B5EF4-FFF2-40B4-BE49-F238E27FC236}">
                <a16:creationId xmlns:a16="http://schemas.microsoft.com/office/drawing/2014/main" id="{70800FB8-7C9F-EBBC-7B93-06B58B8104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260725"/>
            <a:ext cx="5665604" cy="31885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5DB5702-334A-492F-8258-B23E86C975DC}"/>
              </a:ext>
            </a:extLst>
          </p:cNvPr>
          <p:cNvSpPr txBox="1"/>
          <p:nvPr/>
        </p:nvSpPr>
        <p:spPr>
          <a:xfrm>
            <a:off x="2078182" y="4804750"/>
            <a:ext cx="8437418" cy="1585049"/>
          </a:xfrm>
          <a:prstGeom prst="rect">
            <a:avLst/>
          </a:prstGeom>
          <a:noFill/>
        </p:spPr>
        <p:txBody>
          <a:bodyPr wrap="square">
            <a:spAutoFit/>
          </a:bodyPr>
          <a:lstStyle/>
          <a:p>
            <a:pPr algn="l">
              <a:spcBef>
                <a:spcPts val="1500"/>
              </a:spcBef>
              <a:spcAft>
                <a:spcPts val="1500"/>
              </a:spcAft>
            </a:pPr>
            <a:r>
              <a:rPr lang="en-US" b="0" i="0" u="none" strike="noStrike" dirty="0">
                <a:solidFill>
                  <a:srgbClr val="40454F"/>
                </a:solidFill>
                <a:effectLst/>
                <a:latin typeface="Manrope"/>
              </a:rPr>
              <a:t>In this specific example, the accuracy is 95%: yes, the model missed every spam email, but it was still right in 57 cases out of 60. </a:t>
            </a:r>
          </a:p>
          <a:p>
            <a:pPr algn="l">
              <a:spcBef>
                <a:spcPts val="1500"/>
              </a:spcBef>
              <a:spcAft>
                <a:spcPts val="1500"/>
              </a:spcAft>
            </a:pPr>
            <a:r>
              <a:rPr lang="en-US" b="0" i="0" u="none" strike="noStrike" dirty="0">
                <a:solidFill>
                  <a:srgbClr val="40454F"/>
                </a:solidFill>
                <a:effectLst/>
                <a:latin typeface="Manrope"/>
              </a:rPr>
              <a:t>However, this accuracy is now meaningless. The model does not serve the primary goal and does not help identify the target event.</a:t>
            </a:r>
          </a:p>
        </p:txBody>
      </p:sp>
      <p:sp>
        <p:nvSpPr>
          <p:cNvPr id="6" name="TextBox 5">
            <a:extLst>
              <a:ext uri="{FF2B5EF4-FFF2-40B4-BE49-F238E27FC236}">
                <a16:creationId xmlns:a16="http://schemas.microsoft.com/office/drawing/2014/main" id="{BED88BF6-C9DA-05F2-91DA-2F7310B12AE6}"/>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5"/>
              </a:rPr>
              <a:t>https://www.evidentlyai.com/classification-metrics/accuracy-precision-recall</a:t>
            </a:r>
            <a:r>
              <a:rPr lang="en-US" dirty="0"/>
              <a:t>  </a:t>
            </a:r>
          </a:p>
        </p:txBody>
      </p:sp>
    </p:spTree>
    <p:extLst>
      <p:ext uri="{BB962C8B-B14F-4D97-AF65-F5344CB8AC3E}">
        <p14:creationId xmlns:p14="http://schemas.microsoft.com/office/powerpoint/2010/main" val="16503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445BB-1992-6E73-4BB3-4BB3863A658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9A0B113-050B-FFD5-76AA-3C7E9323032A}"/>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Accuracy (Pros and cons)</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a:extLst>
              <a:ext uri="{FF2B5EF4-FFF2-40B4-BE49-F238E27FC236}">
                <a16:creationId xmlns:a16="http://schemas.microsoft.com/office/drawing/2014/main" id="{A2A0C722-B5C5-E280-21D7-4AB14B3AD543}"/>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3"/>
              </a:rPr>
              <a:t>https://www.evidentlyai.com/classification-metrics/accuracy-precision-recall</a:t>
            </a:r>
            <a:r>
              <a:rPr lang="en-US" dirty="0"/>
              <a:t>  </a:t>
            </a:r>
          </a:p>
        </p:txBody>
      </p:sp>
      <p:sp>
        <p:nvSpPr>
          <p:cNvPr id="4" name="TextBox 3">
            <a:extLst>
              <a:ext uri="{FF2B5EF4-FFF2-40B4-BE49-F238E27FC236}">
                <a16:creationId xmlns:a16="http://schemas.microsoft.com/office/drawing/2014/main" id="{0F0CF206-25A8-4B8E-5D07-5060DF329366}"/>
              </a:ext>
            </a:extLst>
          </p:cNvPr>
          <p:cNvSpPr txBox="1"/>
          <p:nvPr/>
        </p:nvSpPr>
        <p:spPr>
          <a:xfrm>
            <a:off x="771895" y="1243746"/>
            <a:ext cx="11049989" cy="4980851"/>
          </a:xfrm>
          <a:prstGeom prst="rect">
            <a:avLst/>
          </a:prstGeom>
          <a:noFill/>
        </p:spPr>
        <p:txBody>
          <a:bodyPr wrap="square">
            <a:spAutoFit/>
          </a:bodyPr>
          <a:lstStyle/>
          <a:p>
            <a:pPr algn="l">
              <a:spcBef>
                <a:spcPts val="1500"/>
              </a:spcBef>
              <a:spcAft>
                <a:spcPts val="1500"/>
              </a:spcAft>
            </a:pPr>
            <a:r>
              <a:rPr lang="en-US" sz="2400" b="1" i="0" u="none" strike="noStrike" dirty="0">
                <a:solidFill>
                  <a:srgbClr val="40454F"/>
                </a:solidFill>
                <a:effectLst/>
                <a:latin typeface="Manrope"/>
              </a:rPr>
              <a:t>Pros:</a:t>
            </a:r>
            <a:endParaRPr lang="en-US" sz="2400" b="0" i="0" u="none" strike="noStrike" dirty="0">
              <a:solidFill>
                <a:srgbClr val="40454F"/>
              </a:solidFill>
              <a:effectLst/>
              <a:latin typeface="Manrope"/>
            </a:endParaRPr>
          </a:p>
          <a:p>
            <a:pPr algn="l">
              <a:spcBef>
                <a:spcPts val="750"/>
              </a:spcBef>
              <a:spcAft>
                <a:spcPts val="1500"/>
              </a:spcAft>
              <a:buFont typeface="Arial" panose="020B0604020202020204" pitchFamily="34" charset="0"/>
              <a:buChar char="•"/>
            </a:pPr>
            <a:r>
              <a:rPr lang="en-US" sz="2400" b="0" i="0" u="none" strike="noStrike" dirty="0">
                <a:solidFill>
                  <a:srgbClr val="40454F"/>
                </a:solidFill>
                <a:effectLst/>
                <a:latin typeface="Manrope"/>
              </a:rPr>
              <a:t>Accuracy is a helpful metric when you deal with </a:t>
            </a:r>
            <a:r>
              <a:rPr lang="en-US" sz="2400" b="1" i="0" u="none" strike="noStrike" dirty="0">
                <a:solidFill>
                  <a:srgbClr val="40454F"/>
                </a:solidFill>
                <a:effectLst/>
                <a:latin typeface="Manrope"/>
              </a:rPr>
              <a:t>balanced classes</a:t>
            </a:r>
            <a:r>
              <a:rPr lang="en-US" sz="2400" b="0" i="0" u="none" strike="noStrike" dirty="0">
                <a:solidFill>
                  <a:srgbClr val="40454F"/>
                </a:solidFill>
                <a:effectLst/>
                <a:latin typeface="Manrope"/>
              </a:rPr>
              <a:t> and care about the overall model “correctness” and not the ability to predict a specific class. </a:t>
            </a:r>
          </a:p>
          <a:p>
            <a:pPr algn="l">
              <a:spcBef>
                <a:spcPts val="750"/>
              </a:spcBef>
              <a:spcAft>
                <a:spcPts val="1500"/>
              </a:spcAft>
              <a:buFont typeface="Arial" panose="020B0604020202020204" pitchFamily="34" charset="0"/>
              <a:buChar char="•"/>
            </a:pPr>
            <a:r>
              <a:rPr lang="en-US" sz="2400" b="0" i="0" u="none" strike="noStrike" dirty="0">
                <a:solidFill>
                  <a:srgbClr val="40454F"/>
                </a:solidFill>
                <a:effectLst/>
                <a:latin typeface="Manrope"/>
              </a:rPr>
              <a:t>Accuracy is</a:t>
            </a:r>
            <a:r>
              <a:rPr lang="en-US" sz="2400" b="1" i="0" u="none" strike="noStrike" dirty="0">
                <a:solidFill>
                  <a:srgbClr val="40454F"/>
                </a:solidFill>
                <a:effectLst/>
                <a:latin typeface="Manrope"/>
              </a:rPr>
              <a:t> easy to explain </a:t>
            </a:r>
            <a:r>
              <a:rPr lang="en-US" sz="2400" b="0" i="0" u="none" strike="noStrike" dirty="0">
                <a:solidFill>
                  <a:srgbClr val="40454F"/>
                </a:solidFill>
                <a:effectLst/>
                <a:latin typeface="Manrope"/>
              </a:rPr>
              <a:t>and communicate. </a:t>
            </a:r>
          </a:p>
          <a:p>
            <a:pPr algn="l">
              <a:spcBef>
                <a:spcPts val="1500"/>
              </a:spcBef>
              <a:spcAft>
                <a:spcPts val="1500"/>
              </a:spcAft>
            </a:pPr>
            <a:r>
              <a:rPr lang="en-US" sz="2400" b="1" i="0" u="none" strike="noStrike" dirty="0">
                <a:solidFill>
                  <a:srgbClr val="40454F"/>
                </a:solidFill>
                <a:effectLst/>
                <a:latin typeface="Manrope"/>
              </a:rPr>
              <a:t>Cons:</a:t>
            </a:r>
            <a:endParaRPr lang="en-US" sz="2400" b="0" i="0" u="none" strike="noStrike" dirty="0">
              <a:solidFill>
                <a:srgbClr val="40454F"/>
              </a:solidFill>
              <a:effectLst/>
              <a:latin typeface="Manrope"/>
            </a:endParaRPr>
          </a:p>
          <a:p>
            <a:pPr algn="l">
              <a:spcBef>
                <a:spcPts val="750"/>
              </a:spcBef>
              <a:spcAft>
                <a:spcPts val="1500"/>
              </a:spcAft>
              <a:buFont typeface="Arial" panose="020B0604020202020204" pitchFamily="34" charset="0"/>
              <a:buChar char="•"/>
            </a:pPr>
            <a:r>
              <a:rPr lang="en-US" sz="2400" b="0" i="0" u="none" strike="noStrike" dirty="0">
                <a:solidFill>
                  <a:srgbClr val="40454F"/>
                </a:solidFill>
                <a:effectLst/>
                <a:latin typeface="Manrope"/>
              </a:rPr>
              <a:t>If you have </a:t>
            </a:r>
            <a:r>
              <a:rPr lang="en-US" sz="2400" b="1" i="0" u="none" strike="noStrike" dirty="0">
                <a:solidFill>
                  <a:srgbClr val="40454F"/>
                </a:solidFill>
                <a:effectLst/>
                <a:latin typeface="Manrope"/>
              </a:rPr>
              <a:t>imbalanced classes</a:t>
            </a:r>
            <a:r>
              <a:rPr lang="en-US" sz="2400" b="0" i="0" u="none" strike="noStrike" dirty="0">
                <a:solidFill>
                  <a:srgbClr val="40454F"/>
                </a:solidFill>
                <a:effectLst/>
                <a:latin typeface="Manrope"/>
              </a:rPr>
              <a:t>, accuracy is less useful since it gives equal weight to the model’s ability to predict all categories.</a:t>
            </a:r>
          </a:p>
          <a:p>
            <a:pPr algn="l">
              <a:spcBef>
                <a:spcPts val="750"/>
              </a:spcBef>
              <a:spcAft>
                <a:spcPts val="1500"/>
              </a:spcAft>
              <a:buFont typeface="Arial" panose="020B0604020202020204" pitchFamily="34" charset="0"/>
              <a:buChar char="•"/>
            </a:pPr>
            <a:r>
              <a:rPr lang="en-US" sz="2400" b="0" i="0" u="none" strike="noStrike" dirty="0">
                <a:solidFill>
                  <a:srgbClr val="40454F"/>
                </a:solidFill>
                <a:effectLst/>
                <a:latin typeface="Manrope"/>
              </a:rPr>
              <a:t>Communicating accuracy in such cases</a:t>
            </a:r>
            <a:r>
              <a:rPr lang="en-US" sz="2400" b="1" i="0" u="none" strike="noStrike" dirty="0">
                <a:solidFill>
                  <a:srgbClr val="40454F"/>
                </a:solidFill>
                <a:effectLst/>
                <a:latin typeface="Manrope"/>
              </a:rPr>
              <a:t> can be misleading</a:t>
            </a:r>
            <a:r>
              <a:rPr lang="en-US" sz="2400" b="0" i="0" u="none" strike="noStrike" dirty="0">
                <a:solidFill>
                  <a:srgbClr val="40454F"/>
                </a:solidFill>
                <a:effectLst/>
                <a:latin typeface="Manrope"/>
              </a:rPr>
              <a:t> and disguise low performance on the target class.  </a:t>
            </a:r>
          </a:p>
        </p:txBody>
      </p:sp>
    </p:spTree>
    <p:extLst>
      <p:ext uri="{BB962C8B-B14F-4D97-AF65-F5344CB8AC3E}">
        <p14:creationId xmlns:p14="http://schemas.microsoft.com/office/powerpoint/2010/main" val="598414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C105B-A07A-09B9-1B0F-6689DB2CB17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1A175B0-0C0D-E89C-C69E-92E963DA6FC0}"/>
              </a:ext>
            </a:extLst>
          </p:cNvPr>
          <p:cNvSpPr>
            <a:spLocks noGrp="1"/>
          </p:cNvSpPr>
          <p:nvPr>
            <p:ph type="title" idx="4294967295"/>
          </p:nvPr>
        </p:nvSpPr>
        <p:spPr>
          <a:xfrm>
            <a:off x="283030" y="335440"/>
            <a:ext cx="9699170" cy="69870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ts val="1000"/>
              </a:spcBef>
              <a:defRPr/>
            </a:pPr>
            <a:r>
              <a:rPr kumimoji="0" lang="en-US" altLang="en-US" sz="4000" b="0" i="0" u="none" strike="noStrike" kern="1200" cap="none" spc="0" normalizeH="0" baseline="0" noProof="0" dirty="0">
                <a:ln>
                  <a:noFill/>
                </a:ln>
                <a:solidFill>
                  <a:schemeClr val="tx1"/>
                </a:solidFill>
                <a:effectLst/>
                <a:uLnTx/>
                <a:uFillTx/>
                <a:latin typeface="+mn-lt"/>
                <a:ea typeface="+mn-ea"/>
                <a:cs typeface="+mn-cs"/>
              </a:rPr>
              <a:t>Confusion matrix</a:t>
            </a:r>
            <a:endParaRPr kumimoji="0" lang="en-US" sz="4000" b="0" i="0" u="none" strike="noStrike" kern="1200" cap="none" spc="0" normalizeH="0" baseline="0" noProof="0" dirty="0">
              <a:ln>
                <a:noFill/>
              </a:ln>
              <a:solidFill>
                <a:schemeClr val="tx1"/>
              </a:solidFill>
              <a:effectLst/>
              <a:uLnTx/>
              <a:uFillTx/>
              <a:latin typeface="+mn-lt"/>
              <a:ea typeface="+mn-ea"/>
              <a:cs typeface="+mn-cs"/>
            </a:endParaRPr>
          </a:p>
        </p:txBody>
      </p:sp>
      <p:pic>
        <p:nvPicPr>
          <p:cNvPr id="5122" name="Picture 2" descr="Confusion matrix example">
            <a:extLst>
              <a:ext uri="{FF2B5EF4-FFF2-40B4-BE49-F238E27FC236}">
                <a16:creationId xmlns:a16="http://schemas.microsoft.com/office/drawing/2014/main" id="{39E0BFAB-0F83-AAD1-FC43-C18B7369D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030" y="1579418"/>
            <a:ext cx="7237538" cy="407323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ccuracy prediction formula">
            <a:extLst>
              <a:ext uri="{FF2B5EF4-FFF2-40B4-BE49-F238E27FC236}">
                <a16:creationId xmlns:a16="http://schemas.microsoft.com/office/drawing/2014/main" id="{036339E3-A1FC-1DEF-717D-92E0B1C7B6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2522" y="2305173"/>
            <a:ext cx="5480248" cy="30842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38FBD64-8EBC-C758-56B5-D0262828555A}"/>
              </a:ext>
            </a:extLst>
          </p:cNvPr>
          <p:cNvSpPr txBox="1"/>
          <p:nvPr/>
        </p:nvSpPr>
        <p:spPr>
          <a:xfrm>
            <a:off x="1829851" y="6434201"/>
            <a:ext cx="8934079" cy="369332"/>
          </a:xfrm>
          <a:prstGeom prst="rect">
            <a:avLst/>
          </a:prstGeom>
          <a:noFill/>
        </p:spPr>
        <p:txBody>
          <a:bodyPr wrap="square">
            <a:spAutoFit/>
          </a:bodyPr>
          <a:lstStyle/>
          <a:p>
            <a:r>
              <a:rPr lang="en-US" dirty="0"/>
              <a:t>Source: </a:t>
            </a:r>
            <a:r>
              <a:rPr lang="en-US" dirty="0">
                <a:hlinkClick r:id="rId5"/>
              </a:rPr>
              <a:t>https://www.evidentlyai.com/classification-metrics/accuracy-precision-recall</a:t>
            </a:r>
            <a:r>
              <a:rPr lang="en-US" dirty="0"/>
              <a:t>  </a:t>
            </a:r>
          </a:p>
        </p:txBody>
      </p:sp>
    </p:spTree>
    <p:extLst>
      <p:ext uri="{BB962C8B-B14F-4D97-AF65-F5344CB8AC3E}">
        <p14:creationId xmlns:p14="http://schemas.microsoft.com/office/powerpoint/2010/main" val="707204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otalTime>7941</TotalTime>
  <Words>1312</Words>
  <Application>Microsoft Macintosh PowerPoint</Application>
  <PresentationFormat>Widescreen</PresentationFormat>
  <Paragraphs>129</Paragraphs>
  <Slides>22</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Calibri Regular</vt:lpstr>
      <vt:lpstr>Manrope</vt:lpstr>
      <vt:lpstr>Arial</vt:lpstr>
      <vt:lpstr>Calibri</vt:lpstr>
      <vt:lpstr>Helvetica</vt:lpstr>
      <vt:lpstr>Segoe UI</vt:lpstr>
      <vt:lpstr>Office Theme</vt:lpstr>
      <vt:lpstr>INFO 5731 - Computational Methods for Information Systems </vt:lpstr>
      <vt:lpstr>Classification Evaluation</vt:lpstr>
      <vt:lpstr>Classification evaluation:</vt:lpstr>
      <vt:lpstr>Common Evaluation Metrics</vt:lpstr>
      <vt:lpstr>Accuracy</vt:lpstr>
      <vt:lpstr>Accuracy (visual example)</vt:lpstr>
      <vt:lpstr>Accuracy (Issues)</vt:lpstr>
      <vt:lpstr>Accuracy (Pros and cons)</vt:lpstr>
      <vt:lpstr>Confusion matrix</vt:lpstr>
      <vt:lpstr>Confusion matrix</vt:lpstr>
      <vt:lpstr>Precision</vt:lpstr>
      <vt:lpstr>Precision (Visual example)</vt:lpstr>
      <vt:lpstr>Precision (Issues)</vt:lpstr>
      <vt:lpstr>Precision (Pros and cons)</vt:lpstr>
      <vt:lpstr>Recall</vt:lpstr>
      <vt:lpstr>Recall (Visual example)</vt:lpstr>
      <vt:lpstr>Recall (Pros and cons)</vt:lpstr>
      <vt:lpstr>F-measure</vt:lpstr>
      <vt:lpstr>Summary of text classification evaluation</vt:lpstr>
      <vt:lpstr>Summary of text classification evaluation</vt:lpstr>
      <vt:lpstr>Cross-validation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Chen, Haihua</cp:lastModifiedBy>
  <cp:revision>372</cp:revision>
  <cp:lastPrinted>2019-10-14T17:07:34Z</cp:lastPrinted>
  <dcterms:created xsi:type="dcterms:W3CDTF">2019-07-08T18:39:15Z</dcterms:created>
  <dcterms:modified xsi:type="dcterms:W3CDTF">2025-04-09T17:15:55Z</dcterms:modified>
</cp:coreProperties>
</file>