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B279-E02D-4067-B958-3B27D80D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ACD0B-1AE6-4632-BB6B-F6FA1AE8E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11BC5-6563-4176-BEB0-A5EA0E83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AC35-1A77-40DA-BBD2-C08119972514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2D18D-FE56-494F-B3D0-315FAF34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A1526-BCD6-4FED-B779-CAF51CBB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AAAE-BF0C-4B4B-B81C-6BB24BC48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3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A22C-01C6-4A34-BB05-DA5636C0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FBBAD-3059-423C-8A38-FB8E8A900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89BBE-5962-441C-999E-85479959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AC35-1A77-40DA-BBD2-C08119972514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15F1D-2680-4A8E-9073-AD8EE40D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81196-44A6-44FC-BA8F-FFD2D41B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AAAE-BF0C-4B4B-B81C-6BB24BC48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6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0E9FB-1B6F-4D80-8CB2-C926811A9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203C0-EB57-4313-9D60-0902405B7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E95F-B0BE-4752-8782-320EB581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AC35-1A77-40DA-BBD2-C08119972514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34865-F489-431D-A4B0-C8EB89EB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B4E70-680F-4B06-9AC4-D821BB84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AAAE-BF0C-4B4B-B81C-6BB24BC48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8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548E-A8A6-4956-808B-CA1D6BAD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3FE6-2378-4702-A2B3-8C3BE185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381A8-A8AA-403F-A4F7-B19CCF9A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AC35-1A77-40DA-BBD2-C08119972514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88290-A3FC-4760-BBCA-2E544265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CA1A4-01A4-4CA9-95F2-AFEC4313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AAAE-BF0C-4B4B-B81C-6BB24BC48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7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9A07-626E-4AA1-AF91-21E438D3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994FD-4B6E-481D-90D1-A711CE49D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354DF-1643-49B2-8300-E40C37B6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AC35-1A77-40DA-BBD2-C08119972514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0367D-CA96-410A-B805-F7A139FC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7027C-1F7A-457D-9452-19BD44BE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AAAE-BF0C-4B4B-B81C-6BB24BC48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1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7D3B-98DA-4B58-906A-159CD89E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27ACC-BDCB-4611-8193-A98225A9F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69A-75AE-4471-B806-B6DD0D71E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09DBB-E51B-4B4A-A01A-BF4233D7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AC35-1A77-40DA-BBD2-C08119972514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0F434-E23D-46F3-A80A-DCD640B9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A999D-BF0B-4648-B3CF-6CCDBC1E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AAAE-BF0C-4B4B-B81C-6BB24BC48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8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C25D-BC27-477B-B2B4-B6C3F4CB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46E1E-79D6-4FE8-9A2E-B699C12A4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71C15-2BC3-4573-9AEE-F75482902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20CBD-060D-4003-999B-AA5A4F551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34530-6DE2-43A7-B7B3-7EF6671D0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3BBF0-C8BF-4EAB-BB9A-7AFCB793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AC35-1A77-40DA-BBD2-C08119972514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7D712-1F39-448D-9AD3-53620A73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D5B80-B7B8-4638-BD65-FEC6A6A3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AAAE-BF0C-4B4B-B81C-6BB24BC48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1A1A-9637-4DBD-8511-B925D717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592EB-27E4-4DBE-B76C-D711605F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AC35-1A77-40DA-BBD2-C08119972514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E8B08-9A4A-486D-84FC-E1DA3C7D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8DF18-6E1E-41C7-9B65-60FBBB2D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AAAE-BF0C-4B4B-B81C-6BB24BC48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0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CAAD5-A687-4FDA-9AE6-44CADCF3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AC35-1A77-40DA-BBD2-C08119972514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08BD5-EF48-430A-8650-B66CEA4F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225D9-A124-4994-BEA1-CAC48EA3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AAAE-BF0C-4B4B-B81C-6BB24BC48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5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01FF-BC4D-40C2-8D22-0C97D326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9BC4E-5E96-48A7-B532-2AD5C2C2D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F5921-B000-4A89-9A1C-D8C7BAA9B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C1BAA-2F43-42F8-A238-2FCBD8E9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AC35-1A77-40DA-BBD2-C08119972514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8EEDC-F310-4ED7-986C-46FA6601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50FFC-E3C3-4153-8A18-D8874ECD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AAAE-BF0C-4B4B-B81C-6BB24BC48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5719-5C30-4AF7-8DA9-5348ADF9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44118-2E83-4F47-B6E0-576B8954C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C690C-9867-4C58-8708-8D5DC033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4D42E-E0E8-4182-B53A-1EBD6480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AC35-1A77-40DA-BBD2-C08119972514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2BF5C-69E7-4358-8978-1BA86A68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5242A-1F7E-422F-BA05-A12CF875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AAAE-BF0C-4B4B-B81C-6BB24BC48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4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4510D-4DBB-4A17-963E-026A9B62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B3D7F-C798-42B9-920D-C23DB985B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DFAAB-FC5E-4229-AF31-3BB52E66A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FAC35-1A77-40DA-BBD2-C08119972514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383E1-A39D-4DBD-83B0-0720F0AB2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9D130-AE52-4E3F-A60C-89DF52F8E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CAAAE-BF0C-4B4B-B81C-6BB24BC48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8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stargazer" TargetMode="External"/><Relationship Id="rId2" Type="http://schemas.openxmlformats.org/officeDocument/2006/relationships/hyperlink" Target="http://jmlr.csail.mit.edu/papers/v12/pedregosa11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909.09638" TargetMode="External"/><Relationship Id="rId4" Type="http://schemas.openxmlformats.org/officeDocument/2006/relationships/hyperlink" Target="https://arxiv.org/abs/1906.0540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E17B-9650-4D24-96EB-FF406D797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Accident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B2935-3658-4453-94CB-C93ED4D868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Forecasting car accidents by analyzing their relationships with weather conditions, time of day, and population</a:t>
            </a:r>
          </a:p>
          <a:p>
            <a:r>
              <a:rPr lang="en-US" dirty="0"/>
              <a:t>Gregory Happ</a:t>
            </a:r>
          </a:p>
        </p:txBody>
      </p:sp>
    </p:spTree>
    <p:extLst>
      <p:ext uri="{BB962C8B-B14F-4D97-AF65-F5344CB8AC3E}">
        <p14:creationId xmlns:p14="http://schemas.microsoft.com/office/powerpoint/2010/main" val="42561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1">
              <a:lumMod val="6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E9C1-38C1-4500-A915-33307CFB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640081"/>
            <a:ext cx="3398518" cy="525536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OLS: Population and Car Accidents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FA8EA49-487B-4E62-AC3C-3D4A96EF0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F3C8D54F-CA08-42F3-9924-FBA3CB68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208" y="484632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6DD526A-425F-4894-BEBD-5402C318C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" r="1" b="1870"/>
          <a:stretch/>
        </p:blipFill>
        <p:spPr>
          <a:xfrm>
            <a:off x="951882" y="965595"/>
            <a:ext cx="5632217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2396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C8AD-EFFD-4C72-9D28-76578337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85F2-83A9-44DC-B28E-A2457C3C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evidence that suggests that weather conditions, time of day, and population could be used to forecast the total amount of car accidents for a given area during a given time period.</a:t>
            </a:r>
          </a:p>
        </p:txBody>
      </p:sp>
    </p:spTree>
    <p:extLst>
      <p:ext uri="{BB962C8B-B14F-4D97-AF65-F5344CB8AC3E}">
        <p14:creationId xmlns:p14="http://schemas.microsoft.com/office/powerpoint/2010/main" val="217560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7B7B-4D70-4C54-A11B-E8146D49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BCF9-523F-4FED-9866-96453EF59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Python and R were used for coding the project</a:t>
            </a:r>
          </a:p>
          <a:p>
            <a:pPr lvl="1"/>
            <a:r>
              <a:rPr lang="en-US" dirty="0"/>
              <a:t>Python Packages: pandas, matplotlib,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sklearn</a:t>
            </a:r>
            <a:endParaRPr lang="en-US" dirty="0"/>
          </a:p>
          <a:p>
            <a:pPr lvl="2"/>
            <a:r>
              <a:rPr lang="en-US" dirty="0"/>
              <a:t>McKinney, W., &amp; others. (2010). Data structures for statistical computing in python. In </a:t>
            </a:r>
            <a:r>
              <a:rPr lang="en-US" i="1" dirty="0"/>
              <a:t>Proceedings of the 9th Python in Science Conference</a:t>
            </a:r>
            <a:r>
              <a:rPr lang="en-US" dirty="0"/>
              <a:t> (Vol. 445, pp. 51–56).</a:t>
            </a:r>
          </a:p>
          <a:p>
            <a:pPr lvl="2"/>
            <a:r>
              <a:rPr lang="en-US" dirty="0"/>
              <a:t>Hunter, J. D. (2007). </a:t>
            </a:r>
            <a:r>
              <a:rPr lang="en-US" b="1" dirty="0"/>
              <a:t>Matplotlib</a:t>
            </a:r>
            <a:r>
              <a:rPr lang="en-US" dirty="0"/>
              <a:t>: A 2D graphics environment. Computing in Science &amp;amp; Engineering, 9(3), 90–95.</a:t>
            </a:r>
          </a:p>
          <a:p>
            <a:pPr lvl="2"/>
            <a:r>
              <a:rPr lang="en-US" dirty="0"/>
              <a:t>Virtanen, P., </a:t>
            </a:r>
            <a:r>
              <a:rPr lang="en-US" dirty="0" err="1"/>
              <a:t>Gommers</a:t>
            </a:r>
            <a:r>
              <a:rPr lang="en-US" dirty="0"/>
              <a:t>, R., Oliphant,         Travis E., </a:t>
            </a:r>
            <a:r>
              <a:rPr lang="en-US" dirty="0" err="1"/>
              <a:t>Haberland</a:t>
            </a:r>
            <a:r>
              <a:rPr lang="en-US" dirty="0"/>
              <a:t>, M., Reddy, T.,       </a:t>
            </a:r>
            <a:r>
              <a:rPr lang="en-US" dirty="0" err="1"/>
              <a:t>Cournapeau</a:t>
            </a:r>
            <a:r>
              <a:rPr lang="en-US" dirty="0"/>
              <a:t>, D., … Contributors, SciPy 1. 0. (2020). SciPy 1.0: Fundamental Algorithms for Scientific Computing in Python. </a:t>
            </a:r>
            <a:r>
              <a:rPr lang="en-US" i="1" dirty="0"/>
              <a:t>Nature Methods</a:t>
            </a:r>
            <a:r>
              <a:rPr lang="en-US" dirty="0"/>
              <a:t>.</a:t>
            </a:r>
          </a:p>
          <a:p>
            <a:pPr lvl="2"/>
            <a:r>
              <a:rPr lang="en-US" dirty="0" err="1">
                <a:hlinkClick r:id="rId2"/>
              </a:rPr>
              <a:t>Scikit</a:t>
            </a:r>
            <a:r>
              <a:rPr lang="en-US" dirty="0">
                <a:hlinkClick r:id="rId2"/>
              </a:rPr>
              <a:t>-learn: Machine Learning in Python</a:t>
            </a:r>
            <a:r>
              <a:rPr lang="en-US" dirty="0"/>
              <a:t>, </a:t>
            </a:r>
            <a:r>
              <a:rPr lang="en-US" dirty="0" err="1"/>
              <a:t>Pedregosa</a:t>
            </a:r>
            <a:r>
              <a:rPr lang="en-US" dirty="0"/>
              <a:t> </a:t>
            </a:r>
            <a:r>
              <a:rPr lang="en-US" i="1" dirty="0"/>
              <a:t>et al.</a:t>
            </a:r>
            <a:r>
              <a:rPr lang="en-US" dirty="0"/>
              <a:t>, JMLR 12, pp. 2825-2830, 2011.</a:t>
            </a:r>
          </a:p>
          <a:p>
            <a:pPr lvl="1"/>
            <a:r>
              <a:rPr lang="en-US" dirty="0"/>
              <a:t>R Packages: stargazer, </a:t>
            </a:r>
            <a:r>
              <a:rPr lang="en-US" dirty="0" err="1"/>
              <a:t>dplyr</a:t>
            </a:r>
            <a:endParaRPr lang="en-US" dirty="0"/>
          </a:p>
          <a:p>
            <a:pPr lvl="2"/>
            <a:r>
              <a:rPr lang="en-US" dirty="0" err="1"/>
              <a:t>Hlavac</a:t>
            </a:r>
            <a:r>
              <a:rPr lang="en-US" dirty="0"/>
              <a:t>, Marek (2018). stargazer: Well-Formatted Regression and Summary </a:t>
            </a:r>
            <a:r>
              <a:rPr lang="en-US" dirty="0" err="1"/>
              <a:t>StatisticsTables</a:t>
            </a:r>
            <a:r>
              <a:rPr lang="en-US" dirty="0"/>
              <a:t>. R package version 5.2.2. </a:t>
            </a:r>
            <a:r>
              <a:rPr lang="en-US" dirty="0">
                <a:hlinkClick r:id="rId3"/>
              </a:rPr>
              <a:t>https://CRAN.R-project.org/package=stargazer</a:t>
            </a:r>
            <a:endParaRPr lang="en-US" dirty="0"/>
          </a:p>
          <a:p>
            <a:pPr lvl="2"/>
            <a:r>
              <a:rPr lang="en-US" dirty="0"/>
              <a:t>Hadley Wickham, Romain François, Lionel Henry and Kirill Müller (2018). </a:t>
            </a:r>
            <a:r>
              <a:rPr lang="en-US" dirty="0" err="1"/>
              <a:t>dplyr</a:t>
            </a:r>
            <a:r>
              <a:rPr lang="en-US" dirty="0"/>
              <a:t>: A Grammar of Data Manipulation. R package version 0.7.6. https://CRAN.R-project.org/package=dplyr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Dataset:</a:t>
            </a:r>
          </a:p>
          <a:p>
            <a:pPr lvl="1"/>
            <a:r>
              <a:rPr lang="en-US" b="1" dirty="0"/>
              <a:t>https://smoosavi.org/datasets/us_accidents</a:t>
            </a:r>
          </a:p>
          <a:p>
            <a:pPr lvl="1"/>
            <a:r>
              <a:rPr lang="en-US" dirty="0" err="1"/>
              <a:t>Moosavi</a:t>
            </a:r>
            <a:r>
              <a:rPr lang="en-US" dirty="0"/>
              <a:t>, </a:t>
            </a:r>
            <a:r>
              <a:rPr lang="en-US" dirty="0" err="1"/>
              <a:t>Sobhan</a:t>
            </a:r>
            <a:r>
              <a:rPr lang="en-US" dirty="0"/>
              <a:t>, Mohammad Hossein </a:t>
            </a:r>
            <a:r>
              <a:rPr lang="en-US" dirty="0" err="1"/>
              <a:t>Samavatian</a:t>
            </a:r>
            <a:r>
              <a:rPr lang="en-US" dirty="0"/>
              <a:t>, Srinivasan Parthasarathy, and Rajiv Ramnath. </a:t>
            </a:r>
            <a:r>
              <a:rPr lang="en-US" dirty="0">
                <a:hlinkClick r:id="rId4"/>
              </a:rPr>
              <a:t>“A Countrywide Traffic Accident Dataset.”</a:t>
            </a:r>
            <a:r>
              <a:rPr lang="en-US" dirty="0"/>
              <a:t>, </a:t>
            </a:r>
            <a:r>
              <a:rPr lang="en-US" dirty="0" err="1"/>
              <a:t>arXiv</a:t>
            </a:r>
            <a:r>
              <a:rPr lang="en-US" dirty="0"/>
              <a:t> preprint arXiv:1906.05409 (2019).</a:t>
            </a:r>
          </a:p>
          <a:p>
            <a:pPr lvl="1"/>
            <a:r>
              <a:rPr lang="en-US" dirty="0" err="1"/>
              <a:t>Moosavi</a:t>
            </a:r>
            <a:r>
              <a:rPr lang="en-US" dirty="0"/>
              <a:t>, </a:t>
            </a:r>
            <a:r>
              <a:rPr lang="en-US" dirty="0" err="1"/>
              <a:t>Sobhan</a:t>
            </a:r>
            <a:r>
              <a:rPr lang="en-US" dirty="0"/>
              <a:t>, Mohammad Hossein </a:t>
            </a:r>
            <a:r>
              <a:rPr lang="en-US" dirty="0" err="1"/>
              <a:t>Samavatian</a:t>
            </a:r>
            <a:r>
              <a:rPr lang="en-US" dirty="0"/>
              <a:t>, Srinivasan Parthasarathy, Radu Teodorescu, and Rajiv Ramnath. </a:t>
            </a:r>
            <a:r>
              <a:rPr lang="en-US" dirty="0">
                <a:hlinkClick r:id="rId5"/>
              </a:rPr>
              <a:t>“Accident Risk Prediction based on Heterogeneous Sparse Data: New Dataset and Insights.”</a:t>
            </a:r>
            <a:r>
              <a:rPr lang="en-US" dirty="0"/>
              <a:t> In proceedings of the 27th ACM SIGSPATIAL International Conference on Advances in Geographic Information Systems, ACM, 2019.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Dataset:</a:t>
            </a:r>
          </a:p>
          <a:p>
            <a:pPr lvl="1"/>
            <a:r>
              <a:rPr lang="en-US" b="1" dirty="0"/>
              <a:t>https://blog.splitwise.com/2013/09/18/the-2010-us-census-population-by-zip-code-totally-free/amp/</a:t>
            </a:r>
          </a:p>
          <a:p>
            <a:pPr lvl="1"/>
            <a:r>
              <a:rPr lang="en-US" dirty="0"/>
              <a:t>Jon Bittner, The </a:t>
            </a:r>
            <a:r>
              <a:rPr lang="en-US" dirty="0" err="1"/>
              <a:t>Splitwise</a:t>
            </a:r>
            <a:r>
              <a:rPr lang="en-US" dirty="0"/>
              <a:t> Blog Contributor</a:t>
            </a:r>
          </a:p>
        </p:txBody>
      </p:sp>
    </p:spTree>
    <p:extLst>
      <p:ext uri="{BB962C8B-B14F-4D97-AF65-F5344CB8AC3E}">
        <p14:creationId xmlns:p14="http://schemas.microsoft.com/office/powerpoint/2010/main" val="10293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A8F1-2643-4817-ABF8-409F54FF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E1C6-5C54-4506-B46B-B47A82204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US-Accidents: A Countrywide Traffic Accident Dataset</a:t>
            </a:r>
          </a:p>
          <a:p>
            <a:pPr lvl="1"/>
            <a:r>
              <a:rPr lang="en-US" b="1" dirty="0"/>
              <a:t>https://smoosavi.org/datasets/us_accidents</a:t>
            </a:r>
          </a:p>
          <a:p>
            <a:r>
              <a:rPr lang="en-US" b="1" dirty="0"/>
              <a:t>Census Data</a:t>
            </a:r>
          </a:p>
          <a:p>
            <a:pPr lvl="1"/>
            <a:r>
              <a:rPr lang="en-US" b="1" dirty="0"/>
              <a:t>https://blog.splitwise.com/2013/09/18/the-2010-us-census-population-by-zip-code-totally-free/amp/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309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4122F-8A23-4756-9514-EC86E28C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Weather Conditions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AA44F084-C8F8-4608-895B-8DBB305C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9" b="4490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0156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99834-C1D4-4F8B-A830-7B51A394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Day or Night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199A38D8-BC4D-43F3-89BC-54531A114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4" b="380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4630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078E-E0B3-40AF-B2A9-A53AF712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Conditions and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E87630-624B-42D3-AFC0-0F645D618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154419"/>
            <a:ext cx="10602315" cy="1266770"/>
          </a:xfr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26634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21D84-B831-4459-BE94-DEA51329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Weather Conditions and Time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F89725A-CEE0-47CD-9B38-116DED101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0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694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8CE06-BF71-479E-BFF5-751204F2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Population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2A49666-799B-4CA2-ABE9-353E0EBEE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0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342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B857D-CF33-4581-8C5B-8B366397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Population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DF1E57CD-B8ED-4AAF-A06B-CF362CEC8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0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499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2193-ACD3-41E1-8409-ED03B921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Correlation: Population and Car Accidents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77064-C20B-4FBE-8F46-CCEC6AD1FE7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Pearson's r = 0.4278201964372337</a:t>
            </a:r>
          </a:p>
          <a:p>
            <a:pPr marL="0" indent="0">
              <a:buNone/>
            </a:pPr>
            <a:r>
              <a:rPr lang="en-US" dirty="0"/>
              <a:t>p-value = 0.0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Spearman's rho = 0.5770351900548639</a:t>
            </a:r>
          </a:p>
          <a:p>
            <a:pPr marL="0" indent="0">
              <a:buNone/>
            </a:pPr>
            <a:r>
              <a:rPr lang="en-US" dirty="0"/>
              <a:t>p-value = 0.0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Kendall's tau = 0.4071861941576106</a:t>
            </a:r>
          </a:p>
          <a:p>
            <a:pPr marL="0" indent="0">
              <a:buNone/>
            </a:pPr>
            <a:r>
              <a:rPr lang="en-US" dirty="0"/>
              <a:t>p-value = 0.0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3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493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Car Accident Forecasting</vt:lpstr>
      <vt:lpstr>The Datasets</vt:lpstr>
      <vt:lpstr>Weather Conditions</vt:lpstr>
      <vt:lpstr>Day or Night</vt:lpstr>
      <vt:lpstr>Weather Conditions and Time</vt:lpstr>
      <vt:lpstr>Weather Conditions and Time</vt:lpstr>
      <vt:lpstr>Population</vt:lpstr>
      <vt:lpstr>Population</vt:lpstr>
      <vt:lpstr>Correlation: Population and Car Accidents</vt:lpstr>
      <vt:lpstr>OLS: Population and Car Accidents</vt:lpstr>
      <vt:lpstr>Summary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Forecasting</dc:title>
  <dc:creator>Happ, Gregory</dc:creator>
  <cp:lastModifiedBy>Happ, Gregory</cp:lastModifiedBy>
  <cp:revision>26</cp:revision>
  <dcterms:created xsi:type="dcterms:W3CDTF">2020-11-13T20:07:53Z</dcterms:created>
  <dcterms:modified xsi:type="dcterms:W3CDTF">2020-11-15T18:34:25Z</dcterms:modified>
</cp:coreProperties>
</file>