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Canva Sans" panose="020B0604020202020204" charset="0"/>
      <p:regular r:id="rId22"/>
    </p:embeddedFont>
    <p:embeddedFont>
      <p:font typeface="Open Sans" panose="020F0502020204030204" pitchFamily="34" charset="0"/>
      <p:regular r:id="rId23"/>
    </p:embeddedFont>
    <p:embeddedFont>
      <p:font typeface="Open Sans Bold" panose="020B0604020202020204" charset="0"/>
      <p:regular r:id="rId24"/>
    </p:embeddedFont>
    <p:embeddedFont>
      <p:font typeface="Poppins" panose="020B0502040204020203" pitchFamily="2" charset="0"/>
      <p:regular r:id="rId25"/>
    </p:embeddedFont>
    <p:embeddedFont>
      <p:font typeface="Rosario" panose="020B0604020202020204" charset="0"/>
      <p:regular r:id="rId26"/>
    </p:embeddedFont>
    <p:embeddedFont>
      <p:font typeface="Rosario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907"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hyperlink" Target="https://app.powerbi.com/groups/me/reports/8a048436-9157-46b8-a46b-aa59b7b8726e/8215b162c4ba91e22900?ctid=5d3edc64-3c81-4c40-89c6-d3f5e1095f71&amp;experience=power-bi"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hyperlink" Target="https://colab.research.google.com/drive/1PV4z_l2qCIvIVeK3gwNMizazIThV8Gc4?usp=sharing"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5" Type="http://schemas.openxmlformats.org/officeDocument/2006/relationships/image" Target="../media/image1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0.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6.svg"/><Relationship Id="rId5" Type="http://schemas.openxmlformats.org/officeDocument/2006/relationships/image" Target="../media/image4.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16.sv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svg"/><Relationship Id="rId7" Type="http://schemas.openxmlformats.org/officeDocument/2006/relationships/image" Target="../media/image10.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2.svg"/><Relationship Id="rId4" Type="http://schemas.openxmlformats.org/officeDocument/2006/relationships/image" Target="../media/image7.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50413" y="-2743662"/>
            <a:ext cx="7298595" cy="7298595"/>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3342613" y="5961860"/>
            <a:ext cx="7298595" cy="7298595"/>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2586675" y="9096618"/>
            <a:ext cx="2353208" cy="2353208"/>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959727" y="3595206"/>
            <a:ext cx="1919454" cy="1919454"/>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028700" y="8905443"/>
            <a:ext cx="3920639" cy="705715"/>
          </a:xfrm>
          <a:custGeom>
            <a:avLst/>
            <a:gdLst/>
            <a:ahLst/>
            <a:cxnLst/>
            <a:rect l="l" t="t" r="r" b="b"/>
            <a:pathLst>
              <a:path w="3920639" h="705715">
                <a:moveTo>
                  <a:pt x="0" y="0"/>
                </a:moveTo>
                <a:lnTo>
                  <a:pt x="3920639" y="0"/>
                </a:lnTo>
                <a:lnTo>
                  <a:pt x="3920639" y="705714"/>
                </a:lnTo>
                <a:lnTo>
                  <a:pt x="0" y="7057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5" name="Freeform 15"/>
          <p:cNvSpPr/>
          <p:nvPr/>
        </p:nvSpPr>
        <p:spPr>
          <a:xfrm>
            <a:off x="-1591032" y="-89250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6" name="Freeform 16"/>
          <p:cNvSpPr/>
          <p:nvPr/>
        </p:nvSpPr>
        <p:spPr>
          <a:xfrm rot="-10800000">
            <a:off x="16153568" y="2389297"/>
            <a:ext cx="1665995" cy="1665995"/>
          </a:xfrm>
          <a:custGeom>
            <a:avLst/>
            <a:gdLst/>
            <a:ahLst/>
            <a:cxnLst/>
            <a:rect l="l" t="t" r="r" b="b"/>
            <a:pathLst>
              <a:path w="1665995" h="1665995">
                <a:moveTo>
                  <a:pt x="0" y="0"/>
                </a:moveTo>
                <a:lnTo>
                  <a:pt x="1665996" y="0"/>
                </a:lnTo>
                <a:lnTo>
                  <a:pt x="1665996" y="1665995"/>
                </a:lnTo>
                <a:lnTo>
                  <a:pt x="0" y="166599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7" name="Freeform 17"/>
          <p:cNvSpPr/>
          <p:nvPr/>
        </p:nvSpPr>
        <p:spPr>
          <a:xfrm>
            <a:off x="15546747" y="7827262"/>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8" name="Freeform 18"/>
          <p:cNvSpPr/>
          <p:nvPr/>
        </p:nvSpPr>
        <p:spPr>
          <a:xfrm>
            <a:off x="3105014" y="-1844324"/>
            <a:ext cx="3688648" cy="3688648"/>
          </a:xfrm>
          <a:custGeom>
            <a:avLst/>
            <a:gdLst/>
            <a:ahLst/>
            <a:cxnLst/>
            <a:rect l="l" t="t" r="r" b="b"/>
            <a:pathLst>
              <a:path w="3688648" h="3688648">
                <a:moveTo>
                  <a:pt x="0" y="0"/>
                </a:moveTo>
                <a:lnTo>
                  <a:pt x="3688649" y="0"/>
                </a:lnTo>
                <a:lnTo>
                  <a:pt x="3688649" y="3688648"/>
                </a:lnTo>
                <a:lnTo>
                  <a:pt x="0" y="3688648"/>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GB"/>
          </a:p>
        </p:txBody>
      </p:sp>
      <p:sp>
        <p:nvSpPr>
          <p:cNvPr id="19" name="Freeform 19"/>
          <p:cNvSpPr/>
          <p:nvPr/>
        </p:nvSpPr>
        <p:spPr>
          <a:xfrm rot="-10800000" flipH="1">
            <a:off x="16153568" y="606788"/>
            <a:ext cx="1665995" cy="1665995"/>
          </a:xfrm>
          <a:custGeom>
            <a:avLst/>
            <a:gdLst/>
            <a:ahLst/>
            <a:cxnLst/>
            <a:rect l="l" t="t" r="r" b="b"/>
            <a:pathLst>
              <a:path w="1665995" h="1665995">
                <a:moveTo>
                  <a:pt x="1665996" y="0"/>
                </a:moveTo>
                <a:lnTo>
                  <a:pt x="0" y="0"/>
                </a:lnTo>
                <a:lnTo>
                  <a:pt x="0" y="1665995"/>
                </a:lnTo>
                <a:lnTo>
                  <a:pt x="1665996" y="1665995"/>
                </a:lnTo>
                <a:lnTo>
                  <a:pt x="1665996"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20" name="TextBox 20"/>
          <p:cNvSpPr txBox="1"/>
          <p:nvPr/>
        </p:nvSpPr>
        <p:spPr>
          <a:xfrm>
            <a:off x="2967688" y="3071773"/>
            <a:ext cx="12741961" cy="2871069"/>
          </a:xfrm>
          <a:prstGeom prst="rect">
            <a:avLst/>
          </a:prstGeom>
        </p:spPr>
        <p:txBody>
          <a:bodyPr lIns="0" tIns="0" rIns="0" bIns="0" rtlCol="0" anchor="t">
            <a:spAutoFit/>
          </a:bodyPr>
          <a:lstStyle/>
          <a:p>
            <a:pPr algn="ctr">
              <a:lnSpc>
                <a:spcPts val="7652"/>
              </a:lnSpc>
            </a:pPr>
            <a:r>
              <a:rPr lang="en-US" sz="5465" b="1" dirty="0">
                <a:solidFill>
                  <a:srgbClr val="30318B"/>
                </a:solidFill>
                <a:latin typeface="Open Sans Bold"/>
                <a:ea typeface="Open Sans Bold"/>
                <a:cs typeface="Open Sans Bold"/>
                <a:sym typeface="Open Sans Bold"/>
              </a:rPr>
              <a:t>ENERGY CONSUMPTION ANALYSIS INSIGHTS, METHODOLOGY, AND SAVINGS</a:t>
            </a:r>
          </a:p>
        </p:txBody>
      </p:sp>
      <p:sp>
        <p:nvSpPr>
          <p:cNvPr id="21" name="TextBox 21"/>
          <p:cNvSpPr txBox="1"/>
          <p:nvPr/>
        </p:nvSpPr>
        <p:spPr>
          <a:xfrm>
            <a:off x="6309561" y="8989411"/>
            <a:ext cx="4462686" cy="480628"/>
          </a:xfrm>
          <a:prstGeom prst="rect">
            <a:avLst/>
          </a:prstGeom>
        </p:spPr>
        <p:txBody>
          <a:bodyPr lIns="0" tIns="0" rIns="0" bIns="0" rtlCol="0" anchor="t">
            <a:spAutoFit/>
          </a:bodyPr>
          <a:lstStyle/>
          <a:p>
            <a:pPr algn="ctr">
              <a:lnSpc>
                <a:spcPts val="3900"/>
              </a:lnSpc>
            </a:pPr>
            <a:r>
              <a:rPr lang="en-US" sz="2785">
                <a:solidFill>
                  <a:srgbClr val="30318B"/>
                </a:solidFill>
                <a:latin typeface="Rosario"/>
                <a:ea typeface="Rosario"/>
                <a:cs typeface="Rosario"/>
                <a:sym typeface="Rosario"/>
              </a:rPr>
              <a:t>By gharam ahmed mokhtar</a:t>
            </a:r>
          </a:p>
        </p:txBody>
      </p:sp>
      <p:sp>
        <p:nvSpPr>
          <p:cNvPr id="22" name="Freeform 22"/>
          <p:cNvSpPr/>
          <p:nvPr/>
        </p:nvSpPr>
        <p:spPr>
          <a:xfrm>
            <a:off x="16153568" y="6175106"/>
            <a:ext cx="861975" cy="1382176"/>
          </a:xfrm>
          <a:custGeom>
            <a:avLst/>
            <a:gdLst/>
            <a:ahLst/>
            <a:cxnLst/>
            <a:rect l="l" t="t" r="r" b="b"/>
            <a:pathLst>
              <a:path w="861975" h="1382176">
                <a:moveTo>
                  <a:pt x="0" y="0"/>
                </a:moveTo>
                <a:lnTo>
                  <a:pt x="861976" y="0"/>
                </a:lnTo>
                <a:lnTo>
                  <a:pt x="861976" y="1382176"/>
                </a:lnTo>
                <a:lnTo>
                  <a:pt x="0" y="138217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GB"/>
          </a:p>
        </p:txBody>
      </p:sp>
      <p:sp>
        <p:nvSpPr>
          <p:cNvPr id="23" name="TextBox 23"/>
          <p:cNvSpPr txBox="1"/>
          <p:nvPr/>
        </p:nvSpPr>
        <p:spPr>
          <a:xfrm>
            <a:off x="2203469" y="6270967"/>
            <a:ext cx="15400678" cy="595227"/>
          </a:xfrm>
          <a:prstGeom prst="rect">
            <a:avLst/>
          </a:prstGeom>
        </p:spPr>
        <p:txBody>
          <a:bodyPr wrap="square" lIns="0" tIns="0" rIns="0" bIns="0" rtlCol="0" anchor="t">
            <a:spAutoFit/>
          </a:bodyPr>
          <a:lstStyle/>
          <a:p>
            <a:pPr algn="l">
              <a:lnSpc>
                <a:spcPts val="4992"/>
              </a:lnSpc>
            </a:pPr>
            <a:r>
              <a:rPr lang="en-US" sz="3600" b="1" dirty="0">
                <a:solidFill>
                  <a:schemeClr val="tx2"/>
                </a:solidFill>
                <a:latin typeface="Open Sans Bold"/>
                <a:ea typeface="Open Sans Bold"/>
                <a:cs typeface="Open Sans Bold"/>
                <a:sym typeface="Open Sans Bold"/>
                <a:hlinkClick r:id="rId14">
                  <a:extLst>
                    <a:ext uri="{A12FA001-AC4F-418D-AE19-62706E023703}">
                      <ahyp:hlinkClr xmlns:ahyp="http://schemas.microsoft.com/office/drawing/2018/hyperlinkcolor" val="tx"/>
                    </a:ext>
                  </a:extLst>
                </a:hlinkClick>
              </a:rPr>
              <a:t>NOTEBOOK LINK</a:t>
            </a:r>
            <a:r>
              <a:rPr lang="en-US" sz="3600" b="1" dirty="0">
                <a:solidFill>
                  <a:schemeClr val="tx2"/>
                </a:solidFill>
                <a:latin typeface="Open Sans Bold"/>
                <a:ea typeface="Open Sans Bold"/>
                <a:cs typeface="Open Sans Bold"/>
                <a:sym typeface="Open Sans Bold"/>
              </a:rPr>
              <a:t> </a:t>
            </a:r>
          </a:p>
        </p:txBody>
      </p:sp>
      <p:sp>
        <p:nvSpPr>
          <p:cNvPr id="24" name="TextBox 24"/>
          <p:cNvSpPr txBox="1"/>
          <p:nvPr/>
        </p:nvSpPr>
        <p:spPr>
          <a:xfrm>
            <a:off x="2203469" y="7339587"/>
            <a:ext cx="11139143" cy="1036053"/>
          </a:xfrm>
          <a:prstGeom prst="rect">
            <a:avLst/>
          </a:prstGeom>
        </p:spPr>
        <p:txBody>
          <a:bodyPr wrap="square" lIns="0" tIns="0" rIns="0" bIns="0" rtlCol="0" anchor="t">
            <a:spAutoFit/>
          </a:bodyPr>
          <a:lstStyle/>
          <a:p>
            <a:pPr algn="l">
              <a:lnSpc>
                <a:spcPts val="2573"/>
              </a:lnSpc>
            </a:pPr>
            <a:r>
              <a:rPr lang="en-US" sz="3600" b="1" u="sng" dirty="0">
                <a:solidFill>
                  <a:schemeClr val="tx2"/>
                </a:solidFill>
                <a:latin typeface="Open Sans Bold"/>
                <a:ea typeface="Open Sans Bold"/>
                <a:cs typeface="Open Sans Bold"/>
                <a:sym typeface="Open Sans Bold"/>
                <a:hlinkClick r:id="rId15" tooltip="https://app.powerbi.com/groups/me/reports/8a048436-9157-46b8-a46b-aa59b7b8726e/8215b162c4ba91e22900?ctid=5d3edc64-3c81-4c40-89c6-d3f5e1095f71&amp;experience=power-bi">
                  <a:extLst>
                    <a:ext uri="{A12FA001-AC4F-418D-AE19-62706E023703}">
                      <ahyp:hlinkClr xmlns:ahyp="http://schemas.microsoft.com/office/drawing/2018/hyperlinkcolor" val="tx"/>
                    </a:ext>
                  </a:extLst>
                </a:hlinkClick>
              </a:rPr>
              <a:t>DASHBOARD LINK </a:t>
            </a:r>
            <a:endParaRPr lang="en-US" sz="3600" b="1" u="sng" dirty="0">
              <a:solidFill>
                <a:schemeClr val="tx2"/>
              </a:solidFill>
              <a:latin typeface="Open Sans Bold"/>
              <a:ea typeface="Open Sans Bold"/>
              <a:cs typeface="Open Sans Bold"/>
              <a:sym typeface="Open Sans Bold"/>
              <a:hlinkClick r:id="rId15" tooltip="https://app.powerbi.com/groups/me/reports/8a048436-9157-46b8-a46b-aa59b7b8726e/8215b162c4ba91e22900?ctid=5d3edc64-3c81-4c40-89c6-d3f5e1095f71&amp;experience=power-bi">
                <a:extLst>
                  <a:ext uri="{A12FA001-AC4F-418D-AE19-62706E023703}">
                    <ahyp:hlinkClr xmlns:ahyp="http://schemas.microsoft.com/office/drawing/2018/hyperlinkcolor" val="tx"/>
                  </a:ext>
                </a:extLst>
              </a:hlinkClick>
            </a:endParaRPr>
          </a:p>
          <a:p>
            <a:pPr algn="l">
              <a:lnSpc>
                <a:spcPts val="2573"/>
              </a:lnSpc>
            </a:pPr>
            <a:r>
              <a:rPr lang="en-US" sz="3600" b="1" u="sng" dirty="0">
                <a:solidFill>
                  <a:schemeClr val="tx2"/>
                </a:solidFill>
                <a:latin typeface="Open Sans Bold"/>
                <a:ea typeface="Open Sans Bold"/>
                <a:cs typeface="Open Sans Bold"/>
                <a:sym typeface="Open Sans Bold"/>
                <a:hlinkClick r:id="rId15" tooltip="https://app.powerbi.com/groups/me/reports/8a048436-9157-46b8-a46b-aa59b7b8726e/8215b162c4ba91e22900?ctid=5d3edc64-3c81-4c40-89c6-d3f5e1095f71&amp;experience=power-bi">
                  <a:extLst>
                    <a:ext uri="{A12FA001-AC4F-418D-AE19-62706E023703}">
                      <ahyp:hlinkClr xmlns:ahyp="http://schemas.microsoft.com/office/drawing/2018/hyperlinkcolor" val="tx"/>
                    </a:ext>
                  </a:extLst>
                </a:hlinkClick>
              </a:rPr>
              <a:t> </a:t>
            </a:r>
          </a:p>
          <a:p>
            <a:pPr algn="l">
              <a:lnSpc>
                <a:spcPts val="2573"/>
              </a:lnSpc>
            </a:pPr>
            <a:endParaRPr lang="en-US" sz="3600" b="1" u="sng" dirty="0">
              <a:solidFill>
                <a:schemeClr val="tx2"/>
              </a:solidFill>
              <a:latin typeface="Open Sans Bold"/>
              <a:ea typeface="Open Sans Bold"/>
              <a:cs typeface="Open Sans Bold"/>
              <a:sym typeface="Open Sans Bold"/>
              <a:hlinkClick r:id="rId15" tooltip="https://app.powerbi.com/groups/me/reports/8a048436-9157-46b8-a46b-aa59b7b8726e/8215b162c4ba91e22900?ctid=5d3edc64-3c81-4c40-89c6-d3f5e1095f71&amp;experience=power-bi">
                <a:extLst>
                  <a:ext uri="{A12FA001-AC4F-418D-AE19-62706E023703}">
                    <ahyp:hlinkClr xmlns:ahyp="http://schemas.microsoft.com/office/drawing/2018/hyperlinkcolor" val="tx"/>
                  </a:ext>
                </a:extLst>
              </a:hlinkCli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grpSp>
        <p:nvGrpSpPr>
          <p:cNvPr id="3" name="Group 3"/>
          <p:cNvGrpSpPr/>
          <p:nvPr/>
        </p:nvGrpSpPr>
        <p:grpSpPr>
          <a:xfrm>
            <a:off x="15435580" y="7965503"/>
            <a:ext cx="5704840" cy="570484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4323752" y="9898247"/>
            <a:ext cx="1839350" cy="183935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7039113" y="8879321"/>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0" name="Freeform 10"/>
          <p:cNvSpPr/>
          <p:nvPr/>
        </p:nvSpPr>
        <p:spPr>
          <a:xfrm>
            <a:off x="17393188" y="7965503"/>
            <a:ext cx="700480" cy="1123218"/>
          </a:xfrm>
          <a:custGeom>
            <a:avLst/>
            <a:gdLst/>
            <a:ahLst/>
            <a:cxnLst/>
            <a:rect l="l" t="t" r="r" b="b"/>
            <a:pathLst>
              <a:path w="700480" h="1123218">
                <a:moveTo>
                  <a:pt x="0" y="0"/>
                </a:moveTo>
                <a:lnTo>
                  <a:pt x="700480" y="0"/>
                </a:lnTo>
                <a:lnTo>
                  <a:pt x="700480" y="1123218"/>
                </a:lnTo>
                <a:lnTo>
                  <a:pt x="0" y="11232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1" name="Freeform 11"/>
          <p:cNvSpPr/>
          <p:nvPr/>
        </p:nvSpPr>
        <p:spPr>
          <a:xfrm>
            <a:off x="3736726" y="-266700"/>
            <a:ext cx="11015779" cy="7815695"/>
          </a:xfrm>
          <a:custGeom>
            <a:avLst/>
            <a:gdLst/>
            <a:ahLst/>
            <a:cxnLst/>
            <a:rect l="l" t="t" r="r" b="b"/>
            <a:pathLst>
              <a:path w="11015779" h="7815695">
                <a:moveTo>
                  <a:pt x="0" y="0"/>
                </a:moveTo>
                <a:lnTo>
                  <a:pt x="11015778" y="0"/>
                </a:lnTo>
                <a:lnTo>
                  <a:pt x="11015778" y="7815695"/>
                </a:lnTo>
                <a:lnTo>
                  <a:pt x="0" y="7815695"/>
                </a:lnTo>
                <a:lnTo>
                  <a:pt x="0" y="0"/>
                </a:lnTo>
                <a:close/>
              </a:path>
            </a:pathLst>
          </a:custGeom>
          <a:blipFill>
            <a:blip r:embed="rId8"/>
            <a:stretch>
              <a:fillRect t="-2501" b="-2501"/>
            </a:stretch>
          </a:blipFill>
        </p:spPr>
        <p:txBody>
          <a:bodyPr/>
          <a:lstStyle/>
          <a:p>
            <a:endParaRPr lang="en-GB"/>
          </a:p>
        </p:txBody>
      </p:sp>
      <p:sp>
        <p:nvSpPr>
          <p:cNvPr id="12" name="TextBox 12"/>
          <p:cNvSpPr txBox="1"/>
          <p:nvPr/>
        </p:nvSpPr>
        <p:spPr>
          <a:xfrm>
            <a:off x="159803" y="8492456"/>
            <a:ext cx="16879311" cy="1012190"/>
          </a:xfrm>
          <a:prstGeom prst="rect">
            <a:avLst/>
          </a:prstGeom>
        </p:spPr>
        <p:txBody>
          <a:bodyPr lIns="0" tIns="0" rIns="0" bIns="0" rtlCol="0" anchor="t">
            <a:spAutoFit/>
          </a:bodyPr>
          <a:lstStyle/>
          <a:p>
            <a:pPr algn="l">
              <a:lnSpc>
                <a:spcPts val="4060"/>
              </a:lnSpc>
            </a:pPr>
            <a:r>
              <a:rPr lang="en-US" sz="2900">
                <a:solidFill>
                  <a:srgbClr val="000000"/>
                </a:solidFill>
                <a:latin typeface="Canva Sans"/>
                <a:ea typeface="Canva Sans"/>
                <a:cs typeface="Canva Sans"/>
                <a:sym typeface="Canva Sans"/>
              </a:rPr>
              <a:t>concolusion: of the presentation for each region in relation to its consumption segment and how there is a difference in their appetite and</a:t>
            </a:r>
          </a:p>
        </p:txBody>
      </p:sp>
      <p:sp>
        <p:nvSpPr>
          <p:cNvPr id="13" name="TextBox 13"/>
          <p:cNvSpPr txBox="1"/>
          <p:nvPr/>
        </p:nvSpPr>
        <p:spPr>
          <a:xfrm>
            <a:off x="3736726" y="7749020"/>
            <a:ext cx="11015779" cy="1144905"/>
          </a:xfrm>
          <a:prstGeom prst="rect">
            <a:avLst/>
          </a:prstGeom>
        </p:spPr>
        <p:txBody>
          <a:bodyPr lIns="0" tIns="0" rIns="0" bIns="0" rtlCol="0" anchor="t">
            <a:spAutoFit/>
          </a:bodyPr>
          <a:lstStyle/>
          <a:p>
            <a:pPr algn="ctr">
              <a:lnSpc>
                <a:spcPts val="4620"/>
              </a:lnSpc>
            </a:pPr>
            <a:r>
              <a:rPr lang="en-US" sz="3300">
                <a:solidFill>
                  <a:srgbClr val="000000"/>
                </a:solidFill>
                <a:latin typeface="Canva Sans"/>
                <a:ea typeface="Canva Sans"/>
                <a:cs typeface="Canva Sans"/>
                <a:sym typeface="Canva Sans"/>
              </a:rPr>
              <a:t> Feature Engineering / Adding new cols</a:t>
            </a:r>
          </a:p>
          <a:p>
            <a:pPr algn="ctr">
              <a:lnSpc>
                <a:spcPts val="4620"/>
              </a:lnSpc>
            </a:pPr>
            <a:endParaRPr lang="en-US" sz="3300">
              <a:solidFill>
                <a:srgbClr val="000000"/>
              </a:solidFill>
              <a:latin typeface="Canva Sans"/>
              <a:ea typeface="Canva Sans"/>
              <a:cs typeface="Canva Sans"/>
              <a:sym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grpSp>
        <p:nvGrpSpPr>
          <p:cNvPr id="3" name="Group 3"/>
          <p:cNvGrpSpPr/>
          <p:nvPr/>
        </p:nvGrpSpPr>
        <p:grpSpPr>
          <a:xfrm>
            <a:off x="15435580" y="7965503"/>
            <a:ext cx="5704840" cy="570484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4323752" y="9898247"/>
            <a:ext cx="1839350" cy="183935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7039113" y="8879321"/>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0" name="Freeform 10"/>
          <p:cNvSpPr/>
          <p:nvPr/>
        </p:nvSpPr>
        <p:spPr>
          <a:xfrm>
            <a:off x="17393188" y="7965503"/>
            <a:ext cx="700480" cy="1123218"/>
          </a:xfrm>
          <a:custGeom>
            <a:avLst/>
            <a:gdLst/>
            <a:ahLst/>
            <a:cxnLst/>
            <a:rect l="l" t="t" r="r" b="b"/>
            <a:pathLst>
              <a:path w="700480" h="1123218">
                <a:moveTo>
                  <a:pt x="0" y="0"/>
                </a:moveTo>
                <a:lnTo>
                  <a:pt x="700480" y="0"/>
                </a:lnTo>
                <a:lnTo>
                  <a:pt x="700480" y="1123218"/>
                </a:lnTo>
                <a:lnTo>
                  <a:pt x="0" y="11232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1" name="Freeform 11"/>
          <p:cNvSpPr/>
          <p:nvPr/>
        </p:nvSpPr>
        <p:spPr>
          <a:xfrm>
            <a:off x="702196" y="1028700"/>
            <a:ext cx="8766508" cy="7503295"/>
          </a:xfrm>
          <a:custGeom>
            <a:avLst/>
            <a:gdLst/>
            <a:ahLst/>
            <a:cxnLst/>
            <a:rect l="l" t="t" r="r" b="b"/>
            <a:pathLst>
              <a:path w="8766508" h="7503295">
                <a:moveTo>
                  <a:pt x="0" y="0"/>
                </a:moveTo>
                <a:lnTo>
                  <a:pt x="8766507" y="0"/>
                </a:lnTo>
                <a:lnTo>
                  <a:pt x="8766507" y="7503295"/>
                </a:lnTo>
                <a:lnTo>
                  <a:pt x="0" y="7503295"/>
                </a:lnTo>
                <a:lnTo>
                  <a:pt x="0" y="0"/>
                </a:lnTo>
                <a:close/>
              </a:path>
            </a:pathLst>
          </a:custGeom>
          <a:blipFill>
            <a:blip r:embed="rId8"/>
            <a:stretch>
              <a:fillRect/>
            </a:stretch>
          </a:blipFill>
        </p:spPr>
        <p:txBody>
          <a:bodyPr/>
          <a:lstStyle/>
          <a:p>
            <a:endParaRPr lang="en-GB"/>
          </a:p>
        </p:txBody>
      </p:sp>
      <p:sp>
        <p:nvSpPr>
          <p:cNvPr id="12" name="Freeform 12"/>
          <p:cNvSpPr/>
          <p:nvPr/>
        </p:nvSpPr>
        <p:spPr>
          <a:xfrm>
            <a:off x="9939130" y="1023817"/>
            <a:ext cx="9969559" cy="7503295"/>
          </a:xfrm>
          <a:custGeom>
            <a:avLst/>
            <a:gdLst/>
            <a:ahLst/>
            <a:cxnLst/>
            <a:rect l="l" t="t" r="r" b="b"/>
            <a:pathLst>
              <a:path w="9969559" h="7503295">
                <a:moveTo>
                  <a:pt x="0" y="0"/>
                </a:moveTo>
                <a:lnTo>
                  <a:pt x="9969559" y="0"/>
                </a:lnTo>
                <a:lnTo>
                  <a:pt x="9969559" y="7503295"/>
                </a:lnTo>
                <a:lnTo>
                  <a:pt x="0" y="7503295"/>
                </a:lnTo>
                <a:lnTo>
                  <a:pt x="0" y="0"/>
                </a:lnTo>
                <a:close/>
              </a:path>
            </a:pathLst>
          </a:custGeom>
          <a:blipFill>
            <a:blip r:embed="rId9"/>
            <a:stretch>
              <a:fillRect/>
            </a:stretch>
          </a:blipFill>
        </p:spPr>
        <p:txBody>
          <a:bodyPr/>
          <a:lstStyle/>
          <a:p>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grpSp>
        <p:nvGrpSpPr>
          <p:cNvPr id="3" name="Group 3"/>
          <p:cNvGrpSpPr/>
          <p:nvPr/>
        </p:nvGrpSpPr>
        <p:grpSpPr>
          <a:xfrm>
            <a:off x="15435580" y="7965503"/>
            <a:ext cx="5704840" cy="570484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4323752" y="9898247"/>
            <a:ext cx="1839350" cy="183935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7039113" y="8879321"/>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0" name="Freeform 10"/>
          <p:cNvSpPr/>
          <p:nvPr/>
        </p:nvSpPr>
        <p:spPr>
          <a:xfrm>
            <a:off x="17393188" y="7965503"/>
            <a:ext cx="700480" cy="1123218"/>
          </a:xfrm>
          <a:custGeom>
            <a:avLst/>
            <a:gdLst/>
            <a:ahLst/>
            <a:cxnLst/>
            <a:rect l="l" t="t" r="r" b="b"/>
            <a:pathLst>
              <a:path w="700480" h="1123218">
                <a:moveTo>
                  <a:pt x="0" y="0"/>
                </a:moveTo>
                <a:lnTo>
                  <a:pt x="700480" y="0"/>
                </a:lnTo>
                <a:lnTo>
                  <a:pt x="700480" y="1123218"/>
                </a:lnTo>
                <a:lnTo>
                  <a:pt x="0" y="11232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1" name="Freeform 11"/>
          <p:cNvSpPr/>
          <p:nvPr/>
        </p:nvSpPr>
        <p:spPr>
          <a:xfrm>
            <a:off x="1028700" y="447420"/>
            <a:ext cx="15277634" cy="8245352"/>
          </a:xfrm>
          <a:custGeom>
            <a:avLst/>
            <a:gdLst/>
            <a:ahLst/>
            <a:cxnLst/>
            <a:rect l="l" t="t" r="r" b="b"/>
            <a:pathLst>
              <a:path w="15277634" h="8245352">
                <a:moveTo>
                  <a:pt x="0" y="0"/>
                </a:moveTo>
                <a:lnTo>
                  <a:pt x="15277634" y="0"/>
                </a:lnTo>
                <a:lnTo>
                  <a:pt x="15277634" y="8245351"/>
                </a:lnTo>
                <a:lnTo>
                  <a:pt x="0" y="8245351"/>
                </a:lnTo>
                <a:lnTo>
                  <a:pt x="0" y="0"/>
                </a:lnTo>
                <a:close/>
              </a:path>
            </a:pathLst>
          </a:custGeom>
          <a:blipFill>
            <a:blip r:embed="rId8"/>
            <a:stretch>
              <a:fillRect/>
            </a:stretch>
          </a:blipFill>
        </p:spPr>
        <p:txBody>
          <a:bodyPr/>
          <a:lstStyle/>
          <a:p>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grpSp>
        <p:nvGrpSpPr>
          <p:cNvPr id="3" name="Group 3"/>
          <p:cNvGrpSpPr/>
          <p:nvPr/>
        </p:nvGrpSpPr>
        <p:grpSpPr>
          <a:xfrm>
            <a:off x="15435580" y="7965503"/>
            <a:ext cx="5704840" cy="570484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4323752" y="9898247"/>
            <a:ext cx="1839350" cy="183935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7039113" y="8879321"/>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0" name="Freeform 10"/>
          <p:cNvSpPr/>
          <p:nvPr/>
        </p:nvSpPr>
        <p:spPr>
          <a:xfrm>
            <a:off x="17393188" y="7965503"/>
            <a:ext cx="700480" cy="1123218"/>
          </a:xfrm>
          <a:custGeom>
            <a:avLst/>
            <a:gdLst/>
            <a:ahLst/>
            <a:cxnLst/>
            <a:rect l="l" t="t" r="r" b="b"/>
            <a:pathLst>
              <a:path w="700480" h="1123218">
                <a:moveTo>
                  <a:pt x="0" y="0"/>
                </a:moveTo>
                <a:lnTo>
                  <a:pt x="700480" y="0"/>
                </a:lnTo>
                <a:lnTo>
                  <a:pt x="700480" y="1123218"/>
                </a:lnTo>
                <a:lnTo>
                  <a:pt x="0" y="11232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1" name="Freeform 11"/>
          <p:cNvSpPr/>
          <p:nvPr/>
        </p:nvSpPr>
        <p:spPr>
          <a:xfrm>
            <a:off x="959181" y="917998"/>
            <a:ext cx="14476399" cy="8451003"/>
          </a:xfrm>
          <a:custGeom>
            <a:avLst/>
            <a:gdLst/>
            <a:ahLst/>
            <a:cxnLst/>
            <a:rect l="l" t="t" r="r" b="b"/>
            <a:pathLst>
              <a:path w="14476399" h="8451003">
                <a:moveTo>
                  <a:pt x="0" y="0"/>
                </a:moveTo>
                <a:lnTo>
                  <a:pt x="14476399" y="0"/>
                </a:lnTo>
                <a:lnTo>
                  <a:pt x="14476399" y="8451004"/>
                </a:lnTo>
                <a:lnTo>
                  <a:pt x="0" y="8451004"/>
                </a:lnTo>
                <a:lnTo>
                  <a:pt x="0" y="0"/>
                </a:lnTo>
                <a:close/>
              </a:path>
            </a:pathLst>
          </a:custGeom>
          <a:blipFill>
            <a:blip r:embed="rId8"/>
            <a:stretch>
              <a:fillRect/>
            </a:stretch>
          </a:blipFill>
        </p:spPr>
        <p:txBody>
          <a:bodyPr/>
          <a:lstStyle/>
          <a:p>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grpSp>
        <p:nvGrpSpPr>
          <p:cNvPr id="3" name="Group 3"/>
          <p:cNvGrpSpPr/>
          <p:nvPr/>
        </p:nvGrpSpPr>
        <p:grpSpPr>
          <a:xfrm>
            <a:off x="15435580" y="7965503"/>
            <a:ext cx="5704840" cy="570484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4323752" y="9898247"/>
            <a:ext cx="1839350" cy="183935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7039113" y="8879321"/>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0" name="Freeform 10"/>
          <p:cNvSpPr/>
          <p:nvPr/>
        </p:nvSpPr>
        <p:spPr>
          <a:xfrm>
            <a:off x="17393188" y="7965503"/>
            <a:ext cx="700480" cy="1123218"/>
          </a:xfrm>
          <a:custGeom>
            <a:avLst/>
            <a:gdLst/>
            <a:ahLst/>
            <a:cxnLst/>
            <a:rect l="l" t="t" r="r" b="b"/>
            <a:pathLst>
              <a:path w="700480" h="1123218">
                <a:moveTo>
                  <a:pt x="0" y="0"/>
                </a:moveTo>
                <a:lnTo>
                  <a:pt x="700480" y="0"/>
                </a:lnTo>
                <a:lnTo>
                  <a:pt x="700480" y="1123218"/>
                </a:lnTo>
                <a:lnTo>
                  <a:pt x="0" y="11232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1" name="Freeform 11"/>
          <p:cNvSpPr/>
          <p:nvPr/>
        </p:nvSpPr>
        <p:spPr>
          <a:xfrm>
            <a:off x="0" y="1933722"/>
            <a:ext cx="18491758" cy="5085811"/>
          </a:xfrm>
          <a:custGeom>
            <a:avLst/>
            <a:gdLst/>
            <a:ahLst/>
            <a:cxnLst/>
            <a:rect l="l" t="t" r="r" b="b"/>
            <a:pathLst>
              <a:path w="18491758" h="5085811">
                <a:moveTo>
                  <a:pt x="0" y="0"/>
                </a:moveTo>
                <a:lnTo>
                  <a:pt x="18491758" y="0"/>
                </a:lnTo>
                <a:lnTo>
                  <a:pt x="18491758" y="5085810"/>
                </a:lnTo>
                <a:lnTo>
                  <a:pt x="0" y="5085810"/>
                </a:lnTo>
                <a:lnTo>
                  <a:pt x="0" y="0"/>
                </a:lnTo>
                <a:close/>
              </a:path>
            </a:pathLst>
          </a:custGeom>
          <a:blipFill>
            <a:blip r:embed="rId8"/>
            <a:stretch>
              <a:fillRect l="-4946" t="-3177" b="-1280"/>
            </a:stretch>
          </a:blipFill>
        </p:spPr>
        <p:txBody>
          <a:bodyPr/>
          <a:lstStyle/>
          <a:p>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grpSp>
        <p:nvGrpSpPr>
          <p:cNvPr id="3" name="Group 3"/>
          <p:cNvGrpSpPr/>
          <p:nvPr/>
        </p:nvGrpSpPr>
        <p:grpSpPr>
          <a:xfrm>
            <a:off x="15435580" y="7965503"/>
            <a:ext cx="5704840" cy="570484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4323752" y="9898247"/>
            <a:ext cx="1839350" cy="183935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7039113" y="8879321"/>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0" name="Freeform 10"/>
          <p:cNvSpPr/>
          <p:nvPr/>
        </p:nvSpPr>
        <p:spPr>
          <a:xfrm>
            <a:off x="17393188" y="7965503"/>
            <a:ext cx="700480" cy="1123218"/>
          </a:xfrm>
          <a:custGeom>
            <a:avLst/>
            <a:gdLst/>
            <a:ahLst/>
            <a:cxnLst/>
            <a:rect l="l" t="t" r="r" b="b"/>
            <a:pathLst>
              <a:path w="700480" h="1123218">
                <a:moveTo>
                  <a:pt x="0" y="0"/>
                </a:moveTo>
                <a:lnTo>
                  <a:pt x="700480" y="0"/>
                </a:lnTo>
                <a:lnTo>
                  <a:pt x="700480" y="1123218"/>
                </a:lnTo>
                <a:lnTo>
                  <a:pt x="0" y="11232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1" name="Freeform 11"/>
          <p:cNvSpPr/>
          <p:nvPr/>
        </p:nvSpPr>
        <p:spPr>
          <a:xfrm>
            <a:off x="131400" y="1817555"/>
            <a:ext cx="17612028" cy="5338322"/>
          </a:xfrm>
          <a:custGeom>
            <a:avLst/>
            <a:gdLst/>
            <a:ahLst/>
            <a:cxnLst/>
            <a:rect l="l" t="t" r="r" b="b"/>
            <a:pathLst>
              <a:path w="17612028" h="5338322">
                <a:moveTo>
                  <a:pt x="0" y="0"/>
                </a:moveTo>
                <a:lnTo>
                  <a:pt x="17612028" y="0"/>
                </a:lnTo>
                <a:lnTo>
                  <a:pt x="17612028" y="5338323"/>
                </a:lnTo>
                <a:lnTo>
                  <a:pt x="0" y="5338323"/>
                </a:lnTo>
                <a:lnTo>
                  <a:pt x="0" y="0"/>
                </a:lnTo>
                <a:close/>
              </a:path>
            </a:pathLst>
          </a:custGeom>
          <a:blipFill>
            <a:blip r:embed="rId8"/>
            <a:stretch>
              <a:fillRect l="-96" r="-96" b="-1861"/>
            </a:stretch>
          </a:blipFill>
        </p:spPr>
        <p:txBody>
          <a:bodyPr/>
          <a:lstStyle/>
          <a:p>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52640" y="-151515"/>
            <a:ext cx="18507754" cy="10438515"/>
          </a:xfrm>
          <a:custGeom>
            <a:avLst/>
            <a:gdLst/>
            <a:ahLst/>
            <a:cxnLst/>
            <a:rect l="l" t="t" r="r" b="b"/>
            <a:pathLst>
              <a:path w="18507754" h="10438515">
                <a:moveTo>
                  <a:pt x="0" y="0"/>
                </a:moveTo>
                <a:lnTo>
                  <a:pt x="18507755" y="0"/>
                </a:lnTo>
                <a:lnTo>
                  <a:pt x="18507755" y="10438515"/>
                </a:lnTo>
                <a:lnTo>
                  <a:pt x="0" y="10438515"/>
                </a:lnTo>
                <a:lnTo>
                  <a:pt x="0" y="0"/>
                </a:lnTo>
                <a:close/>
              </a:path>
            </a:pathLst>
          </a:custGeom>
          <a:blipFill>
            <a:blip r:embed="rId2"/>
            <a:stretch>
              <a:fillRect l="-1212" t="-2150" r="-1212"/>
            </a:stretch>
          </a:blipFill>
        </p:spPr>
        <p:txBody>
          <a:bodyPr/>
          <a:lstStyle/>
          <a:p>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
          <p:cNvGrpSpPr/>
          <p:nvPr/>
        </p:nvGrpSpPr>
        <p:grpSpPr>
          <a:xfrm>
            <a:off x="15435580" y="7965503"/>
            <a:ext cx="5704840" cy="570484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4323752" y="9898247"/>
            <a:ext cx="1839350" cy="183935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7039113" y="8879321"/>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0" name="Freeform 10"/>
          <p:cNvSpPr/>
          <p:nvPr/>
        </p:nvSpPr>
        <p:spPr>
          <a:xfrm>
            <a:off x="17393188" y="7965503"/>
            <a:ext cx="700480" cy="1123218"/>
          </a:xfrm>
          <a:custGeom>
            <a:avLst/>
            <a:gdLst/>
            <a:ahLst/>
            <a:cxnLst/>
            <a:rect l="l" t="t" r="r" b="b"/>
            <a:pathLst>
              <a:path w="700480" h="1123218">
                <a:moveTo>
                  <a:pt x="0" y="0"/>
                </a:moveTo>
                <a:lnTo>
                  <a:pt x="700480" y="0"/>
                </a:lnTo>
                <a:lnTo>
                  <a:pt x="700480" y="1123218"/>
                </a:lnTo>
                <a:lnTo>
                  <a:pt x="0" y="11232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1" name="TextBox 11"/>
          <p:cNvSpPr txBox="1"/>
          <p:nvPr/>
        </p:nvSpPr>
        <p:spPr>
          <a:xfrm>
            <a:off x="2743200" y="175261"/>
            <a:ext cx="13868400" cy="920445"/>
          </a:xfrm>
          <a:prstGeom prst="rect">
            <a:avLst/>
          </a:prstGeom>
        </p:spPr>
        <p:txBody>
          <a:bodyPr wrap="square" lIns="0" tIns="0" rIns="0" bIns="0" rtlCol="0" anchor="t">
            <a:spAutoFit/>
          </a:bodyPr>
          <a:lstStyle/>
          <a:p>
            <a:pPr algn="l">
              <a:lnSpc>
                <a:spcPts val="4759"/>
              </a:lnSpc>
            </a:pPr>
            <a:r>
              <a:rPr lang="ar-EG" sz="3399" dirty="0">
                <a:solidFill>
                  <a:srgbClr val="000000"/>
                </a:solidFill>
                <a:latin typeface="Canva Sans"/>
                <a:ea typeface="Canva Sans"/>
                <a:cs typeface="Canva Sans"/>
                <a:sym typeface="Canva Sans"/>
              </a:rPr>
              <a:t>                                    </a:t>
            </a:r>
            <a:r>
              <a:rPr lang="en-US" sz="3399" dirty="0">
                <a:solidFill>
                  <a:srgbClr val="000000"/>
                </a:solidFill>
                <a:latin typeface="Canva Sans"/>
                <a:ea typeface="Canva Sans"/>
                <a:cs typeface="Canva Sans"/>
                <a:sym typeface="Canva Sans"/>
              </a:rPr>
              <a:t>Summary of Key Insights</a:t>
            </a:r>
          </a:p>
          <a:p>
            <a:pPr algn="l">
              <a:lnSpc>
                <a:spcPts val="1960"/>
              </a:lnSpc>
            </a:pPr>
            <a:endParaRPr lang="en-US" sz="3399" dirty="0">
              <a:solidFill>
                <a:srgbClr val="000000"/>
              </a:solidFill>
              <a:latin typeface="Canva Sans"/>
              <a:ea typeface="Canva Sans"/>
              <a:cs typeface="Canva Sans"/>
              <a:sym typeface="Canva Sans"/>
            </a:endParaRPr>
          </a:p>
        </p:txBody>
      </p:sp>
      <p:sp>
        <p:nvSpPr>
          <p:cNvPr id="12" name="TextBox 12"/>
          <p:cNvSpPr txBox="1"/>
          <p:nvPr/>
        </p:nvSpPr>
        <p:spPr>
          <a:xfrm>
            <a:off x="175833" y="1274325"/>
            <a:ext cx="8920370" cy="8213482"/>
          </a:xfrm>
          <a:prstGeom prst="rect">
            <a:avLst/>
          </a:prstGeom>
        </p:spPr>
        <p:txBody>
          <a:bodyPr lIns="0" tIns="0" rIns="0" bIns="0" rtlCol="0" anchor="t">
            <a:spAutoFit/>
          </a:bodyPr>
          <a:lstStyle/>
          <a:p>
            <a:pPr marL="379894" lvl="1" indent="-189947" algn="l">
              <a:lnSpc>
                <a:spcPts val="2463"/>
              </a:lnSpc>
              <a:buAutoNum type="arabicPeriod"/>
            </a:pPr>
            <a:r>
              <a:rPr lang="en-US" sz="1759" dirty="0">
                <a:solidFill>
                  <a:srgbClr val="000000"/>
                </a:solidFill>
                <a:latin typeface="Canva Sans"/>
                <a:ea typeface="Canva Sans"/>
                <a:cs typeface="Canva Sans"/>
                <a:sym typeface="Canva Sans"/>
              </a:rPr>
              <a:t>Regional Differences in Energy Consumption:</a:t>
            </a:r>
          </a:p>
          <a:p>
            <a:pPr marL="759788" lvl="2" indent="-253263" algn="l">
              <a:lnSpc>
                <a:spcPts val="2463"/>
              </a:lnSpc>
              <a:buFont typeface="Arial"/>
              <a:buChar char="⚬"/>
            </a:pPr>
            <a:r>
              <a:rPr lang="en-US" sz="1759" dirty="0">
                <a:solidFill>
                  <a:srgbClr val="000000"/>
                </a:solidFill>
                <a:latin typeface="Canva Sans"/>
                <a:ea typeface="Canva Sans"/>
                <a:cs typeface="Canva Sans"/>
                <a:sym typeface="Canva Sans"/>
              </a:rPr>
              <a:t>Insight: There are significant differences in energy consumption across regions.</a:t>
            </a:r>
          </a:p>
          <a:p>
            <a:pPr marL="759788" lvl="2" indent="-253263" algn="l">
              <a:lnSpc>
                <a:spcPts val="2463"/>
              </a:lnSpc>
              <a:buFont typeface="Arial"/>
              <a:buChar char="⚬"/>
            </a:pPr>
            <a:r>
              <a:rPr lang="en-US" sz="1759" dirty="0">
                <a:solidFill>
                  <a:srgbClr val="000000"/>
                </a:solidFill>
                <a:latin typeface="Canva Sans"/>
                <a:ea typeface="Canva Sans"/>
                <a:cs typeface="Canva Sans"/>
                <a:sym typeface="Canva Sans"/>
              </a:rPr>
              <a:t>Implication: Higher energy consumption in certain regions may be due to factors such as industrial activity, population density, or inefficient energy use. Actionable Insight: Further investigation is needed to identify the main causes of high consumption in specific regions. Implement targeted energy-saving initiatives in regions with high consumption to optimize energy use.</a:t>
            </a:r>
          </a:p>
          <a:p>
            <a:pPr marL="379894" lvl="1" indent="-189947" algn="l">
              <a:lnSpc>
                <a:spcPts val="2463"/>
              </a:lnSpc>
              <a:buAutoNum type="arabicPeriod"/>
            </a:pPr>
            <a:r>
              <a:rPr lang="en-US" sz="1759" dirty="0">
                <a:solidFill>
                  <a:srgbClr val="000000"/>
                </a:solidFill>
                <a:latin typeface="Canva Sans"/>
                <a:ea typeface="Canva Sans"/>
                <a:cs typeface="Canva Sans"/>
                <a:sym typeface="Canva Sans"/>
              </a:rPr>
              <a:t>Energy Consumption During Peak Hours:</a:t>
            </a:r>
          </a:p>
          <a:p>
            <a:pPr marL="759788" lvl="2" indent="-253263" algn="l">
              <a:lnSpc>
                <a:spcPts val="2463"/>
              </a:lnSpc>
              <a:buFont typeface="Arial"/>
              <a:buChar char="⚬"/>
            </a:pPr>
            <a:r>
              <a:rPr lang="en-US" sz="1759" dirty="0">
                <a:solidFill>
                  <a:srgbClr val="000000"/>
                </a:solidFill>
                <a:latin typeface="Canva Sans"/>
                <a:ea typeface="Canva Sans"/>
                <a:cs typeface="Canva Sans"/>
                <a:sym typeface="Canva Sans"/>
              </a:rPr>
              <a:t>Insight: Energy consumption is significantly higher during peak hours (e.g., 9 AM to 5 PM) compared to night time.</a:t>
            </a:r>
          </a:p>
          <a:p>
            <a:pPr marL="759788" lvl="2" indent="-253263" algn="l">
              <a:lnSpc>
                <a:spcPts val="2463"/>
              </a:lnSpc>
              <a:buFont typeface="Arial"/>
              <a:buChar char="⚬"/>
            </a:pPr>
            <a:r>
              <a:rPr lang="en-US" sz="1759" dirty="0">
                <a:solidFill>
                  <a:srgbClr val="000000"/>
                </a:solidFill>
                <a:latin typeface="Canva Sans"/>
                <a:ea typeface="Canva Sans"/>
                <a:cs typeface="Canva Sans"/>
                <a:sym typeface="Canva Sans"/>
              </a:rPr>
              <a:t>Implication: Peak demand periods, often due to business operations and household usage, strain the energy grid and increase costs.</a:t>
            </a:r>
          </a:p>
          <a:p>
            <a:pPr marL="759788" lvl="2" indent="-253263" algn="l">
              <a:lnSpc>
                <a:spcPts val="2463"/>
              </a:lnSpc>
              <a:buFont typeface="Arial"/>
              <a:buChar char="⚬"/>
            </a:pPr>
            <a:r>
              <a:rPr lang="en-US" sz="1759" dirty="0">
                <a:solidFill>
                  <a:srgbClr val="000000"/>
                </a:solidFill>
                <a:latin typeface="Canva Sans"/>
                <a:ea typeface="Canva Sans"/>
                <a:cs typeface="Canva Sans"/>
                <a:sym typeface="Canva Sans"/>
              </a:rPr>
              <a:t>Actionable Insight: Demand-side management strategies should be implemented to shift energy consumption to off-peak hours. Additionally, time-of-use pricing can be introduced to encourage lower energy consumption during peak hours.</a:t>
            </a:r>
          </a:p>
          <a:p>
            <a:pPr marL="379894" lvl="1" indent="-189947" algn="l">
              <a:lnSpc>
                <a:spcPts val="2463"/>
              </a:lnSpc>
              <a:buAutoNum type="arabicPeriod"/>
            </a:pPr>
            <a:r>
              <a:rPr lang="en-US" sz="1759" dirty="0">
                <a:solidFill>
                  <a:srgbClr val="000000"/>
                </a:solidFill>
                <a:latin typeface="Canva Sans"/>
                <a:ea typeface="Canva Sans"/>
                <a:cs typeface="Canva Sans"/>
                <a:sym typeface="Canva Sans"/>
              </a:rPr>
              <a:t>Cell Shutting for Energy Savings:</a:t>
            </a:r>
          </a:p>
          <a:p>
            <a:pPr marL="759788" lvl="2" indent="-253263" algn="l">
              <a:lnSpc>
                <a:spcPts val="2463"/>
              </a:lnSpc>
              <a:buFont typeface="Arial"/>
              <a:buChar char="⚬"/>
            </a:pPr>
            <a:r>
              <a:rPr lang="en-US" sz="1759" dirty="0">
                <a:solidFill>
                  <a:srgbClr val="000000"/>
                </a:solidFill>
                <a:latin typeface="Canva Sans"/>
                <a:ea typeface="Canva Sans"/>
                <a:cs typeface="Canva Sans"/>
                <a:sym typeface="Canva Sans"/>
              </a:rPr>
              <a:t>Insight: By shutting down low consumption cells, significant energy savings were achieved.</a:t>
            </a:r>
          </a:p>
          <a:p>
            <a:pPr marL="759788" lvl="2" indent="-253263" algn="l">
              <a:lnSpc>
                <a:spcPts val="2463"/>
              </a:lnSpc>
              <a:buFont typeface="Arial"/>
              <a:buChar char="⚬"/>
            </a:pPr>
            <a:r>
              <a:rPr lang="en-US" sz="1759" dirty="0">
                <a:solidFill>
                  <a:srgbClr val="000000"/>
                </a:solidFill>
                <a:latin typeface="Canva Sans"/>
                <a:ea typeface="Canva Sans"/>
                <a:cs typeface="Canva Sans"/>
                <a:sym typeface="Canva Sans"/>
              </a:rPr>
              <a:t>Implication: Identifying and shutting down non-essential cells during low consumption periods can help reduce overall energy demand and lower costs.</a:t>
            </a:r>
          </a:p>
          <a:p>
            <a:pPr marL="759788" lvl="2" indent="-253263" algn="l">
              <a:lnSpc>
                <a:spcPts val="2463"/>
              </a:lnSpc>
              <a:buFont typeface="Arial"/>
              <a:buChar char="⚬"/>
            </a:pPr>
            <a:r>
              <a:rPr lang="en-US" sz="1759" dirty="0">
                <a:solidFill>
                  <a:srgbClr val="000000"/>
                </a:solidFill>
                <a:latin typeface="Canva Sans"/>
                <a:ea typeface="Canva Sans"/>
                <a:cs typeface="Canva Sans"/>
                <a:sym typeface="Canva Sans"/>
              </a:rPr>
              <a:t>Actionable Insight: Expand this strategy by targeting cells or equipment that show consistently low energy consumption, and implement an automated system to shut down these units during non-peak hours.</a:t>
            </a:r>
          </a:p>
          <a:p>
            <a:pPr algn="l">
              <a:lnSpc>
                <a:spcPts val="2463"/>
              </a:lnSpc>
            </a:pPr>
            <a:endParaRPr lang="en-US" sz="1759" dirty="0">
              <a:solidFill>
                <a:srgbClr val="000000"/>
              </a:solidFill>
              <a:latin typeface="Canva Sans"/>
              <a:ea typeface="Canva Sans"/>
              <a:cs typeface="Canva Sans"/>
              <a:sym typeface="Canva Sans"/>
            </a:endParaRPr>
          </a:p>
        </p:txBody>
      </p:sp>
      <p:sp>
        <p:nvSpPr>
          <p:cNvPr id="13" name="TextBox 13"/>
          <p:cNvSpPr txBox="1"/>
          <p:nvPr/>
        </p:nvSpPr>
        <p:spPr>
          <a:xfrm>
            <a:off x="9096202" y="1503831"/>
            <a:ext cx="8647226" cy="7754469"/>
          </a:xfrm>
          <a:prstGeom prst="rect">
            <a:avLst/>
          </a:prstGeom>
        </p:spPr>
        <p:txBody>
          <a:bodyPr lIns="0" tIns="0" rIns="0" bIns="0" rtlCol="0" anchor="t">
            <a:spAutoFit/>
          </a:bodyPr>
          <a:lstStyle/>
          <a:p>
            <a:pPr algn="l">
              <a:lnSpc>
                <a:spcPts val="2563"/>
              </a:lnSpc>
            </a:pPr>
            <a:r>
              <a:rPr lang="en-US" sz="1830">
                <a:solidFill>
                  <a:srgbClr val="000000"/>
                </a:solidFill>
                <a:latin typeface="Canva Sans"/>
                <a:ea typeface="Canva Sans"/>
                <a:cs typeface="Canva Sans"/>
                <a:sym typeface="Canva Sans"/>
              </a:rPr>
              <a:t>4. Occasional High Energy Consumption:</a:t>
            </a:r>
          </a:p>
          <a:p>
            <a:pPr marL="790602" lvl="2" indent="-263534" algn="l">
              <a:lnSpc>
                <a:spcPts val="2563"/>
              </a:lnSpc>
              <a:buFont typeface="Arial"/>
              <a:buChar char="⚬"/>
            </a:pPr>
            <a:r>
              <a:rPr lang="en-US" sz="1830">
                <a:solidFill>
                  <a:srgbClr val="000000"/>
                </a:solidFill>
                <a:latin typeface="Canva Sans"/>
                <a:ea typeface="Canva Sans"/>
                <a:cs typeface="Canva Sans"/>
                <a:sym typeface="Canva Sans"/>
              </a:rPr>
              <a:t>Insight: Sometimes, there may be high energy consumption during a specific hour or half-hour due to factors such as the purchase of new equipment or the installation of an energy-intensive device. These devices may draw a significant amount of energy, causing temporary spikes in consumption.</a:t>
            </a:r>
          </a:p>
          <a:p>
            <a:pPr marL="790602" lvl="2" indent="-263534" algn="l">
              <a:lnSpc>
                <a:spcPts val="2563"/>
              </a:lnSpc>
              <a:buFont typeface="Arial"/>
              <a:buChar char="⚬"/>
            </a:pPr>
            <a:r>
              <a:rPr lang="en-US" sz="1830">
                <a:solidFill>
                  <a:srgbClr val="000000"/>
                </a:solidFill>
                <a:latin typeface="Canva Sans"/>
                <a:ea typeface="Canva Sans"/>
                <a:cs typeface="Canva Sans"/>
                <a:sym typeface="Canva Sans"/>
              </a:rPr>
              <a:t>Implication: This is normal behavior, as energy-hungry devices can lead to short-term increases in consumption.</a:t>
            </a:r>
          </a:p>
          <a:p>
            <a:pPr marL="790602" lvl="2" indent="-263534" algn="l">
              <a:lnSpc>
                <a:spcPts val="2563"/>
              </a:lnSpc>
              <a:buFont typeface="Arial"/>
              <a:buChar char="⚬"/>
            </a:pPr>
            <a:r>
              <a:rPr lang="en-US" sz="1830">
                <a:solidFill>
                  <a:srgbClr val="000000"/>
                </a:solidFill>
                <a:latin typeface="Canva Sans"/>
                <a:ea typeface="Canva Sans"/>
                <a:cs typeface="Canva Sans"/>
                <a:sym typeface="Canva Sans"/>
              </a:rPr>
              <a:t>Actionable Insight: It's important to track these events over time to distinguish between isolated incidents and recurring patterns. This can help prevent misinterpretation of data when analyzing energy consumption.</a:t>
            </a:r>
          </a:p>
          <a:p>
            <a:pPr algn="l">
              <a:lnSpc>
                <a:spcPts val="2563"/>
              </a:lnSpc>
            </a:pPr>
            <a:r>
              <a:rPr lang="en-US" sz="1830">
                <a:solidFill>
                  <a:srgbClr val="000000"/>
                </a:solidFill>
                <a:latin typeface="Canva Sans"/>
                <a:ea typeface="Canva Sans"/>
                <a:cs typeface="Canva Sans"/>
                <a:sym typeface="Canva Sans"/>
              </a:rPr>
              <a:t>5. Electricity Outages or Meter Disruptions:</a:t>
            </a:r>
          </a:p>
          <a:p>
            <a:pPr marL="790602" lvl="2" indent="-263534" algn="l">
              <a:lnSpc>
                <a:spcPts val="2563"/>
              </a:lnSpc>
              <a:buFont typeface="Arial"/>
              <a:buChar char="⚬"/>
            </a:pPr>
            <a:r>
              <a:rPr lang="en-US" sz="1830">
                <a:solidFill>
                  <a:srgbClr val="000000"/>
                </a:solidFill>
                <a:latin typeface="Canva Sans"/>
                <a:ea typeface="Canva Sans"/>
                <a:cs typeface="Canva Sans"/>
                <a:sym typeface="Canva Sans"/>
              </a:rPr>
              <a:t>Insight: High consumption does not always indicate something wrong. Sometimes, electricity outages or meter disruptions (e.g., the meter being turned off) can lead to irregular readings or unexpected consumption patterns.</a:t>
            </a:r>
          </a:p>
          <a:p>
            <a:pPr marL="790602" lvl="2" indent="-263534" algn="l">
              <a:lnSpc>
                <a:spcPts val="2563"/>
              </a:lnSpc>
              <a:buFont typeface="Arial"/>
              <a:buChar char="⚬"/>
            </a:pPr>
            <a:r>
              <a:rPr lang="en-US" sz="1830">
                <a:solidFill>
                  <a:srgbClr val="000000"/>
                </a:solidFill>
                <a:latin typeface="Canva Sans"/>
                <a:ea typeface="Canva Sans"/>
                <a:cs typeface="Canva Sans"/>
                <a:sym typeface="Canva Sans"/>
              </a:rPr>
              <a:t>Implication: These instances should be taken into account when analyzing data, as they can artificially inflate consumption records.</a:t>
            </a:r>
          </a:p>
          <a:p>
            <a:pPr marL="790602" lvl="2" indent="-263534" algn="l">
              <a:lnSpc>
                <a:spcPts val="2563"/>
              </a:lnSpc>
              <a:buFont typeface="Arial"/>
              <a:buChar char="⚬"/>
            </a:pPr>
            <a:r>
              <a:rPr lang="en-US" sz="1830">
                <a:solidFill>
                  <a:srgbClr val="000000"/>
                </a:solidFill>
                <a:latin typeface="Canva Sans"/>
                <a:ea typeface="Canva Sans"/>
                <a:cs typeface="Canva Sans"/>
                <a:sym typeface="Canva Sans"/>
              </a:rPr>
              <a:t>Actionable Insight: Verification of the data source for inconsistencies such as power cuts or equipment issues will help improve the accuracy of the analysis. It is critical to filter out these disruptions to avoid incorrect conclusions about energy consumption behavior</a:t>
            </a:r>
          </a:p>
          <a:p>
            <a:pPr algn="l">
              <a:lnSpc>
                <a:spcPts val="2563"/>
              </a:lnSpc>
            </a:pPr>
            <a:endParaRPr lang="en-US" sz="1830">
              <a:solidFill>
                <a:srgbClr val="000000"/>
              </a:solidFill>
              <a:latin typeface="Canva Sans"/>
              <a:ea typeface="Canva Sans"/>
              <a:cs typeface="Canva Sans"/>
              <a:sym typeface="Canva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914620" y="7117545"/>
            <a:ext cx="5704840" cy="57048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323752" y="9567782"/>
            <a:ext cx="1839350" cy="183935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51846" y="2203119"/>
            <a:ext cx="1386647" cy="138664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028700" y="9046803"/>
            <a:ext cx="3135301" cy="564354"/>
          </a:xfrm>
          <a:custGeom>
            <a:avLst/>
            <a:gdLst/>
            <a:ahLst/>
            <a:cxnLst/>
            <a:rect l="l" t="t" r="r" b="b"/>
            <a:pathLst>
              <a:path w="3135301" h="564354">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5" name="Freeform 15"/>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6" name="Freeform 16"/>
          <p:cNvSpPr/>
          <p:nvPr/>
        </p:nvSpPr>
        <p:spPr>
          <a:xfrm rot="-10800000">
            <a:off x="16457937" y="2063642"/>
            <a:ext cx="1361627" cy="1361627"/>
          </a:xfrm>
          <a:custGeom>
            <a:avLst/>
            <a:gdLst/>
            <a:ahLst/>
            <a:cxnLst/>
            <a:rect l="l" t="t" r="r" b="b"/>
            <a:pathLst>
              <a:path w="1361627" h="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7" name="Freeform 17"/>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8" name="Freeform 18"/>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GB"/>
          </a:p>
        </p:txBody>
      </p:sp>
      <p:sp>
        <p:nvSpPr>
          <p:cNvPr id="19" name="Freeform 19"/>
          <p:cNvSpPr/>
          <p:nvPr/>
        </p:nvSpPr>
        <p:spPr>
          <a:xfrm rot="-10800000" flipH="1">
            <a:off x="16457937" y="606788"/>
            <a:ext cx="1361627" cy="1361627"/>
          </a:xfrm>
          <a:custGeom>
            <a:avLst/>
            <a:gdLst/>
            <a:ahLst/>
            <a:cxnLst/>
            <a:rect l="l" t="t" r="r" b="b"/>
            <a:pathLst>
              <a:path w="1361627" h="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20" name="TextBox 20"/>
          <p:cNvSpPr txBox="1"/>
          <p:nvPr/>
        </p:nvSpPr>
        <p:spPr>
          <a:xfrm>
            <a:off x="4633763" y="1293746"/>
            <a:ext cx="8424863" cy="1450709"/>
          </a:xfrm>
          <a:prstGeom prst="rect">
            <a:avLst/>
          </a:prstGeom>
        </p:spPr>
        <p:txBody>
          <a:bodyPr lIns="0" tIns="0" rIns="0" bIns="0" rtlCol="0" anchor="t">
            <a:spAutoFit/>
          </a:bodyPr>
          <a:lstStyle/>
          <a:p>
            <a:pPr algn="ctr">
              <a:lnSpc>
                <a:spcPts val="11847"/>
              </a:lnSpc>
            </a:pPr>
            <a:r>
              <a:rPr lang="en-US" sz="8462" b="1">
                <a:solidFill>
                  <a:srgbClr val="30318B"/>
                </a:solidFill>
                <a:latin typeface="Rosario Bold"/>
                <a:ea typeface="Rosario Bold"/>
                <a:cs typeface="Rosario Bold"/>
                <a:sym typeface="Rosario Bold"/>
              </a:rPr>
              <a:t>CONCLUSION</a:t>
            </a:r>
          </a:p>
        </p:txBody>
      </p:sp>
      <p:sp>
        <p:nvSpPr>
          <p:cNvPr id="21" name="TextBox 21"/>
          <p:cNvSpPr txBox="1"/>
          <p:nvPr/>
        </p:nvSpPr>
        <p:spPr>
          <a:xfrm>
            <a:off x="1184657" y="3358594"/>
            <a:ext cx="15323076" cy="4721176"/>
          </a:xfrm>
          <a:prstGeom prst="rect">
            <a:avLst/>
          </a:prstGeom>
        </p:spPr>
        <p:txBody>
          <a:bodyPr lIns="0" tIns="0" rIns="0" bIns="0" rtlCol="0" anchor="t">
            <a:spAutoFit/>
          </a:bodyPr>
          <a:lstStyle/>
          <a:p>
            <a:pPr algn="just">
              <a:lnSpc>
                <a:spcPts val="4914"/>
              </a:lnSpc>
            </a:pPr>
            <a:r>
              <a:rPr lang="en-US" sz="3510">
                <a:solidFill>
                  <a:srgbClr val="30318B"/>
                </a:solidFill>
                <a:latin typeface="Rosario"/>
                <a:ea typeface="Rosario"/>
                <a:cs typeface="Rosario"/>
                <a:sym typeface="Rosario"/>
              </a:rPr>
              <a:t>The analysis revealed important insights into how energy consumption varies by region and time of day, highlighting opportunities for improvement through targeted energy-saving strategies. The challenges faced during this analysis, particularly regarding data quality, can be overcome with better data cleaning and validation techniques.</a:t>
            </a:r>
          </a:p>
          <a:p>
            <a:pPr algn="just">
              <a:lnSpc>
                <a:spcPts val="4914"/>
              </a:lnSpc>
            </a:pPr>
            <a:r>
              <a:rPr lang="en-US" sz="3510">
                <a:solidFill>
                  <a:srgbClr val="30318B"/>
                </a:solidFill>
                <a:latin typeface="Rosario"/>
                <a:ea typeface="Rosario"/>
                <a:cs typeface="Rosario"/>
                <a:sym typeface="Rosario"/>
              </a:rPr>
              <a:t>By applying the insights gained, it's possible to optimize energy usage, reduce costs, and make significant strides towards energy efficiency.</a:t>
            </a:r>
          </a:p>
          <a:p>
            <a:pPr algn="just">
              <a:lnSpc>
                <a:spcPts val="3203"/>
              </a:lnSpc>
            </a:pPr>
            <a:endParaRPr lang="en-US" sz="3510">
              <a:solidFill>
                <a:srgbClr val="30318B"/>
              </a:solidFill>
              <a:latin typeface="Rosario"/>
              <a:ea typeface="Rosario"/>
              <a:cs typeface="Rosario"/>
              <a:sym typeface="Rosario"/>
            </a:endParaRPr>
          </a:p>
        </p:txBody>
      </p:sp>
      <p:sp>
        <p:nvSpPr>
          <p:cNvPr id="22" name="Freeform 22"/>
          <p:cNvSpPr/>
          <p:nvPr/>
        </p:nvSpPr>
        <p:spPr>
          <a:xfrm>
            <a:off x="16957588" y="7193433"/>
            <a:ext cx="861975" cy="1382176"/>
          </a:xfrm>
          <a:custGeom>
            <a:avLst/>
            <a:gdLst/>
            <a:ahLst/>
            <a:cxnLst/>
            <a:rect l="l" t="t" r="r" b="b"/>
            <a:pathLst>
              <a:path w="861975" h="1382176">
                <a:moveTo>
                  <a:pt x="0" y="0"/>
                </a:moveTo>
                <a:lnTo>
                  <a:pt x="861976" y="0"/>
                </a:lnTo>
                <a:lnTo>
                  <a:pt x="861976" y="1382176"/>
                </a:lnTo>
                <a:lnTo>
                  <a:pt x="0" y="138217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914620" y="7117545"/>
            <a:ext cx="5704840" cy="57048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323752" y="9567782"/>
            <a:ext cx="1839350" cy="183935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51846" y="2203119"/>
            <a:ext cx="1386647" cy="138664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028700" y="9046803"/>
            <a:ext cx="3135301" cy="564354"/>
          </a:xfrm>
          <a:custGeom>
            <a:avLst/>
            <a:gdLst/>
            <a:ahLst/>
            <a:cxnLst/>
            <a:rect l="l" t="t" r="r" b="b"/>
            <a:pathLst>
              <a:path w="3135301" h="564354">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5" name="Freeform 15"/>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6" name="Freeform 16"/>
          <p:cNvSpPr/>
          <p:nvPr/>
        </p:nvSpPr>
        <p:spPr>
          <a:xfrm rot="-10800000">
            <a:off x="16457937" y="2063642"/>
            <a:ext cx="1361627" cy="1361627"/>
          </a:xfrm>
          <a:custGeom>
            <a:avLst/>
            <a:gdLst/>
            <a:ahLst/>
            <a:cxnLst/>
            <a:rect l="l" t="t" r="r" b="b"/>
            <a:pathLst>
              <a:path w="1361627" h="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7" name="Freeform 17"/>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8" name="Freeform 18"/>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GB"/>
          </a:p>
        </p:txBody>
      </p:sp>
      <p:sp>
        <p:nvSpPr>
          <p:cNvPr id="19" name="Freeform 19"/>
          <p:cNvSpPr/>
          <p:nvPr/>
        </p:nvSpPr>
        <p:spPr>
          <a:xfrm rot="-10800000" flipH="1">
            <a:off x="16457937" y="606788"/>
            <a:ext cx="1361627" cy="1361627"/>
          </a:xfrm>
          <a:custGeom>
            <a:avLst/>
            <a:gdLst/>
            <a:ahLst/>
            <a:cxnLst/>
            <a:rect l="l" t="t" r="r" b="b"/>
            <a:pathLst>
              <a:path w="1361627" h="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20" name="TextBox 20"/>
          <p:cNvSpPr txBox="1"/>
          <p:nvPr/>
        </p:nvSpPr>
        <p:spPr>
          <a:xfrm>
            <a:off x="4013827" y="3189756"/>
            <a:ext cx="10260346" cy="4240862"/>
          </a:xfrm>
          <a:prstGeom prst="rect">
            <a:avLst/>
          </a:prstGeom>
        </p:spPr>
        <p:txBody>
          <a:bodyPr lIns="0" tIns="0" rIns="0" bIns="0" rtlCol="0" anchor="t">
            <a:spAutoFit/>
          </a:bodyPr>
          <a:lstStyle/>
          <a:p>
            <a:pPr algn="ctr">
              <a:lnSpc>
                <a:spcPts val="16347"/>
              </a:lnSpc>
            </a:pPr>
            <a:r>
              <a:rPr lang="en-US" sz="16512" b="1">
                <a:solidFill>
                  <a:srgbClr val="30318B"/>
                </a:solidFill>
                <a:latin typeface="Rosario Bold"/>
                <a:ea typeface="Rosario Bold"/>
                <a:cs typeface="Rosario Bold"/>
                <a:sym typeface="Rosario Bold"/>
              </a:rPr>
              <a:t>THANK</a:t>
            </a:r>
          </a:p>
          <a:p>
            <a:pPr algn="ctr">
              <a:lnSpc>
                <a:spcPts val="16347"/>
              </a:lnSpc>
            </a:pPr>
            <a:r>
              <a:rPr lang="en-US" sz="16512" b="1">
                <a:solidFill>
                  <a:srgbClr val="30318B"/>
                </a:solidFill>
                <a:latin typeface="Rosario Bold"/>
                <a:ea typeface="Rosario Bold"/>
                <a:cs typeface="Rosario Bold"/>
                <a:sym typeface="Rosario Bold"/>
              </a:rPr>
              <a:t>YOU</a:t>
            </a:r>
          </a:p>
        </p:txBody>
      </p:sp>
      <p:sp>
        <p:nvSpPr>
          <p:cNvPr id="21" name="Freeform 21"/>
          <p:cNvSpPr/>
          <p:nvPr/>
        </p:nvSpPr>
        <p:spPr>
          <a:xfrm>
            <a:off x="16905064" y="7193433"/>
            <a:ext cx="861975" cy="1382176"/>
          </a:xfrm>
          <a:custGeom>
            <a:avLst/>
            <a:gdLst/>
            <a:ahLst/>
            <a:cxnLst/>
            <a:rect l="l" t="t" r="r" b="b"/>
            <a:pathLst>
              <a:path w="861975" h="1382176">
                <a:moveTo>
                  <a:pt x="0" y="0"/>
                </a:moveTo>
                <a:lnTo>
                  <a:pt x="861975" y="0"/>
                </a:lnTo>
                <a:lnTo>
                  <a:pt x="861975" y="1382176"/>
                </a:lnTo>
                <a:lnTo>
                  <a:pt x="0" y="1382176"/>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914620" y="7117545"/>
            <a:ext cx="5704840" cy="57048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323752" y="9567782"/>
            <a:ext cx="1839350" cy="183935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51846" y="2203119"/>
            <a:ext cx="1386647" cy="138664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028700" y="9046803"/>
            <a:ext cx="3135301" cy="564354"/>
          </a:xfrm>
          <a:custGeom>
            <a:avLst/>
            <a:gdLst/>
            <a:ahLst/>
            <a:cxnLst/>
            <a:rect l="l" t="t" r="r" b="b"/>
            <a:pathLst>
              <a:path w="3135301" h="564354">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5" name="Freeform 15"/>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6" name="Freeform 16"/>
          <p:cNvSpPr/>
          <p:nvPr/>
        </p:nvSpPr>
        <p:spPr>
          <a:xfrm rot="-10800000">
            <a:off x="16457937" y="2063642"/>
            <a:ext cx="1361627" cy="1361627"/>
          </a:xfrm>
          <a:custGeom>
            <a:avLst/>
            <a:gdLst/>
            <a:ahLst/>
            <a:cxnLst/>
            <a:rect l="l" t="t" r="r" b="b"/>
            <a:pathLst>
              <a:path w="1361627" h="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7" name="Freeform 17"/>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8" name="Freeform 18"/>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GB"/>
          </a:p>
        </p:txBody>
      </p:sp>
      <p:sp>
        <p:nvSpPr>
          <p:cNvPr id="19" name="Freeform 19"/>
          <p:cNvSpPr/>
          <p:nvPr/>
        </p:nvSpPr>
        <p:spPr>
          <a:xfrm rot="-10800000" flipH="1">
            <a:off x="16457937" y="606788"/>
            <a:ext cx="1361627" cy="1361627"/>
          </a:xfrm>
          <a:custGeom>
            <a:avLst/>
            <a:gdLst/>
            <a:ahLst/>
            <a:cxnLst/>
            <a:rect l="l" t="t" r="r" b="b"/>
            <a:pathLst>
              <a:path w="1361627" h="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20" name="TextBox 20"/>
          <p:cNvSpPr txBox="1"/>
          <p:nvPr/>
        </p:nvSpPr>
        <p:spPr>
          <a:xfrm>
            <a:off x="3777546" y="788971"/>
            <a:ext cx="9637645" cy="1664808"/>
          </a:xfrm>
          <a:prstGeom prst="rect">
            <a:avLst/>
          </a:prstGeom>
        </p:spPr>
        <p:txBody>
          <a:bodyPr lIns="0" tIns="0" rIns="0" bIns="0" rtlCol="0" anchor="t">
            <a:spAutoFit/>
          </a:bodyPr>
          <a:lstStyle/>
          <a:p>
            <a:pPr algn="ctr">
              <a:lnSpc>
                <a:spcPts val="13552"/>
              </a:lnSpc>
            </a:pPr>
            <a:r>
              <a:rPr lang="en-US" sz="9680" b="1">
                <a:solidFill>
                  <a:srgbClr val="30318B"/>
                </a:solidFill>
                <a:latin typeface="Rosario Bold"/>
                <a:ea typeface="Rosario Bold"/>
                <a:cs typeface="Rosario Bold"/>
                <a:sym typeface="Rosario Bold"/>
              </a:rPr>
              <a:t>AGENDA</a:t>
            </a:r>
          </a:p>
        </p:txBody>
      </p:sp>
      <p:sp>
        <p:nvSpPr>
          <p:cNvPr id="21" name="Freeform 21"/>
          <p:cNvSpPr/>
          <p:nvPr/>
        </p:nvSpPr>
        <p:spPr>
          <a:xfrm>
            <a:off x="16957588" y="7117816"/>
            <a:ext cx="603423" cy="967588"/>
          </a:xfrm>
          <a:custGeom>
            <a:avLst/>
            <a:gdLst/>
            <a:ahLst/>
            <a:cxnLst/>
            <a:rect l="l" t="t" r="r" b="b"/>
            <a:pathLst>
              <a:path w="603423" h="967588">
                <a:moveTo>
                  <a:pt x="0" y="0"/>
                </a:moveTo>
                <a:lnTo>
                  <a:pt x="603424" y="0"/>
                </a:lnTo>
                <a:lnTo>
                  <a:pt x="603424" y="967588"/>
                </a:lnTo>
                <a:lnTo>
                  <a:pt x="0" y="967588"/>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GB"/>
          </a:p>
        </p:txBody>
      </p:sp>
      <p:sp>
        <p:nvSpPr>
          <p:cNvPr id="22" name="Freeform 22"/>
          <p:cNvSpPr/>
          <p:nvPr/>
        </p:nvSpPr>
        <p:spPr>
          <a:xfrm rot="5400000">
            <a:off x="5465933" y="3225543"/>
            <a:ext cx="511207" cy="453580"/>
          </a:xfrm>
          <a:custGeom>
            <a:avLst/>
            <a:gdLst/>
            <a:ahLst/>
            <a:cxnLst/>
            <a:rect l="l" t="t" r="r" b="b"/>
            <a:pathLst>
              <a:path w="511207" h="453580">
                <a:moveTo>
                  <a:pt x="0" y="0"/>
                </a:moveTo>
                <a:lnTo>
                  <a:pt x="511206" y="0"/>
                </a:lnTo>
                <a:lnTo>
                  <a:pt x="511206" y="453579"/>
                </a:lnTo>
                <a:lnTo>
                  <a:pt x="0" y="45357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GB"/>
          </a:p>
        </p:txBody>
      </p:sp>
      <p:sp>
        <p:nvSpPr>
          <p:cNvPr id="23" name="TextBox 23"/>
          <p:cNvSpPr txBox="1"/>
          <p:nvPr/>
        </p:nvSpPr>
        <p:spPr>
          <a:xfrm>
            <a:off x="11036901" y="3120529"/>
            <a:ext cx="666251" cy="512073"/>
          </a:xfrm>
          <a:prstGeom prst="rect">
            <a:avLst/>
          </a:prstGeom>
        </p:spPr>
        <p:txBody>
          <a:bodyPr lIns="0" tIns="0" rIns="0" bIns="0" rtlCol="0" anchor="t">
            <a:spAutoFit/>
          </a:bodyPr>
          <a:lstStyle/>
          <a:p>
            <a:pPr algn="r">
              <a:lnSpc>
                <a:spcPts val="4027"/>
              </a:lnSpc>
              <a:spcBef>
                <a:spcPct val="0"/>
              </a:spcBef>
            </a:pPr>
            <a:r>
              <a:rPr lang="en-US" sz="2877" spc="-57">
                <a:solidFill>
                  <a:srgbClr val="051D40"/>
                </a:solidFill>
                <a:latin typeface="Poppins"/>
                <a:ea typeface="Poppins"/>
                <a:cs typeface="Poppins"/>
                <a:sym typeface="Poppins"/>
              </a:rPr>
              <a:t>01</a:t>
            </a:r>
          </a:p>
        </p:txBody>
      </p:sp>
      <p:sp>
        <p:nvSpPr>
          <p:cNvPr id="24" name="Freeform 24"/>
          <p:cNvSpPr/>
          <p:nvPr/>
        </p:nvSpPr>
        <p:spPr>
          <a:xfrm rot="5400000">
            <a:off x="5466187" y="3851034"/>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GB"/>
          </a:p>
        </p:txBody>
      </p:sp>
      <p:sp>
        <p:nvSpPr>
          <p:cNvPr id="25" name="TextBox 25"/>
          <p:cNvSpPr txBox="1"/>
          <p:nvPr/>
        </p:nvSpPr>
        <p:spPr>
          <a:xfrm>
            <a:off x="11036901" y="3751146"/>
            <a:ext cx="666251" cy="512073"/>
          </a:xfrm>
          <a:prstGeom prst="rect">
            <a:avLst/>
          </a:prstGeom>
        </p:spPr>
        <p:txBody>
          <a:bodyPr lIns="0" tIns="0" rIns="0" bIns="0" rtlCol="0" anchor="t">
            <a:spAutoFit/>
          </a:bodyPr>
          <a:lstStyle/>
          <a:p>
            <a:pPr algn="r">
              <a:lnSpc>
                <a:spcPts val="4027"/>
              </a:lnSpc>
              <a:spcBef>
                <a:spcPct val="0"/>
              </a:spcBef>
            </a:pPr>
            <a:r>
              <a:rPr lang="en-US" sz="2877" spc="-57">
                <a:solidFill>
                  <a:srgbClr val="051D40"/>
                </a:solidFill>
                <a:latin typeface="Poppins"/>
                <a:ea typeface="Poppins"/>
                <a:cs typeface="Poppins"/>
                <a:sym typeface="Poppins"/>
              </a:rPr>
              <a:t>02</a:t>
            </a:r>
          </a:p>
        </p:txBody>
      </p:sp>
      <p:sp>
        <p:nvSpPr>
          <p:cNvPr id="26" name="Freeform 26"/>
          <p:cNvSpPr/>
          <p:nvPr/>
        </p:nvSpPr>
        <p:spPr>
          <a:xfrm rot="5400000">
            <a:off x="5466187" y="4476271"/>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GB"/>
          </a:p>
        </p:txBody>
      </p:sp>
      <p:sp>
        <p:nvSpPr>
          <p:cNvPr id="27" name="TextBox 27"/>
          <p:cNvSpPr txBox="1"/>
          <p:nvPr/>
        </p:nvSpPr>
        <p:spPr>
          <a:xfrm>
            <a:off x="11036901" y="4381491"/>
            <a:ext cx="666251" cy="512073"/>
          </a:xfrm>
          <a:prstGeom prst="rect">
            <a:avLst/>
          </a:prstGeom>
        </p:spPr>
        <p:txBody>
          <a:bodyPr lIns="0" tIns="0" rIns="0" bIns="0" rtlCol="0" anchor="t">
            <a:spAutoFit/>
          </a:bodyPr>
          <a:lstStyle/>
          <a:p>
            <a:pPr algn="r">
              <a:lnSpc>
                <a:spcPts val="4027"/>
              </a:lnSpc>
              <a:spcBef>
                <a:spcPct val="0"/>
              </a:spcBef>
            </a:pPr>
            <a:r>
              <a:rPr lang="en-US" sz="2877" spc="-57">
                <a:solidFill>
                  <a:srgbClr val="051D40"/>
                </a:solidFill>
                <a:latin typeface="Poppins"/>
                <a:ea typeface="Poppins"/>
                <a:cs typeface="Poppins"/>
                <a:sym typeface="Poppins"/>
              </a:rPr>
              <a:t>03</a:t>
            </a:r>
          </a:p>
        </p:txBody>
      </p:sp>
      <p:sp>
        <p:nvSpPr>
          <p:cNvPr id="28" name="Freeform 28"/>
          <p:cNvSpPr/>
          <p:nvPr/>
        </p:nvSpPr>
        <p:spPr>
          <a:xfrm rot="5400000">
            <a:off x="5466187" y="5101778"/>
            <a:ext cx="510937" cy="453341"/>
          </a:xfrm>
          <a:custGeom>
            <a:avLst/>
            <a:gdLst/>
            <a:ahLst/>
            <a:cxnLst/>
            <a:rect l="l" t="t" r="r" b="b"/>
            <a:pathLst>
              <a:path w="510937" h="453341">
                <a:moveTo>
                  <a:pt x="0" y="0"/>
                </a:moveTo>
                <a:lnTo>
                  <a:pt x="510937" y="0"/>
                </a:lnTo>
                <a:lnTo>
                  <a:pt x="510937" y="453340"/>
                </a:lnTo>
                <a:lnTo>
                  <a:pt x="0" y="45334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GB"/>
          </a:p>
        </p:txBody>
      </p:sp>
      <p:sp>
        <p:nvSpPr>
          <p:cNvPr id="29" name="TextBox 29"/>
          <p:cNvSpPr txBox="1"/>
          <p:nvPr/>
        </p:nvSpPr>
        <p:spPr>
          <a:xfrm>
            <a:off x="11036901" y="5012108"/>
            <a:ext cx="666251" cy="512073"/>
          </a:xfrm>
          <a:prstGeom prst="rect">
            <a:avLst/>
          </a:prstGeom>
        </p:spPr>
        <p:txBody>
          <a:bodyPr lIns="0" tIns="0" rIns="0" bIns="0" rtlCol="0" anchor="t">
            <a:spAutoFit/>
          </a:bodyPr>
          <a:lstStyle/>
          <a:p>
            <a:pPr algn="r">
              <a:lnSpc>
                <a:spcPts val="4027"/>
              </a:lnSpc>
              <a:spcBef>
                <a:spcPct val="0"/>
              </a:spcBef>
            </a:pPr>
            <a:r>
              <a:rPr lang="en-US" sz="2877" spc="-57">
                <a:solidFill>
                  <a:srgbClr val="051D40"/>
                </a:solidFill>
                <a:latin typeface="Poppins"/>
                <a:ea typeface="Poppins"/>
                <a:cs typeface="Poppins"/>
                <a:sym typeface="Poppins"/>
              </a:rPr>
              <a:t>04</a:t>
            </a:r>
          </a:p>
        </p:txBody>
      </p:sp>
      <p:sp>
        <p:nvSpPr>
          <p:cNvPr id="30" name="Freeform 30"/>
          <p:cNvSpPr/>
          <p:nvPr/>
        </p:nvSpPr>
        <p:spPr>
          <a:xfrm rot="5400000">
            <a:off x="5466187" y="5727015"/>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GB"/>
          </a:p>
        </p:txBody>
      </p:sp>
      <p:sp>
        <p:nvSpPr>
          <p:cNvPr id="31" name="TextBox 31"/>
          <p:cNvSpPr txBox="1"/>
          <p:nvPr/>
        </p:nvSpPr>
        <p:spPr>
          <a:xfrm>
            <a:off x="11036901" y="5642454"/>
            <a:ext cx="666251" cy="512073"/>
          </a:xfrm>
          <a:prstGeom prst="rect">
            <a:avLst/>
          </a:prstGeom>
        </p:spPr>
        <p:txBody>
          <a:bodyPr lIns="0" tIns="0" rIns="0" bIns="0" rtlCol="0" anchor="t">
            <a:spAutoFit/>
          </a:bodyPr>
          <a:lstStyle/>
          <a:p>
            <a:pPr algn="r">
              <a:lnSpc>
                <a:spcPts val="4027"/>
              </a:lnSpc>
              <a:spcBef>
                <a:spcPct val="0"/>
              </a:spcBef>
            </a:pPr>
            <a:r>
              <a:rPr lang="en-US" sz="2877" spc="-57">
                <a:solidFill>
                  <a:srgbClr val="051D40"/>
                </a:solidFill>
                <a:latin typeface="Poppins"/>
                <a:ea typeface="Poppins"/>
                <a:cs typeface="Poppins"/>
                <a:sym typeface="Poppins"/>
              </a:rPr>
              <a:t>05</a:t>
            </a:r>
          </a:p>
        </p:txBody>
      </p:sp>
      <p:sp>
        <p:nvSpPr>
          <p:cNvPr id="32" name="Freeform 32"/>
          <p:cNvSpPr/>
          <p:nvPr/>
        </p:nvSpPr>
        <p:spPr>
          <a:xfrm rot="5400000">
            <a:off x="5466187" y="6352522"/>
            <a:ext cx="510937" cy="453341"/>
          </a:xfrm>
          <a:custGeom>
            <a:avLst/>
            <a:gdLst/>
            <a:ahLst/>
            <a:cxnLst/>
            <a:rect l="l" t="t" r="r" b="b"/>
            <a:pathLst>
              <a:path w="510937" h="453341">
                <a:moveTo>
                  <a:pt x="0" y="0"/>
                </a:moveTo>
                <a:lnTo>
                  <a:pt x="510937" y="0"/>
                </a:lnTo>
                <a:lnTo>
                  <a:pt x="510937" y="453340"/>
                </a:lnTo>
                <a:lnTo>
                  <a:pt x="0" y="45334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GB"/>
          </a:p>
        </p:txBody>
      </p:sp>
      <p:sp>
        <p:nvSpPr>
          <p:cNvPr id="33" name="TextBox 33"/>
          <p:cNvSpPr txBox="1"/>
          <p:nvPr/>
        </p:nvSpPr>
        <p:spPr>
          <a:xfrm>
            <a:off x="11036901" y="6273071"/>
            <a:ext cx="666251" cy="512073"/>
          </a:xfrm>
          <a:prstGeom prst="rect">
            <a:avLst/>
          </a:prstGeom>
        </p:spPr>
        <p:txBody>
          <a:bodyPr lIns="0" tIns="0" rIns="0" bIns="0" rtlCol="0" anchor="t">
            <a:spAutoFit/>
          </a:bodyPr>
          <a:lstStyle/>
          <a:p>
            <a:pPr algn="r">
              <a:lnSpc>
                <a:spcPts val="4027"/>
              </a:lnSpc>
              <a:spcBef>
                <a:spcPct val="0"/>
              </a:spcBef>
            </a:pPr>
            <a:r>
              <a:rPr lang="en-US" sz="2877" spc="-57">
                <a:solidFill>
                  <a:srgbClr val="051D40"/>
                </a:solidFill>
                <a:latin typeface="Poppins"/>
                <a:ea typeface="Poppins"/>
                <a:cs typeface="Poppins"/>
                <a:sym typeface="Poppins"/>
              </a:rPr>
              <a:t>06</a:t>
            </a:r>
          </a:p>
        </p:txBody>
      </p:sp>
      <p:sp>
        <p:nvSpPr>
          <p:cNvPr id="34" name="Freeform 34"/>
          <p:cNvSpPr/>
          <p:nvPr/>
        </p:nvSpPr>
        <p:spPr>
          <a:xfrm rot="5400000">
            <a:off x="5466187" y="6977759"/>
            <a:ext cx="510937" cy="453341"/>
          </a:xfrm>
          <a:custGeom>
            <a:avLst/>
            <a:gdLst/>
            <a:ahLst/>
            <a:cxnLst/>
            <a:rect l="l" t="t" r="r" b="b"/>
            <a:pathLst>
              <a:path w="510937" h="453341">
                <a:moveTo>
                  <a:pt x="0" y="0"/>
                </a:moveTo>
                <a:lnTo>
                  <a:pt x="510937" y="0"/>
                </a:lnTo>
                <a:lnTo>
                  <a:pt x="510937" y="453340"/>
                </a:lnTo>
                <a:lnTo>
                  <a:pt x="0" y="453340"/>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GB"/>
          </a:p>
        </p:txBody>
      </p:sp>
      <p:sp>
        <p:nvSpPr>
          <p:cNvPr id="35" name="TextBox 35"/>
          <p:cNvSpPr txBox="1"/>
          <p:nvPr/>
        </p:nvSpPr>
        <p:spPr>
          <a:xfrm>
            <a:off x="11036901" y="6903416"/>
            <a:ext cx="666251" cy="512073"/>
          </a:xfrm>
          <a:prstGeom prst="rect">
            <a:avLst/>
          </a:prstGeom>
        </p:spPr>
        <p:txBody>
          <a:bodyPr lIns="0" tIns="0" rIns="0" bIns="0" rtlCol="0" anchor="t">
            <a:spAutoFit/>
          </a:bodyPr>
          <a:lstStyle/>
          <a:p>
            <a:pPr algn="r">
              <a:lnSpc>
                <a:spcPts val="4027"/>
              </a:lnSpc>
              <a:spcBef>
                <a:spcPct val="0"/>
              </a:spcBef>
            </a:pPr>
            <a:r>
              <a:rPr lang="en-US" sz="2877" spc="-57">
                <a:solidFill>
                  <a:srgbClr val="051D40"/>
                </a:solidFill>
                <a:latin typeface="Poppins"/>
                <a:ea typeface="Poppins"/>
                <a:cs typeface="Poppins"/>
                <a:sym typeface="Poppins"/>
              </a:rPr>
              <a:t>07</a:t>
            </a:r>
          </a:p>
        </p:txBody>
      </p:sp>
      <p:sp>
        <p:nvSpPr>
          <p:cNvPr id="36" name="Freeform 36"/>
          <p:cNvSpPr/>
          <p:nvPr/>
        </p:nvSpPr>
        <p:spPr>
          <a:xfrm rot="5400000">
            <a:off x="5466187" y="7603265"/>
            <a:ext cx="510937" cy="453341"/>
          </a:xfrm>
          <a:custGeom>
            <a:avLst/>
            <a:gdLst/>
            <a:ahLst/>
            <a:cxnLst/>
            <a:rect l="l" t="t" r="r" b="b"/>
            <a:pathLst>
              <a:path w="510937" h="453341">
                <a:moveTo>
                  <a:pt x="0" y="0"/>
                </a:moveTo>
                <a:lnTo>
                  <a:pt x="510937" y="0"/>
                </a:lnTo>
                <a:lnTo>
                  <a:pt x="510937" y="453341"/>
                </a:lnTo>
                <a:lnTo>
                  <a:pt x="0" y="453341"/>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GB"/>
          </a:p>
        </p:txBody>
      </p:sp>
      <p:sp>
        <p:nvSpPr>
          <p:cNvPr id="37" name="TextBox 37"/>
          <p:cNvSpPr txBox="1"/>
          <p:nvPr/>
        </p:nvSpPr>
        <p:spPr>
          <a:xfrm>
            <a:off x="11036901" y="7534033"/>
            <a:ext cx="666251" cy="512073"/>
          </a:xfrm>
          <a:prstGeom prst="rect">
            <a:avLst/>
          </a:prstGeom>
        </p:spPr>
        <p:txBody>
          <a:bodyPr lIns="0" tIns="0" rIns="0" bIns="0" rtlCol="0" anchor="t">
            <a:spAutoFit/>
          </a:bodyPr>
          <a:lstStyle/>
          <a:p>
            <a:pPr algn="r">
              <a:lnSpc>
                <a:spcPts val="4027"/>
              </a:lnSpc>
              <a:spcBef>
                <a:spcPct val="0"/>
              </a:spcBef>
            </a:pPr>
            <a:r>
              <a:rPr lang="en-US" sz="2877" spc="-57">
                <a:solidFill>
                  <a:srgbClr val="051D40"/>
                </a:solidFill>
                <a:latin typeface="Poppins"/>
                <a:ea typeface="Poppins"/>
                <a:cs typeface="Poppins"/>
                <a:sym typeface="Poppins"/>
              </a:rPr>
              <a:t>08</a:t>
            </a:r>
          </a:p>
        </p:txBody>
      </p:sp>
      <p:sp>
        <p:nvSpPr>
          <p:cNvPr id="38" name="TextBox 38"/>
          <p:cNvSpPr txBox="1"/>
          <p:nvPr/>
        </p:nvSpPr>
        <p:spPr>
          <a:xfrm>
            <a:off x="6531560" y="3111004"/>
            <a:ext cx="3922106" cy="5566316"/>
          </a:xfrm>
          <a:prstGeom prst="rect">
            <a:avLst/>
          </a:prstGeom>
        </p:spPr>
        <p:txBody>
          <a:bodyPr lIns="0" tIns="0" rIns="0" bIns="0" rtlCol="0" anchor="t">
            <a:spAutoFit/>
          </a:bodyPr>
          <a:lstStyle/>
          <a:p>
            <a:pPr algn="l">
              <a:lnSpc>
                <a:spcPts val="3995"/>
              </a:lnSpc>
            </a:pPr>
            <a:r>
              <a:rPr lang="en-US" sz="2853" spc="-57">
                <a:solidFill>
                  <a:srgbClr val="051D40"/>
                </a:solidFill>
                <a:latin typeface="Poppins"/>
                <a:ea typeface="Poppins"/>
                <a:cs typeface="Poppins"/>
                <a:sym typeface="Poppins"/>
              </a:rPr>
              <a:t>Introduction</a:t>
            </a:r>
          </a:p>
          <a:p>
            <a:pPr algn="l">
              <a:lnSpc>
                <a:spcPts val="3995"/>
              </a:lnSpc>
            </a:pPr>
            <a:r>
              <a:rPr lang="en-US" sz="2853" spc="-57">
                <a:solidFill>
                  <a:srgbClr val="051D40"/>
                </a:solidFill>
                <a:latin typeface="Poppins"/>
                <a:ea typeface="Poppins"/>
                <a:cs typeface="Poppins"/>
                <a:sym typeface="Poppins"/>
              </a:rPr>
              <a:t>Methodology</a:t>
            </a:r>
          </a:p>
          <a:p>
            <a:pPr algn="l">
              <a:lnSpc>
                <a:spcPts val="3995"/>
              </a:lnSpc>
            </a:pPr>
            <a:r>
              <a:rPr lang="en-US" sz="2853" spc="-57">
                <a:solidFill>
                  <a:srgbClr val="051D40"/>
                </a:solidFill>
                <a:latin typeface="Poppins"/>
                <a:ea typeface="Poppins"/>
                <a:cs typeface="Poppins"/>
                <a:sym typeface="Poppins"/>
              </a:rPr>
              <a:t>Key Challenges</a:t>
            </a:r>
          </a:p>
          <a:p>
            <a:pPr algn="l">
              <a:lnSpc>
                <a:spcPts val="3995"/>
              </a:lnSpc>
            </a:pPr>
            <a:r>
              <a:rPr lang="en-US" sz="2853" spc="-57">
                <a:solidFill>
                  <a:srgbClr val="051D40"/>
                </a:solidFill>
                <a:latin typeface="Poppins"/>
                <a:ea typeface="Poppins"/>
                <a:cs typeface="Poppins"/>
                <a:sym typeface="Poppins"/>
              </a:rPr>
              <a:t>Key Insights and Findings</a:t>
            </a:r>
          </a:p>
          <a:p>
            <a:pPr algn="l">
              <a:lnSpc>
                <a:spcPts val="3995"/>
              </a:lnSpc>
            </a:pPr>
            <a:r>
              <a:rPr lang="en-US" sz="2853" spc="-57">
                <a:solidFill>
                  <a:srgbClr val="051D40"/>
                </a:solidFill>
                <a:latin typeface="Poppins"/>
                <a:ea typeface="Poppins"/>
                <a:cs typeface="Poppins"/>
                <a:sym typeface="Poppins"/>
              </a:rPr>
              <a:t>Energy Saving Strategies</a:t>
            </a:r>
          </a:p>
          <a:p>
            <a:pPr algn="l">
              <a:lnSpc>
                <a:spcPts val="3995"/>
              </a:lnSpc>
            </a:pPr>
            <a:r>
              <a:rPr lang="en-US" sz="2853" spc="-57">
                <a:solidFill>
                  <a:srgbClr val="051D40"/>
                </a:solidFill>
                <a:latin typeface="Poppins"/>
                <a:ea typeface="Poppins"/>
                <a:cs typeface="Poppins"/>
                <a:sym typeface="Poppins"/>
              </a:rPr>
              <a:t>Conclusion &amp; Recommendations</a:t>
            </a:r>
          </a:p>
          <a:p>
            <a:pPr algn="l">
              <a:lnSpc>
                <a:spcPts val="3995"/>
              </a:lnSpc>
            </a:pPr>
            <a:r>
              <a:rPr lang="en-US" sz="2853" spc="-57">
                <a:solidFill>
                  <a:srgbClr val="051D40"/>
                </a:solidFill>
                <a:latin typeface="Poppins"/>
                <a:ea typeface="Poppins"/>
                <a:cs typeface="Poppins"/>
                <a:sym typeface="Poppins"/>
              </a:rPr>
              <a:t>Q&amp;A</a:t>
            </a:r>
          </a:p>
          <a:p>
            <a:pPr algn="l">
              <a:lnSpc>
                <a:spcPts val="3995"/>
              </a:lnSpc>
              <a:spcBef>
                <a:spcPct val="0"/>
              </a:spcBef>
            </a:pPr>
            <a:endParaRPr lang="en-US" sz="2853" spc="-57">
              <a:solidFill>
                <a:srgbClr val="051D40"/>
              </a:solidFill>
              <a:latin typeface="Poppins"/>
              <a:ea typeface="Poppins"/>
              <a:cs typeface="Poppins"/>
              <a:sym typeface="Poppi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914620" y="7117545"/>
            <a:ext cx="5704840" cy="57048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323752" y="9567782"/>
            <a:ext cx="1839350" cy="183935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51846" y="2203119"/>
            <a:ext cx="1386647" cy="138664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028700" y="9046803"/>
            <a:ext cx="3135301" cy="564354"/>
          </a:xfrm>
          <a:custGeom>
            <a:avLst/>
            <a:gdLst/>
            <a:ahLst/>
            <a:cxnLst/>
            <a:rect l="l" t="t" r="r" b="b"/>
            <a:pathLst>
              <a:path w="3135301" h="564354">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5" name="Freeform 15"/>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6" name="Freeform 16"/>
          <p:cNvSpPr/>
          <p:nvPr/>
        </p:nvSpPr>
        <p:spPr>
          <a:xfrm rot="-10800000">
            <a:off x="16457937" y="2063642"/>
            <a:ext cx="1361627" cy="1361627"/>
          </a:xfrm>
          <a:custGeom>
            <a:avLst/>
            <a:gdLst/>
            <a:ahLst/>
            <a:cxnLst/>
            <a:rect l="l" t="t" r="r" b="b"/>
            <a:pathLst>
              <a:path w="1361627" h="1361627">
                <a:moveTo>
                  <a:pt x="0" y="0"/>
                </a:moveTo>
                <a:lnTo>
                  <a:pt x="1361627" y="0"/>
                </a:lnTo>
                <a:lnTo>
                  <a:pt x="1361627" y="1361627"/>
                </a:lnTo>
                <a:lnTo>
                  <a:pt x="0" y="136162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7" name="Freeform 17"/>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8" name="Freeform 18"/>
          <p:cNvSpPr/>
          <p:nvPr/>
        </p:nvSpPr>
        <p:spPr>
          <a:xfrm>
            <a:off x="16986566" y="7117545"/>
            <a:ext cx="1031856" cy="1031856"/>
          </a:xfrm>
          <a:custGeom>
            <a:avLst/>
            <a:gdLst/>
            <a:ahLst/>
            <a:cxnLst/>
            <a:rect l="l" t="t" r="r" b="b"/>
            <a:pathLst>
              <a:path w="1031856" h="1031856">
                <a:moveTo>
                  <a:pt x="0" y="0"/>
                </a:moveTo>
                <a:lnTo>
                  <a:pt x="1031856" y="0"/>
                </a:lnTo>
                <a:lnTo>
                  <a:pt x="1031856" y="1031855"/>
                </a:lnTo>
                <a:lnTo>
                  <a:pt x="0" y="103185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GB"/>
          </a:p>
        </p:txBody>
      </p:sp>
      <p:sp>
        <p:nvSpPr>
          <p:cNvPr id="19" name="Freeform 19"/>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GB"/>
          </a:p>
        </p:txBody>
      </p:sp>
      <p:sp>
        <p:nvSpPr>
          <p:cNvPr id="20" name="Freeform 20"/>
          <p:cNvSpPr/>
          <p:nvPr/>
        </p:nvSpPr>
        <p:spPr>
          <a:xfrm rot="-10800000" flipH="1">
            <a:off x="16457937" y="606788"/>
            <a:ext cx="1361627" cy="1361627"/>
          </a:xfrm>
          <a:custGeom>
            <a:avLst/>
            <a:gdLst/>
            <a:ahLst/>
            <a:cxnLst/>
            <a:rect l="l" t="t" r="r" b="b"/>
            <a:pathLst>
              <a:path w="1361627" h="1361627">
                <a:moveTo>
                  <a:pt x="1361627" y="0"/>
                </a:moveTo>
                <a:lnTo>
                  <a:pt x="0" y="0"/>
                </a:lnTo>
                <a:lnTo>
                  <a:pt x="0" y="1361627"/>
                </a:lnTo>
                <a:lnTo>
                  <a:pt x="1361627" y="1361627"/>
                </a:lnTo>
                <a:lnTo>
                  <a:pt x="1361627"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21" name="TextBox 21"/>
          <p:cNvSpPr txBox="1"/>
          <p:nvPr/>
        </p:nvSpPr>
        <p:spPr>
          <a:xfrm>
            <a:off x="4574533" y="752410"/>
            <a:ext cx="8424863" cy="1450709"/>
          </a:xfrm>
          <a:prstGeom prst="rect">
            <a:avLst/>
          </a:prstGeom>
        </p:spPr>
        <p:txBody>
          <a:bodyPr lIns="0" tIns="0" rIns="0" bIns="0" rtlCol="0" anchor="t">
            <a:spAutoFit/>
          </a:bodyPr>
          <a:lstStyle/>
          <a:p>
            <a:pPr algn="ctr">
              <a:lnSpc>
                <a:spcPts val="11847"/>
              </a:lnSpc>
            </a:pPr>
            <a:r>
              <a:rPr lang="en-US" sz="8462" b="1">
                <a:solidFill>
                  <a:srgbClr val="30318B"/>
                </a:solidFill>
                <a:latin typeface="Rosario Bold"/>
                <a:ea typeface="Rosario Bold"/>
                <a:cs typeface="Rosario Bold"/>
                <a:sym typeface="Rosario Bold"/>
              </a:rPr>
              <a:t>INTRODUCTION</a:t>
            </a:r>
          </a:p>
        </p:txBody>
      </p:sp>
      <p:sp>
        <p:nvSpPr>
          <p:cNvPr id="22" name="TextBox 22"/>
          <p:cNvSpPr txBox="1"/>
          <p:nvPr/>
        </p:nvSpPr>
        <p:spPr>
          <a:xfrm>
            <a:off x="2563193" y="3256601"/>
            <a:ext cx="14074256" cy="3926156"/>
          </a:xfrm>
          <a:prstGeom prst="rect">
            <a:avLst/>
          </a:prstGeom>
        </p:spPr>
        <p:txBody>
          <a:bodyPr lIns="0" tIns="0" rIns="0" bIns="0" rtlCol="0" anchor="t">
            <a:spAutoFit/>
          </a:bodyPr>
          <a:lstStyle/>
          <a:p>
            <a:pPr algn="l">
              <a:lnSpc>
                <a:spcPts val="5194"/>
              </a:lnSpc>
            </a:pPr>
            <a:endParaRPr/>
          </a:p>
          <a:p>
            <a:pPr algn="l">
              <a:lnSpc>
                <a:spcPts val="5194"/>
              </a:lnSpc>
            </a:pPr>
            <a:r>
              <a:rPr lang="en-US" sz="3710">
                <a:solidFill>
                  <a:srgbClr val="30318B"/>
                </a:solidFill>
                <a:latin typeface="Rosario"/>
                <a:ea typeface="Rosario"/>
                <a:cs typeface="Rosario"/>
                <a:sym typeface="Rosario"/>
              </a:rPr>
              <a:t>The aim of this analysis is to understand energy consumption patterns across different regions and times of the day.</a:t>
            </a:r>
          </a:p>
          <a:p>
            <a:pPr algn="l">
              <a:lnSpc>
                <a:spcPts val="5194"/>
              </a:lnSpc>
            </a:pPr>
            <a:r>
              <a:rPr lang="en-US" sz="3710">
                <a:solidFill>
                  <a:srgbClr val="30318B"/>
                </a:solidFill>
                <a:latin typeface="Rosario"/>
                <a:ea typeface="Rosario"/>
                <a:cs typeface="Rosario"/>
                <a:sym typeface="Rosario"/>
              </a:rPr>
              <a:t>We focus on identifying key factors that influence energy use and finding ways to optimize consumption and reduce costs.</a:t>
            </a:r>
          </a:p>
          <a:p>
            <a:pPr algn="ctr">
              <a:lnSpc>
                <a:spcPts val="5194"/>
              </a:lnSpc>
            </a:pPr>
            <a:endParaRPr lang="en-US" sz="3710">
              <a:solidFill>
                <a:srgbClr val="30318B"/>
              </a:solidFill>
              <a:latin typeface="Rosario"/>
              <a:ea typeface="Rosario"/>
              <a:cs typeface="Rosario"/>
              <a:sym typeface="Rosario"/>
            </a:endParaRPr>
          </a:p>
        </p:txBody>
      </p:sp>
      <p:sp>
        <p:nvSpPr>
          <p:cNvPr id="23" name="TextBox 23"/>
          <p:cNvSpPr txBox="1"/>
          <p:nvPr/>
        </p:nvSpPr>
        <p:spPr>
          <a:xfrm>
            <a:off x="2452331" y="2810718"/>
            <a:ext cx="12462289" cy="770657"/>
          </a:xfrm>
          <a:prstGeom prst="rect">
            <a:avLst/>
          </a:prstGeom>
        </p:spPr>
        <p:txBody>
          <a:bodyPr lIns="0" tIns="0" rIns="0" bIns="0" rtlCol="0" anchor="t">
            <a:spAutoFit/>
          </a:bodyPr>
          <a:lstStyle/>
          <a:p>
            <a:pPr algn="l">
              <a:lnSpc>
                <a:spcPts val="6347"/>
              </a:lnSpc>
            </a:pPr>
            <a:r>
              <a:rPr lang="en-US" sz="4534" b="1">
                <a:solidFill>
                  <a:srgbClr val="30318B"/>
                </a:solidFill>
                <a:latin typeface="Rosario Bold"/>
                <a:ea typeface="Rosario Bold"/>
                <a:cs typeface="Rosario Bold"/>
                <a:sym typeface="Rosario Bold"/>
              </a:rPr>
              <a:t>Content: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914620" y="7117545"/>
            <a:ext cx="5704840" cy="57048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323752" y="9567782"/>
            <a:ext cx="1839350" cy="183935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51846" y="2203119"/>
            <a:ext cx="1386647" cy="138664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028700" y="9046803"/>
            <a:ext cx="3135301" cy="564354"/>
          </a:xfrm>
          <a:custGeom>
            <a:avLst/>
            <a:gdLst/>
            <a:ahLst/>
            <a:cxnLst/>
            <a:rect l="l" t="t" r="r" b="b"/>
            <a:pathLst>
              <a:path w="3135301" h="564354">
                <a:moveTo>
                  <a:pt x="0" y="0"/>
                </a:moveTo>
                <a:lnTo>
                  <a:pt x="3135301" y="0"/>
                </a:lnTo>
                <a:lnTo>
                  <a:pt x="3135301" y="564354"/>
                </a:lnTo>
                <a:lnTo>
                  <a:pt x="0" y="56435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5" name="Freeform 15"/>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6" name="Freeform 16"/>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7" name="Freeform 17"/>
          <p:cNvSpPr/>
          <p:nvPr/>
        </p:nvSpPr>
        <p:spPr>
          <a:xfrm>
            <a:off x="16986566" y="7117545"/>
            <a:ext cx="1031856" cy="1031856"/>
          </a:xfrm>
          <a:custGeom>
            <a:avLst/>
            <a:gdLst/>
            <a:ahLst/>
            <a:cxnLst/>
            <a:rect l="l" t="t" r="r" b="b"/>
            <a:pathLst>
              <a:path w="1031856" h="1031856">
                <a:moveTo>
                  <a:pt x="0" y="0"/>
                </a:moveTo>
                <a:lnTo>
                  <a:pt x="1031856" y="0"/>
                </a:lnTo>
                <a:lnTo>
                  <a:pt x="1031856" y="1031855"/>
                </a:lnTo>
                <a:lnTo>
                  <a:pt x="0" y="103185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GB"/>
          </a:p>
        </p:txBody>
      </p:sp>
      <p:sp>
        <p:nvSpPr>
          <p:cNvPr id="18" name="Freeform 18"/>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GB"/>
          </a:p>
        </p:txBody>
      </p:sp>
      <p:sp>
        <p:nvSpPr>
          <p:cNvPr id="19" name="TextBox 19"/>
          <p:cNvSpPr txBox="1"/>
          <p:nvPr/>
        </p:nvSpPr>
        <p:spPr>
          <a:xfrm>
            <a:off x="4931568" y="866775"/>
            <a:ext cx="8424863" cy="1450709"/>
          </a:xfrm>
          <a:prstGeom prst="rect">
            <a:avLst/>
          </a:prstGeom>
        </p:spPr>
        <p:txBody>
          <a:bodyPr lIns="0" tIns="0" rIns="0" bIns="0" rtlCol="0" anchor="t">
            <a:spAutoFit/>
          </a:bodyPr>
          <a:lstStyle/>
          <a:p>
            <a:pPr algn="ctr">
              <a:lnSpc>
                <a:spcPts val="11847"/>
              </a:lnSpc>
            </a:pPr>
            <a:r>
              <a:rPr lang="en-US" sz="8462" b="1">
                <a:solidFill>
                  <a:srgbClr val="30318B"/>
                </a:solidFill>
                <a:latin typeface="Rosario Bold"/>
                <a:ea typeface="Rosario Bold"/>
                <a:cs typeface="Rosario Bold"/>
                <a:sym typeface="Rosario Bold"/>
              </a:rPr>
              <a:t>METHODOLOGY</a:t>
            </a:r>
          </a:p>
        </p:txBody>
      </p:sp>
      <p:sp>
        <p:nvSpPr>
          <p:cNvPr id="20" name="TextBox 20"/>
          <p:cNvSpPr txBox="1"/>
          <p:nvPr/>
        </p:nvSpPr>
        <p:spPr>
          <a:xfrm>
            <a:off x="1864692" y="2654611"/>
            <a:ext cx="12462289" cy="770657"/>
          </a:xfrm>
          <a:prstGeom prst="rect">
            <a:avLst/>
          </a:prstGeom>
        </p:spPr>
        <p:txBody>
          <a:bodyPr lIns="0" tIns="0" rIns="0" bIns="0" rtlCol="0" anchor="t">
            <a:spAutoFit/>
          </a:bodyPr>
          <a:lstStyle/>
          <a:p>
            <a:pPr algn="l">
              <a:lnSpc>
                <a:spcPts val="6347"/>
              </a:lnSpc>
            </a:pPr>
            <a:r>
              <a:rPr lang="en-US" sz="4534" b="1">
                <a:solidFill>
                  <a:srgbClr val="30318B"/>
                </a:solidFill>
                <a:latin typeface="Rosario Bold"/>
                <a:ea typeface="Rosario Bold"/>
                <a:cs typeface="Rosario Bold"/>
                <a:sym typeface="Rosario Bold"/>
              </a:rPr>
              <a:t>Content:</a:t>
            </a:r>
          </a:p>
        </p:txBody>
      </p:sp>
      <p:sp>
        <p:nvSpPr>
          <p:cNvPr id="21" name="TextBox 21"/>
          <p:cNvSpPr txBox="1"/>
          <p:nvPr/>
        </p:nvSpPr>
        <p:spPr>
          <a:xfrm>
            <a:off x="1864692" y="3518584"/>
            <a:ext cx="15687734" cy="6158274"/>
          </a:xfrm>
          <a:prstGeom prst="rect">
            <a:avLst/>
          </a:prstGeom>
        </p:spPr>
        <p:txBody>
          <a:bodyPr lIns="0" tIns="0" rIns="0" bIns="0" rtlCol="0" anchor="t">
            <a:spAutoFit/>
          </a:bodyPr>
          <a:lstStyle/>
          <a:p>
            <a:pPr marL="676672" lvl="1" indent="-338336" algn="l">
              <a:lnSpc>
                <a:spcPts val="4920"/>
              </a:lnSpc>
              <a:buFont typeface="Arial"/>
              <a:buChar char="•"/>
            </a:pPr>
            <a:r>
              <a:rPr lang="en-US" sz="3134" spc="34">
                <a:solidFill>
                  <a:srgbClr val="30318B"/>
                </a:solidFill>
                <a:latin typeface="Rosario"/>
                <a:ea typeface="Rosario"/>
                <a:cs typeface="Rosario"/>
                <a:sym typeface="Rosario"/>
              </a:rPr>
              <a:t>Data Collection: Energy consumption data was collected across various regions over different times of the day.</a:t>
            </a:r>
          </a:p>
          <a:p>
            <a:pPr marL="676672" lvl="1" indent="-338336" algn="l">
              <a:lnSpc>
                <a:spcPts val="4920"/>
              </a:lnSpc>
              <a:buFont typeface="Arial"/>
              <a:buChar char="•"/>
            </a:pPr>
            <a:r>
              <a:rPr lang="en-US" sz="3134" spc="34">
                <a:solidFill>
                  <a:srgbClr val="30318B"/>
                </a:solidFill>
                <a:latin typeface="Rosario"/>
                <a:ea typeface="Rosario"/>
                <a:cs typeface="Rosario"/>
                <a:sym typeface="Rosario"/>
              </a:rPr>
              <a:t>Data Cleaning: Removed missing values and handled outliers.</a:t>
            </a:r>
          </a:p>
          <a:p>
            <a:pPr marL="676672" lvl="1" indent="-338336" algn="l">
              <a:lnSpc>
                <a:spcPts val="4920"/>
              </a:lnSpc>
              <a:buFont typeface="Arial"/>
              <a:buChar char="•"/>
            </a:pPr>
            <a:r>
              <a:rPr lang="en-US" sz="3134" spc="34">
                <a:solidFill>
                  <a:srgbClr val="30318B"/>
                </a:solidFill>
                <a:latin typeface="Rosario"/>
                <a:ea typeface="Rosario"/>
                <a:cs typeface="Rosario"/>
                <a:sym typeface="Rosario"/>
              </a:rPr>
              <a:t>Threshold Calculation: The 25th percentile was used to define the low-consumption threshold for each region.</a:t>
            </a:r>
          </a:p>
          <a:p>
            <a:pPr marL="676672" lvl="1" indent="-338336" algn="l">
              <a:lnSpc>
                <a:spcPts val="4920"/>
              </a:lnSpc>
              <a:buFont typeface="Arial"/>
              <a:buChar char="•"/>
            </a:pPr>
            <a:r>
              <a:rPr lang="en-US" sz="3134" spc="34">
                <a:solidFill>
                  <a:srgbClr val="30318B"/>
                </a:solidFill>
                <a:latin typeface="Rosario"/>
                <a:ea typeface="Rosario"/>
                <a:cs typeface="Rosario"/>
                <a:sym typeface="Rosario"/>
              </a:rPr>
              <a:t>Statistical Analysis: ANOVA and Kruskal-Wallis tests were used to assess relationships between time of day, region, and energy consumption.</a:t>
            </a:r>
          </a:p>
          <a:p>
            <a:pPr marL="676672" lvl="1" indent="-338336" algn="l">
              <a:lnSpc>
                <a:spcPts val="4920"/>
              </a:lnSpc>
              <a:buFont typeface="Arial"/>
              <a:buChar char="•"/>
            </a:pPr>
            <a:r>
              <a:rPr lang="en-US" sz="3134" spc="34">
                <a:solidFill>
                  <a:srgbClr val="30318B"/>
                </a:solidFill>
                <a:latin typeface="Rosario"/>
                <a:ea typeface="Rosario"/>
                <a:cs typeface="Rosario"/>
                <a:sym typeface="Rosario"/>
              </a:rPr>
              <a:t>Price Calculation: Energy prices were calculated based on demand (High, Normal, Low), then converted to EGP.</a:t>
            </a:r>
          </a:p>
          <a:p>
            <a:pPr algn="l">
              <a:lnSpc>
                <a:spcPts val="4920"/>
              </a:lnSpc>
            </a:pPr>
            <a:endParaRPr lang="en-US" sz="3134" spc="34">
              <a:solidFill>
                <a:srgbClr val="30318B"/>
              </a:solidFill>
              <a:latin typeface="Rosario"/>
              <a:ea typeface="Rosario"/>
              <a:cs typeface="Rosario"/>
              <a:sym typeface="Rosari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651846" y="2203119"/>
            <a:ext cx="1386647" cy="138664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9" name="Freeform 9"/>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0" name="TextBox 10"/>
          <p:cNvSpPr txBox="1"/>
          <p:nvPr/>
        </p:nvSpPr>
        <p:spPr>
          <a:xfrm>
            <a:off x="3327164" y="295020"/>
            <a:ext cx="11705880" cy="1392875"/>
          </a:xfrm>
          <a:prstGeom prst="rect">
            <a:avLst/>
          </a:prstGeom>
        </p:spPr>
        <p:txBody>
          <a:bodyPr lIns="0" tIns="0" rIns="0" bIns="0" rtlCol="0" anchor="t">
            <a:spAutoFit/>
          </a:bodyPr>
          <a:lstStyle/>
          <a:p>
            <a:pPr algn="ctr">
              <a:lnSpc>
                <a:spcPts val="11427"/>
              </a:lnSpc>
            </a:pPr>
            <a:r>
              <a:rPr lang="en-US" sz="8162" b="1">
                <a:solidFill>
                  <a:srgbClr val="30318B"/>
                </a:solidFill>
                <a:latin typeface="Rosario Bold"/>
                <a:ea typeface="Rosario Bold"/>
                <a:cs typeface="Rosario Bold"/>
                <a:sym typeface="Rosario Bold"/>
              </a:rPr>
              <a:t>KEY CHALLENGES</a:t>
            </a:r>
          </a:p>
        </p:txBody>
      </p:sp>
      <p:sp>
        <p:nvSpPr>
          <p:cNvPr id="11" name="TextBox 11"/>
          <p:cNvSpPr txBox="1"/>
          <p:nvPr/>
        </p:nvSpPr>
        <p:spPr>
          <a:xfrm>
            <a:off x="690847" y="2916294"/>
            <a:ext cx="17909610" cy="6342006"/>
          </a:xfrm>
          <a:prstGeom prst="rect">
            <a:avLst/>
          </a:prstGeom>
        </p:spPr>
        <p:txBody>
          <a:bodyPr lIns="0" tIns="0" rIns="0" bIns="0" rtlCol="0" anchor="t">
            <a:spAutoFit/>
          </a:bodyPr>
          <a:lstStyle/>
          <a:p>
            <a:pPr marL="418787" lvl="1" indent="-209393" algn="just">
              <a:lnSpc>
                <a:spcPts val="2715"/>
              </a:lnSpc>
              <a:buAutoNum type="arabicPeriod"/>
            </a:pPr>
            <a:r>
              <a:rPr lang="en-US" sz="1939">
                <a:solidFill>
                  <a:srgbClr val="30318B"/>
                </a:solidFill>
                <a:latin typeface="Open Sans"/>
                <a:ea typeface="Open Sans"/>
                <a:cs typeface="Open Sans"/>
                <a:sym typeface="Open Sans"/>
              </a:rPr>
              <a:t>High Variability:</a:t>
            </a:r>
          </a:p>
          <a:p>
            <a:pPr algn="just">
              <a:lnSpc>
                <a:spcPts val="2715"/>
              </a:lnSpc>
            </a:pPr>
            <a:r>
              <a:rPr lang="en-US" sz="1939">
                <a:solidFill>
                  <a:srgbClr val="30318B"/>
                </a:solidFill>
                <a:latin typeface="Open Sans"/>
                <a:ea typeface="Open Sans"/>
                <a:cs typeface="Open Sans"/>
                <a:sym typeface="Open Sans"/>
              </a:rPr>
              <a:t>   Insight: Energy consumption shows significant fluctuations across regions and times of the day.</a:t>
            </a:r>
          </a:p>
          <a:p>
            <a:pPr algn="just">
              <a:lnSpc>
                <a:spcPts val="3685"/>
              </a:lnSpc>
            </a:pPr>
            <a:r>
              <a:rPr lang="en-US" sz="1939">
                <a:solidFill>
                  <a:srgbClr val="30318B"/>
                </a:solidFill>
                <a:latin typeface="Open Sans"/>
                <a:ea typeface="Open Sans"/>
                <a:cs typeface="Open Sans"/>
                <a:sym typeface="Open Sans"/>
              </a:rPr>
              <a:t>   2. Actionable Implication: This variability can complicate the task of managing energy usage, and thus we need targeted strategies to handl peak </a:t>
            </a:r>
          </a:p>
          <a:p>
            <a:pPr algn="just">
              <a:lnSpc>
                <a:spcPts val="3685"/>
              </a:lnSpc>
            </a:pPr>
            <a:r>
              <a:rPr lang="en-US" sz="1939">
                <a:solidFill>
                  <a:srgbClr val="30318B"/>
                </a:solidFill>
                <a:latin typeface="Open Sans"/>
                <a:ea typeface="Open Sans"/>
                <a:cs typeface="Open Sans"/>
                <a:sym typeface="Open Sans"/>
              </a:rPr>
              <a:t>   consumption periods in specific regions.</a:t>
            </a:r>
          </a:p>
          <a:p>
            <a:pPr algn="just">
              <a:lnSpc>
                <a:spcPts val="2715"/>
              </a:lnSpc>
            </a:pPr>
            <a:r>
              <a:rPr lang="en-US" sz="1939">
                <a:solidFill>
                  <a:srgbClr val="30318B"/>
                </a:solidFill>
                <a:latin typeface="Open Sans"/>
                <a:ea typeface="Open Sans"/>
                <a:cs typeface="Open Sans"/>
                <a:sym typeface="Open Sans"/>
              </a:rPr>
              <a:t>  3. Outliers:</a:t>
            </a:r>
          </a:p>
          <a:p>
            <a:pPr algn="just">
              <a:lnSpc>
                <a:spcPts val="2715"/>
              </a:lnSpc>
            </a:pPr>
            <a:r>
              <a:rPr lang="en-US" sz="1939">
                <a:solidFill>
                  <a:srgbClr val="30318B"/>
                </a:solidFill>
                <a:latin typeface="Open Sans"/>
                <a:ea typeface="Open Sans"/>
                <a:cs typeface="Open Sans"/>
                <a:sym typeface="Open Sans"/>
              </a:rPr>
              <a:t>  Insight: There are occasional spikes in energy consumption, which could be due to factors such as the installation of new equipment or system </a:t>
            </a:r>
          </a:p>
          <a:p>
            <a:pPr algn="just">
              <a:lnSpc>
                <a:spcPts val="4849"/>
              </a:lnSpc>
            </a:pPr>
            <a:r>
              <a:rPr lang="en-US" sz="1939">
                <a:solidFill>
                  <a:srgbClr val="30318B"/>
                </a:solidFill>
                <a:latin typeface="Open Sans"/>
                <a:ea typeface="Open Sans"/>
                <a:cs typeface="Open Sans"/>
                <a:sym typeface="Open Sans"/>
              </a:rPr>
              <a:t>   disruptions (e.g., faulty meters).</a:t>
            </a:r>
          </a:p>
          <a:p>
            <a:pPr algn="just">
              <a:lnSpc>
                <a:spcPts val="2715"/>
              </a:lnSpc>
            </a:pPr>
            <a:r>
              <a:rPr lang="en-US" sz="1939">
                <a:solidFill>
                  <a:srgbClr val="30318B"/>
                </a:solidFill>
                <a:latin typeface="Open Sans"/>
                <a:ea typeface="Open Sans"/>
                <a:cs typeface="Open Sans"/>
                <a:sym typeface="Open Sans"/>
              </a:rPr>
              <a:t>  4. Actionable Implication: These outliers can distort the analysis and need to be either removed or adjusted to ensure more accurate results.    </a:t>
            </a:r>
          </a:p>
          <a:p>
            <a:pPr algn="just">
              <a:lnSpc>
                <a:spcPts val="2715"/>
              </a:lnSpc>
            </a:pPr>
            <a:r>
              <a:rPr lang="en-US" sz="1939">
                <a:solidFill>
                  <a:srgbClr val="30318B"/>
                </a:solidFill>
                <a:latin typeface="Open Sans"/>
                <a:ea typeface="Open Sans"/>
                <a:cs typeface="Open Sans"/>
                <a:sym typeface="Open Sans"/>
              </a:rPr>
              <a:t>   Anomaly detection techniques can be implemented to address these issues effectively.</a:t>
            </a:r>
          </a:p>
          <a:p>
            <a:pPr algn="just">
              <a:lnSpc>
                <a:spcPts val="2715"/>
              </a:lnSpc>
            </a:pPr>
            <a:r>
              <a:rPr lang="en-US" sz="1939">
                <a:solidFill>
                  <a:srgbClr val="30318B"/>
                </a:solidFill>
                <a:latin typeface="Open Sans"/>
                <a:ea typeface="Open Sans"/>
                <a:cs typeface="Open Sans"/>
                <a:sym typeface="Open Sans"/>
              </a:rPr>
              <a:t>  5. Data Quality:</a:t>
            </a:r>
          </a:p>
          <a:p>
            <a:pPr algn="just">
              <a:lnSpc>
                <a:spcPts val="2715"/>
              </a:lnSpc>
            </a:pPr>
            <a:r>
              <a:rPr lang="en-US" sz="1939">
                <a:solidFill>
                  <a:srgbClr val="30318B"/>
                </a:solidFill>
                <a:latin typeface="Open Sans"/>
                <a:ea typeface="Open Sans"/>
                <a:cs typeface="Open Sans"/>
                <a:sym typeface="Open Sans"/>
              </a:rPr>
              <a:t>  Insight: Missing or inconsistent data can be a significant problem, particularly in areas where meter readings are not recorded correctly or are  </a:t>
            </a:r>
          </a:p>
          <a:p>
            <a:pPr algn="just">
              <a:lnSpc>
                <a:spcPts val="2715"/>
              </a:lnSpc>
            </a:pPr>
            <a:r>
              <a:rPr lang="en-US" sz="1939">
                <a:solidFill>
                  <a:srgbClr val="30318B"/>
                </a:solidFill>
                <a:latin typeface="Open Sans"/>
                <a:ea typeface="Open Sans"/>
                <a:cs typeface="Open Sans"/>
                <a:sym typeface="Open Sans"/>
              </a:rPr>
              <a:t>  interrupted due to electricity outages.</a:t>
            </a:r>
          </a:p>
          <a:p>
            <a:pPr algn="just">
              <a:lnSpc>
                <a:spcPts val="2715"/>
              </a:lnSpc>
            </a:pPr>
            <a:r>
              <a:rPr lang="en-US" sz="1939">
                <a:solidFill>
                  <a:srgbClr val="30318B"/>
                </a:solidFill>
                <a:latin typeface="Open Sans"/>
                <a:ea typeface="Open Sans"/>
                <a:cs typeface="Open Sans"/>
                <a:sym typeface="Open Sans"/>
              </a:rPr>
              <a:t>   6. Actionable Implication: Careful data cleaning and imputation techniques are required to handle missing values. Additionally, smart meters can </a:t>
            </a:r>
          </a:p>
          <a:p>
            <a:pPr algn="just">
              <a:lnSpc>
                <a:spcPts val="2715"/>
              </a:lnSpc>
            </a:pPr>
            <a:r>
              <a:rPr lang="en-US" sz="1939">
                <a:solidFill>
                  <a:srgbClr val="30318B"/>
                </a:solidFill>
                <a:latin typeface="Open Sans"/>
                <a:ea typeface="Open Sans"/>
                <a:cs typeface="Open Sans"/>
                <a:sym typeface="Open Sans"/>
              </a:rPr>
              <a:t>   be used to reduce data errors.</a:t>
            </a:r>
          </a:p>
          <a:p>
            <a:pPr algn="just">
              <a:lnSpc>
                <a:spcPts val="2715"/>
              </a:lnSpc>
            </a:pPr>
            <a:r>
              <a:rPr lang="en-US" sz="1939">
                <a:solidFill>
                  <a:srgbClr val="30318B"/>
                </a:solidFill>
                <a:latin typeface="Open Sans"/>
                <a:ea typeface="Open Sans"/>
                <a:cs typeface="Open Sans"/>
                <a:sym typeface="Open Sans"/>
              </a:rPr>
              <a:t> 7. DateTime Issues:</a:t>
            </a:r>
          </a:p>
          <a:p>
            <a:pPr algn="just">
              <a:lnSpc>
                <a:spcPts val="2715"/>
              </a:lnSpc>
            </a:pPr>
            <a:r>
              <a:rPr lang="en-US" sz="1939">
                <a:solidFill>
                  <a:srgbClr val="30318B"/>
                </a:solidFill>
                <a:latin typeface="Open Sans"/>
                <a:ea typeface="Open Sans"/>
                <a:cs typeface="Open Sans"/>
                <a:sym typeface="Open Sans"/>
              </a:rPr>
              <a:t>    Insight: The DateTime column can sometimes be inconsistent or improperly formatted (e.g., missing time zones or incorrect time stamps). This </a:t>
            </a:r>
          </a:p>
          <a:p>
            <a:pPr algn="just">
              <a:lnSpc>
                <a:spcPts val="2715"/>
              </a:lnSpc>
            </a:pPr>
            <a:r>
              <a:rPr lang="en-US" sz="1939">
                <a:solidFill>
                  <a:srgbClr val="30318B"/>
                </a:solidFill>
                <a:latin typeface="Open Sans"/>
                <a:ea typeface="Open Sans"/>
                <a:cs typeface="Open Sans"/>
                <a:sym typeface="Open Sans"/>
              </a:rPr>
              <a:t>    an lead to inaccuracies in time-based analyses, especially when aggregating data by time of day or date.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45470" y="-2376191"/>
            <a:ext cx="5272633" cy="527263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914620" y="7117545"/>
            <a:ext cx="5704840" cy="570484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a:off x="14323752" y="9567782"/>
            <a:ext cx="1839350" cy="1839350"/>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a:off x="-651846" y="2203119"/>
            <a:ext cx="1386647" cy="1386647"/>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13" name="TextBox 1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15" name="Freeform 15"/>
          <p:cNvSpPr/>
          <p:nvPr/>
        </p:nvSpPr>
        <p:spPr>
          <a:xfrm>
            <a:off x="16637449" y="8575609"/>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6" name="Freeform 16"/>
          <p:cNvSpPr/>
          <p:nvPr/>
        </p:nvSpPr>
        <p:spPr>
          <a:xfrm>
            <a:off x="2284594" y="-1726493"/>
            <a:ext cx="2664744" cy="2664744"/>
          </a:xfrm>
          <a:custGeom>
            <a:avLst/>
            <a:gdLst/>
            <a:ahLst/>
            <a:cxnLst/>
            <a:rect l="l" t="t" r="r" b="b"/>
            <a:pathLst>
              <a:path w="2664744" h="2664744">
                <a:moveTo>
                  <a:pt x="0" y="0"/>
                </a:moveTo>
                <a:lnTo>
                  <a:pt x="2664745" y="0"/>
                </a:lnTo>
                <a:lnTo>
                  <a:pt x="2664745" y="2664745"/>
                </a:lnTo>
                <a:lnTo>
                  <a:pt x="0" y="26647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7" name="Freeform 17"/>
          <p:cNvSpPr/>
          <p:nvPr/>
        </p:nvSpPr>
        <p:spPr>
          <a:xfrm>
            <a:off x="3257944" y="1896749"/>
            <a:ext cx="12629897" cy="6827741"/>
          </a:xfrm>
          <a:custGeom>
            <a:avLst/>
            <a:gdLst/>
            <a:ahLst/>
            <a:cxnLst/>
            <a:rect l="l" t="t" r="r" b="b"/>
            <a:pathLst>
              <a:path w="12629897" h="6827741">
                <a:moveTo>
                  <a:pt x="0" y="0"/>
                </a:moveTo>
                <a:lnTo>
                  <a:pt x="12629897" y="0"/>
                </a:lnTo>
                <a:lnTo>
                  <a:pt x="12629897" y="6827741"/>
                </a:lnTo>
                <a:lnTo>
                  <a:pt x="0" y="6827741"/>
                </a:lnTo>
                <a:lnTo>
                  <a:pt x="0" y="0"/>
                </a:lnTo>
                <a:close/>
              </a:path>
            </a:pathLst>
          </a:custGeom>
          <a:blipFill>
            <a:blip r:embed="rId8"/>
            <a:stretch>
              <a:fillRect/>
            </a:stretch>
          </a:blipFill>
        </p:spPr>
        <p:txBody>
          <a:bodyPr/>
          <a:lstStyle/>
          <a:p>
            <a:endParaRPr lang="en-GB"/>
          </a:p>
        </p:txBody>
      </p:sp>
      <p:sp>
        <p:nvSpPr>
          <p:cNvPr id="18" name="TextBox 18"/>
          <p:cNvSpPr txBox="1"/>
          <p:nvPr/>
        </p:nvSpPr>
        <p:spPr>
          <a:xfrm>
            <a:off x="3616966" y="942975"/>
            <a:ext cx="12462289" cy="770657"/>
          </a:xfrm>
          <a:prstGeom prst="rect">
            <a:avLst/>
          </a:prstGeom>
        </p:spPr>
        <p:txBody>
          <a:bodyPr lIns="0" tIns="0" rIns="0" bIns="0" rtlCol="0" anchor="t">
            <a:spAutoFit/>
          </a:bodyPr>
          <a:lstStyle/>
          <a:p>
            <a:pPr algn="l">
              <a:lnSpc>
                <a:spcPts val="6347"/>
              </a:lnSpc>
            </a:pPr>
            <a:r>
              <a:rPr lang="en-US" sz="4534" b="1">
                <a:solidFill>
                  <a:srgbClr val="30318B"/>
                </a:solidFill>
                <a:latin typeface="Rosario Bold"/>
                <a:ea typeface="Rosario Bold"/>
                <a:cs typeface="Rosario Bold"/>
                <a:sym typeface="Rosario Bold"/>
              </a:rPr>
              <a:t>Visualisations columns in df:</a:t>
            </a:r>
          </a:p>
        </p:txBody>
      </p:sp>
      <p:sp>
        <p:nvSpPr>
          <p:cNvPr id="19" name="Freeform 19"/>
          <p:cNvSpPr/>
          <p:nvPr/>
        </p:nvSpPr>
        <p:spPr>
          <a:xfrm>
            <a:off x="16957588" y="7117816"/>
            <a:ext cx="603423" cy="967588"/>
          </a:xfrm>
          <a:custGeom>
            <a:avLst/>
            <a:gdLst/>
            <a:ahLst/>
            <a:cxnLst/>
            <a:rect l="l" t="t" r="r" b="b"/>
            <a:pathLst>
              <a:path w="603423" h="967588">
                <a:moveTo>
                  <a:pt x="0" y="0"/>
                </a:moveTo>
                <a:lnTo>
                  <a:pt x="603424" y="0"/>
                </a:lnTo>
                <a:lnTo>
                  <a:pt x="603424" y="967588"/>
                </a:lnTo>
                <a:lnTo>
                  <a:pt x="0" y="96758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435580" y="7965503"/>
            <a:ext cx="5704840" cy="5704840"/>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4323752" y="9898247"/>
            <a:ext cx="1839350" cy="183935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7039113" y="8879321"/>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9" name="Freeform 9"/>
          <p:cNvSpPr/>
          <p:nvPr/>
        </p:nvSpPr>
        <p:spPr>
          <a:xfrm>
            <a:off x="2253478" y="-133888"/>
            <a:ext cx="14205453" cy="7526143"/>
          </a:xfrm>
          <a:custGeom>
            <a:avLst/>
            <a:gdLst/>
            <a:ahLst/>
            <a:cxnLst/>
            <a:rect l="l" t="t" r="r" b="b"/>
            <a:pathLst>
              <a:path w="14205453" h="7526143">
                <a:moveTo>
                  <a:pt x="0" y="0"/>
                </a:moveTo>
                <a:lnTo>
                  <a:pt x="14205453" y="0"/>
                </a:lnTo>
                <a:lnTo>
                  <a:pt x="14205453" y="7526143"/>
                </a:lnTo>
                <a:lnTo>
                  <a:pt x="0" y="7526143"/>
                </a:lnTo>
                <a:lnTo>
                  <a:pt x="0" y="0"/>
                </a:lnTo>
                <a:close/>
              </a:path>
            </a:pathLst>
          </a:custGeom>
          <a:blipFill>
            <a:blip r:embed="rId4"/>
            <a:stretch>
              <a:fillRect t="-3085" b="-3085"/>
            </a:stretch>
          </a:blipFill>
        </p:spPr>
        <p:txBody>
          <a:bodyPr/>
          <a:lstStyle/>
          <a:p>
            <a:endParaRPr lang="en-GB"/>
          </a:p>
        </p:txBody>
      </p:sp>
      <p:sp>
        <p:nvSpPr>
          <p:cNvPr id="10" name="Freeform 10"/>
          <p:cNvSpPr/>
          <p:nvPr/>
        </p:nvSpPr>
        <p:spPr>
          <a:xfrm>
            <a:off x="17393188" y="7965503"/>
            <a:ext cx="700480" cy="1123218"/>
          </a:xfrm>
          <a:custGeom>
            <a:avLst/>
            <a:gdLst/>
            <a:ahLst/>
            <a:cxnLst/>
            <a:rect l="l" t="t" r="r" b="b"/>
            <a:pathLst>
              <a:path w="700480" h="1123218">
                <a:moveTo>
                  <a:pt x="0" y="0"/>
                </a:moveTo>
                <a:lnTo>
                  <a:pt x="700480" y="0"/>
                </a:lnTo>
                <a:lnTo>
                  <a:pt x="700480" y="1123218"/>
                </a:lnTo>
                <a:lnTo>
                  <a:pt x="0" y="112321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GB"/>
          </a:p>
        </p:txBody>
      </p:sp>
      <p:sp>
        <p:nvSpPr>
          <p:cNvPr id="11" name="TextBox 11"/>
          <p:cNvSpPr txBox="1"/>
          <p:nvPr/>
        </p:nvSpPr>
        <p:spPr>
          <a:xfrm>
            <a:off x="1028700" y="7577004"/>
            <a:ext cx="13916977" cy="2566533"/>
          </a:xfrm>
          <a:prstGeom prst="rect">
            <a:avLst/>
          </a:prstGeom>
        </p:spPr>
        <p:txBody>
          <a:bodyPr lIns="0" tIns="0" rIns="0" bIns="0" rtlCol="0" anchor="t">
            <a:spAutoFit/>
          </a:bodyPr>
          <a:lstStyle/>
          <a:p>
            <a:pPr algn="l">
              <a:lnSpc>
                <a:spcPts val="2925"/>
              </a:lnSpc>
            </a:pPr>
            <a:r>
              <a:rPr lang="en-US" sz="2089">
                <a:solidFill>
                  <a:srgbClr val="000000"/>
                </a:solidFill>
                <a:latin typeface="Canva Sans"/>
                <a:ea typeface="Canva Sans"/>
                <a:cs typeface="Canva Sans"/>
                <a:sym typeface="Canva Sans"/>
              </a:rPr>
              <a:t>concolution:</a:t>
            </a:r>
          </a:p>
          <a:p>
            <a:pPr algn="l">
              <a:lnSpc>
                <a:spcPts val="2925"/>
              </a:lnSpc>
            </a:pPr>
            <a:r>
              <a:rPr lang="en-US" sz="2089">
                <a:solidFill>
                  <a:srgbClr val="000000"/>
                </a:solidFill>
                <a:latin typeface="Canva Sans"/>
                <a:ea typeface="Canva Sans"/>
                <a:cs typeface="Canva Sans"/>
                <a:sym typeface="Canva Sans"/>
              </a:rPr>
              <a:t>The energy consumption in Morning and Afternoon periods may vary across different regions, but typically the Evening period tends to show a higher energy consumption due to increased activities like lighting and heating.</a:t>
            </a:r>
          </a:p>
          <a:p>
            <a:pPr algn="l">
              <a:lnSpc>
                <a:spcPts val="2925"/>
              </a:lnSpc>
            </a:pPr>
            <a:r>
              <a:rPr lang="en-US" sz="2089">
                <a:solidFill>
                  <a:srgbClr val="000000"/>
                </a:solidFill>
                <a:latin typeface="Canva Sans"/>
                <a:ea typeface="Canva Sans"/>
                <a:cs typeface="Canva Sans"/>
                <a:sym typeface="Canva Sans"/>
              </a:rPr>
              <a:t>In some regions, the Morning or Afternoon periods show lower consumption as fewer activities may be happening, and the demand for energy could be lower during the daytime.</a:t>
            </a:r>
          </a:p>
          <a:p>
            <a:pPr algn="l">
              <a:lnSpc>
                <a:spcPts val="2925"/>
              </a:lnSpc>
            </a:pPr>
            <a:endParaRPr lang="en-US" sz="2089">
              <a:solidFill>
                <a:srgbClr val="000000"/>
              </a:solidFill>
              <a:latin typeface="Canva Sans"/>
              <a:ea typeface="Canva Sans"/>
              <a:cs typeface="Canva Sans"/>
              <a:sym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grpSp>
        <p:nvGrpSpPr>
          <p:cNvPr id="3" name="Group 3"/>
          <p:cNvGrpSpPr/>
          <p:nvPr/>
        </p:nvGrpSpPr>
        <p:grpSpPr>
          <a:xfrm>
            <a:off x="15435580" y="7965503"/>
            <a:ext cx="5704840" cy="570484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4323752" y="9898247"/>
            <a:ext cx="1839350" cy="183935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7039113" y="8879321"/>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0" name="Freeform 10"/>
          <p:cNvSpPr/>
          <p:nvPr/>
        </p:nvSpPr>
        <p:spPr>
          <a:xfrm>
            <a:off x="17393188" y="7965503"/>
            <a:ext cx="700480" cy="1123218"/>
          </a:xfrm>
          <a:custGeom>
            <a:avLst/>
            <a:gdLst/>
            <a:ahLst/>
            <a:cxnLst/>
            <a:rect l="l" t="t" r="r" b="b"/>
            <a:pathLst>
              <a:path w="700480" h="1123218">
                <a:moveTo>
                  <a:pt x="0" y="0"/>
                </a:moveTo>
                <a:lnTo>
                  <a:pt x="700480" y="0"/>
                </a:lnTo>
                <a:lnTo>
                  <a:pt x="700480" y="1123218"/>
                </a:lnTo>
                <a:lnTo>
                  <a:pt x="0" y="11232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1" name="Freeform 11"/>
          <p:cNvSpPr/>
          <p:nvPr/>
        </p:nvSpPr>
        <p:spPr>
          <a:xfrm>
            <a:off x="2106366" y="179051"/>
            <a:ext cx="15637062" cy="6991721"/>
          </a:xfrm>
          <a:custGeom>
            <a:avLst/>
            <a:gdLst/>
            <a:ahLst/>
            <a:cxnLst/>
            <a:rect l="l" t="t" r="r" b="b"/>
            <a:pathLst>
              <a:path w="15637062" h="6991721">
                <a:moveTo>
                  <a:pt x="0" y="0"/>
                </a:moveTo>
                <a:lnTo>
                  <a:pt x="15637062" y="0"/>
                </a:lnTo>
                <a:lnTo>
                  <a:pt x="15637062" y="6991721"/>
                </a:lnTo>
                <a:lnTo>
                  <a:pt x="0" y="6991721"/>
                </a:lnTo>
                <a:lnTo>
                  <a:pt x="0" y="0"/>
                </a:lnTo>
                <a:close/>
              </a:path>
            </a:pathLst>
          </a:custGeom>
          <a:blipFill>
            <a:blip r:embed="rId8"/>
            <a:stretch>
              <a:fillRect t="-3348" b="-3348"/>
            </a:stretch>
          </a:blipFill>
        </p:spPr>
        <p:txBody>
          <a:bodyPr/>
          <a:lstStyle/>
          <a:p>
            <a:endParaRPr lang="en-GB"/>
          </a:p>
        </p:txBody>
      </p:sp>
      <p:sp>
        <p:nvSpPr>
          <p:cNvPr id="12" name="TextBox 12"/>
          <p:cNvSpPr txBox="1"/>
          <p:nvPr/>
        </p:nvSpPr>
        <p:spPr>
          <a:xfrm>
            <a:off x="642198" y="7421015"/>
            <a:ext cx="14793382" cy="2477232"/>
          </a:xfrm>
          <a:prstGeom prst="rect">
            <a:avLst/>
          </a:prstGeom>
        </p:spPr>
        <p:txBody>
          <a:bodyPr lIns="0" tIns="0" rIns="0" bIns="0" rtlCol="0" anchor="t">
            <a:spAutoFit/>
          </a:bodyPr>
          <a:lstStyle/>
          <a:p>
            <a:pPr algn="l">
              <a:lnSpc>
                <a:spcPts val="2831"/>
              </a:lnSpc>
            </a:pPr>
            <a:r>
              <a:rPr lang="en-US" sz="2022">
                <a:solidFill>
                  <a:srgbClr val="000000"/>
                </a:solidFill>
                <a:latin typeface="Canva Sans"/>
                <a:ea typeface="Canva Sans"/>
                <a:cs typeface="Canva Sans"/>
                <a:sym typeface="Canva Sans"/>
              </a:rPr>
              <a:t>conclusion:</a:t>
            </a:r>
          </a:p>
          <a:p>
            <a:pPr algn="l">
              <a:lnSpc>
                <a:spcPts val="2831"/>
              </a:lnSpc>
            </a:pPr>
            <a:r>
              <a:rPr lang="en-US" sz="2022">
                <a:solidFill>
                  <a:srgbClr val="000000"/>
                </a:solidFill>
                <a:latin typeface="Canva Sans"/>
                <a:ea typeface="Canva Sans"/>
                <a:cs typeface="Canva Sans"/>
                <a:sym typeface="Canva Sans"/>
              </a:rPr>
              <a:t>The energy consumption heatmap shows that the highest consumption occurs in the Evening in Regions A and C (0.05), while the lowest consumption is observed in the Morning in Regions B and D (0.03). Overall, energy usage peaks during the Evening, whereas it remains at its lowest in the Morning across all regions. Regions A and C exhibit higher energy consumption compared to Regions B and D, indicating increased energy demand in the evening due to higher activity levels during this time of day</a:t>
            </a:r>
          </a:p>
          <a:p>
            <a:pPr algn="l">
              <a:lnSpc>
                <a:spcPts val="2831"/>
              </a:lnSpc>
            </a:pPr>
            <a:endParaRPr lang="en-US" sz="2022">
              <a:solidFill>
                <a:srgbClr val="000000"/>
              </a:solidFill>
              <a:latin typeface="Canva Sans"/>
              <a:ea typeface="Canva Sans"/>
              <a:cs typeface="Canva Sans"/>
              <a:sym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07912" y="-1038882"/>
            <a:ext cx="2972604" cy="2972604"/>
          </a:xfrm>
          <a:custGeom>
            <a:avLst/>
            <a:gdLst/>
            <a:ahLst/>
            <a:cxnLst/>
            <a:rect l="l" t="t" r="r" b="b"/>
            <a:pathLst>
              <a:path w="2972604" h="2972604">
                <a:moveTo>
                  <a:pt x="0" y="0"/>
                </a:moveTo>
                <a:lnTo>
                  <a:pt x="2972604" y="0"/>
                </a:lnTo>
                <a:lnTo>
                  <a:pt x="2972604" y="2972604"/>
                </a:lnTo>
                <a:lnTo>
                  <a:pt x="0" y="297260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grpSp>
        <p:nvGrpSpPr>
          <p:cNvPr id="3" name="Group 3"/>
          <p:cNvGrpSpPr/>
          <p:nvPr/>
        </p:nvGrpSpPr>
        <p:grpSpPr>
          <a:xfrm>
            <a:off x="15435580" y="7965503"/>
            <a:ext cx="5704840" cy="5704840"/>
            <a:chOff x="0" y="0"/>
            <a:chExt cx="812800" cy="812800"/>
          </a:xfrm>
        </p:grpSpPr>
        <p:sp>
          <p:nvSpPr>
            <p:cNvPr id="4" name="Freeform 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9C5F1"/>
            </a:solidFill>
          </p:spPr>
          <p:txBody>
            <a:bodyPr/>
            <a:lstStyle/>
            <a:p>
              <a:endParaRPr lang="en-GB"/>
            </a:p>
          </p:txBody>
        </p:sp>
        <p:sp>
          <p:nvSpPr>
            <p:cNvPr id="5" name="TextBox 5"/>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4323752" y="9898247"/>
            <a:ext cx="1839350" cy="183935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0318B"/>
            </a:solidFill>
          </p:spPr>
          <p:txBody>
            <a:bodyPr/>
            <a:lstStyle/>
            <a:p>
              <a:endParaRPr lang="en-GB"/>
            </a:p>
          </p:txBody>
        </p:sp>
        <p:sp>
          <p:nvSpPr>
            <p:cNvPr id="8" name="TextBox 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17039113" y="8879321"/>
            <a:ext cx="3216273" cy="3216273"/>
          </a:xfrm>
          <a:custGeom>
            <a:avLst/>
            <a:gdLst/>
            <a:ahLst/>
            <a:cxnLst/>
            <a:rect l="l" t="t" r="r" b="b"/>
            <a:pathLst>
              <a:path w="3216273" h="3216273">
                <a:moveTo>
                  <a:pt x="0" y="0"/>
                </a:moveTo>
                <a:lnTo>
                  <a:pt x="3216273" y="0"/>
                </a:lnTo>
                <a:lnTo>
                  <a:pt x="3216273" y="3216273"/>
                </a:lnTo>
                <a:lnTo>
                  <a:pt x="0" y="321627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10" name="Freeform 10"/>
          <p:cNvSpPr/>
          <p:nvPr/>
        </p:nvSpPr>
        <p:spPr>
          <a:xfrm>
            <a:off x="17393188" y="7965503"/>
            <a:ext cx="700480" cy="1123218"/>
          </a:xfrm>
          <a:custGeom>
            <a:avLst/>
            <a:gdLst/>
            <a:ahLst/>
            <a:cxnLst/>
            <a:rect l="l" t="t" r="r" b="b"/>
            <a:pathLst>
              <a:path w="700480" h="1123218">
                <a:moveTo>
                  <a:pt x="0" y="0"/>
                </a:moveTo>
                <a:lnTo>
                  <a:pt x="700480" y="0"/>
                </a:lnTo>
                <a:lnTo>
                  <a:pt x="700480" y="1123218"/>
                </a:lnTo>
                <a:lnTo>
                  <a:pt x="0" y="11232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GB"/>
          </a:p>
        </p:txBody>
      </p:sp>
      <p:sp>
        <p:nvSpPr>
          <p:cNvPr id="11" name="Freeform 11"/>
          <p:cNvSpPr/>
          <p:nvPr/>
        </p:nvSpPr>
        <p:spPr>
          <a:xfrm>
            <a:off x="3548197" y="0"/>
            <a:ext cx="10962870" cy="6787204"/>
          </a:xfrm>
          <a:custGeom>
            <a:avLst/>
            <a:gdLst/>
            <a:ahLst/>
            <a:cxnLst/>
            <a:rect l="l" t="t" r="r" b="b"/>
            <a:pathLst>
              <a:path w="10962870" h="6787204">
                <a:moveTo>
                  <a:pt x="0" y="0"/>
                </a:moveTo>
                <a:lnTo>
                  <a:pt x="10962871" y="0"/>
                </a:lnTo>
                <a:lnTo>
                  <a:pt x="10962871" y="6787204"/>
                </a:lnTo>
                <a:lnTo>
                  <a:pt x="0" y="6787204"/>
                </a:lnTo>
                <a:lnTo>
                  <a:pt x="0" y="0"/>
                </a:lnTo>
                <a:close/>
              </a:path>
            </a:pathLst>
          </a:custGeom>
          <a:blipFill>
            <a:blip r:embed="rId8"/>
            <a:stretch>
              <a:fillRect/>
            </a:stretch>
          </a:blipFill>
        </p:spPr>
        <p:txBody>
          <a:bodyPr/>
          <a:lstStyle/>
          <a:p>
            <a:endParaRPr lang="en-GB"/>
          </a:p>
        </p:txBody>
      </p:sp>
      <p:sp>
        <p:nvSpPr>
          <p:cNvPr id="12" name="TextBox 12"/>
          <p:cNvSpPr txBox="1"/>
          <p:nvPr/>
        </p:nvSpPr>
        <p:spPr>
          <a:xfrm>
            <a:off x="378390" y="7205601"/>
            <a:ext cx="15920495" cy="2660408"/>
          </a:xfrm>
          <a:prstGeom prst="rect">
            <a:avLst/>
          </a:prstGeom>
        </p:spPr>
        <p:txBody>
          <a:bodyPr lIns="0" tIns="0" rIns="0" bIns="0" rtlCol="0" anchor="t">
            <a:spAutoFit/>
          </a:bodyPr>
          <a:lstStyle/>
          <a:p>
            <a:pPr algn="l">
              <a:lnSpc>
                <a:spcPts val="3016"/>
              </a:lnSpc>
            </a:pPr>
            <a:r>
              <a:rPr lang="en-US" sz="2154">
                <a:solidFill>
                  <a:srgbClr val="000000"/>
                </a:solidFill>
                <a:latin typeface="Canva Sans"/>
                <a:ea typeface="Canva Sans"/>
                <a:cs typeface="Canva Sans"/>
                <a:sym typeface="Canva Sans"/>
              </a:rPr>
              <a:t>Conclusion:</a:t>
            </a:r>
          </a:p>
          <a:p>
            <a:pPr algn="l">
              <a:lnSpc>
                <a:spcPts val="3016"/>
              </a:lnSpc>
            </a:pPr>
            <a:r>
              <a:rPr lang="en-US" sz="2154">
                <a:solidFill>
                  <a:srgbClr val="000000"/>
                </a:solidFill>
                <a:latin typeface="Canva Sans"/>
                <a:ea typeface="Canva Sans"/>
                <a:cs typeface="Canva Sans"/>
                <a:sym typeface="Canva Sans"/>
              </a:rPr>
              <a:t>In essence, the higher energy consumption observed on weekdays compared to weekends can largely be attributed to increased working hours, commercial and industrial operations, and the more structured daily routines that require consistent energy use. Weekends, on the other hand, often have less commercial activity, fewer people working in offices or factories, and more energy-efficient patterns of consumption as people tend to be away from home or engage in outdoor activities.</a:t>
            </a:r>
          </a:p>
          <a:p>
            <a:pPr algn="l">
              <a:lnSpc>
                <a:spcPts val="3016"/>
              </a:lnSpc>
            </a:pPr>
            <a:endParaRPr lang="en-US" sz="2154">
              <a:solidFill>
                <a:srgbClr val="000000"/>
              </a:solidFill>
              <a:latin typeface="Canva Sans"/>
              <a:ea typeface="Canva Sans"/>
              <a:cs typeface="Canva Sans"/>
              <a:sym typeface="Canva Sans"/>
            </a:endParaRPr>
          </a:p>
        </p:txBody>
      </p:sp>
      <p:sp>
        <p:nvSpPr>
          <p:cNvPr id="13" name="TextBox 13"/>
          <p:cNvSpPr txBox="1"/>
          <p:nvPr/>
        </p:nvSpPr>
        <p:spPr>
          <a:xfrm>
            <a:off x="5080611" y="6891718"/>
            <a:ext cx="6516053" cy="1073785"/>
          </a:xfrm>
          <a:prstGeom prst="rect">
            <a:avLst/>
          </a:prstGeom>
        </p:spPr>
        <p:txBody>
          <a:bodyPr lIns="0" tIns="0" rIns="0" bIns="0" rtlCol="0" anchor="t">
            <a:spAutoFit/>
          </a:bodyPr>
          <a:lstStyle/>
          <a:p>
            <a:pPr algn="ctr">
              <a:lnSpc>
                <a:spcPts val="3920"/>
              </a:lnSpc>
            </a:pPr>
            <a:r>
              <a:rPr lang="en-US" sz="2800">
                <a:solidFill>
                  <a:srgbClr val="000000"/>
                </a:solidFill>
                <a:latin typeface="Canva Sans"/>
                <a:ea typeface="Canva Sans"/>
                <a:cs typeface="Canva Sans"/>
                <a:sym typeface="Canva Sans"/>
              </a:rPr>
              <a:t>Feature Engineering / Adding new cols</a:t>
            </a:r>
          </a:p>
          <a:p>
            <a:pPr algn="ctr">
              <a:lnSpc>
                <a:spcPts val="4759"/>
              </a:lnSpc>
            </a:pPr>
            <a:endParaRPr lang="en-US" sz="2800">
              <a:solidFill>
                <a:srgbClr val="000000"/>
              </a:solidFill>
              <a:latin typeface="Canva Sans"/>
              <a:ea typeface="Canva Sans"/>
              <a:cs typeface="Canva Sans"/>
              <a:sym typeface="Canva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TotalTime>
  <Words>1261</Words>
  <Application>Microsoft Office PowerPoint</Application>
  <PresentationFormat>Custom</PresentationFormat>
  <Paragraphs>87</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Open Sans</vt:lpstr>
      <vt:lpstr>Poppins</vt:lpstr>
      <vt:lpstr>Rosario</vt:lpstr>
      <vt:lpstr>Rosario Bold</vt:lpstr>
      <vt:lpstr>Open Sans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Abstract Presentation</dc:title>
  <dc:creator>DELL</dc:creator>
  <cp:lastModifiedBy>غرام احمد مختار محمد</cp:lastModifiedBy>
  <cp:revision>2</cp:revision>
  <dcterms:created xsi:type="dcterms:W3CDTF">2006-08-16T00:00:00Z</dcterms:created>
  <dcterms:modified xsi:type="dcterms:W3CDTF">2024-12-15T15:59:34Z</dcterms:modified>
  <dc:identifier>DAGZUftIQQY</dc:identifier>
</cp:coreProperties>
</file>